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37" r:id="rId2"/>
    <p:sldId id="307" r:id="rId3"/>
    <p:sldId id="335" r:id="rId4"/>
    <p:sldId id="338" r:id="rId5"/>
    <p:sldId id="298" r:id="rId6"/>
    <p:sldId id="350" r:id="rId7"/>
    <p:sldId id="339" r:id="rId8"/>
    <p:sldId id="340" r:id="rId9"/>
    <p:sldId id="277" r:id="rId10"/>
    <p:sldId id="351" r:id="rId11"/>
    <p:sldId id="341" r:id="rId12"/>
    <p:sldId id="319" r:id="rId13"/>
    <p:sldId id="342" r:id="rId14"/>
    <p:sldId id="346" r:id="rId15"/>
    <p:sldId id="347" r:id="rId16"/>
    <p:sldId id="356" r:id="rId17"/>
    <p:sldId id="349" r:id="rId18"/>
    <p:sldId id="355" r:id="rId19"/>
    <p:sldId id="353" r:id="rId20"/>
    <p:sldId id="345" r:id="rId21"/>
    <p:sldId id="354" r:id="rId22"/>
    <p:sldId id="352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E"/>
    <a:srgbClr val="81FFFF"/>
    <a:srgbClr val="57FFFF"/>
    <a:srgbClr val="00FFFF"/>
    <a:srgbClr val="FFC1FF"/>
    <a:srgbClr val="FFABFF"/>
    <a:srgbClr val="FF99FF"/>
    <a:srgbClr val="B0FAF8"/>
    <a:srgbClr val="CC99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9" autoAdjust="0"/>
    <p:restoredTop sz="94660"/>
  </p:normalViewPr>
  <p:slideViewPr>
    <p:cSldViewPr>
      <p:cViewPr varScale="1">
        <p:scale>
          <a:sx n="68" d="100"/>
          <a:sy n="68" d="100"/>
        </p:scale>
        <p:origin x="80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BF8B1-3D37-40A8-90BF-DF3623E2F422}" type="datetimeFigureOut">
              <a:rPr lang="es-CO" smtClean="0"/>
              <a:t>28/09/2019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97612-D8F3-4BBF-83AB-4ABEE053D9A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9405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7070598A-4182-4549-A01D-54C96E04C7E6}" type="datetimeFigureOut">
              <a:rPr lang="es-ES" smtClean="0"/>
              <a:pPr/>
              <a:t>28/09/2019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3179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598A-4182-4549-A01D-54C96E04C7E6}" type="datetimeFigureOut">
              <a:rPr lang="es-ES" smtClean="0"/>
              <a:pPr/>
              <a:t>28/09/2019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0563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070598A-4182-4549-A01D-54C96E04C7E6}" type="datetimeFigureOut">
              <a:rPr lang="es-ES" smtClean="0"/>
              <a:pPr/>
              <a:t>28/09/2019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6244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070598A-4182-4549-A01D-54C96E04C7E6}" type="datetimeFigureOut">
              <a:rPr lang="es-ES" smtClean="0"/>
              <a:pPr/>
              <a:t>28/09/2019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5695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070598A-4182-4549-A01D-54C96E04C7E6}" type="datetimeFigureOut">
              <a:rPr lang="es-ES" smtClean="0"/>
              <a:pPr/>
              <a:t>28/09/2019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297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598A-4182-4549-A01D-54C96E04C7E6}" type="datetimeFigureOut">
              <a:rPr lang="es-ES" smtClean="0"/>
              <a:pPr/>
              <a:t>28/09/2019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6292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598A-4182-4549-A01D-54C96E04C7E6}" type="datetimeFigureOut">
              <a:rPr lang="es-ES" smtClean="0"/>
              <a:pPr/>
              <a:t>28/09/2019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7732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598A-4182-4549-A01D-54C96E04C7E6}" type="datetimeFigureOut">
              <a:rPr lang="es-ES" smtClean="0"/>
              <a:pPr/>
              <a:t>28/09/2019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3511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070598A-4182-4549-A01D-54C96E04C7E6}" type="datetimeFigureOut">
              <a:rPr lang="es-ES" smtClean="0"/>
              <a:pPr/>
              <a:t>28/09/2019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5599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598A-4182-4549-A01D-54C96E04C7E6}" type="datetimeFigureOut">
              <a:rPr lang="es-ES" smtClean="0"/>
              <a:pPr/>
              <a:t>28/09/2019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2117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070598A-4182-4549-A01D-54C96E04C7E6}" type="datetimeFigureOut">
              <a:rPr lang="es-ES" smtClean="0"/>
              <a:pPr/>
              <a:t>28/09/2019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1194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598A-4182-4549-A01D-54C96E04C7E6}" type="datetimeFigureOut">
              <a:rPr lang="es-ES" smtClean="0"/>
              <a:pPr/>
              <a:t>28/09/2019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55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598A-4182-4549-A01D-54C96E04C7E6}" type="datetimeFigureOut">
              <a:rPr lang="es-ES" smtClean="0"/>
              <a:pPr/>
              <a:t>28/09/2019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5541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598A-4182-4549-A01D-54C96E04C7E6}" type="datetimeFigureOut">
              <a:rPr lang="es-ES" smtClean="0"/>
              <a:pPr/>
              <a:t>28/09/2019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1561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598A-4182-4549-A01D-54C96E04C7E6}" type="datetimeFigureOut">
              <a:rPr lang="es-ES" smtClean="0"/>
              <a:pPr/>
              <a:t>28/09/2019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482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598A-4182-4549-A01D-54C96E04C7E6}" type="datetimeFigureOut">
              <a:rPr lang="es-ES" smtClean="0"/>
              <a:pPr/>
              <a:t>28/09/2019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9304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598A-4182-4549-A01D-54C96E04C7E6}" type="datetimeFigureOut">
              <a:rPr lang="es-ES" smtClean="0"/>
              <a:pPr/>
              <a:t>28/09/2019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1069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0598A-4182-4549-A01D-54C96E04C7E6}" type="datetimeFigureOut">
              <a:rPr lang="es-ES" smtClean="0"/>
              <a:pPr/>
              <a:t>28/09/2019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8564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4D982D1-F418-4AED-87C3-FE42099A8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740" y="1247856"/>
            <a:ext cx="6544567" cy="549351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120180" y="162506"/>
            <a:ext cx="6903640" cy="1754326"/>
          </a:xfrm>
          <a:prstGeom prst="rect">
            <a:avLst/>
          </a:prstGeom>
          <a:effectLst>
            <a:glow rad="127000">
              <a:schemeClr val="bg1"/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s-ES_tradnl" sz="54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“Uno será tomado y </a:t>
            </a:r>
          </a:p>
          <a:p>
            <a:pPr algn="ctr"/>
            <a:r>
              <a:rPr lang="es-ES_tradnl" sz="54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el otro será dejado”. </a:t>
            </a:r>
            <a:endParaRPr lang="es-CO" sz="3200" dirty="0">
              <a:ln w="22225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341693" y="6165304"/>
            <a:ext cx="6460615" cy="646331"/>
          </a:xfrm>
          <a:prstGeom prst="rect">
            <a:avLst/>
          </a:prstGeom>
          <a:effectLst>
            <a:glow rad="127000">
              <a:schemeClr val="bg1"/>
            </a:glow>
          </a:effectLst>
        </p:spPr>
        <p:txBody>
          <a:bodyPr wrap="none">
            <a:spAutoFit/>
          </a:bodyPr>
          <a:lstStyle/>
          <a:p>
            <a:r>
              <a:rPr lang="es-ES_tradnl" sz="36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>
                    <a:schemeClr val="tx1"/>
                  </a:glo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Mateo 24:40,41; Lucas 17:34,36. </a:t>
            </a:r>
            <a:endParaRPr lang="es-CO" sz="105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8348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0CD76DA-955F-4915-985A-6DB3A8E48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622" y="908720"/>
            <a:ext cx="6580756" cy="494187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74294" y="3591014"/>
            <a:ext cx="7595412" cy="2862322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O" sz="3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Estas palabras hacen parte del sermón profético de Jesús </a:t>
            </a:r>
            <a:r>
              <a:rPr lang="es-CO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(Mateo 24) </a:t>
            </a:r>
            <a:r>
              <a:rPr lang="es-CO" sz="3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en respuesta a una pregunta hecha por sus discípulos al comienzo del capítulo, sobre la su Venida y el fin del mundo.</a:t>
            </a:r>
            <a:endParaRPr lang="es-CO" sz="14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923928" y="284455"/>
            <a:ext cx="50778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6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>
                    <a:schemeClr val="tx1"/>
                  </a:glo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“Uno será tomado </a:t>
            </a:r>
          </a:p>
          <a:p>
            <a:pPr algn="ctr"/>
            <a:r>
              <a:rPr lang="es-ES_tradnl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114300">
                    <a:schemeClr val="tx1"/>
                  </a:glo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y el otro será dejado”. </a:t>
            </a:r>
            <a:endParaRPr lang="es-CO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114300"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196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995972" y="679176"/>
            <a:ext cx="5016188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O" sz="3600" b="1" dirty="0">
                <a:ln w="22225">
                  <a:solidFill>
                    <a:srgbClr val="0016E2"/>
                  </a:solidFill>
                  <a:prstDash val="solid"/>
                </a:ln>
                <a:solidFill>
                  <a:srgbClr val="0016E2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El tema en Mateo 24 </a:t>
            </a:r>
          </a:p>
          <a:p>
            <a:pPr algn="ctr"/>
            <a:r>
              <a:rPr lang="es-CO" sz="3600" b="1" dirty="0">
                <a:ln w="22225">
                  <a:solidFill>
                    <a:srgbClr val="0016E2"/>
                  </a:solidFill>
                  <a:prstDash val="solid"/>
                </a:ln>
                <a:solidFill>
                  <a:srgbClr val="0016E2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es la Segunda Venida,       </a:t>
            </a:r>
            <a:r>
              <a:rPr lang="es-CO" sz="3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el diluvio es mencionado aquí sólo como ejemplo.</a:t>
            </a:r>
            <a:endParaRPr lang="es-ES" sz="3600" b="1" dirty="0">
              <a:ln w="222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1 CuadroTexto"/>
          <p:cNvSpPr txBox="1"/>
          <p:nvPr/>
        </p:nvSpPr>
        <p:spPr>
          <a:xfrm>
            <a:off x="982843" y="3645024"/>
            <a:ext cx="6613494" cy="2308324"/>
          </a:xfrm>
          <a:prstGeom prst="rect">
            <a:avLst/>
          </a:prstGeom>
          <a:solidFill>
            <a:schemeClr val="tx1"/>
          </a:solidFill>
          <a:ln w="57150"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Al comparar “</a:t>
            </a:r>
            <a:r>
              <a:rPr lang="es-CO" sz="3600" i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los días de Noé</a:t>
            </a:r>
            <a:r>
              <a:rPr lang="es-CO" sz="3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” con “</a:t>
            </a:r>
            <a:r>
              <a:rPr lang="es-CO" sz="36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la venida del Hijo del Hombre</a:t>
            </a:r>
            <a:r>
              <a:rPr lang="es-CO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”</a:t>
            </a:r>
            <a:r>
              <a:rPr lang="es-CO" sz="3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, Jesús establece una relación de semejanza, </a:t>
            </a:r>
            <a:r>
              <a:rPr lang="es-CO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no de igualdad.</a:t>
            </a:r>
            <a:endParaRPr lang="es-ES_tradnl" sz="36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9968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72539" y="565902"/>
            <a:ext cx="7809224" cy="1200329"/>
          </a:xfrm>
          <a:prstGeom prst="rect">
            <a:avLst/>
          </a:prstGeom>
          <a:solidFill>
            <a:schemeClr val="tx1"/>
          </a:solidFill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O" sz="3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Para Jesús, </a:t>
            </a:r>
            <a:r>
              <a:rPr lang="es-CO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¿quiénes son los tomados? ¿Los que se salvan o los que se pierden?</a:t>
            </a:r>
            <a:endParaRPr lang="es-ES" sz="36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1 CuadroTexto"/>
          <p:cNvSpPr txBox="1"/>
          <p:nvPr/>
        </p:nvSpPr>
        <p:spPr>
          <a:xfrm>
            <a:off x="982842" y="2366688"/>
            <a:ext cx="7388617" cy="1754326"/>
          </a:xfrm>
          <a:prstGeom prst="rect">
            <a:avLst/>
          </a:prstGeom>
          <a:solidFill>
            <a:schemeClr val="tx1"/>
          </a:solidFill>
          <a:ln w="57150"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En la gran promesa de </a:t>
            </a:r>
            <a:r>
              <a:rPr lang="es-CO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Juan 14:3 </a:t>
            </a:r>
            <a:r>
              <a:rPr lang="es-CO" sz="3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Jesús usa la palabra</a:t>
            </a:r>
            <a:r>
              <a:rPr lang="es-CO" sz="3600" b="1" i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 “tomaré”</a:t>
            </a:r>
            <a:r>
              <a:rPr lang="es-CO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s-CO" sz="3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para referirse a los salvados, no a los perdidos.</a:t>
            </a:r>
            <a:endParaRPr lang="es-ES_tradnl" sz="3600" b="1" dirty="0">
              <a:ln w="222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982842" y="4369334"/>
            <a:ext cx="7388617" cy="2308324"/>
          </a:xfrm>
          <a:prstGeom prst="rect">
            <a:avLst/>
          </a:prstGeom>
          <a:solidFill>
            <a:schemeClr val="tx1"/>
          </a:solidFill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O" sz="3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“Y si me fuere y os preparare lugar, vendré otra vez, y os </a:t>
            </a:r>
            <a:r>
              <a:rPr lang="es-CO" sz="3600" b="1" i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tomaré</a:t>
            </a:r>
            <a:r>
              <a:rPr lang="es-CO" sz="3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s-CO" sz="3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a mí mismo, para que donde yo estoy, vosotros también estéis”. </a:t>
            </a:r>
            <a:r>
              <a:rPr lang="es-CO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Juan 14:3. </a:t>
            </a:r>
            <a:endParaRPr lang="es-ES" sz="36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4773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63"/>
            <a:ext cx="9144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071519" y="692696"/>
            <a:ext cx="7000957" cy="3416320"/>
          </a:xfrm>
          <a:prstGeom prst="rect">
            <a:avLst/>
          </a:prstGeom>
          <a:solidFill>
            <a:schemeClr val="tx1"/>
          </a:solidFill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O" sz="3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Debe notarse que la palabra griega (</a:t>
            </a:r>
            <a:r>
              <a:rPr lang="es-CO" sz="3600" b="1" dirty="0" err="1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paralambano</a:t>
            </a:r>
            <a:r>
              <a:rPr lang="es-CO" sz="3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) que se traduce </a:t>
            </a:r>
            <a:r>
              <a:rPr lang="es-CO" sz="3600" b="1" i="1" dirty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tomado</a:t>
            </a:r>
            <a:r>
              <a:rPr lang="es-CO" sz="3600" b="1" i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s-CO" sz="3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en </a:t>
            </a:r>
            <a:r>
              <a:rPr lang="es-CO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Mateo 24:40,41 </a:t>
            </a:r>
            <a:r>
              <a:rPr lang="es-CO" sz="3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es la misma que se traduce </a:t>
            </a:r>
            <a:r>
              <a:rPr lang="es-CO" sz="3600" b="1" i="1" dirty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tomaré</a:t>
            </a:r>
            <a:r>
              <a:rPr lang="es-CO" sz="3600" b="1" i="1" dirty="0">
                <a:ln w="22225">
                  <a:solidFill>
                    <a:srgbClr val="00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s-CO" sz="3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en </a:t>
            </a:r>
            <a:r>
              <a:rPr lang="es-CO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Juan 14:3</a:t>
            </a:r>
            <a:r>
              <a:rPr lang="es-CO" sz="3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, y en ambos casos el contexto es la Segunda Venida.</a:t>
            </a:r>
            <a:endParaRPr lang="es-ES" sz="36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1 CuadroTexto"/>
          <p:cNvSpPr txBox="1"/>
          <p:nvPr/>
        </p:nvSpPr>
        <p:spPr>
          <a:xfrm>
            <a:off x="877690" y="4509120"/>
            <a:ext cx="7388617" cy="1754326"/>
          </a:xfrm>
          <a:prstGeom prst="rect">
            <a:avLst/>
          </a:prstGeom>
          <a:solidFill>
            <a:schemeClr val="tx1"/>
          </a:solidFill>
          <a:ln w="57150"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3600" b="1" dirty="0">
                <a:ln w="22225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En el contexto de la Segunda Venida </a:t>
            </a:r>
            <a:r>
              <a:rPr lang="es-ES_tradnl" sz="3600" b="1" i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los tomados </a:t>
            </a:r>
            <a:r>
              <a:rPr lang="es-ES_tradnl" sz="3600" b="1" dirty="0">
                <a:ln w="22225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son los que se salvan,</a:t>
            </a:r>
          </a:p>
          <a:p>
            <a:pPr algn="ctr"/>
            <a:r>
              <a:rPr lang="es-ES_tradnl" sz="3600" b="1" dirty="0">
                <a:ln w="22225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 y </a:t>
            </a:r>
            <a:r>
              <a:rPr lang="es-ES_tradnl" sz="3600" b="1" i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los dejados </a:t>
            </a:r>
            <a:r>
              <a:rPr lang="es-ES_tradnl" sz="3600" b="1" dirty="0">
                <a:ln w="22225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son los que se pierden.</a:t>
            </a:r>
          </a:p>
        </p:txBody>
      </p:sp>
    </p:spTree>
    <p:extLst>
      <p:ext uri="{BB962C8B-B14F-4D97-AF65-F5344CB8AC3E}">
        <p14:creationId xmlns:p14="http://schemas.microsoft.com/office/powerpoint/2010/main" val="249837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974606" y="1458650"/>
            <a:ext cx="7194788" cy="1754326"/>
          </a:xfrm>
          <a:prstGeom prst="rect">
            <a:avLst/>
          </a:prstGeom>
          <a:solidFill>
            <a:schemeClr val="tx1"/>
          </a:solidFill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O" sz="3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En el día final los justos serán </a:t>
            </a:r>
            <a:r>
              <a:rPr lang="es-CO" sz="3600" b="1" i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tomados</a:t>
            </a:r>
            <a:r>
              <a:rPr lang="es-CO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s-CO" sz="3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así como Jesús fue </a:t>
            </a:r>
            <a:r>
              <a:rPr lang="es-CO" sz="3600" b="1" i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tomado</a:t>
            </a:r>
            <a:r>
              <a:rPr lang="es-CO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s-CO" sz="3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después de su resurrección.</a:t>
            </a:r>
            <a:endParaRPr lang="es-ES" sz="36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1 CuadroTexto"/>
          <p:cNvSpPr txBox="1"/>
          <p:nvPr/>
        </p:nvSpPr>
        <p:spPr>
          <a:xfrm>
            <a:off x="877688" y="3856980"/>
            <a:ext cx="7388617" cy="2308324"/>
          </a:xfrm>
          <a:prstGeom prst="rect">
            <a:avLst/>
          </a:prstGeom>
          <a:solidFill>
            <a:schemeClr val="tx1"/>
          </a:solidFill>
          <a:ln w="57150"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600" b="1" dirty="0">
                <a:ln w="22225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“Este mismo Jesús, que ha sido </a:t>
            </a:r>
            <a:r>
              <a:rPr lang="es-CO" sz="3600" b="1" i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tomado</a:t>
            </a:r>
            <a:r>
              <a:rPr lang="es-CO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00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s-CO" sz="3600" b="1" dirty="0">
                <a:ln w="22225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de vosotros al cielo, así vendrá como le habéis visto ir al cielo”. </a:t>
            </a:r>
            <a:r>
              <a:rPr lang="es-CO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Hechos 1:11.</a:t>
            </a:r>
          </a:p>
        </p:txBody>
      </p:sp>
    </p:spTree>
    <p:extLst>
      <p:ext uri="{BB962C8B-B14F-4D97-AF65-F5344CB8AC3E}">
        <p14:creationId xmlns:p14="http://schemas.microsoft.com/office/powerpoint/2010/main" val="372816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686" y="3429000"/>
            <a:ext cx="4694629" cy="3164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ángulo 4"/>
          <p:cNvSpPr/>
          <p:nvPr/>
        </p:nvSpPr>
        <p:spPr>
          <a:xfrm>
            <a:off x="1071521" y="716503"/>
            <a:ext cx="7000957" cy="1200329"/>
          </a:xfrm>
          <a:prstGeom prst="rect">
            <a:avLst/>
          </a:prstGeom>
          <a:solidFill>
            <a:schemeClr val="tx1"/>
          </a:solidFill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O" sz="3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Y los impíos serán </a:t>
            </a:r>
            <a:r>
              <a:rPr lang="es-CO" sz="3600" b="1" i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dejados</a:t>
            </a:r>
            <a:r>
              <a:rPr lang="es-CO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s-CO" sz="3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así como Jesús </a:t>
            </a:r>
            <a:r>
              <a:rPr lang="es-CO" sz="3600" b="1" i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dejó</a:t>
            </a:r>
            <a:r>
              <a:rPr lang="es-CO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s-CO" sz="3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el templo de Jerusalén.</a:t>
            </a:r>
            <a:endParaRPr lang="es-ES" sz="36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071521" y="2060848"/>
            <a:ext cx="7000957" cy="1200329"/>
          </a:xfrm>
          <a:prstGeom prst="rect">
            <a:avLst/>
          </a:prstGeom>
          <a:solidFill>
            <a:schemeClr val="tx1"/>
          </a:solidFill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O" sz="3600" b="1" dirty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“He aquí vuestra casa os es </a:t>
            </a:r>
            <a:r>
              <a:rPr lang="es-CO" sz="3600" b="1" i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dejada</a:t>
            </a:r>
            <a:r>
              <a:rPr lang="es-CO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s-CO" sz="3600" b="1" dirty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desierta”. </a:t>
            </a:r>
            <a:r>
              <a:rPr lang="es-CO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Mateo 23:38. </a:t>
            </a:r>
            <a:endParaRPr lang="es-ES" sz="36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04829" y="3429000"/>
            <a:ext cx="7934342" cy="3139321"/>
          </a:xfrm>
          <a:prstGeom prst="rect">
            <a:avLst/>
          </a:prstGeom>
          <a:solidFill>
            <a:srgbClr val="81FFFF"/>
          </a:solidFill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O" sz="33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“Las palabras de Cristo a los sacerdotes y gobernantes: “</a:t>
            </a:r>
            <a:r>
              <a:rPr lang="es-CO" sz="33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He aquí vuestra casa os es </a:t>
            </a:r>
            <a:r>
              <a:rPr lang="es-CO" sz="3300" b="1" i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dejada</a:t>
            </a:r>
            <a:r>
              <a:rPr lang="es-CO" sz="33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s-CO" sz="33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desierta</a:t>
            </a:r>
            <a:r>
              <a:rPr lang="es-CO" sz="33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,” habían llenado de terror su corazón. … ¿Podría ser que el magnífico templo que era la gloria de la nación iba a ser pronto </a:t>
            </a:r>
            <a:r>
              <a:rPr lang="es-CO" sz="33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un montón de ruinas</a:t>
            </a:r>
            <a:r>
              <a:rPr lang="es-CO" sz="33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?”. DTG 581.</a:t>
            </a:r>
            <a:endParaRPr lang="es-ES" sz="33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4551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AAD706D-ACE5-40FF-98BD-BEE1890DA3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47" t="48431" r="15372" b="-1724"/>
          <a:stretch/>
        </p:blipFill>
        <p:spPr>
          <a:xfrm>
            <a:off x="6138758" y="4005064"/>
            <a:ext cx="2719175" cy="257993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885657" y="500479"/>
            <a:ext cx="5372687" cy="1200329"/>
          </a:xfrm>
          <a:prstGeom prst="rect">
            <a:avLst/>
          </a:prstGeom>
          <a:solidFill>
            <a:schemeClr val="tx1"/>
          </a:solidFill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O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¿Cómo entendió Elena White este asunto?</a:t>
            </a:r>
            <a:endParaRPr lang="es-ES" sz="36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86066" y="2276872"/>
            <a:ext cx="8571867" cy="415498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3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“Los que han sido obedientes a los mandamientos de Dios se unirán con el grupo de los santos en luz; ellos entrarán por las puertas en la ciudad, y tendrán derecho al árbol de la vida. </a:t>
            </a:r>
            <a:r>
              <a:rPr lang="es-CO" sz="33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El uno será tomado. </a:t>
            </a:r>
            <a:r>
              <a:rPr lang="es-CO" sz="33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Su nombre estará en el libro de la vida, mientras otros con los cuales él se asoció tendrán la señal de la eterna separación de Dios”. </a:t>
            </a:r>
            <a:r>
              <a:rPr lang="es-CO" sz="33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TM 234,235.</a:t>
            </a:r>
            <a:endParaRPr lang="es-ES" sz="33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2515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6B79995-A83B-4206-9FD9-9763AAF13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72"/>
            <a:ext cx="9144000" cy="679592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88640" y="426144"/>
            <a:ext cx="8766720" cy="4154984"/>
          </a:xfrm>
          <a:prstGeom prst="rect">
            <a:avLst/>
          </a:prstGeom>
          <a:solidFill>
            <a:schemeClr val="tx1"/>
          </a:solidFill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O" sz="33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“El Señor viene con poder y gran gloria. Entonces </a:t>
            </a:r>
            <a:r>
              <a:rPr lang="es-CO" sz="3300" b="1" i="1" u="sng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separará</a:t>
            </a:r>
            <a:r>
              <a:rPr lang="es-CO" sz="33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s-CO" sz="33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completamente a los </a:t>
            </a:r>
            <a:r>
              <a:rPr lang="es-CO" sz="3300" b="1" i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justos</a:t>
            </a:r>
            <a:r>
              <a:rPr lang="es-CO" sz="33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s-CO" sz="33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de los </a:t>
            </a:r>
            <a:r>
              <a:rPr lang="es-CO" sz="3300" b="1" i="1" dirty="0">
                <a:ln w="22225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impíos</a:t>
            </a:r>
            <a:r>
              <a:rPr lang="es-CO" sz="33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. ... Entonces se cumplirán las palabras de Cristo: </a:t>
            </a:r>
            <a:r>
              <a:rPr lang="es-CO" sz="3300" b="1" i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“Dos mujeres estarán moliendo juntas; la una será </a:t>
            </a:r>
            <a:r>
              <a:rPr lang="es-CO" sz="3300" b="1" i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tomada</a:t>
            </a:r>
            <a:r>
              <a:rPr lang="es-CO" sz="3300" b="1" i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, y la otra </a:t>
            </a:r>
            <a:r>
              <a:rPr lang="es-CO" sz="3300" b="1" i="1" dirty="0">
                <a:ln w="22225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dejada</a:t>
            </a:r>
            <a:r>
              <a:rPr lang="es-CO" sz="3300" b="1" i="1" dirty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00F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. </a:t>
            </a:r>
            <a:r>
              <a:rPr lang="es-CO" sz="3300" b="1" i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Dos estarán en el campo; el uno será </a:t>
            </a:r>
            <a:r>
              <a:rPr lang="es-CO" sz="3300" b="1" i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tomado</a:t>
            </a:r>
            <a:r>
              <a:rPr lang="es-CO" sz="3300" b="1" i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, y el otro </a:t>
            </a:r>
            <a:r>
              <a:rPr lang="es-CO" sz="3300" b="1" i="1" dirty="0">
                <a:ln w="22225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dejado</a:t>
            </a:r>
            <a:r>
              <a:rPr lang="es-CO" sz="3300" b="1" i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”. </a:t>
            </a:r>
            <a:r>
              <a:rPr lang="es-CO" sz="33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Los </a:t>
            </a:r>
            <a:r>
              <a:rPr lang="es-CO" sz="3300" b="1" i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justos</a:t>
            </a:r>
            <a:r>
              <a:rPr lang="es-CO" sz="33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s-CO" sz="33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y los </a:t>
            </a:r>
            <a:r>
              <a:rPr lang="es-CO" sz="3300" b="1" i="1" dirty="0">
                <a:ln w="22225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impíos</a:t>
            </a:r>
            <a:r>
              <a:rPr lang="es-CO" sz="33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00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s-CO" sz="33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deben estar relacionados en la obra de la vida”. </a:t>
            </a:r>
            <a:r>
              <a:rPr lang="es-CO" sz="33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T.M. 234.</a:t>
            </a:r>
            <a:endParaRPr lang="es-ES" sz="33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55576" y="4843026"/>
            <a:ext cx="7992888" cy="1754326"/>
          </a:xfrm>
          <a:prstGeom prst="rect">
            <a:avLst/>
          </a:prstGeom>
          <a:solidFill>
            <a:srgbClr val="B0FAF8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6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Nótese que Elena White sigue la secuencia del texto bíblico.</a:t>
            </a:r>
          </a:p>
          <a:p>
            <a:pPr algn="ctr"/>
            <a:r>
              <a:rPr lang="es-CO" sz="3600" b="1" i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Tomado</a:t>
            </a:r>
            <a:r>
              <a:rPr lang="es-CO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s-CO" sz="36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y </a:t>
            </a:r>
            <a:r>
              <a:rPr lang="es-CO" sz="3600" b="1" i="1" dirty="0">
                <a:ln w="22225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dejado</a:t>
            </a:r>
            <a:r>
              <a:rPr lang="es-CO" sz="36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, Los </a:t>
            </a:r>
            <a:r>
              <a:rPr lang="es-CO" sz="3600" b="1" i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justos</a:t>
            </a:r>
            <a:r>
              <a:rPr lang="es-CO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s-CO" sz="36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y los </a:t>
            </a:r>
            <a:r>
              <a:rPr lang="es-CO" sz="3600" b="1" i="1" dirty="0">
                <a:ln w="22225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impíos</a:t>
            </a:r>
            <a:r>
              <a:rPr lang="es-CO" sz="36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.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5177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FAC68C3-AF4C-4E82-8A76-0EC79026B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772" y="1471741"/>
            <a:ext cx="6668455" cy="500772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178655" y="378530"/>
            <a:ext cx="6786691" cy="1754326"/>
          </a:xfrm>
          <a:prstGeom prst="rect">
            <a:avLst/>
          </a:prstGeom>
          <a:solidFill>
            <a:schemeClr val="tx1"/>
          </a:solidFill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O" sz="3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“</a:t>
            </a:r>
            <a:r>
              <a:rPr lang="es-CO" sz="3600" b="1" i="1" u="sng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Separará</a:t>
            </a:r>
            <a:r>
              <a:rPr lang="es-CO" sz="3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 completamente a los </a:t>
            </a:r>
            <a:r>
              <a:rPr lang="es-CO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justos </a:t>
            </a:r>
            <a:r>
              <a:rPr lang="es-CO" sz="3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de los </a:t>
            </a:r>
            <a:r>
              <a:rPr lang="es-CO" sz="3600" b="1" dirty="0">
                <a:ln w="22225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impíos…</a:t>
            </a:r>
            <a:r>
              <a:rPr lang="es-CO" sz="3300" b="1" i="1" dirty="0">
                <a:ln w="22225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 el uno será </a:t>
            </a:r>
            <a:r>
              <a:rPr lang="es-CO" sz="3300" b="1" i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tomado</a:t>
            </a:r>
            <a:r>
              <a:rPr lang="es-CO" sz="3300" b="1" i="1" dirty="0">
                <a:ln w="22225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, y el otro </a:t>
            </a:r>
            <a:r>
              <a:rPr lang="es-CO" sz="3300" b="1" i="1" dirty="0">
                <a:ln w="22225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dejado</a:t>
            </a:r>
            <a:r>
              <a:rPr lang="es-CO" sz="3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”. TM 234. </a:t>
            </a:r>
            <a:endParaRPr lang="es-ES" sz="3600" b="1" dirty="0">
              <a:ln w="222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178655" y="2272804"/>
            <a:ext cx="6786691" cy="2308324"/>
          </a:xfrm>
          <a:prstGeom prst="rect">
            <a:avLst/>
          </a:prstGeom>
          <a:solidFill>
            <a:schemeClr val="tx1"/>
          </a:solidFill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O" sz="36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Ésta es una referencia a la gran parábola del juicio de las naciones </a:t>
            </a:r>
            <a:r>
              <a:rPr lang="es-CO" sz="32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(</a:t>
            </a:r>
            <a:r>
              <a:rPr lang="es-CO" sz="3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DF2E28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Mateo 25:31-46</a:t>
            </a:r>
            <a:r>
              <a:rPr lang="es-CO" sz="32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); </a:t>
            </a:r>
            <a:r>
              <a:rPr lang="es-CO" sz="3600" b="1" dirty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y el contexto es la Segunda Venida.</a:t>
            </a:r>
            <a:endParaRPr lang="es-ES" sz="3600" b="1" dirty="0">
              <a:ln w="22225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178655" y="4725144"/>
            <a:ext cx="6786691" cy="1754326"/>
          </a:xfrm>
          <a:prstGeom prst="rect">
            <a:avLst/>
          </a:prstGeom>
          <a:solidFill>
            <a:schemeClr val="tx1"/>
          </a:solidFill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O" sz="3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“</a:t>
            </a:r>
            <a:r>
              <a:rPr lang="es-CO" sz="3600" b="1" i="1" u="sng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Separará</a:t>
            </a:r>
            <a:r>
              <a:rPr lang="es-CO" sz="3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s-CO" sz="3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a los </a:t>
            </a:r>
            <a:r>
              <a:rPr lang="es-CO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unos</a:t>
            </a:r>
            <a:r>
              <a:rPr lang="es-CO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s-CO" sz="3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de los </a:t>
            </a:r>
            <a:r>
              <a:rPr lang="es-CO" sz="3600" b="1" dirty="0">
                <a:ln w="22225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otros</a:t>
            </a:r>
            <a:r>
              <a:rPr lang="es-CO" sz="3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, como el pastor separa las </a:t>
            </a:r>
            <a:r>
              <a:rPr lang="es-CO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ovejas</a:t>
            </a:r>
            <a:r>
              <a:rPr lang="es-CO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s-CO" sz="3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de los </a:t>
            </a:r>
            <a:r>
              <a:rPr lang="es-CO" sz="3600" b="1" dirty="0">
                <a:ln w="22225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cabritos</a:t>
            </a:r>
            <a:r>
              <a:rPr lang="es-CO" sz="3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”. </a:t>
            </a:r>
            <a:r>
              <a:rPr lang="es-CO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Mateo 25:33. </a:t>
            </a:r>
            <a:endParaRPr lang="es-ES" sz="36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7974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05536" y="2532960"/>
            <a:ext cx="7532929" cy="3416320"/>
          </a:xfrm>
          <a:prstGeom prst="rect">
            <a:avLst/>
          </a:prstGeom>
          <a:solidFill>
            <a:schemeClr val="tx1"/>
          </a:solidFill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O" sz="36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La palabra griega (</a:t>
            </a:r>
            <a:r>
              <a:rPr lang="es-CO" sz="3600" b="1" dirty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aphiemi</a:t>
            </a:r>
            <a:r>
              <a:rPr lang="es-CO" sz="36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) que se traduce </a:t>
            </a:r>
            <a:r>
              <a:rPr lang="es-CO" sz="3600" b="1" i="1" dirty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dejado</a:t>
            </a:r>
            <a:r>
              <a:rPr lang="es-CO" sz="3600" b="1" i="1" dirty="0">
                <a:ln w="22225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s-CO" sz="36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en </a:t>
            </a:r>
            <a:r>
              <a:rPr lang="es-CO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Mateo 24:40,41 </a:t>
            </a:r>
            <a:r>
              <a:rPr lang="es-CO" sz="36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es la misma que se traduce </a:t>
            </a:r>
            <a:r>
              <a:rPr lang="es-CO" sz="3600" b="1" i="1" dirty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dejada </a:t>
            </a:r>
            <a:r>
              <a:rPr lang="es-CO" sz="36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en </a:t>
            </a:r>
            <a:r>
              <a:rPr lang="es-CO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Mateo 23:38</a:t>
            </a:r>
            <a:r>
              <a:rPr lang="es-CO" sz="36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,  para referirse al templo de los judíos que fue destruido unos cuarenta años más tarde.</a:t>
            </a:r>
            <a:endParaRPr lang="es-ES" sz="36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1 CuadroTexto"/>
          <p:cNvSpPr txBox="1"/>
          <p:nvPr/>
        </p:nvSpPr>
        <p:spPr>
          <a:xfrm>
            <a:off x="3228901" y="1013827"/>
            <a:ext cx="2686198" cy="830997"/>
          </a:xfrm>
          <a:prstGeom prst="rect">
            <a:avLst/>
          </a:prstGeom>
          <a:solidFill>
            <a:schemeClr val="tx1"/>
          </a:solidFill>
          <a:ln w="57150"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4800" b="1" dirty="0">
                <a:ln w="22225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Dejado</a:t>
            </a:r>
          </a:p>
        </p:txBody>
      </p:sp>
    </p:spTree>
    <p:extLst>
      <p:ext uri="{BB962C8B-B14F-4D97-AF65-F5344CB8AC3E}">
        <p14:creationId xmlns:p14="http://schemas.microsoft.com/office/powerpoint/2010/main" val="104063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66E19F9-E49D-4899-96C6-DC6A30483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308" y="762351"/>
            <a:ext cx="4599384" cy="3458737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413538" y="2564904"/>
            <a:ext cx="8316924" cy="3970318"/>
          </a:xfrm>
          <a:prstGeom prst="rect">
            <a:avLst/>
          </a:prstGeom>
          <a:solidFill>
            <a:schemeClr val="tx1"/>
          </a:solidFill>
          <a:ln w="76200">
            <a:solidFill>
              <a:srgbClr val="0000F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O" sz="36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Hay quienes piensan que los </a:t>
            </a:r>
            <a:r>
              <a:rPr lang="es-CO" sz="3600" b="1" dirty="0">
                <a:ln w="22225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tomados</a:t>
            </a:r>
            <a:r>
              <a:rPr lang="es-CO" sz="3600" b="1" dirty="0">
                <a:ln w="22225">
                  <a:solidFill>
                    <a:srgbClr val="0000FE"/>
                  </a:solidFill>
                  <a:prstDash val="solid"/>
                </a:ln>
                <a:solidFill>
                  <a:sysClr val="windowText" lastClr="00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s-CO" sz="36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serán raptados por el Señor, es decir serán trasladados secretamente al cielo antes de la gran tribulación y de la Segunda Venida; y que los </a:t>
            </a:r>
            <a:r>
              <a:rPr lang="es-CO" sz="3600" b="1" dirty="0">
                <a:ln w="22225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dejados</a:t>
            </a:r>
            <a:r>
              <a:rPr lang="es-CO" sz="3600" b="1" dirty="0">
                <a:ln w="22225">
                  <a:solidFill>
                    <a:srgbClr val="0000FE"/>
                  </a:solidFill>
                  <a:prstDash val="solid"/>
                </a:ln>
                <a:solidFill>
                  <a:sysClr val="windowText" lastClr="00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s-CO" sz="36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tendrán otra oportunidad de salvación cuando los justos estén en el cielo.</a:t>
            </a:r>
            <a:endParaRPr lang="es-CO" sz="140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27584" y="332656"/>
            <a:ext cx="7272808" cy="1200329"/>
          </a:xfrm>
          <a:prstGeom prst="rect">
            <a:avLst/>
          </a:prstGeom>
          <a:solidFill>
            <a:schemeClr val="tx1"/>
          </a:solidFill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O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A estas palabras de Jesús se le han dado varias interpretaciones.</a:t>
            </a:r>
            <a:endParaRPr lang="es-ES" sz="3600" b="1" dirty="0">
              <a:ln w="222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9516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600799" y="1640989"/>
            <a:ext cx="7942402" cy="4524315"/>
          </a:xfrm>
          <a:prstGeom prst="rect">
            <a:avLst/>
          </a:prstGeom>
          <a:solidFill>
            <a:schemeClr val="tx1"/>
          </a:solidFill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O" sz="3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Gr. </a:t>
            </a:r>
            <a:r>
              <a:rPr lang="es-CO" sz="3600" b="1" dirty="0" err="1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paralambano</a:t>
            </a:r>
            <a:r>
              <a:rPr lang="es-CO" sz="3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, “</a:t>
            </a:r>
            <a:r>
              <a:rPr lang="es-CO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tomar o recibir para sí mismo</a:t>
            </a:r>
            <a:r>
              <a:rPr lang="es-CO" sz="3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”.  En los papiros se emplea este vocablo para referirse a recibir cosas que le pertenecen a uno.  Se lo emplea también (</a:t>
            </a:r>
            <a:r>
              <a:rPr lang="es-CO" sz="3600" b="1" dirty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00F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Mat_17:1</a:t>
            </a:r>
            <a:r>
              <a:rPr lang="es-CO" sz="3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) para expresar que Jesús tomó consigo a Pedro, Santiago y Juan para ascender con él al monte de la transfiguración”. 	</a:t>
            </a:r>
            <a:r>
              <a:rPr lang="es-CO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CBA Mateo 24:40.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238664" y="509771"/>
            <a:ext cx="2666673" cy="830997"/>
          </a:xfrm>
          <a:prstGeom prst="rect">
            <a:avLst/>
          </a:prstGeom>
          <a:solidFill>
            <a:schemeClr val="tx1"/>
          </a:solidFill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O" sz="48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Tomado</a:t>
            </a:r>
          </a:p>
        </p:txBody>
      </p:sp>
    </p:spTree>
    <p:extLst>
      <p:ext uri="{BB962C8B-B14F-4D97-AF65-F5344CB8AC3E}">
        <p14:creationId xmlns:p14="http://schemas.microsoft.com/office/powerpoint/2010/main" val="3333023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002224" y="2132856"/>
            <a:ext cx="7139553" cy="2308324"/>
          </a:xfrm>
          <a:prstGeom prst="rect">
            <a:avLst/>
          </a:prstGeom>
          <a:solidFill>
            <a:schemeClr val="tx1"/>
          </a:solidFill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O" sz="3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La idea de tomado como destruido en contraste con dejado como salvado </a:t>
            </a:r>
            <a:r>
              <a:rPr lang="es-CO" sz="3600" b="1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no está </a:t>
            </a:r>
            <a:r>
              <a:rPr lang="es-CO" sz="3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presente en Mateo 24 ni en ninguna otra parte del NT.</a:t>
            </a:r>
            <a:endParaRPr lang="es-CO" sz="36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195736" y="509771"/>
            <a:ext cx="4752528" cy="1323439"/>
          </a:xfrm>
          <a:prstGeom prst="rect">
            <a:avLst/>
          </a:prstGeom>
          <a:solidFill>
            <a:schemeClr val="tx1"/>
          </a:solidFill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O" sz="4000" b="1" i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“Uno será tomado y </a:t>
            </a:r>
          </a:p>
          <a:p>
            <a:pPr algn="ctr"/>
            <a:r>
              <a:rPr lang="es-CO" sz="4000" b="1" i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el otro será dejado”.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003390" y="4699010"/>
            <a:ext cx="7137221" cy="1754326"/>
          </a:xfrm>
          <a:prstGeom prst="rect">
            <a:avLst/>
          </a:prstGeom>
          <a:solidFill>
            <a:schemeClr val="tx1"/>
          </a:solidFill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O" sz="3600" b="1" i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Tomado</a:t>
            </a:r>
            <a:r>
              <a:rPr lang="es-CO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s-CO" sz="3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(</a:t>
            </a:r>
            <a:r>
              <a:rPr lang="es-CO" sz="3600" b="1" dirty="0" err="1">
                <a:ln w="22225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paralambano</a:t>
            </a:r>
            <a:r>
              <a:rPr lang="es-CO" sz="3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), </a:t>
            </a:r>
          </a:p>
          <a:p>
            <a:pPr algn="ctr"/>
            <a:r>
              <a:rPr lang="es-CO" sz="3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Nunca se usa esta palabra en el NT con el sentido de destruir o perder.</a:t>
            </a:r>
            <a:endParaRPr lang="es-CO" sz="36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5801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34" y="1"/>
            <a:ext cx="8188932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120180" y="620688"/>
            <a:ext cx="6903640" cy="1754326"/>
          </a:xfrm>
          <a:prstGeom prst="rect">
            <a:avLst/>
          </a:prstGeom>
          <a:effectLst>
            <a:glow rad="127000">
              <a:schemeClr val="bg1"/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s-ES_tradnl" sz="54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27000">
                    <a:prstClr val="black"/>
                  </a:glo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“Uno será tomado y </a:t>
            </a:r>
          </a:p>
          <a:p>
            <a:pPr algn="ctr"/>
            <a:r>
              <a:rPr lang="es-ES_tradnl" sz="54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27000">
                    <a:prstClr val="black"/>
                  </a:glo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el otro será dejado”. </a:t>
            </a:r>
            <a:endParaRPr lang="es-CO" sz="3200" dirty="0">
              <a:ln w="22225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27000">
                  <a:prstClr val="black"/>
                </a:glo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120180" y="2636912"/>
            <a:ext cx="7052220" cy="2862322"/>
          </a:xfrm>
          <a:prstGeom prst="rect">
            <a:avLst/>
          </a:prstGeom>
          <a:solidFill>
            <a:schemeClr val="tx1"/>
          </a:solidFill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O" sz="3600" b="1" dirty="0">
                <a:ln w="22225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Señor ayúdanos a vivir según la luz que nos has dado para que en el día de tu Venida podamos ser </a:t>
            </a:r>
            <a:r>
              <a:rPr lang="es-CO" sz="3600" b="1" i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tomados</a:t>
            </a:r>
            <a:r>
              <a:rPr lang="es-CO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s-CO" sz="3600" b="1" dirty="0">
                <a:ln w="22225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por ti conforme a tu promesa en </a:t>
            </a:r>
            <a:r>
              <a:rPr lang="es-CO" sz="3600" b="1" i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Juan 14:3.</a:t>
            </a:r>
            <a:r>
              <a:rPr lang="es-CO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727684" y="5661248"/>
            <a:ext cx="5688632" cy="1138773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CO" sz="36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65100">
                    <a:schemeClr val="bg1"/>
                  </a:glo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Amén; sí, ven, Señor Jesús. </a:t>
            </a:r>
          </a:p>
          <a:p>
            <a:pPr algn="ctr"/>
            <a:r>
              <a:rPr lang="es-CO" sz="3200" b="1" dirty="0">
                <a:ln w="22225">
                  <a:solidFill>
                    <a:schemeClr val="tx1"/>
                  </a:solidFill>
                  <a:prstDash val="solid"/>
                </a:ln>
                <a:latin typeface="Calibri" panose="020F0502020204030204" pitchFamily="34" charset="0"/>
                <a:cs typeface="Aharoni" panose="02010803020104030203" pitchFamily="2" charset="-79"/>
              </a:rPr>
              <a:t>Apocalipsis 22:20. </a:t>
            </a:r>
          </a:p>
        </p:txBody>
      </p:sp>
    </p:spTree>
    <p:extLst>
      <p:ext uri="{BB962C8B-B14F-4D97-AF65-F5344CB8AC3E}">
        <p14:creationId xmlns:p14="http://schemas.microsoft.com/office/powerpoint/2010/main" val="37965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37758" y="5592657"/>
            <a:ext cx="8310706" cy="1200329"/>
          </a:xfrm>
          <a:prstGeom prst="rect">
            <a:avLst/>
          </a:prstGeom>
          <a:solidFill>
            <a:srgbClr val="F2FB81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s-ES_tradnl" sz="3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La Venida de Cristo será visible, </a:t>
            </a:r>
          </a:p>
          <a:p>
            <a:r>
              <a:rPr lang="es-ES_tradnl" sz="3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      no secreta. </a:t>
            </a:r>
            <a:r>
              <a:rPr lang="es-ES_tradnl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Apocalipsis 1:7.</a:t>
            </a:r>
            <a:endParaRPr lang="es-CO" sz="36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37758" y="2413614"/>
            <a:ext cx="8310706" cy="1754326"/>
          </a:xfrm>
          <a:prstGeom prst="rect">
            <a:avLst/>
          </a:prstGeom>
          <a:solidFill>
            <a:schemeClr val="tx1"/>
          </a:solidFill>
          <a:ln w="57150">
            <a:solidFill>
              <a:srgbClr val="00FFFF"/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s-CO" sz="3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Los justos serán llevados al cielo de manera visible cuando Cristo venga,</a:t>
            </a:r>
          </a:p>
          <a:p>
            <a:r>
              <a:rPr lang="es-CO" sz="3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      no antes. </a:t>
            </a:r>
            <a:r>
              <a:rPr lang="es-CO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1 Tesalonicenses 4:16,17.</a:t>
            </a:r>
            <a:endParaRPr lang="es-ES" sz="36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619672" y="295776"/>
            <a:ext cx="5742384" cy="646331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O" sz="36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Pero la Biblia enseña que:</a:t>
            </a:r>
            <a:endParaRPr lang="es-CO" dirty="0"/>
          </a:p>
        </p:txBody>
      </p:sp>
      <p:sp>
        <p:nvSpPr>
          <p:cNvPr id="12" name="Rectángulo 11"/>
          <p:cNvSpPr/>
          <p:nvPr/>
        </p:nvSpPr>
        <p:spPr>
          <a:xfrm>
            <a:off x="422412" y="1070300"/>
            <a:ext cx="8326052" cy="1200329"/>
          </a:xfrm>
          <a:prstGeom prst="rect">
            <a:avLst/>
          </a:prstGeom>
          <a:solidFill>
            <a:srgbClr val="F2FB81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s-ES_tradnl" sz="3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Hay un solo tiempo de gracia, y es hoy. </a:t>
            </a:r>
            <a:r>
              <a:rPr lang="es-ES_tradnl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2 Corintios 6:2.</a:t>
            </a:r>
            <a:endParaRPr lang="es-CO" sz="36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22412" y="4316903"/>
            <a:ext cx="8310706" cy="1200329"/>
          </a:xfrm>
          <a:prstGeom prst="rect">
            <a:avLst/>
          </a:prstGeom>
          <a:solidFill>
            <a:srgbClr val="00FFFF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s-CO" sz="3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Los impíos serán castigados cuando </a:t>
            </a:r>
          </a:p>
          <a:p>
            <a:r>
              <a:rPr lang="es-CO" sz="3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     Cristo venga. </a:t>
            </a:r>
            <a:r>
              <a:rPr lang="es-CO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2 Tesalonicenses 1:7,8. </a:t>
            </a:r>
          </a:p>
        </p:txBody>
      </p:sp>
    </p:spTree>
    <p:extLst>
      <p:ext uri="{BB962C8B-B14F-4D97-AF65-F5344CB8AC3E}">
        <p14:creationId xmlns:p14="http://schemas.microsoft.com/office/powerpoint/2010/main" val="34194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1D820B0-CC88-4C1B-BE4D-84524D549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079" y="1844824"/>
            <a:ext cx="4596782" cy="3456732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036070" y="450538"/>
            <a:ext cx="7200800" cy="1754326"/>
          </a:xfrm>
          <a:prstGeom prst="rect">
            <a:avLst/>
          </a:prstGeom>
          <a:solidFill>
            <a:srgbClr val="F2FB81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_tradnl" sz="3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Otros piensan que los tomados son  los que se pierden y los dejados son los que se salvan.</a:t>
            </a:r>
            <a:endParaRPr lang="es-CO" sz="36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036070" y="3064892"/>
            <a:ext cx="7200800" cy="2308324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s-ES" sz="3600" b="1" dirty="0">
                <a:ln w="22225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Usan varios textos bíblicos </a:t>
            </a:r>
            <a:r>
              <a:rPr lang="es-ES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(ninguno relacionado con la Segunda Venida) </a:t>
            </a:r>
            <a:r>
              <a:rPr lang="es-ES" sz="3600" b="1" dirty="0">
                <a:ln w="22225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para mostrar que </a:t>
            </a:r>
            <a:r>
              <a:rPr lang="es-ES" sz="3600" b="1" i="1" dirty="0">
                <a:ln w="22225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tomado</a:t>
            </a:r>
            <a:r>
              <a:rPr lang="es-ES" sz="3600" b="1" dirty="0">
                <a:ln w="22225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s-ES" sz="3600" b="1" dirty="0">
                <a:ln w="22225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significa perdido y </a:t>
            </a:r>
            <a:r>
              <a:rPr lang="es-ES" sz="3600" b="1" i="1" dirty="0">
                <a:ln w="22225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dejado</a:t>
            </a:r>
            <a:r>
              <a:rPr lang="es-ES" sz="3600" b="1" dirty="0">
                <a:ln w="22225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s-ES" sz="3600" b="1" dirty="0">
                <a:ln w="22225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significa salvado.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036070" y="5469031"/>
            <a:ext cx="7200800" cy="1200329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Pero las palabras cobran significado según el contexto.</a:t>
            </a:r>
          </a:p>
        </p:txBody>
      </p:sp>
    </p:spTree>
    <p:extLst>
      <p:ext uri="{BB962C8B-B14F-4D97-AF65-F5344CB8AC3E}">
        <p14:creationId xmlns:p14="http://schemas.microsoft.com/office/powerpoint/2010/main" val="84229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789568" y="548680"/>
            <a:ext cx="7564864" cy="646331"/>
          </a:xfrm>
          <a:prstGeom prst="rect">
            <a:avLst/>
          </a:prstGeom>
          <a:solidFill>
            <a:srgbClr val="B0FAF8"/>
          </a:solidFill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O" sz="3600" b="1" dirty="0">
                <a:ln w="22225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Depende del propósito y del contexto.</a:t>
            </a:r>
            <a:endParaRPr lang="es-CO" sz="1400" dirty="0">
              <a:ln w="222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007604" y="1412776"/>
            <a:ext cx="7128791" cy="646331"/>
          </a:xfrm>
          <a:prstGeom prst="rect">
            <a:avLst/>
          </a:prstGeom>
          <a:solidFill>
            <a:srgbClr val="FFFF66"/>
          </a:solidFill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_tradnl" sz="3600" b="1" dirty="0">
                <a:ln w="22225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Ejemplo.</a:t>
            </a:r>
            <a:endParaRPr lang="es-CO" sz="1400" dirty="0">
              <a:ln w="222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022556" y="2276872"/>
            <a:ext cx="7128791" cy="2308324"/>
          </a:xfrm>
          <a:prstGeom prst="rect">
            <a:avLst/>
          </a:prstGeom>
          <a:solidFill>
            <a:schemeClr val="tx1"/>
          </a:solidFill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O" sz="3600" b="1" i="1" dirty="0">
                <a:ln w="2222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Tomadas para destrucción.</a:t>
            </a:r>
          </a:p>
          <a:p>
            <a:pPr algn="ctr"/>
            <a:r>
              <a:rPr lang="es-CO" sz="3600" b="1" dirty="0">
                <a:ln w="22225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“Y siguió </a:t>
            </a:r>
            <a:r>
              <a:rPr lang="es-CO" sz="3600" b="1" dirty="0" err="1">
                <a:ln w="22225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Abías</a:t>
            </a:r>
            <a:r>
              <a:rPr lang="es-CO" sz="3600" b="1" dirty="0">
                <a:ln w="22225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 a </a:t>
            </a:r>
            <a:r>
              <a:rPr lang="es-CO" sz="3600" b="1" dirty="0" err="1">
                <a:ln w="22225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Jeroboam</a:t>
            </a:r>
            <a:r>
              <a:rPr lang="es-CO" sz="3600" b="1" dirty="0">
                <a:ln w="22225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, y le </a:t>
            </a:r>
            <a:r>
              <a:rPr lang="es-CO" sz="3600" b="1" i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tomó</a:t>
            </a:r>
            <a:r>
              <a:rPr lang="es-CO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s-CO" sz="3600" b="1" dirty="0">
                <a:ln w="22225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algunas ciudades…”. </a:t>
            </a:r>
          </a:p>
          <a:p>
            <a:pPr algn="ctr"/>
            <a:r>
              <a:rPr lang="es-CO" sz="3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2Crónicas 13:19.  </a:t>
            </a:r>
            <a:endParaRPr lang="es-CO" sz="1400" dirty="0">
              <a:ln w="222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045564" y="4797152"/>
            <a:ext cx="7128791" cy="1754326"/>
          </a:xfrm>
          <a:prstGeom prst="rect">
            <a:avLst/>
          </a:prstGeom>
          <a:solidFill>
            <a:schemeClr val="tx1"/>
          </a:solidFill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_tradnl" sz="3600" b="1" i="1" dirty="0">
                <a:ln w="2222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Tomada para redención.</a:t>
            </a:r>
            <a:endParaRPr lang="es-CO" sz="3600" b="1" i="1" dirty="0">
              <a:ln w="22225">
                <a:solidFill>
                  <a:schemeClr val="bg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haroni" panose="02010803020104030203" pitchFamily="2" charset="-79"/>
            </a:endParaRPr>
          </a:p>
          <a:p>
            <a:pPr algn="ctr"/>
            <a:r>
              <a:rPr lang="es-CO" sz="3600" b="1" dirty="0">
                <a:ln w="22225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“Booz, pues, </a:t>
            </a:r>
            <a:r>
              <a:rPr lang="es-CO" sz="3600" b="1" i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tomó</a:t>
            </a:r>
            <a:r>
              <a:rPr lang="es-CO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s-CO" sz="3600" b="1" dirty="0">
                <a:ln w="22225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a Rut, y ella fue su mujer”. </a:t>
            </a:r>
            <a:r>
              <a:rPr lang="es-CO" sz="3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Ruth 4:13. </a:t>
            </a:r>
            <a:endParaRPr lang="es-CO" sz="1400" dirty="0">
              <a:ln w="222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91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789568" y="548680"/>
            <a:ext cx="7564864" cy="646331"/>
          </a:xfrm>
          <a:prstGeom prst="rect">
            <a:avLst/>
          </a:prstGeom>
          <a:solidFill>
            <a:srgbClr val="B0FAF8"/>
          </a:solidFill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O" sz="3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Depende del propósito y del contexto.</a:t>
            </a:r>
            <a:endParaRPr lang="es-CO" sz="1400" dirty="0">
              <a:ln w="222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007605" y="1486525"/>
            <a:ext cx="7128791" cy="646331"/>
          </a:xfrm>
          <a:prstGeom prst="rect">
            <a:avLst/>
          </a:prstGeom>
          <a:solidFill>
            <a:srgbClr val="FFFF66"/>
          </a:solidFill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_tradnl" sz="3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Ejemplo.</a:t>
            </a:r>
            <a:endParaRPr lang="es-CO" sz="1400" dirty="0">
              <a:ln w="222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8354" y="2365396"/>
            <a:ext cx="9067292" cy="2308324"/>
          </a:xfrm>
          <a:prstGeom prst="rect">
            <a:avLst/>
          </a:prstGeom>
          <a:solidFill>
            <a:schemeClr val="tx1"/>
          </a:solidFill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O" sz="3600" b="1" i="1" dirty="0">
                <a:ln w="2222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Quedó y se salvó .</a:t>
            </a:r>
          </a:p>
          <a:p>
            <a:pPr algn="ctr"/>
            <a:r>
              <a:rPr lang="es-CO" sz="3600" b="1" dirty="0">
                <a:ln w="22225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“Así fue destruido todo ser que vivía sobre la faz de la tierra, …y </a:t>
            </a:r>
            <a:r>
              <a:rPr lang="es-CO" sz="3600" b="1" i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quedó</a:t>
            </a:r>
            <a:r>
              <a:rPr lang="es-CO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00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s-CO" sz="3600" b="1" dirty="0">
                <a:ln w="22225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solamente Noé, y los que con él estaban en el arca. </a:t>
            </a:r>
            <a:r>
              <a:rPr lang="es-CO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Génesis 7:23.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675382" y="4844435"/>
            <a:ext cx="7793235" cy="1754326"/>
          </a:xfrm>
          <a:prstGeom prst="rect">
            <a:avLst/>
          </a:prstGeom>
          <a:solidFill>
            <a:schemeClr val="tx1"/>
          </a:solidFill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_tradnl" sz="3600" b="1" i="1" dirty="0">
                <a:ln w="2222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Quedó y fue destruida.</a:t>
            </a:r>
            <a:endParaRPr lang="es-CO" sz="3600" b="1" i="1" dirty="0">
              <a:ln w="22225">
                <a:solidFill>
                  <a:schemeClr val="bg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haroni" panose="02010803020104030203" pitchFamily="2" charset="-79"/>
            </a:endParaRPr>
          </a:p>
          <a:p>
            <a:pPr algn="ctr"/>
            <a:r>
              <a:rPr lang="es-CO" sz="3600" b="1" dirty="0">
                <a:ln w="22225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“La ciudad </a:t>
            </a:r>
            <a:r>
              <a:rPr lang="es-CO" sz="3600" b="1" i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quedó</a:t>
            </a:r>
            <a:r>
              <a:rPr lang="es-CO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00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s-CO" sz="3600" b="1" dirty="0">
                <a:ln w="22225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desolada, y con ruina fue derribada la puerta”. </a:t>
            </a:r>
            <a:r>
              <a:rPr lang="es-CO" sz="3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Isaías 24:12. </a:t>
            </a:r>
            <a:endParaRPr lang="es-CO" sz="1400" dirty="0">
              <a:ln w="222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700564" y="878026"/>
            <a:ext cx="7742872" cy="1754326"/>
          </a:xfrm>
          <a:prstGeom prst="rect">
            <a:avLst/>
          </a:prstGeom>
          <a:solidFill>
            <a:schemeClr val="tx1"/>
          </a:solidFill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O" sz="3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La palabra griega </a:t>
            </a:r>
            <a:r>
              <a:rPr lang="es-CO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(</a:t>
            </a:r>
            <a:r>
              <a:rPr lang="es-CO" sz="3600" b="1" i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Loipós</a:t>
            </a:r>
            <a:r>
              <a:rPr lang="es-CO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) </a:t>
            </a:r>
            <a:r>
              <a:rPr lang="es-CO" sz="3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que significa remanente, resto, lo que queda, se refiere a los justos en </a:t>
            </a:r>
            <a:r>
              <a:rPr lang="es-CO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Apocalipsis 12:17. </a:t>
            </a:r>
            <a:endParaRPr lang="es-CO" sz="14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03548" y="3037016"/>
            <a:ext cx="8136904" cy="3416320"/>
          </a:xfrm>
          <a:prstGeom prst="rect">
            <a:avLst/>
          </a:prstGeom>
          <a:solidFill>
            <a:schemeClr val="tx1"/>
          </a:solidFill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O" sz="3600" b="1" dirty="0">
                <a:ln w="22225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“Entonces el dragón se llenó de ira contra la mujer; y se fue a hacer guerra contra el</a:t>
            </a:r>
            <a:r>
              <a:rPr lang="es-CO" sz="3600" b="1" dirty="0">
                <a:ln w="22225">
                  <a:solidFill>
                    <a:srgbClr val="0000FE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s-CO" sz="3600" b="1" i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resto</a:t>
            </a:r>
            <a:r>
              <a:rPr lang="es-CO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s-CO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(</a:t>
            </a:r>
            <a:r>
              <a:rPr lang="es-CO" sz="36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Loipós</a:t>
            </a:r>
            <a:r>
              <a:rPr lang="es-CO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) </a:t>
            </a:r>
            <a:r>
              <a:rPr lang="es-CO" sz="3600" b="1" dirty="0">
                <a:ln w="22225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de la descendencia de ella, los que guardan los mandamientos de Dios y tienen el testimonio de Jesucristo”.  </a:t>
            </a:r>
            <a:r>
              <a:rPr lang="es-CO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Apocalipsis 12:17. </a:t>
            </a:r>
            <a:endParaRPr lang="es-CO" sz="14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9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611560" y="738570"/>
            <a:ext cx="7920880" cy="1754326"/>
          </a:xfrm>
          <a:prstGeom prst="rect">
            <a:avLst/>
          </a:prstGeom>
          <a:solidFill>
            <a:schemeClr val="tx1"/>
          </a:solidFill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O" sz="3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La misma palabra griega </a:t>
            </a:r>
            <a:r>
              <a:rPr lang="es-CO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(</a:t>
            </a:r>
            <a:r>
              <a:rPr lang="es-CO" sz="3600" b="1" i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Loipós</a:t>
            </a:r>
            <a:r>
              <a:rPr lang="es-CO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) </a:t>
            </a:r>
            <a:r>
              <a:rPr lang="es-CO" sz="3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se usa en </a:t>
            </a:r>
            <a:r>
              <a:rPr lang="es-CO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Apocalipsis 19:21 </a:t>
            </a:r>
            <a:r>
              <a:rPr lang="es-CO" sz="3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para referirse no a los justos sino a los perdidos.</a:t>
            </a:r>
            <a:r>
              <a:rPr lang="es-CO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 </a:t>
            </a:r>
            <a:endParaRPr lang="es-CO" sz="14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11560" y="2776860"/>
            <a:ext cx="7920880" cy="2308324"/>
          </a:xfrm>
          <a:prstGeom prst="rect">
            <a:avLst/>
          </a:prstGeom>
          <a:solidFill>
            <a:schemeClr val="tx1"/>
          </a:solidFill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O" sz="3600" b="1" dirty="0">
                <a:ln w="22225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“Y los </a:t>
            </a:r>
            <a:r>
              <a:rPr lang="es-CO" sz="3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demás</a:t>
            </a:r>
            <a:r>
              <a:rPr lang="es-CO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s-CO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(</a:t>
            </a:r>
            <a:r>
              <a:rPr lang="es-CO" sz="3600" b="1" i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loipós</a:t>
            </a:r>
            <a:r>
              <a:rPr lang="es-CO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) </a:t>
            </a:r>
            <a:r>
              <a:rPr lang="es-CO" sz="3600" b="1" dirty="0">
                <a:ln w="22225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fueron muertos con la espada que salía de la boca del que montaba el caballo, y todas las aves se saciaron de las carnes de ellos”.   </a:t>
            </a:r>
            <a:endParaRPr lang="es-CO" sz="14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11560" y="5325015"/>
            <a:ext cx="7920880" cy="1200329"/>
          </a:xfrm>
          <a:prstGeom prst="rect">
            <a:avLst/>
          </a:prstGeom>
          <a:solidFill>
            <a:schemeClr val="tx1"/>
          </a:solidFill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O" sz="3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En este texto, el remanente no son los que se salvan, sino los que se pierden.</a:t>
            </a:r>
            <a:endParaRPr lang="es-CO" sz="14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57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028" y="3546394"/>
            <a:ext cx="4067944" cy="3050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ángulo 2"/>
          <p:cNvSpPr/>
          <p:nvPr/>
        </p:nvSpPr>
        <p:spPr>
          <a:xfrm>
            <a:off x="3923928" y="44624"/>
            <a:ext cx="50778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600" b="1" dirty="0">
                <a:ln w="22225">
                  <a:solidFill>
                    <a:schemeClr val="tx1"/>
                  </a:solidFill>
                  <a:prstDash val="solid"/>
                </a:ln>
                <a:effectLst>
                  <a:glow>
                    <a:schemeClr val="tx1"/>
                  </a:glo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“Uno será tomado </a:t>
            </a:r>
          </a:p>
          <a:p>
            <a:pPr algn="ctr"/>
            <a:r>
              <a:rPr lang="es-ES_tradnl" sz="3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14300">
                    <a:schemeClr val="tx1"/>
                  </a:glo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y el otro será dejado”. </a:t>
            </a:r>
            <a:endParaRPr lang="es-CO" dirty="0">
              <a:ln w="222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14300">
                  <a:schemeClr val="tx1"/>
                </a:glo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74294" y="1458650"/>
            <a:ext cx="7595412" cy="1754326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O" sz="3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Definitivamente el contexto es fundamental en la interpretación de cualquier pasaje bíblico.</a:t>
            </a:r>
            <a:endParaRPr lang="es-CO" sz="14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26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TC104033937[[fn=Estela de condensación]]</Template>
  <TotalTime>4664</TotalTime>
  <Words>1322</Words>
  <Application>Microsoft Office PowerPoint</Application>
  <PresentationFormat>Presentación en pantalla (4:3)</PresentationFormat>
  <Paragraphs>76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Arial</vt:lpstr>
      <vt:lpstr>Calibri</vt:lpstr>
      <vt:lpstr>Century Gothic</vt:lpstr>
      <vt:lpstr>Wingdings</vt:lpstr>
      <vt:lpstr>Estela de condensación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Ernesto</cp:lastModifiedBy>
  <cp:revision>829</cp:revision>
  <dcterms:created xsi:type="dcterms:W3CDTF">2013-03-02T13:17:11Z</dcterms:created>
  <dcterms:modified xsi:type="dcterms:W3CDTF">2019-09-28T19:38:34Z</dcterms:modified>
</cp:coreProperties>
</file>