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56" r:id="rId2"/>
    <p:sldId id="277" r:id="rId3"/>
    <p:sldId id="278" r:id="rId4"/>
    <p:sldId id="279" r:id="rId5"/>
    <p:sldId id="281" r:id="rId6"/>
    <p:sldId id="257" r:id="rId7"/>
    <p:sldId id="280" r:id="rId8"/>
    <p:sldId id="258" r:id="rId9"/>
    <p:sldId id="283" r:id="rId10"/>
    <p:sldId id="284" r:id="rId11"/>
    <p:sldId id="285" r:id="rId12"/>
    <p:sldId id="269" r:id="rId13"/>
    <p:sldId id="259" r:id="rId14"/>
    <p:sldId id="260" r:id="rId15"/>
    <p:sldId id="261" r:id="rId16"/>
    <p:sldId id="262" r:id="rId17"/>
    <p:sldId id="263" r:id="rId18"/>
    <p:sldId id="286" r:id="rId19"/>
    <p:sldId id="264" r:id="rId20"/>
    <p:sldId id="287" r:id="rId21"/>
    <p:sldId id="288" r:id="rId22"/>
    <p:sldId id="265" r:id="rId23"/>
    <p:sldId id="289" r:id="rId24"/>
    <p:sldId id="276" r:id="rId25"/>
    <p:sldId id="274" r:id="rId26"/>
    <p:sldId id="275" r:id="rId27"/>
    <p:sldId id="266" r:id="rId28"/>
    <p:sldId id="267" r:id="rId29"/>
    <p:sldId id="272" r:id="rId30"/>
    <p:sldId id="270" r:id="rId31"/>
    <p:sldId id="290" r:id="rId32"/>
    <p:sldId id="2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B3721"/>
    <a:srgbClr val="6E4F3B"/>
    <a:srgbClr val="58242A"/>
    <a:srgbClr val="E6BB86"/>
    <a:srgbClr val="616161"/>
    <a:srgbClr val="BD0608"/>
    <a:srgbClr val="F5B258"/>
    <a:srgbClr val="EB6A0A"/>
    <a:srgbClr val="FD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60"/>
  </p:normalViewPr>
  <p:slideViewPr>
    <p:cSldViewPr snapToGrid="0">
      <p:cViewPr varScale="1">
        <p:scale>
          <a:sx n="60" d="100"/>
          <a:sy n="60" d="100"/>
        </p:scale>
        <p:origin x="7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D4DE68-6941-CACB-1076-46EE2AB1EF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94B45004-0867-E7B6-A078-634B46ED6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9E31906A-64CC-AF3C-4C64-2C17BA3D1826}"/>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5" name="Marcador de pie de página 4">
            <a:extLst>
              <a:ext uri="{FF2B5EF4-FFF2-40B4-BE49-F238E27FC236}">
                <a16:creationId xmlns:a16="http://schemas.microsoft.com/office/drawing/2014/main" id="{1910C083-22AE-6F19-B1B0-40CB15D2FA0D}"/>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929A50D9-EFFC-5D09-797C-290CD2395AFA}"/>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27580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31043-2090-EA5B-BD8C-A383FD71A0C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9EF9EA9-F98C-DDEC-8E89-1AD805A0DA7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DB6F08BC-E3AC-EC58-F0E9-410B26820E02}"/>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5" name="Marcador de pie de página 4">
            <a:extLst>
              <a:ext uri="{FF2B5EF4-FFF2-40B4-BE49-F238E27FC236}">
                <a16:creationId xmlns:a16="http://schemas.microsoft.com/office/drawing/2014/main" id="{D7383C6B-A66F-2AE9-FE99-ABF2F2AECEE6}"/>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039A92E-4819-0599-AE62-9B13C5FE1053}"/>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18083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AB22DCE-21D7-3FA4-AAAE-3B94439D78C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FB87D697-681D-A6FD-8B0D-3B487BE747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F7AE3088-B9AA-72AA-84F5-16E8A1D5E09F}"/>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5" name="Marcador de pie de página 4">
            <a:extLst>
              <a:ext uri="{FF2B5EF4-FFF2-40B4-BE49-F238E27FC236}">
                <a16:creationId xmlns:a16="http://schemas.microsoft.com/office/drawing/2014/main" id="{D1B09751-30D3-9796-9B8C-5C37D13D239C}"/>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D66B2BA0-AB6F-CBB8-C6CA-504B05A52891}"/>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6403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9E952-A611-57FB-8125-7F9BCAAB72A3}"/>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3E4BA8A4-7CC2-71F8-F2C1-74796AB7FF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499E7507-EF76-5323-FB21-6936F9D228B9}"/>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5" name="Marcador de pie de página 4">
            <a:extLst>
              <a:ext uri="{FF2B5EF4-FFF2-40B4-BE49-F238E27FC236}">
                <a16:creationId xmlns:a16="http://schemas.microsoft.com/office/drawing/2014/main" id="{1BC7F393-5868-B61F-B702-3135E040015E}"/>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B530D6D1-857E-9272-3A59-262575CAE2BA}"/>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86940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E67CD-2CC8-D4A6-BEF7-D23D7B0BE72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650B687A-F3BC-8B71-BBDD-B11528070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889EA04-1D3B-6499-B20E-FAEB0E435847}"/>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5" name="Marcador de pie de página 4">
            <a:extLst>
              <a:ext uri="{FF2B5EF4-FFF2-40B4-BE49-F238E27FC236}">
                <a16:creationId xmlns:a16="http://schemas.microsoft.com/office/drawing/2014/main" id="{DF43D3FE-B68B-3487-7028-ADBF7494D29B}"/>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7492F80A-FE06-F7BD-DA60-E28E6C9241A9}"/>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709770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B92C16-7C7A-2A9A-1465-54AB56DC00F9}"/>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73ECAF86-0C86-C6E6-026F-C37F607F404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5C5A5415-FE50-2467-91F3-CF55743FB52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44F67549-1EF5-40D5-8859-38B1E9B1F2A3}"/>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6" name="Marcador de pie de página 5">
            <a:extLst>
              <a:ext uri="{FF2B5EF4-FFF2-40B4-BE49-F238E27FC236}">
                <a16:creationId xmlns:a16="http://schemas.microsoft.com/office/drawing/2014/main" id="{E3CA1A9D-AE51-A135-8CC8-A7827F9E02FA}"/>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CE351740-9CE9-24BE-AF3D-DBF118BF047F}"/>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04451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6EF8D0-0D24-13C9-1F8C-432F6914AD1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430B33BF-0978-87AC-9A94-F14DD6265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CC5F2F5-BC69-4EC5-8A4E-FD42F412437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055E339A-6330-A305-FB9D-92A48DA178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6D1F5D-FD49-4C76-24BA-C88F8E47A06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6363CED3-7616-5B05-89B6-426C653B7751}"/>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8" name="Marcador de pie de página 7">
            <a:extLst>
              <a:ext uri="{FF2B5EF4-FFF2-40B4-BE49-F238E27FC236}">
                <a16:creationId xmlns:a16="http://schemas.microsoft.com/office/drawing/2014/main" id="{76C67E64-21EC-2C91-F78B-83D06D0E90A4}"/>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7CCDC913-29A4-AA96-F9C9-27FA4D7A4F8C}"/>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47665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2F251-73FF-14A4-EB54-6C7A20F41A8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35C6606D-628B-9EFC-5F54-DEAC951060E0}"/>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4" name="Marcador de pie de página 3">
            <a:extLst>
              <a:ext uri="{FF2B5EF4-FFF2-40B4-BE49-F238E27FC236}">
                <a16:creationId xmlns:a16="http://schemas.microsoft.com/office/drawing/2014/main" id="{2F3676A2-1791-3E81-9F98-D899F81A25A5}"/>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ADDE25B1-6DDF-74FC-31C4-0D9C81DFD0F5}"/>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82684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6B5625F-1F87-48AB-614F-12029BCC6029}"/>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3" name="Marcador de pie de página 2">
            <a:extLst>
              <a:ext uri="{FF2B5EF4-FFF2-40B4-BE49-F238E27FC236}">
                <a16:creationId xmlns:a16="http://schemas.microsoft.com/office/drawing/2014/main" id="{8DEA31D0-D124-3A33-FA64-624F015C20C5}"/>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79EC1AFE-B5EE-247E-3730-271E8BF446CE}"/>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16453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ADB3C-40EA-CD73-51CF-60FCBFC0E9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C9D4F8B-D980-CD6A-2408-CCE21FEE4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60E09F42-D050-0EF5-BA59-06BBF6393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023BD2-C0F0-7C44-CA0E-7341AEB99B74}"/>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6" name="Marcador de pie de página 5">
            <a:extLst>
              <a:ext uri="{FF2B5EF4-FFF2-40B4-BE49-F238E27FC236}">
                <a16:creationId xmlns:a16="http://schemas.microsoft.com/office/drawing/2014/main" id="{DE90C36C-7DAD-62B4-43B3-3378A208FF30}"/>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83BFEE46-2E20-0A67-B919-0BB1756B3538}"/>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1151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41779-4E40-0966-E713-3B838867C4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542E989F-464E-CC8C-4DB1-18F773EE2B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4764989E-4058-1649-1A08-83D5F381A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D1AA1A-CDE4-D9B8-D963-DD849D86F083}"/>
              </a:ext>
            </a:extLst>
          </p:cNvPr>
          <p:cNvSpPr>
            <a:spLocks noGrp="1"/>
          </p:cNvSpPr>
          <p:nvPr>
            <p:ph type="dt" sz="half" idx="10"/>
          </p:nvPr>
        </p:nvSpPr>
        <p:spPr/>
        <p:txBody>
          <a:bodyPr/>
          <a:lstStyle/>
          <a:p>
            <a:fld id="{96DFF08F-DC6B-4601-B491-B0F83F6DD2DA}" type="datetimeFigureOut">
              <a:rPr lang="en-US" smtClean="0"/>
              <a:pPr/>
              <a:t>4/30/2023</a:t>
            </a:fld>
            <a:endParaRPr lang="en-US" dirty="0"/>
          </a:p>
        </p:txBody>
      </p:sp>
      <p:sp>
        <p:nvSpPr>
          <p:cNvPr id="6" name="Marcador de pie de página 5">
            <a:extLst>
              <a:ext uri="{FF2B5EF4-FFF2-40B4-BE49-F238E27FC236}">
                <a16:creationId xmlns:a16="http://schemas.microsoft.com/office/drawing/2014/main" id="{43266D33-513F-BFD0-6FCD-BC8EC9586A4B}"/>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934CBA38-341B-A798-1A11-EEB1805F492C}"/>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6867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DA13D6A-EE65-8B35-33AE-0A5E185E1C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5F9DA41A-8DDA-EF7A-CA8B-744A312038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B4BD4EE5-126A-E8F3-134A-10C8E858F3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4/30/2023</a:t>
            </a:fld>
            <a:endParaRPr lang="en-US" dirty="0"/>
          </a:p>
        </p:txBody>
      </p:sp>
      <p:sp>
        <p:nvSpPr>
          <p:cNvPr id="5" name="Marcador de pie de página 4">
            <a:extLst>
              <a:ext uri="{FF2B5EF4-FFF2-40B4-BE49-F238E27FC236}">
                <a16:creationId xmlns:a16="http://schemas.microsoft.com/office/drawing/2014/main" id="{30206DC8-054E-7373-B86E-9F561A69A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4E1CECA6-2AAB-6BD5-B66A-A7630798A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2735547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05129CE-9C42-3AB8-0154-D3CFD36E0C68}"/>
              </a:ext>
            </a:extLst>
          </p:cNvPr>
          <p:cNvPicPr>
            <a:picLocks noChangeAspect="1"/>
          </p:cNvPicPr>
          <p:nvPr/>
        </p:nvPicPr>
        <p:blipFill>
          <a:blip r:embed="rId2"/>
          <a:stretch>
            <a:fillRect/>
          </a:stretch>
        </p:blipFill>
        <p:spPr>
          <a:xfrm>
            <a:off x="0" y="-95693"/>
            <a:ext cx="12192000" cy="6858000"/>
          </a:xfrm>
          <a:prstGeom prst="rect">
            <a:avLst/>
          </a:prstGeom>
        </p:spPr>
      </p:pic>
      <p:sp>
        <p:nvSpPr>
          <p:cNvPr id="2" name="Title 1"/>
          <p:cNvSpPr>
            <a:spLocks noGrp="1"/>
          </p:cNvSpPr>
          <p:nvPr>
            <p:ph type="title"/>
          </p:nvPr>
        </p:nvSpPr>
        <p:spPr>
          <a:xfrm>
            <a:off x="955157" y="1141302"/>
            <a:ext cx="10515600" cy="1325563"/>
          </a:xfrm>
        </p:spPr>
        <p:txBody>
          <a:bodyPr>
            <a:normAutofit fontScale="90000"/>
          </a:bodyPr>
          <a:lstStyle/>
          <a:p>
            <a:pPr algn="ctr"/>
            <a:r>
              <a:rPr lang="es-419" sz="6000" b="1" dirty="0">
                <a:solidFill>
                  <a:schemeClr val="bg1"/>
                </a:solidFill>
                <a:effectLst>
                  <a:glow rad="139700">
                    <a:srgbClr val="101118"/>
                  </a:glow>
                  <a:outerShdw blurRad="38100" dist="38100" dir="2700000" algn="tl">
                    <a:srgbClr val="000000">
                      <a:alpha val="43137"/>
                    </a:srgbClr>
                  </a:outerShdw>
                </a:effectLst>
                <a:latin typeface="Britannic Bold" panose="020B0903060703020204" pitchFamily="34" charset="0"/>
              </a:rPr>
              <a:t>A Imagen y Semejanza de</a:t>
            </a:r>
            <a:br>
              <a:rPr lang="es-419" sz="6000" b="1" dirty="0">
                <a:solidFill>
                  <a:schemeClr val="bg1"/>
                </a:solidFill>
                <a:effectLst>
                  <a:glow rad="139700">
                    <a:srgbClr val="101118"/>
                  </a:glow>
                  <a:outerShdw blurRad="38100" dist="38100" dir="2700000" algn="tl">
                    <a:srgbClr val="000000">
                      <a:alpha val="43137"/>
                    </a:srgbClr>
                  </a:outerShdw>
                </a:effectLst>
                <a:latin typeface="Britannic Bold" panose="020B0903060703020204" pitchFamily="34" charset="0"/>
              </a:rPr>
            </a:br>
            <a:r>
              <a:rPr lang="es-419" sz="6000" b="1" dirty="0">
                <a:solidFill>
                  <a:schemeClr val="bg1"/>
                </a:solidFill>
                <a:effectLst>
                  <a:glow rad="139700">
                    <a:srgbClr val="101118"/>
                  </a:glow>
                  <a:outerShdw blurRad="38100" dist="38100" dir="2700000" algn="tl">
                    <a:srgbClr val="000000">
                      <a:alpha val="43137"/>
                    </a:srgbClr>
                  </a:outerShdw>
                </a:effectLst>
                <a:latin typeface="Britannic Bold" panose="020B0903060703020204" pitchFamily="34" charset="0"/>
              </a:rPr>
              <a:t> Jesús</a:t>
            </a:r>
            <a:endParaRPr lang="en-US" sz="6000" b="1" dirty="0">
              <a:solidFill>
                <a:schemeClr val="bg1"/>
              </a:solidFill>
              <a:effectLst>
                <a:glow rad="139700">
                  <a:srgbClr val="101118"/>
                </a:glow>
                <a:outerShdw blurRad="38100" dist="38100" dir="2700000" algn="tl">
                  <a:srgbClr val="000000">
                    <a:alpha val="43137"/>
                  </a:srgbClr>
                </a:outerShdw>
              </a:effectLst>
              <a:latin typeface="Britannic Bold" panose="020B0903060703020204" pitchFamily="34" charset="0"/>
            </a:endParaRPr>
          </a:p>
        </p:txBody>
      </p:sp>
    </p:spTree>
    <p:extLst>
      <p:ext uri="{BB962C8B-B14F-4D97-AF65-F5344CB8AC3E}">
        <p14:creationId xmlns:p14="http://schemas.microsoft.com/office/powerpoint/2010/main" val="20257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771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36914"/>
            <a:ext cx="4876800" cy="4659086"/>
          </a:xfrm>
        </p:spPr>
        <p:txBody>
          <a:bodyPr>
            <a:noAutofit/>
          </a:bodyPr>
          <a:lstStyle/>
          <a:p>
            <a:r>
              <a:rPr lang="es-419" sz="4400" b="1" dirty="0">
                <a:solidFill>
                  <a:srgbClr val="00B0F0"/>
                </a:solidFill>
                <a:effectLst>
                  <a:outerShdw blurRad="38100" dist="38100" dir="2700000" algn="tl">
                    <a:srgbClr val="000000">
                      <a:alpha val="43137"/>
                    </a:srgbClr>
                  </a:outerShdw>
                </a:effectLst>
                <a:latin typeface="Brush Script MT" panose="03060802040406070304" pitchFamily="66" charset="0"/>
              </a:rPr>
              <a:t>LA CONCIENCIA:</a:t>
            </a:r>
          </a:p>
          <a:p>
            <a:pPr marL="0" indent="0">
              <a:buNone/>
            </a:pPr>
            <a:r>
              <a:rPr lang="es-419"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419" sz="4800" dirty="0">
                <a:solidFill>
                  <a:srgbClr val="F0DBB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s-419" sz="4800" b="1" dirty="0">
                <a:solidFill>
                  <a:srgbClr val="F0DBB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os permite distinguir lo que es correcto e incorrecto</a:t>
            </a:r>
          </a:p>
          <a:p>
            <a:endParaRPr lang="en-US" sz="3200" b="1" dirty="0">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2EA51583-159A-73E5-F406-7B5683305C9D}"/>
              </a:ext>
            </a:extLst>
          </p:cNvPr>
          <p:cNvPicPr>
            <a:picLocks noChangeAspect="1"/>
          </p:cNvPicPr>
          <p:nvPr/>
        </p:nvPicPr>
        <p:blipFill>
          <a:blip r:embed="rId2"/>
          <a:stretch>
            <a:fillRect/>
          </a:stretch>
        </p:blipFill>
        <p:spPr>
          <a:xfrm>
            <a:off x="5125598" y="1436914"/>
            <a:ext cx="693420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102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B4F58"/>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26CA2D7-C193-FF9B-A99D-00B0389EA8DE}"/>
              </a:ext>
            </a:extLst>
          </p:cNvPr>
          <p:cNvPicPr>
            <a:picLocks noChangeAspect="1"/>
          </p:cNvPicPr>
          <p:nvPr/>
        </p:nvPicPr>
        <p:blipFill>
          <a:blip r:embed="rId2"/>
          <a:stretch>
            <a:fillRect/>
          </a:stretch>
        </p:blipFill>
        <p:spPr>
          <a:xfrm>
            <a:off x="5048250" y="1506311"/>
            <a:ext cx="7143750" cy="4019550"/>
          </a:xfrm>
          <a:prstGeom prst="rect">
            <a:avLst/>
          </a:prstGeom>
        </p:spPr>
      </p:pic>
      <p:sp>
        <p:nvSpPr>
          <p:cNvPr id="3" name="Content Placeholder 2"/>
          <p:cNvSpPr>
            <a:spLocks noGrp="1"/>
          </p:cNvSpPr>
          <p:nvPr>
            <p:ph idx="1"/>
          </p:nvPr>
        </p:nvSpPr>
        <p:spPr>
          <a:xfrm>
            <a:off x="674914" y="914400"/>
            <a:ext cx="5856515" cy="5181600"/>
          </a:xfrm>
        </p:spPr>
        <p:txBody>
          <a:bodyPr>
            <a:noAutofit/>
          </a:bodyPr>
          <a:lstStyle/>
          <a:p>
            <a:r>
              <a:rPr lang="es-419" sz="6000" b="1" dirty="0">
                <a:solidFill>
                  <a:srgbClr val="FACC00"/>
                </a:solidFill>
                <a:effectLst>
                  <a:outerShdw blurRad="38100" dist="38100" dir="2700000" algn="tl">
                    <a:srgbClr val="000000">
                      <a:alpha val="43137"/>
                    </a:srgbClr>
                  </a:outerShdw>
                </a:effectLst>
                <a:latin typeface="Brush Script MT" panose="03060802040406070304" pitchFamily="66" charset="0"/>
              </a:rPr>
              <a:t>LA  VOLUNTAD: </a:t>
            </a:r>
          </a:p>
          <a:p>
            <a:pPr marL="0" indent="0">
              <a:buNone/>
            </a:pPr>
            <a:r>
              <a:rPr lang="es-419" sz="4800" b="1" dirty="0">
                <a:solidFill>
                  <a:srgbClr val="FFDE6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 la fuerza que nos lleva a poner en practica o a querer movernos para hacer algo.</a:t>
            </a:r>
          </a:p>
          <a:p>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9610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500"/>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0EB0095-2D2B-BE14-E1A2-FE6285F34D55}"/>
              </a:ext>
            </a:extLst>
          </p:cNvPr>
          <p:cNvPicPr>
            <a:picLocks noChangeAspect="1"/>
          </p:cNvPicPr>
          <p:nvPr/>
        </p:nvPicPr>
        <p:blipFill>
          <a:blip r:embed="rId2"/>
          <a:stretch>
            <a:fillRect/>
          </a:stretch>
        </p:blipFill>
        <p:spPr>
          <a:xfrm>
            <a:off x="6366068" y="1110344"/>
            <a:ext cx="5825932" cy="3882984"/>
          </a:xfrm>
          <a:prstGeom prst="rect">
            <a:avLst/>
          </a:prstGeom>
        </p:spPr>
      </p:pic>
      <p:sp>
        <p:nvSpPr>
          <p:cNvPr id="3" name="Content Placeholder 2"/>
          <p:cNvSpPr>
            <a:spLocks noGrp="1"/>
          </p:cNvSpPr>
          <p:nvPr>
            <p:ph idx="1"/>
          </p:nvPr>
        </p:nvSpPr>
        <p:spPr>
          <a:xfrm>
            <a:off x="623456" y="727363"/>
            <a:ext cx="6397830" cy="5847607"/>
          </a:xfrm>
        </p:spPr>
        <p:txBody>
          <a:bodyPr>
            <a:normAutofit lnSpcReduction="10000"/>
          </a:bodyPr>
          <a:lstStyle/>
          <a:p>
            <a:r>
              <a:rPr lang="es-419" sz="4800" dirty="0">
                <a:solidFill>
                  <a:schemeClr val="bg1"/>
                </a:solidFill>
                <a:effectLst>
                  <a:outerShdw blurRad="38100" dist="38100" dir="2700000" algn="tl">
                    <a:srgbClr val="000000">
                      <a:alpha val="43137"/>
                    </a:srgbClr>
                  </a:outerShdw>
                </a:effectLst>
                <a:latin typeface="Brush Script MT" panose="03060802040406070304" pitchFamily="66" charset="0"/>
              </a:rPr>
              <a:t>SENTIMIENTOS </a:t>
            </a:r>
          </a:p>
          <a:p>
            <a:r>
              <a:rPr lang="es-419" sz="4800" dirty="0">
                <a:solidFill>
                  <a:schemeClr val="bg1"/>
                </a:solidFill>
                <a:effectLst>
                  <a:outerShdw blurRad="38100" dist="38100" dir="2700000" algn="tl">
                    <a:srgbClr val="000000">
                      <a:alpha val="43137"/>
                    </a:srgbClr>
                  </a:outerShdw>
                </a:effectLst>
                <a:latin typeface="Brush Script MT" panose="03060802040406070304" pitchFamily="66" charset="0"/>
              </a:rPr>
              <a:t>EMOCIONES </a:t>
            </a:r>
          </a:p>
          <a:p>
            <a:pPr marL="0" indent="0">
              <a:buNone/>
            </a:pPr>
            <a:r>
              <a:rPr lang="es-419" sz="4800" dirty="0">
                <a:solidFill>
                  <a:schemeClr val="tx1">
                    <a:lumMod val="75000"/>
                    <a:lumOff val="25000"/>
                  </a:schemeClr>
                </a:solidFill>
                <a:effectLst>
                  <a:outerShdw blurRad="38100" dist="38100" dir="2700000" algn="tl">
                    <a:srgbClr val="000000">
                      <a:alpha val="43137"/>
                    </a:srgbClr>
                  </a:outerShdw>
                </a:effectLst>
              </a:rPr>
              <a:t>Cuando nuestra razón, conciencia y voluntad controlan los sentimientos y las emociones reflejamos la imagen de Jesús y somos realmente felices</a:t>
            </a:r>
          </a:p>
          <a:p>
            <a:endParaRPr lang="en-US" sz="4800" dirty="0"/>
          </a:p>
        </p:txBody>
      </p:sp>
    </p:spTree>
    <p:extLst>
      <p:ext uri="{BB962C8B-B14F-4D97-AF65-F5344CB8AC3E}">
        <p14:creationId xmlns:p14="http://schemas.microsoft.com/office/powerpoint/2010/main" val="10115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68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943" y="751115"/>
            <a:ext cx="6379027" cy="6313714"/>
          </a:xfrm>
        </p:spPr>
        <p:txBody>
          <a:bodyPr>
            <a:noAutofit/>
          </a:bodyPr>
          <a:lstStyle/>
          <a:p>
            <a:pPr marL="45720" indent="0">
              <a:lnSpc>
                <a:spcPct val="100000"/>
              </a:lnSpc>
              <a:buNone/>
            </a:pPr>
            <a:r>
              <a:rPr lang="es-419" sz="4000" b="1" dirty="0">
                <a:solidFill>
                  <a:schemeClr val="bg1"/>
                </a:solidFill>
                <a:effectLst>
                  <a:outerShdw blurRad="38100" dist="38100" dir="2700000" algn="tl">
                    <a:srgbClr val="000000">
                      <a:alpha val="43137"/>
                    </a:srgbClr>
                  </a:outerShdw>
                </a:effectLst>
              </a:rPr>
              <a:t>La persona que no deja que sus sentimientos controlen su </a:t>
            </a:r>
            <a:r>
              <a:rPr lang="es-419" sz="4000" b="1" dirty="0">
                <a:solidFill>
                  <a:srgbClr val="00AEED"/>
                </a:solidFill>
                <a:effectLst>
                  <a:outerShdw blurRad="38100" dist="38100" dir="2700000" algn="tl">
                    <a:srgbClr val="000000">
                      <a:alpha val="43137"/>
                    </a:srgbClr>
                  </a:outerShdw>
                </a:effectLst>
              </a:rPr>
              <a:t>razón, conciencia y voluntad</a:t>
            </a:r>
            <a:r>
              <a:rPr lang="es-419" sz="4000" b="1" dirty="0">
                <a:solidFill>
                  <a:schemeClr val="bg1"/>
                </a:solidFill>
                <a:effectLst>
                  <a:outerShdw blurRad="38100" dist="38100" dir="2700000" algn="tl">
                    <a:srgbClr val="000000">
                      <a:alpha val="43137"/>
                    </a:srgbClr>
                  </a:outerShdw>
                </a:effectLst>
              </a:rPr>
              <a:t>, es una persona que tiene</a:t>
            </a:r>
          </a:p>
          <a:p>
            <a:pPr marL="45720" indent="0">
              <a:lnSpc>
                <a:spcPct val="100000"/>
              </a:lnSpc>
              <a:buNone/>
            </a:pPr>
            <a:r>
              <a:rPr lang="es-419" sz="4000" b="1" dirty="0">
                <a:solidFill>
                  <a:srgbClr val="00AEED"/>
                </a:solidFill>
                <a:effectLst>
                  <a:outerShdw blurRad="38100" dist="38100" dir="2700000" algn="tl">
                    <a:srgbClr val="000000">
                      <a:alpha val="43137"/>
                    </a:srgbClr>
                  </a:outerShdw>
                </a:effectLst>
              </a:rPr>
              <a:t>inteligencia emocional</a:t>
            </a:r>
            <a:r>
              <a:rPr lang="es-419" sz="8800" b="1" dirty="0">
                <a:solidFill>
                  <a:srgbClr val="00AEED"/>
                </a:solidFill>
                <a:effectLst>
                  <a:outerShdw blurRad="38100" dist="38100" dir="2700000" algn="tl">
                    <a:srgbClr val="000000">
                      <a:alpha val="43137"/>
                    </a:srgbClr>
                  </a:outerShdw>
                </a:effectLst>
              </a:rPr>
              <a:t>.</a:t>
            </a:r>
            <a:endParaRPr lang="en-US" sz="8800" b="1" dirty="0">
              <a:solidFill>
                <a:srgbClr val="00AEED"/>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DC609F0F-5516-F588-396D-2E810B633C37}"/>
              </a:ext>
            </a:extLst>
          </p:cNvPr>
          <p:cNvPicPr>
            <a:picLocks noChangeAspect="1"/>
          </p:cNvPicPr>
          <p:nvPr/>
        </p:nvPicPr>
        <p:blipFill>
          <a:blip r:embed="rId2"/>
          <a:stretch>
            <a:fillRect/>
          </a:stretch>
        </p:blipFill>
        <p:spPr>
          <a:xfrm>
            <a:off x="5812973" y="3222171"/>
            <a:ext cx="6379027" cy="3635829"/>
          </a:xfrm>
          <a:prstGeom prst="rect">
            <a:avLst/>
          </a:prstGeom>
        </p:spPr>
      </p:pic>
    </p:spTree>
    <p:extLst>
      <p:ext uri="{BB962C8B-B14F-4D97-AF65-F5344CB8AC3E}">
        <p14:creationId xmlns:p14="http://schemas.microsoft.com/office/powerpoint/2010/main" val="803704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A60AB6-EBC7-919B-4D79-042CEAB23A17}"/>
              </a:ext>
            </a:extLst>
          </p:cNvPr>
          <p:cNvPicPr>
            <a:picLocks noChangeAspect="1"/>
          </p:cNvPicPr>
          <p:nvPr/>
        </p:nvPicPr>
        <p:blipFill>
          <a:blip r:embed="rId2"/>
          <a:stretch>
            <a:fillRect/>
          </a:stretch>
        </p:blipFill>
        <p:spPr>
          <a:xfrm>
            <a:off x="0" y="0"/>
            <a:ext cx="12213896" cy="6858000"/>
          </a:xfrm>
          <a:prstGeom prst="rect">
            <a:avLst/>
          </a:prstGeom>
        </p:spPr>
      </p:pic>
      <p:sp>
        <p:nvSpPr>
          <p:cNvPr id="2" name="Title 1"/>
          <p:cNvSpPr>
            <a:spLocks noGrp="1"/>
          </p:cNvSpPr>
          <p:nvPr>
            <p:ph type="title"/>
          </p:nvPr>
        </p:nvSpPr>
        <p:spPr>
          <a:xfrm>
            <a:off x="1142999" y="609599"/>
            <a:ext cx="10578947" cy="5647981"/>
          </a:xfrm>
        </p:spPr>
        <p:txBody>
          <a:bodyPr>
            <a:normAutofit/>
          </a:bodyPr>
          <a:lstStyle/>
          <a:p>
            <a:r>
              <a:rPr lang="es-419" sz="6600" b="1" dirty="0">
                <a:solidFill>
                  <a:schemeClr val="bg1"/>
                </a:solidFill>
                <a:effectLst>
                  <a:glow rad="101600">
                    <a:schemeClr val="accent1">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Tener la imagen de Jesús significa tener inteligencia emocional </a:t>
            </a:r>
            <a:endParaRPr lang="en-US" sz="6600" b="1" dirty="0">
              <a:solidFill>
                <a:schemeClr val="bg1"/>
              </a:solidFill>
              <a:effectLst>
                <a:glow rad="101600">
                  <a:schemeClr val="accent1">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005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7BEB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E074EF5-A83E-9C13-EEB1-9517EF2BE5E1}"/>
              </a:ext>
            </a:extLst>
          </p:cNvPr>
          <p:cNvPicPr>
            <a:picLocks noChangeAspect="1"/>
          </p:cNvPicPr>
          <p:nvPr/>
        </p:nvPicPr>
        <p:blipFill>
          <a:blip r:embed="rId2"/>
          <a:stretch>
            <a:fillRect/>
          </a:stretch>
        </p:blipFill>
        <p:spPr>
          <a:xfrm>
            <a:off x="6356494" y="4343400"/>
            <a:ext cx="5835505" cy="2514600"/>
          </a:xfrm>
          <a:prstGeom prst="rect">
            <a:avLst/>
          </a:prstGeom>
        </p:spPr>
      </p:pic>
      <p:sp>
        <p:nvSpPr>
          <p:cNvPr id="3" name="Content Placeholder 2"/>
          <p:cNvSpPr>
            <a:spLocks noGrp="1"/>
          </p:cNvSpPr>
          <p:nvPr>
            <p:ph idx="1"/>
          </p:nvPr>
        </p:nvSpPr>
        <p:spPr>
          <a:xfrm>
            <a:off x="661012" y="837282"/>
            <a:ext cx="9506245" cy="5258718"/>
          </a:xfrm>
        </p:spPr>
        <p:txBody>
          <a:bodyPr>
            <a:normAutofit fontScale="92500" lnSpcReduction="10000"/>
          </a:bodyPr>
          <a:lstStyle/>
          <a:p>
            <a:pPr marL="0" indent="0">
              <a:buNone/>
            </a:pPr>
            <a:r>
              <a:rPr lang="es-419"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 comprobado que la gente exitosa debe mas su éxito a su inteligencia emocional que a su coeficiente intelectual o inteligencia cognitiva. Un joven cuando termina su carrera tendrá su trabajo por su coeficiente intelectual, pero permanecer en este trabajo será el resultado de su inteligencia emocional.</a:t>
            </a: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28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1F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F5C29A4-288D-6DD2-9911-46DD96BA6BAD}"/>
              </a:ext>
            </a:extLst>
          </p:cNvPr>
          <p:cNvPicPr>
            <a:picLocks noChangeAspect="1"/>
          </p:cNvPicPr>
          <p:nvPr/>
        </p:nvPicPr>
        <p:blipFill>
          <a:blip r:embed="rId2"/>
          <a:stretch>
            <a:fillRect/>
          </a:stretch>
        </p:blipFill>
        <p:spPr>
          <a:xfrm>
            <a:off x="5889172" y="1690688"/>
            <a:ext cx="6477000" cy="3643313"/>
          </a:xfrm>
          <a:prstGeom prst="rect">
            <a:avLst/>
          </a:prstGeom>
        </p:spPr>
      </p:pic>
      <p:sp>
        <p:nvSpPr>
          <p:cNvPr id="2" name="Title 1"/>
          <p:cNvSpPr>
            <a:spLocks noGrp="1"/>
          </p:cNvSpPr>
          <p:nvPr>
            <p:ph type="title"/>
          </p:nvPr>
        </p:nvSpPr>
        <p:spPr/>
        <p:txBody>
          <a:bodyPr>
            <a:noAutofit/>
          </a:bodyPr>
          <a:lstStyle/>
          <a:p>
            <a:pPr algn="ctr"/>
            <a:r>
              <a:rPr lang="es-419" sz="6600" b="1" dirty="0">
                <a:effectLst>
                  <a:outerShdw blurRad="38100" dist="38100" dir="2700000" algn="tl">
                    <a:srgbClr val="000000">
                      <a:alpha val="43137"/>
                    </a:srgbClr>
                  </a:outerShdw>
                </a:effectLst>
                <a:latin typeface="Brush Script MT" panose="03060802040406070304" pitchFamily="66" charset="0"/>
              </a:rPr>
              <a:t>¿Que es inteligencia emocional?</a:t>
            </a:r>
            <a:endParaRPr lang="en-US" sz="6600" b="1" dirty="0">
              <a:effectLst>
                <a:outerShdw blurRad="38100" dist="38100" dir="2700000" algn="tl">
                  <a:srgbClr val="000000">
                    <a:alpha val="43137"/>
                  </a:srgbClr>
                </a:outerShdw>
              </a:effectLst>
              <a:latin typeface="Brush Script MT" panose="03060802040406070304" pitchFamily="66" charset="0"/>
            </a:endParaRPr>
          </a:p>
        </p:txBody>
      </p:sp>
      <p:sp>
        <p:nvSpPr>
          <p:cNvPr id="3" name="Content Placeholder 2"/>
          <p:cNvSpPr>
            <a:spLocks noGrp="1"/>
          </p:cNvSpPr>
          <p:nvPr>
            <p:ph idx="1"/>
          </p:nvPr>
        </p:nvSpPr>
        <p:spPr>
          <a:xfrm>
            <a:off x="838200" y="1825625"/>
            <a:ext cx="5410200" cy="4351338"/>
          </a:xfrm>
        </p:spPr>
        <p:txBody>
          <a:bodyPr>
            <a:normAutofit fontScale="92500" lnSpcReduction="10000"/>
          </a:bodyPr>
          <a:lstStyle/>
          <a:p>
            <a:pPr marL="45720" indent="0">
              <a:buNone/>
            </a:pPr>
            <a:r>
              <a:rPr lang="es-419" sz="4000" b="1" dirty="0">
                <a:solidFill>
                  <a:srgbClr val="B148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 la capacidad que tiene una persona de tomar distancia de sus reacciones emocionales causadas por un evento incomodo para poder entender lo que realmente pasó.</a:t>
            </a:r>
            <a:endParaRPr lang="en-US" sz="4000" b="1" dirty="0">
              <a:solidFill>
                <a:srgbClr val="B148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743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419" sz="6600" b="1" dirty="0">
                <a:solidFill>
                  <a:schemeClr val="bg1"/>
                </a:solidFill>
                <a:effectLst>
                  <a:outerShdw blurRad="38100" dist="38100" dir="2700000" algn="tl">
                    <a:srgbClr val="000000">
                      <a:alpha val="43137"/>
                    </a:srgbClr>
                  </a:outerShdw>
                </a:effectLst>
                <a:latin typeface="Brush Script MT" panose="03060802040406070304" pitchFamily="66" charset="0"/>
              </a:rPr>
              <a:t>Características de una persona I. M</a:t>
            </a:r>
            <a:endParaRPr lang="en-US" sz="6600" b="1" dirty="0">
              <a:solidFill>
                <a:schemeClr val="bg1"/>
              </a:solidFill>
              <a:effectLst>
                <a:outerShdw blurRad="38100" dist="38100" dir="2700000" algn="tl">
                  <a:srgbClr val="000000">
                    <a:alpha val="43137"/>
                  </a:srgbClr>
                </a:outerShdw>
              </a:effectLst>
              <a:latin typeface="Brush Script MT" panose="03060802040406070304" pitchFamily="66" charset="0"/>
            </a:endParaRPr>
          </a:p>
        </p:txBody>
      </p:sp>
      <p:sp>
        <p:nvSpPr>
          <p:cNvPr id="3" name="Content Placeholder 2"/>
          <p:cNvSpPr>
            <a:spLocks noGrp="1"/>
          </p:cNvSpPr>
          <p:nvPr>
            <p:ph idx="1"/>
          </p:nvPr>
        </p:nvSpPr>
        <p:spPr>
          <a:xfrm>
            <a:off x="385590" y="1751682"/>
            <a:ext cx="5362067" cy="4494882"/>
          </a:xfrm>
        </p:spPr>
        <p:txBody>
          <a:bodyPr>
            <a:normAutofit/>
          </a:bodyPr>
          <a:lstStyle/>
          <a:p>
            <a:pPr marL="788670" indent="-742950">
              <a:buFont typeface="+mj-lt"/>
              <a:buAutoNum type="arabicPeriod"/>
            </a:pPr>
            <a:r>
              <a:rPr lang="es-419"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Tiene capacidad de motivación personal que permite llevar a cabo cualquier tarea de importancia.</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t>
            </a:r>
            <a:r>
              <a:rPr lang="en-US" sz="36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seguro</a:t>
            </a:r>
            <a:endParaRPr lang="en-US" sz="36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s-419" dirty="0"/>
          </a:p>
        </p:txBody>
      </p:sp>
      <p:pic>
        <p:nvPicPr>
          <p:cNvPr id="6" name="Imagen 5">
            <a:extLst>
              <a:ext uri="{FF2B5EF4-FFF2-40B4-BE49-F238E27FC236}">
                <a16:creationId xmlns:a16="http://schemas.microsoft.com/office/drawing/2014/main" id="{1CB109BB-4D4B-E71D-3EA2-2B81190EC634}"/>
              </a:ext>
            </a:extLst>
          </p:cNvPr>
          <p:cNvPicPr>
            <a:picLocks noChangeAspect="1"/>
          </p:cNvPicPr>
          <p:nvPr/>
        </p:nvPicPr>
        <p:blipFill>
          <a:blip r:embed="rId2"/>
          <a:stretch>
            <a:fillRect/>
          </a:stretch>
        </p:blipFill>
        <p:spPr>
          <a:xfrm>
            <a:off x="6096000" y="2196874"/>
            <a:ext cx="5734050" cy="3095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0258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D2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590" y="859971"/>
            <a:ext cx="5133467" cy="5386593"/>
          </a:xfrm>
        </p:spPr>
        <p:txBody>
          <a:bodyPr>
            <a:normAutofit/>
          </a:bodyPr>
          <a:lstStyle/>
          <a:p>
            <a:pPr marL="511175" indent="-466725">
              <a:buNone/>
            </a:pPr>
            <a:r>
              <a:rPr lang="es-419" sz="4000" b="1" dirty="0">
                <a:solidFill>
                  <a:schemeClr val="bg1"/>
                </a:solidFill>
                <a:effectLst>
                  <a:glow rad="139700">
                    <a:srgbClr val="002060"/>
                  </a:glow>
                  <a:outerShdw blurRad="38100" dist="38100" dir="2700000" algn="tl">
                    <a:srgbClr val="000000">
                      <a:alpha val="43137"/>
                    </a:srgbClr>
                  </a:outerShdw>
                </a:effectLst>
              </a:rPr>
              <a:t>2. Perseverancia </a:t>
            </a:r>
          </a:p>
          <a:p>
            <a:pPr marL="511175" indent="0">
              <a:buNone/>
            </a:pPr>
            <a:r>
              <a:rPr lang="es-419" sz="4000" b="1" dirty="0">
                <a:solidFill>
                  <a:srgbClr val="002060"/>
                </a:solidFill>
                <a:effectLst>
                  <a:outerShdw blurRad="38100" dist="38100" dir="2700000" algn="tl">
                    <a:srgbClr val="000000">
                      <a:alpha val="43137"/>
                    </a:srgbClr>
                  </a:outerShdw>
                </a:effectLst>
              </a:rPr>
              <a:t>hacia las metas, cuya carencia provoca el abandono de las tareas aun en los mas dotados de inteligencia convencional.</a:t>
            </a:r>
          </a:p>
          <a:p>
            <a:endParaRPr lang="es-419" dirty="0"/>
          </a:p>
        </p:txBody>
      </p:sp>
      <p:pic>
        <p:nvPicPr>
          <p:cNvPr id="4" name="Imagen 3">
            <a:extLst>
              <a:ext uri="{FF2B5EF4-FFF2-40B4-BE49-F238E27FC236}">
                <a16:creationId xmlns:a16="http://schemas.microsoft.com/office/drawing/2014/main" id="{D11530D4-7BC1-FFC4-E463-5C052A4F1896}"/>
              </a:ext>
            </a:extLst>
          </p:cNvPr>
          <p:cNvPicPr>
            <a:picLocks noChangeAspect="1"/>
          </p:cNvPicPr>
          <p:nvPr/>
        </p:nvPicPr>
        <p:blipFill>
          <a:blip r:embed="rId2"/>
          <a:stretch>
            <a:fillRect/>
          </a:stretch>
        </p:blipFill>
        <p:spPr>
          <a:xfrm>
            <a:off x="5861120" y="1881122"/>
            <a:ext cx="5771119" cy="42360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23368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E5E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944" y="638977"/>
            <a:ext cx="6312666" cy="5794874"/>
          </a:xfrm>
        </p:spPr>
        <p:txBody>
          <a:bodyPr>
            <a:noAutofit/>
          </a:bodyPr>
          <a:lstStyle/>
          <a:p>
            <a:pPr marL="403225" indent="-403225">
              <a:buNone/>
            </a:pPr>
            <a:r>
              <a:rPr lang="es-419" sz="5400" b="1" dirty="0">
                <a:effectLst>
                  <a:outerShdw blurRad="38100" dist="38100" dir="2700000" algn="tl">
                    <a:srgbClr val="000000">
                      <a:alpha val="43137"/>
                    </a:srgbClr>
                  </a:outerShdw>
                </a:effectLst>
              </a:rPr>
              <a:t>3. Control de los impulsos que hace que alguien actué siempre por principios. </a:t>
            </a:r>
            <a:r>
              <a:rPr lang="es-419" sz="5400" b="1" dirty="0">
                <a:solidFill>
                  <a:srgbClr val="86182B"/>
                </a:solidFill>
                <a:effectLst>
                  <a:outerShdw blurRad="38100" dist="38100" dir="2700000" algn="tl">
                    <a:srgbClr val="000000">
                      <a:alpha val="43137"/>
                    </a:srgbClr>
                  </a:outerShdw>
                </a:effectLst>
              </a:rPr>
              <a:t>Es estable, predecible</a:t>
            </a:r>
            <a:r>
              <a:rPr lang="es-419" sz="4400" b="1" dirty="0">
                <a:solidFill>
                  <a:srgbClr val="86182B"/>
                </a:solidFill>
                <a:effectLst>
                  <a:outerShdw blurRad="38100" dist="38100" dir="2700000" algn="tl">
                    <a:srgbClr val="000000">
                      <a:alpha val="43137"/>
                    </a:srgbClr>
                  </a:outerShdw>
                </a:effectLst>
              </a:rPr>
              <a:t>. </a:t>
            </a:r>
          </a:p>
          <a:p>
            <a:pPr marL="45720" indent="0">
              <a:buNone/>
            </a:pPr>
            <a:endParaRPr lang="en-US" sz="4400" b="1" dirty="0">
              <a:effectLst>
                <a:outerShdw blurRad="38100" dist="38100" dir="2700000" algn="tl">
                  <a:srgbClr val="000000">
                    <a:alpha val="43137"/>
                  </a:srgbClr>
                </a:outerShdw>
              </a:effectLst>
            </a:endParaRPr>
          </a:p>
        </p:txBody>
      </p:sp>
      <p:pic>
        <p:nvPicPr>
          <p:cNvPr id="2" name="Imagen 1">
            <a:extLst>
              <a:ext uri="{FF2B5EF4-FFF2-40B4-BE49-F238E27FC236}">
                <a16:creationId xmlns:a16="http://schemas.microsoft.com/office/drawing/2014/main" id="{C776566E-D080-E8C7-0ACD-34A9C905F4FE}"/>
              </a:ext>
            </a:extLst>
          </p:cNvPr>
          <p:cNvPicPr>
            <a:picLocks noChangeAspect="1"/>
          </p:cNvPicPr>
          <p:nvPr/>
        </p:nvPicPr>
        <p:blipFill>
          <a:blip r:embed="rId2"/>
          <a:stretch>
            <a:fillRect/>
          </a:stretch>
        </p:blipFill>
        <p:spPr>
          <a:xfrm>
            <a:off x="6504214" y="0"/>
            <a:ext cx="5687786" cy="4352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497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DBBA"/>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808368-914C-0208-48FF-549708924FCC}"/>
              </a:ext>
            </a:extLst>
          </p:cNvPr>
          <p:cNvSpPr>
            <a:spLocks noGrp="1"/>
          </p:cNvSpPr>
          <p:nvPr>
            <p:ph type="title"/>
          </p:nvPr>
        </p:nvSpPr>
        <p:spPr/>
        <p:txBody>
          <a:bodyPr/>
          <a:lstStyle/>
          <a:p>
            <a:r>
              <a:rPr lang="es-419" b="1" dirty="0">
                <a:solidFill>
                  <a:srgbClr val="330B03"/>
                </a:solidFill>
                <a:effectLst>
                  <a:glow rad="101600">
                    <a:srgbClr val="FEFEFE"/>
                  </a:glow>
                  <a:outerShdw blurRad="38100" dist="38100" dir="2700000" algn="tl">
                    <a:srgbClr val="000000">
                      <a:alpha val="43137"/>
                    </a:srgbClr>
                  </a:outerShdw>
                </a:effectLst>
                <a:latin typeface="Franklin Gothic Demi" panose="020B0703020102020204" pitchFamily="34" charset="0"/>
              </a:rPr>
              <a:t>Genesis 1:26</a:t>
            </a:r>
            <a:br>
              <a:rPr lang="en-US" sz="4400" b="1" dirty="0">
                <a:effectLst>
                  <a:glow rad="101600">
                    <a:srgbClr val="FEFEFE"/>
                  </a:glow>
                  <a:outerShdw blurRad="38100" dist="38100" dir="2700000" algn="tl">
                    <a:srgbClr val="000000">
                      <a:alpha val="43137"/>
                    </a:srgbClr>
                  </a:outerShdw>
                </a:effectLst>
              </a:rPr>
            </a:br>
            <a:endParaRPr lang="en-US" dirty="0"/>
          </a:p>
        </p:txBody>
      </p:sp>
      <p:pic>
        <p:nvPicPr>
          <p:cNvPr id="6" name="Marcador de contenido 5">
            <a:extLst>
              <a:ext uri="{FF2B5EF4-FFF2-40B4-BE49-F238E27FC236}">
                <a16:creationId xmlns:a16="http://schemas.microsoft.com/office/drawing/2014/main" id="{8A7B149A-8A26-1F66-90FD-1C5CB87ADC61}"/>
              </a:ext>
            </a:extLst>
          </p:cNvPr>
          <p:cNvPicPr>
            <a:picLocks noGrp="1" noChangeAspect="1"/>
          </p:cNvPicPr>
          <p:nvPr>
            <p:ph sz="half" idx="2"/>
          </p:nvPr>
        </p:nvPicPr>
        <p:blipFill>
          <a:blip r:embed="rId2"/>
          <a:stretch>
            <a:fillRect/>
          </a:stretch>
        </p:blipFill>
        <p:spPr>
          <a:xfrm>
            <a:off x="6331490" y="2086882"/>
            <a:ext cx="5517167" cy="3588581"/>
          </a:xfrm>
          <a:prstGeom prst="rect">
            <a:avLst/>
          </a:prstGeom>
          <a:ln>
            <a:noFill/>
          </a:ln>
          <a:effectLst>
            <a:outerShdw blurRad="292100" dist="139700" dir="2700000" algn="tl" rotWithShape="0">
              <a:srgbClr val="333333">
                <a:alpha val="65000"/>
              </a:srgbClr>
            </a:outerShdw>
          </a:effectLst>
        </p:spPr>
      </p:pic>
      <p:sp>
        <p:nvSpPr>
          <p:cNvPr id="7" name="Marcador de contenido 6">
            <a:extLst>
              <a:ext uri="{FF2B5EF4-FFF2-40B4-BE49-F238E27FC236}">
                <a16:creationId xmlns:a16="http://schemas.microsoft.com/office/drawing/2014/main" id="{7F382068-7B35-4058-1BE6-48477100B249}"/>
              </a:ext>
            </a:extLst>
          </p:cNvPr>
          <p:cNvSpPr>
            <a:spLocks noGrp="1"/>
          </p:cNvSpPr>
          <p:nvPr>
            <p:ph sz="half" idx="1"/>
          </p:nvPr>
        </p:nvSpPr>
        <p:spPr>
          <a:xfrm>
            <a:off x="838200" y="1589314"/>
            <a:ext cx="5181600" cy="4587649"/>
          </a:xfrm>
        </p:spPr>
        <p:txBody>
          <a:bodyPr>
            <a:normAutofit fontScale="92500" lnSpcReduction="10000"/>
          </a:bodyPr>
          <a:lstStyle/>
          <a:p>
            <a:pPr marL="0" indent="0">
              <a:buNone/>
            </a:pPr>
            <a:r>
              <a:rPr lang="es-ES" sz="3600" b="1" i="0" dirty="0">
                <a:solidFill>
                  <a:srgbClr val="672A0D"/>
                </a:solidFill>
                <a:effectLst>
                  <a:outerShdw blurRad="38100" dist="38100" dir="2700000" algn="tl">
                    <a:srgbClr val="000000">
                      <a:alpha val="43137"/>
                    </a:srgbClr>
                  </a:outerShdw>
                </a:effectLst>
                <a:latin typeface="Arial" panose="020B0604020202020204" pitchFamily="34" charset="0"/>
                <a:ea typeface="MS Mincho" panose="02020609040205080304" pitchFamily="49" charset="-128"/>
                <a:cs typeface="Arial" panose="020B0604020202020204" pitchFamily="34" charset="0"/>
              </a:rPr>
              <a:t>Entonces dijo Dios: Hagamos al hombre a nuestra imagen, conforme a nuestra semejanza; y señoree en los peces del mar, en las aves de los cielos, en las bestias, en toda la tierra, y en todo animal que se arrastra sobre la tierra.</a:t>
            </a:r>
            <a:endParaRPr lang="en-US" sz="3600" b="1" dirty="0">
              <a:solidFill>
                <a:srgbClr val="672A0D"/>
              </a:solidFill>
              <a:effectLst>
                <a:outerShdw blurRad="38100" dist="38100" dir="2700000" algn="tl">
                  <a:srgbClr val="000000">
                    <a:alpha val="43137"/>
                  </a:srgbClr>
                </a:outerShdw>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35993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D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540" y="1718630"/>
            <a:ext cx="4252512" cy="4377369"/>
          </a:xfrm>
        </p:spPr>
        <p:txBody>
          <a:bodyPr>
            <a:noAutofit/>
          </a:bodyPr>
          <a:lstStyle/>
          <a:p>
            <a:pPr marL="628650" indent="-584200">
              <a:buNone/>
            </a:pPr>
            <a:r>
              <a:rPr lang="es-419" sz="4400" b="1" dirty="0">
                <a:effectLst>
                  <a:outerShdw blurRad="38100" dist="38100" dir="2700000" algn="tl">
                    <a:srgbClr val="000000">
                      <a:alpha val="43137"/>
                    </a:srgbClr>
                  </a:outerShdw>
                </a:effectLst>
              </a:rPr>
              <a:t>4. Capacidad de posponer recompensas aunque estas se demoren. </a:t>
            </a:r>
          </a:p>
          <a:p>
            <a:pPr marL="45720" indent="0">
              <a:buNone/>
            </a:pPr>
            <a:endParaRPr lang="en-US" sz="4400" b="1" dirty="0">
              <a:effectLst>
                <a:outerShdw blurRad="38100" dist="38100" dir="2700000" algn="tl">
                  <a:srgbClr val="000000">
                    <a:alpha val="43137"/>
                  </a:srgbClr>
                </a:outerShdw>
              </a:effectLst>
            </a:endParaRPr>
          </a:p>
        </p:txBody>
      </p:sp>
      <p:pic>
        <p:nvPicPr>
          <p:cNvPr id="2" name="Imagen 1">
            <a:extLst>
              <a:ext uri="{FF2B5EF4-FFF2-40B4-BE49-F238E27FC236}">
                <a16:creationId xmlns:a16="http://schemas.microsoft.com/office/drawing/2014/main" id="{878F70D9-D667-8020-DF16-B4E85ED16E72}"/>
              </a:ext>
            </a:extLst>
          </p:cNvPr>
          <p:cNvPicPr>
            <a:picLocks noChangeAspect="1"/>
          </p:cNvPicPr>
          <p:nvPr/>
        </p:nvPicPr>
        <p:blipFill>
          <a:blip r:embed="rId2"/>
          <a:stretch>
            <a:fillRect/>
          </a:stretch>
        </p:blipFill>
        <p:spPr>
          <a:xfrm>
            <a:off x="4788665" y="1316515"/>
            <a:ext cx="7546554" cy="4224969"/>
          </a:xfrm>
          <a:prstGeom prst="rect">
            <a:avLst/>
          </a:prstGeom>
        </p:spPr>
      </p:pic>
    </p:spTree>
    <p:extLst>
      <p:ext uri="{BB962C8B-B14F-4D97-AF65-F5344CB8AC3E}">
        <p14:creationId xmlns:p14="http://schemas.microsoft.com/office/powerpoint/2010/main" val="243527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945" y="638978"/>
            <a:ext cx="10928731" cy="5457022"/>
          </a:xfrm>
        </p:spPr>
        <p:txBody>
          <a:bodyPr>
            <a:noAutofit/>
          </a:bodyPr>
          <a:lstStyle/>
          <a:p>
            <a:pPr marL="517525" indent="-517525" algn="just">
              <a:buNone/>
            </a:pPr>
            <a:r>
              <a:rPr lang="es-419" sz="4400" b="1" dirty="0">
                <a:effectLst>
                  <a:outerShdw blurRad="38100" dist="38100" dir="2700000" algn="tl">
                    <a:srgbClr val="000000">
                      <a:alpha val="43137"/>
                    </a:srgbClr>
                  </a:outerShdw>
                </a:effectLst>
              </a:rPr>
              <a:t>5.Capacidad para actuar en contra del desánimo, irritabilidad, celos, deseos de venganza.</a:t>
            </a:r>
          </a:p>
          <a:p>
            <a:pPr marL="45720" indent="0">
              <a:buNone/>
            </a:pPr>
            <a:endParaRPr lang="en-US" sz="4400"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AF134C58-B9E8-F153-2CC0-1619740CA6FF}"/>
              </a:ext>
            </a:extLst>
          </p:cNvPr>
          <p:cNvPicPr>
            <a:picLocks noChangeAspect="1"/>
          </p:cNvPicPr>
          <p:nvPr/>
        </p:nvPicPr>
        <p:blipFill>
          <a:blip r:embed="rId2"/>
          <a:stretch>
            <a:fillRect/>
          </a:stretch>
        </p:blipFill>
        <p:spPr>
          <a:xfrm>
            <a:off x="-14690" y="3200400"/>
            <a:ext cx="1219200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5155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93C7D1-65BA-3C14-F11B-7A2A8FF9CA7E}"/>
              </a:ext>
            </a:extLst>
          </p:cNvPr>
          <p:cNvPicPr>
            <a:picLocks noChangeAspect="1"/>
          </p:cNvPicPr>
          <p:nvPr/>
        </p:nvPicPr>
        <p:blipFill>
          <a:blip r:embed="rId2"/>
          <a:stretch>
            <a:fillRect/>
          </a:stretch>
        </p:blipFill>
        <p:spPr>
          <a:xfrm>
            <a:off x="6096000" y="429290"/>
            <a:ext cx="5829300" cy="5829300"/>
          </a:xfrm>
          <a:prstGeom prst="rect">
            <a:avLst/>
          </a:prstGeom>
        </p:spPr>
      </p:pic>
      <p:sp>
        <p:nvSpPr>
          <p:cNvPr id="3" name="Content Placeholder 2"/>
          <p:cNvSpPr>
            <a:spLocks noGrp="1"/>
          </p:cNvSpPr>
          <p:nvPr>
            <p:ph idx="1"/>
          </p:nvPr>
        </p:nvSpPr>
        <p:spPr>
          <a:xfrm>
            <a:off x="539828" y="747610"/>
            <a:ext cx="6243744" cy="5390920"/>
          </a:xfrm>
        </p:spPr>
        <p:txBody>
          <a:bodyPr>
            <a:noAutofit/>
          </a:bodyPr>
          <a:lstStyle/>
          <a:p>
            <a:r>
              <a:rPr lang="es-419" sz="4800" b="1" dirty="0">
                <a:effectLst>
                  <a:outerShdw blurRad="38100" dist="38100" dir="2700000" algn="tl">
                    <a:srgbClr val="000000">
                      <a:alpha val="43137"/>
                    </a:srgbClr>
                  </a:outerShdw>
                </a:effectLst>
              </a:rPr>
              <a:t>Capacidad de empatizar con los demás permitiendo la construcción de relaciones saludables, </a:t>
            </a:r>
            <a:r>
              <a:rPr lang="es-419" sz="4800" b="1" dirty="0">
                <a:solidFill>
                  <a:srgbClr val="FF0000"/>
                </a:solidFill>
                <a:effectLst>
                  <a:outerShdw blurRad="38100" dist="38100" dir="2700000" algn="tl">
                    <a:srgbClr val="000000">
                      <a:alpha val="43137"/>
                    </a:srgbClr>
                  </a:outerShdw>
                </a:effectLst>
              </a:rPr>
              <a:t>entender a los demás, ponerme en los zapatos de los demás.</a:t>
            </a:r>
          </a:p>
        </p:txBody>
      </p:sp>
    </p:spTree>
    <p:extLst>
      <p:ext uri="{BB962C8B-B14F-4D97-AF65-F5344CB8AC3E}">
        <p14:creationId xmlns:p14="http://schemas.microsoft.com/office/powerpoint/2010/main" val="99352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BC6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044" y="1068519"/>
            <a:ext cx="5074163" cy="4720962"/>
          </a:xfrm>
        </p:spPr>
        <p:txBody>
          <a:bodyPr>
            <a:noAutofit/>
          </a:bodyPr>
          <a:lstStyle/>
          <a:p>
            <a:r>
              <a:rPr lang="es-419" sz="4800" b="1" dirty="0">
                <a:solidFill>
                  <a:srgbClr val="7E3F1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Capacidad de confiar, rasgo necesario para alcanzar sosiego, seguridad y satisfacción. </a:t>
            </a:r>
            <a:endParaRPr lang="en-US" sz="4800" b="1" dirty="0">
              <a:solidFill>
                <a:srgbClr val="7E3F1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35E8E46D-BF73-C862-F5F0-8EE4D46770C6}"/>
              </a:ext>
            </a:extLst>
          </p:cNvPr>
          <p:cNvPicPr>
            <a:picLocks noChangeAspect="1"/>
          </p:cNvPicPr>
          <p:nvPr/>
        </p:nvPicPr>
        <p:blipFill>
          <a:blip r:embed="rId2"/>
          <a:stretch>
            <a:fillRect/>
          </a:stretch>
        </p:blipFill>
        <p:spPr>
          <a:xfrm>
            <a:off x="6054581" y="1799560"/>
            <a:ext cx="6137419" cy="3429000"/>
          </a:xfrm>
          <a:prstGeom prst="rect">
            <a:avLst/>
          </a:prstGeom>
        </p:spPr>
      </p:pic>
    </p:spTree>
    <p:extLst>
      <p:ext uri="{BB962C8B-B14F-4D97-AF65-F5344CB8AC3E}">
        <p14:creationId xmlns:p14="http://schemas.microsoft.com/office/powerpoint/2010/main" val="4238737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9AD65D-B2FC-39C0-4109-AEE89A684E9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es-419" sz="7200" b="1" dirty="0">
                <a:solidFill>
                  <a:srgbClr val="58242A"/>
                </a:solidFill>
                <a:effectLst>
                  <a:glow rad="139700">
                    <a:srgbClr val="FFFFFF"/>
                  </a:glow>
                  <a:outerShdw blurRad="38100" dist="38100" dir="2700000" algn="tl">
                    <a:srgbClr val="000000">
                      <a:alpha val="43137"/>
                    </a:srgbClr>
                  </a:outerShdw>
                </a:effectLst>
                <a:latin typeface="Brush Script MT" panose="03060802040406070304" pitchFamily="66" charset="0"/>
              </a:rPr>
              <a:t>Características de Los discípulos </a:t>
            </a:r>
            <a:endParaRPr lang="en-US" sz="7200" b="1" dirty="0">
              <a:solidFill>
                <a:srgbClr val="58242A"/>
              </a:solidFill>
              <a:effectLst>
                <a:glow rad="139700">
                  <a:srgbClr val="FFFFFF"/>
                </a:glow>
                <a:outerShdw blurRad="38100" dist="38100" dir="2700000" algn="tl">
                  <a:srgbClr val="000000">
                    <a:alpha val="43137"/>
                  </a:srgbClr>
                </a:outerShdw>
              </a:effectLst>
              <a:latin typeface="Brush Script MT" panose="03060802040406070304" pitchFamily="66" charset="0"/>
            </a:endParaRPr>
          </a:p>
        </p:txBody>
      </p:sp>
      <p:sp>
        <p:nvSpPr>
          <p:cNvPr id="3" name="Content Placeholder 2"/>
          <p:cNvSpPr>
            <a:spLocks noGrp="1"/>
          </p:cNvSpPr>
          <p:nvPr>
            <p:ph idx="1"/>
          </p:nvPr>
        </p:nvSpPr>
        <p:spPr/>
        <p:txBody>
          <a:bodyPr>
            <a:normAutofit/>
          </a:bodyPr>
          <a:lstStyle/>
          <a:p>
            <a:r>
              <a:rPr lang="es-419" sz="6000" b="1" dirty="0">
                <a:solidFill>
                  <a:schemeClr val="bg1"/>
                </a:solidFill>
                <a:effectLst>
                  <a:glow rad="228600">
                    <a:srgbClr val="58242A"/>
                  </a:glow>
                  <a:outerShdw blurRad="38100" dist="38100" dir="2700000" algn="tl">
                    <a:srgbClr val="000000">
                      <a:alpha val="43137"/>
                    </a:srgbClr>
                  </a:outerShdw>
                </a:effectLst>
                <a:latin typeface="Arial" panose="020B0604020202020204" pitchFamily="34" charset="0"/>
                <a:cs typeface="Arial" panose="020B0604020202020204" pitchFamily="34" charset="0"/>
              </a:rPr>
              <a:t>Lucas 9:54</a:t>
            </a:r>
          </a:p>
          <a:p>
            <a:r>
              <a:rPr lang="es-419" sz="6000" b="1" dirty="0">
                <a:solidFill>
                  <a:schemeClr val="bg1"/>
                </a:solidFill>
                <a:effectLst>
                  <a:glow rad="228600">
                    <a:srgbClr val="58242A"/>
                  </a:glow>
                  <a:outerShdw blurRad="38100" dist="38100" dir="2700000" algn="tl">
                    <a:srgbClr val="000000">
                      <a:alpha val="43137"/>
                    </a:srgbClr>
                  </a:outerShdw>
                </a:effectLst>
                <a:latin typeface="Arial" panose="020B0604020202020204" pitchFamily="34" charset="0"/>
                <a:cs typeface="Arial" panose="020B0604020202020204" pitchFamily="34" charset="0"/>
              </a:rPr>
              <a:t>Marcos 10:35-37</a:t>
            </a:r>
          </a:p>
          <a:p>
            <a:r>
              <a:rPr lang="es-419" sz="6000" b="1" dirty="0">
                <a:solidFill>
                  <a:schemeClr val="bg1"/>
                </a:solidFill>
                <a:effectLst>
                  <a:glow rad="228600">
                    <a:srgbClr val="58242A"/>
                  </a:glow>
                  <a:outerShdw blurRad="38100" dist="38100" dir="2700000" algn="tl">
                    <a:srgbClr val="000000">
                      <a:alpha val="43137"/>
                    </a:srgbClr>
                  </a:outerShdw>
                </a:effectLst>
                <a:latin typeface="Arial" panose="020B0604020202020204" pitchFamily="34" charset="0"/>
                <a:cs typeface="Arial" panose="020B0604020202020204" pitchFamily="34" charset="0"/>
              </a:rPr>
              <a:t>Juan 18:10</a:t>
            </a:r>
          </a:p>
          <a:p>
            <a:r>
              <a:rPr lang="es-419" sz="6000" b="1" dirty="0">
                <a:solidFill>
                  <a:schemeClr val="bg1"/>
                </a:solidFill>
                <a:effectLst>
                  <a:glow rad="228600">
                    <a:srgbClr val="58242A"/>
                  </a:glow>
                  <a:outerShdw blurRad="38100" dist="38100" dir="2700000" algn="tl">
                    <a:srgbClr val="000000">
                      <a:alpha val="43137"/>
                    </a:srgbClr>
                  </a:outerShdw>
                </a:effectLst>
                <a:latin typeface="Arial" panose="020B0604020202020204" pitchFamily="34" charset="0"/>
                <a:cs typeface="Arial" panose="020B0604020202020204" pitchFamily="34" charset="0"/>
              </a:rPr>
              <a:t>Juan 20:24-29</a:t>
            </a:r>
            <a:endParaRPr lang="en-US" sz="6000" b="1" dirty="0">
              <a:solidFill>
                <a:schemeClr val="bg1"/>
              </a:solidFill>
              <a:effectLst>
                <a:glow rad="228600">
                  <a:srgbClr val="58242A"/>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62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3B141B-BF6D-E961-C95C-8391CCBE2AF7}"/>
              </a:ext>
            </a:extLst>
          </p:cNvPr>
          <p:cNvPicPr>
            <a:picLocks noChangeAspect="1"/>
          </p:cNvPicPr>
          <p:nvPr/>
        </p:nvPicPr>
        <p:blipFill>
          <a:blip r:embed="rId2"/>
          <a:stretch>
            <a:fillRect/>
          </a:stretch>
        </p:blipFill>
        <p:spPr>
          <a:xfrm>
            <a:off x="-91168" y="0"/>
            <a:ext cx="12283168" cy="6858000"/>
          </a:xfrm>
          <a:prstGeom prst="rect">
            <a:avLst/>
          </a:prstGeom>
        </p:spPr>
      </p:pic>
      <p:sp>
        <p:nvSpPr>
          <p:cNvPr id="2" name="Title 1"/>
          <p:cNvSpPr>
            <a:spLocks noGrp="1"/>
          </p:cNvSpPr>
          <p:nvPr>
            <p:ph type="title"/>
          </p:nvPr>
        </p:nvSpPr>
        <p:spPr/>
        <p:txBody>
          <a:bodyPr>
            <a:normAutofit fontScale="90000"/>
          </a:bodyPr>
          <a:lstStyle/>
          <a:p>
            <a:pPr algn="ctr"/>
            <a:r>
              <a:rPr lang="es-419" sz="8000" b="1" dirty="0">
                <a:solidFill>
                  <a:schemeClr val="bg1"/>
                </a:solidFill>
                <a:effectLst>
                  <a:glow rad="228600">
                    <a:srgbClr val="6E4F3B"/>
                  </a:glow>
                  <a:outerShdw blurRad="38100" dist="38100" dir="2700000" algn="tl">
                    <a:srgbClr val="000000">
                      <a:alpha val="43137"/>
                    </a:srgbClr>
                  </a:outerShdw>
                </a:effectLst>
                <a:latin typeface="Brush Script MT" panose="03060802040406070304" pitchFamily="66" charset="0"/>
              </a:rPr>
              <a:t>Características de los discípulos</a:t>
            </a:r>
            <a:endParaRPr lang="en-US" sz="8000" b="1" dirty="0">
              <a:solidFill>
                <a:schemeClr val="bg1"/>
              </a:solidFill>
              <a:effectLst>
                <a:glow rad="228600">
                  <a:srgbClr val="6E4F3B"/>
                </a:glow>
                <a:outerShdw blurRad="38100" dist="38100" dir="2700000" algn="tl">
                  <a:srgbClr val="000000">
                    <a:alpha val="43137"/>
                  </a:srgbClr>
                </a:outerShdw>
              </a:effectLst>
              <a:latin typeface="Brush Script MT" panose="03060802040406070304" pitchFamily="66" charset="0"/>
            </a:endParaRPr>
          </a:p>
        </p:txBody>
      </p:sp>
      <p:sp>
        <p:nvSpPr>
          <p:cNvPr id="3" name="Content Placeholder 2"/>
          <p:cNvSpPr>
            <a:spLocks noGrp="1"/>
          </p:cNvSpPr>
          <p:nvPr>
            <p:ph idx="1"/>
          </p:nvPr>
        </p:nvSpPr>
        <p:spPr>
          <a:xfrm>
            <a:off x="572878" y="1629005"/>
            <a:ext cx="11082968" cy="4627084"/>
          </a:xfrm>
        </p:spPr>
        <p:txBody>
          <a:bodyPr>
            <a:normAutofit/>
          </a:bodyPr>
          <a:lstStyle/>
          <a:p>
            <a:pPr marL="45720" indent="0">
              <a:buNone/>
            </a:pPr>
            <a:r>
              <a:rPr lang="es-ES" sz="4000" b="1" dirty="0">
                <a:solidFill>
                  <a:srgbClr val="5B3721"/>
                </a:solidFill>
                <a:effectLst>
                  <a:glow rad="228600">
                    <a:srgbClr val="FFFFFF"/>
                  </a:glow>
                </a:effectLst>
              </a:rPr>
              <a:t>El amor confiado y la abnegada devoción manifestados en la vida y el carácter de Juan, contienen lecciones de valor incalculable para la iglesia cristiana. Juan no poseía por naturaleza el carácter bondadoso que reveló más adelante. Tenía naturalmente defectos graves. No sólo era orgulloso, pretencioso y ambicioso de honor, sino impetuoso y se resentía frente a la injuria. </a:t>
            </a:r>
            <a:endParaRPr lang="en-US" sz="3200" dirty="0">
              <a:solidFill>
                <a:srgbClr val="5B3721"/>
              </a:solidFill>
              <a:effectLst>
                <a:glow rad="228600">
                  <a:srgbClr val="FFFFFF"/>
                </a:glow>
              </a:effectLst>
            </a:endParaRPr>
          </a:p>
        </p:txBody>
      </p:sp>
    </p:spTree>
    <p:extLst>
      <p:ext uri="{BB962C8B-B14F-4D97-AF65-F5344CB8AC3E}">
        <p14:creationId xmlns:p14="http://schemas.microsoft.com/office/powerpoint/2010/main" val="318849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BB16DB8-713A-D3B7-177B-D5076238D739}"/>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p:cNvSpPr>
            <a:spLocks noGrp="1"/>
          </p:cNvSpPr>
          <p:nvPr>
            <p:ph idx="1"/>
          </p:nvPr>
        </p:nvSpPr>
        <p:spPr>
          <a:xfrm>
            <a:off x="738130" y="1090670"/>
            <a:ext cx="10917716" cy="5005330"/>
          </a:xfrm>
        </p:spPr>
        <p:txBody>
          <a:bodyPr>
            <a:noAutofit/>
          </a:bodyPr>
          <a:lstStyle/>
          <a:p>
            <a:pPr marL="45720" indent="0">
              <a:buNone/>
            </a:pPr>
            <a:r>
              <a:rPr lang="es-ES" sz="4000" b="1" dirty="0">
                <a:solidFill>
                  <a:srgbClr val="5B3721"/>
                </a:solidFill>
                <a:effectLst>
                  <a:glow rad="139700">
                    <a:srgbClr val="FFFFFF"/>
                  </a:glow>
                </a:effectLst>
              </a:rPr>
              <a:t>El y su hermano recibieron el nombre de "hijos del trueno". La iracundia, el deseo de venganza y el espíritu de crítica se encontraban en el discípulo amado. Pero debajo de todo ello el Maestro divino descubrió un corazón ardiente, sincero y amante. Jesús reprendió su egoísmo, frustró sus ambiciones, probó su fe. Pero le reveló lo que anhelaba su alma: la hermosura de la santidad, el poder transformador del amor. . .   </a:t>
            </a:r>
            <a:r>
              <a:rPr lang="es-ES" sz="4000" b="1" dirty="0" err="1">
                <a:solidFill>
                  <a:srgbClr val="5B3721"/>
                </a:solidFill>
                <a:effectLst>
                  <a:glow rad="139700">
                    <a:srgbClr val="FFFFFF"/>
                  </a:glow>
                </a:effectLst>
              </a:rPr>
              <a:t>HAp</a:t>
            </a:r>
            <a:r>
              <a:rPr lang="es-ES" sz="4000" b="1" dirty="0">
                <a:solidFill>
                  <a:srgbClr val="5B3721"/>
                </a:solidFill>
                <a:effectLst>
                  <a:glow rad="139700">
                    <a:srgbClr val="FFFFFF"/>
                  </a:glow>
                </a:effectLst>
              </a:rPr>
              <a:t>. 445-450 </a:t>
            </a:r>
            <a:br>
              <a:rPr lang="es-ES" sz="4000" b="1" dirty="0"/>
            </a:br>
            <a:br>
              <a:rPr lang="es-ES" sz="3600" b="1" dirty="0"/>
            </a:br>
            <a:endParaRPr lang="en-US" sz="3600" b="1" dirty="0"/>
          </a:p>
        </p:txBody>
      </p:sp>
    </p:spTree>
    <p:extLst>
      <p:ext uri="{BB962C8B-B14F-4D97-AF65-F5344CB8AC3E}">
        <p14:creationId xmlns:p14="http://schemas.microsoft.com/office/powerpoint/2010/main" val="3875077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6026458-2F1C-E66A-77F9-4F4FA65C6DCA}"/>
              </a:ext>
            </a:extLst>
          </p:cNvPr>
          <p:cNvPicPr>
            <a:picLocks noChangeAspect="1"/>
          </p:cNvPicPr>
          <p:nvPr/>
        </p:nvPicPr>
        <p:blipFill>
          <a:blip r:embed="rId2"/>
          <a:stretch>
            <a:fillRect/>
          </a:stretch>
        </p:blipFill>
        <p:spPr>
          <a:xfrm>
            <a:off x="-2" y="1"/>
            <a:ext cx="12192001" cy="6866844"/>
          </a:xfrm>
          <a:prstGeom prst="rect">
            <a:avLst/>
          </a:prstGeom>
        </p:spPr>
      </p:pic>
      <p:sp>
        <p:nvSpPr>
          <p:cNvPr id="2" name="Title 1"/>
          <p:cNvSpPr>
            <a:spLocks noGrp="1"/>
          </p:cNvSpPr>
          <p:nvPr>
            <p:ph type="title"/>
          </p:nvPr>
        </p:nvSpPr>
        <p:spPr/>
        <p:txBody>
          <a:bodyPr>
            <a:normAutofit/>
          </a:bodyPr>
          <a:lstStyle/>
          <a:p>
            <a:pPr algn="ctr"/>
            <a:r>
              <a:rPr lang="es-419" sz="5400" b="1" dirty="0">
                <a:solidFill>
                  <a:schemeClr val="bg1"/>
                </a:solidFill>
                <a:effectLst>
                  <a:glow rad="139700">
                    <a:srgbClr val="5B3721"/>
                  </a:glow>
                  <a:outerShdw blurRad="38100" dist="38100" dir="2700000" algn="tl">
                    <a:srgbClr val="000000">
                      <a:alpha val="43137"/>
                    </a:srgbClr>
                  </a:outerShdw>
                </a:effectLst>
              </a:rPr>
              <a:t>En resumen </a:t>
            </a:r>
            <a:endParaRPr lang="en-US" sz="5400" b="1" dirty="0">
              <a:solidFill>
                <a:schemeClr val="bg1"/>
              </a:solidFill>
              <a:effectLst>
                <a:glow rad="139700">
                  <a:srgbClr val="5B3721"/>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lgn="ctr">
              <a:buNone/>
            </a:pPr>
            <a:r>
              <a:rPr lang="es-419" sz="4800" b="1" dirty="0">
                <a:solidFill>
                  <a:srgbClr val="7E3F16"/>
                </a:solidFill>
                <a:effectLst>
                  <a:glow rad="139700">
                    <a:srgbClr val="FDF0E0"/>
                  </a:glow>
                  <a:outerShdw blurRad="38100" dist="38100" dir="2700000" algn="tl">
                    <a:srgbClr val="000000">
                      <a:alpha val="43137"/>
                    </a:srgbClr>
                  </a:outerShdw>
                </a:effectLst>
              </a:rPr>
              <a:t>Tener inteligencia emocional, tener el carácter de Cristo, tener la imagen de Dios, es tener el dominio de las emociones</a:t>
            </a:r>
            <a:endParaRPr lang="en-US" sz="4800" b="1" dirty="0">
              <a:solidFill>
                <a:srgbClr val="7E3F16"/>
              </a:solidFill>
              <a:effectLst>
                <a:glow rad="139700">
                  <a:srgbClr val="FDF0E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703951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0D450DA-C7E8-47A3-62F1-6BA36C9EFA14}"/>
              </a:ext>
            </a:extLst>
          </p:cNvPr>
          <p:cNvPicPr>
            <a:picLocks noChangeAspect="1"/>
          </p:cNvPicPr>
          <p:nvPr/>
        </p:nvPicPr>
        <p:blipFill>
          <a:blip r:embed="rId2"/>
          <a:stretch>
            <a:fillRect/>
          </a:stretch>
        </p:blipFill>
        <p:spPr>
          <a:xfrm>
            <a:off x="0" y="423364"/>
            <a:ext cx="8556171" cy="5885863"/>
          </a:xfrm>
          <a:prstGeom prst="rect">
            <a:avLst/>
          </a:prstGeom>
        </p:spPr>
      </p:pic>
      <p:sp>
        <p:nvSpPr>
          <p:cNvPr id="3" name="Content Placeholder 2"/>
          <p:cNvSpPr>
            <a:spLocks noGrp="1"/>
          </p:cNvSpPr>
          <p:nvPr>
            <p:ph idx="1"/>
          </p:nvPr>
        </p:nvSpPr>
        <p:spPr>
          <a:xfrm>
            <a:off x="3069771" y="990601"/>
            <a:ext cx="8686799" cy="5540828"/>
          </a:xfrm>
        </p:spPr>
        <p:txBody>
          <a:bodyPr>
            <a:normAutofit lnSpcReduction="10000"/>
          </a:bodyPr>
          <a:lstStyle/>
          <a:p>
            <a:pPr marL="0" indent="0">
              <a:buNone/>
            </a:pPr>
            <a:r>
              <a:rPr lang="es-419" sz="4800" b="1" dirty="0">
                <a:solidFill>
                  <a:srgbClr val="FDFDFB"/>
                </a:solidFill>
                <a:effectLst>
                  <a:outerShdw blurRad="38100" dist="38100" dir="2700000" algn="tl">
                    <a:srgbClr val="000000">
                      <a:alpha val="43137"/>
                    </a:srgbClr>
                  </a:outerShdw>
                </a:effectLst>
              </a:rPr>
              <a:t>“en el corazón de Cristo, donde reinaba perfecta armonía con Dios, había perfecta paz. Nunca le alagaban los aplausos, ni le deprimían las censuras o los chascos. En medio de la mayor oposición o el trato mas cruel, seguía de buen animo”. DTG </a:t>
            </a:r>
            <a:r>
              <a:rPr lang="es-419" sz="4800" b="1" dirty="0" err="1">
                <a:solidFill>
                  <a:srgbClr val="FDFDFB"/>
                </a:solidFill>
                <a:effectLst>
                  <a:outerShdw blurRad="38100" dist="38100" dir="2700000" algn="tl">
                    <a:srgbClr val="000000">
                      <a:alpha val="43137"/>
                    </a:srgbClr>
                  </a:outerShdw>
                </a:effectLst>
              </a:rPr>
              <a:t>Pag</a:t>
            </a:r>
            <a:r>
              <a:rPr lang="es-419" sz="4800" b="1" dirty="0">
                <a:solidFill>
                  <a:srgbClr val="FDFDFB"/>
                </a:solidFill>
                <a:effectLst>
                  <a:outerShdw blurRad="38100" dist="38100" dir="2700000" algn="tl">
                    <a:srgbClr val="000000">
                      <a:alpha val="43137"/>
                    </a:srgbClr>
                  </a:outerShdw>
                </a:effectLst>
              </a:rPr>
              <a:t>. 297.</a:t>
            </a:r>
            <a:endParaRPr lang="en-US" sz="4800" b="1" dirty="0">
              <a:solidFill>
                <a:srgbClr val="FDFDF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8586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F126A445-0C3D-AF89-F388-21A9841EE9DE}"/>
              </a:ext>
            </a:extLst>
          </p:cNvPr>
          <p:cNvSpPr>
            <a:spLocks noGrp="1"/>
          </p:cNvSpPr>
          <p:nvPr>
            <p:ph idx="1"/>
          </p:nvPr>
        </p:nvSpPr>
        <p:spPr/>
        <p:txBody>
          <a:bodyPr/>
          <a:lstStyle/>
          <a:p>
            <a:endParaRPr lang="en-US"/>
          </a:p>
        </p:txBody>
      </p:sp>
      <p:pic>
        <p:nvPicPr>
          <p:cNvPr id="5" name="Imagen 4">
            <a:extLst>
              <a:ext uri="{FF2B5EF4-FFF2-40B4-BE49-F238E27FC236}">
                <a16:creationId xmlns:a16="http://schemas.microsoft.com/office/drawing/2014/main" id="{2373A53C-9BEC-AEEA-6D45-08AC0C7AD4D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1040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068777B-DB2A-8430-5B55-CBF168F61753}"/>
              </a:ext>
            </a:extLst>
          </p:cNvPr>
          <p:cNvSpPr>
            <a:spLocks noGrp="1"/>
          </p:cNvSpPr>
          <p:nvPr>
            <p:ph type="title"/>
          </p:nvPr>
        </p:nvSpPr>
        <p:spPr>
          <a:xfrm>
            <a:off x="838200" y="365125"/>
            <a:ext cx="10515600" cy="1768475"/>
          </a:xfrm>
        </p:spPr>
        <p:txBody>
          <a:bodyPr>
            <a:normAutofit/>
          </a:bodyPr>
          <a:lstStyle/>
          <a:p>
            <a:r>
              <a:rPr lang="es-419" sz="6000" b="1" dirty="0">
                <a:effectLst>
                  <a:outerShdw blurRad="38100" dist="38100" dir="2700000" algn="tl">
                    <a:srgbClr val="000000">
                      <a:alpha val="43137"/>
                    </a:srgbClr>
                  </a:outerShdw>
                </a:effectLst>
                <a:latin typeface="Brush Script MT" panose="03060802040406070304" pitchFamily="66" charset="0"/>
              </a:rPr>
              <a:t>¿Qué significa ser hechos a imagen y semejanza de Jesús? </a:t>
            </a:r>
            <a:endParaRPr lang="en-US" sz="6000" dirty="0">
              <a:latin typeface="Brush Script MT" panose="03060802040406070304" pitchFamily="66" charset="0"/>
            </a:endParaRPr>
          </a:p>
        </p:txBody>
      </p:sp>
      <p:sp>
        <p:nvSpPr>
          <p:cNvPr id="6" name="Marcador de contenido 5">
            <a:extLst>
              <a:ext uri="{FF2B5EF4-FFF2-40B4-BE49-F238E27FC236}">
                <a16:creationId xmlns:a16="http://schemas.microsoft.com/office/drawing/2014/main" id="{CEEF0769-1E45-A920-A3E9-D394D1E58277}"/>
              </a:ext>
            </a:extLst>
          </p:cNvPr>
          <p:cNvSpPr>
            <a:spLocks noGrp="1"/>
          </p:cNvSpPr>
          <p:nvPr>
            <p:ph sz="half" idx="1"/>
          </p:nvPr>
        </p:nvSpPr>
        <p:spPr>
          <a:xfrm>
            <a:off x="838200" y="2366962"/>
            <a:ext cx="5181600" cy="3810000"/>
          </a:xfrm>
        </p:spPr>
        <p:txBody>
          <a:bodyPr>
            <a:normAutofit fontScale="92500" lnSpcReduction="10000"/>
          </a:bodyPr>
          <a:lstStyle/>
          <a:p>
            <a:pPr marL="0" indent="0">
              <a:buNone/>
            </a:pPr>
            <a:r>
              <a:rPr lang="es-ES" sz="4000" b="1" i="0" dirty="0">
                <a:effectLst>
                  <a:outerShdw blurRad="38100" dist="38100" dir="2700000" algn="tl">
                    <a:srgbClr val="000000">
                      <a:alpha val="43137"/>
                    </a:srgbClr>
                  </a:outerShdw>
                </a:effectLst>
                <a:latin typeface="Raleway" pitchFamily="2" charset="0"/>
              </a:rPr>
              <a:t>Cuando Adán salió de las manos del Creador, llevaba en su naturaleza física, mental y espiritual, la semejanza de su Hacedor... </a:t>
            </a:r>
          </a:p>
          <a:p>
            <a:pPr marL="0" indent="0">
              <a:buNone/>
            </a:pPr>
            <a:r>
              <a:rPr lang="es-ES" b="1" i="0" dirty="0">
                <a:effectLst>
                  <a:outerShdw blurRad="38100" dist="38100" dir="2700000" algn="tl">
                    <a:srgbClr val="000000">
                      <a:alpha val="43137"/>
                    </a:srgbClr>
                  </a:outerShdw>
                </a:effectLst>
                <a:latin typeface="Raleway" pitchFamily="2" charset="0"/>
              </a:rPr>
              <a:t>                                  MGD 246.1</a:t>
            </a:r>
            <a:endParaRPr lang="en-US" b="1" dirty="0">
              <a:effectLst>
                <a:outerShdw blurRad="38100" dist="38100" dir="2700000" algn="tl">
                  <a:srgbClr val="000000">
                    <a:alpha val="43137"/>
                  </a:srgbClr>
                </a:outerShdw>
              </a:effectLst>
            </a:endParaRPr>
          </a:p>
        </p:txBody>
      </p:sp>
      <p:pic>
        <p:nvPicPr>
          <p:cNvPr id="8" name="Marcador de contenido 7">
            <a:extLst>
              <a:ext uri="{FF2B5EF4-FFF2-40B4-BE49-F238E27FC236}">
                <a16:creationId xmlns:a16="http://schemas.microsoft.com/office/drawing/2014/main" id="{9A2B698C-4F35-FCBF-60AE-23AA22AED277}"/>
              </a:ext>
            </a:extLst>
          </p:cNvPr>
          <p:cNvPicPr>
            <a:picLocks noGrp="1" noChangeAspect="1"/>
          </p:cNvPicPr>
          <p:nvPr>
            <p:ph sz="half" idx="2"/>
          </p:nvPr>
        </p:nvPicPr>
        <p:blipFill>
          <a:blip r:embed="rId2"/>
          <a:stretch>
            <a:fillRect/>
          </a:stretch>
        </p:blipFill>
        <p:spPr>
          <a:xfrm>
            <a:off x="7086600" y="1825625"/>
            <a:ext cx="381000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6455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F877A94-8E69-E858-07F9-3423A0AA33FB}"/>
              </a:ext>
            </a:extLst>
          </p:cNvPr>
          <p:cNvPicPr>
            <a:picLocks noChangeAspect="1"/>
          </p:cNvPicPr>
          <p:nvPr/>
        </p:nvPicPr>
        <p:blipFill>
          <a:blip r:embed="rId2"/>
          <a:stretch>
            <a:fillRect/>
          </a:stretch>
        </p:blipFill>
        <p:spPr>
          <a:xfrm>
            <a:off x="0" y="1126671"/>
            <a:ext cx="4604657" cy="4604657"/>
          </a:xfrm>
          <a:prstGeom prst="rect">
            <a:avLst/>
          </a:prstGeom>
        </p:spPr>
      </p:pic>
      <p:sp>
        <p:nvSpPr>
          <p:cNvPr id="3" name="Content Placeholder 2"/>
          <p:cNvSpPr>
            <a:spLocks noGrp="1"/>
          </p:cNvSpPr>
          <p:nvPr>
            <p:ph idx="1"/>
          </p:nvPr>
        </p:nvSpPr>
        <p:spPr>
          <a:xfrm>
            <a:off x="4234543" y="883226"/>
            <a:ext cx="7465621" cy="5611091"/>
          </a:xfrm>
        </p:spPr>
        <p:txBody>
          <a:bodyPr>
            <a:normAutofit/>
          </a:bodyPr>
          <a:lstStyle/>
          <a:p>
            <a:pPr marL="45720" indent="0">
              <a:buNone/>
            </a:pPr>
            <a:r>
              <a:rPr lang="es-ES" sz="4000" b="1" dirty="0">
                <a:solidFill>
                  <a:srgbClr val="BD06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 querido hermano: ¿Qué ha estado contemplando usted? Al considerar las imperfecciones de hombres y mujeres gradualmente se ha ido asemejando a ellos. Cambie fundamentalmente, y al mirar a Jesús, al contemplar su perfección, se transformará a su imagen. </a:t>
            </a:r>
            <a:endParaRPr lang="en-US" dirty="0">
              <a:solidFill>
                <a:srgbClr val="BD06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50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F877A94-8E69-E858-07F9-3423A0AA33FB}"/>
              </a:ext>
            </a:extLst>
          </p:cNvPr>
          <p:cNvPicPr>
            <a:picLocks noChangeAspect="1"/>
          </p:cNvPicPr>
          <p:nvPr/>
        </p:nvPicPr>
        <p:blipFill>
          <a:blip r:embed="rId2"/>
          <a:stretch>
            <a:fillRect/>
          </a:stretch>
        </p:blipFill>
        <p:spPr>
          <a:xfrm>
            <a:off x="0" y="1126671"/>
            <a:ext cx="4604657" cy="4604657"/>
          </a:xfrm>
          <a:prstGeom prst="rect">
            <a:avLst/>
          </a:prstGeom>
        </p:spPr>
      </p:pic>
      <p:sp>
        <p:nvSpPr>
          <p:cNvPr id="3" name="Content Placeholder 2"/>
          <p:cNvSpPr>
            <a:spLocks noGrp="1"/>
          </p:cNvSpPr>
          <p:nvPr>
            <p:ph idx="1"/>
          </p:nvPr>
        </p:nvSpPr>
        <p:spPr>
          <a:xfrm>
            <a:off x="4093029" y="883226"/>
            <a:ext cx="7607135" cy="5611091"/>
          </a:xfrm>
        </p:spPr>
        <p:txBody>
          <a:bodyPr>
            <a:normAutofit lnSpcReduction="10000"/>
          </a:bodyPr>
          <a:lstStyle/>
          <a:p>
            <a:pPr marL="45720" indent="0">
              <a:buNone/>
            </a:pPr>
            <a:r>
              <a:rPr lang="es-ES" sz="4800" b="1" dirty="0">
                <a:solidFill>
                  <a:srgbClr val="EB6A0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Entonces su Espíritu </a:t>
            </a:r>
            <a:r>
              <a:rPr lang="es-ES" sz="4000" b="1" dirty="0">
                <a:solidFill>
                  <a:srgbClr val="BD060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tomará posesión de su mente y su carácter. Mediante su piedad y su espiritualidad, mediante sus palabras y actos, mediante su actividad espiritual en favor de la verdad y la justicia, usted representará a Cristo. </a:t>
            </a:r>
            <a:r>
              <a:rPr lang="es-ES" sz="4000" b="1" dirty="0">
                <a:solidFill>
                  <a:srgbClr val="F5B25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Cada día con Dios, 7de febrero.</a:t>
            </a:r>
            <a:br>
              <a:rPr lang="es-E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1857079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4680F89-E908-86CE-54F7-307D1B30836A}"/>
              </a:ext>
            </a:extLst>
          </p:cNvPr>
          <p:cNvPicPr>
            <a:picLocks noChangeAspect="1"/>
          </p:cNvPicPr>
          <p:nvPr/>
        </p:nvPicPr>
        <p:blipFill>
          <a:blip r:embed="rId2"/>
          <a:stretch>
            <a:fillRect/>
          </a:stretch>
        </p:blipFill>
        <p:spPr>
          <a:xfrm>
            <a:off x="0" y="-21772"/>
            <a:ext cx="12191999" cy="6858000"/>
          </a:xfrm>
          <a:prstGeom prst="rect">
            <a:avLst/>
          </a:prstGeom>
        </p:spPr>
      </p:pic>
      <p:sp>
        <p:nvSpPr>
          <p:cNvPr id="3" name="Content Placeholder 2"/>
          <p:cNvSpPr>
            <a:spLocks noGrp="1"/>
          </p:cNvSpPr>
          <p:nvPr>
            <p:ph idx="1"/>
          </p:nvPr>
        </p:nvSpPr>
        <p:spPr>
          <a:xfrm>
            <a:off x="838199" y="737053"/>
            <a:ext cx="10515600" cy="4351338"/>
          </a:xfrm>
        </p:spPr>
        <p:txBody>
          <a:bodyPr/>
          <a:lstStyle/>
          <a:p>
            <a:endParaRPr lang="es-419" sz="2400" b="1" dirty="0">
              <a:solidFill>
                <a:srgbClr val="FF0000"/>
              </a:solidFill>
              <a:effectLst>
                <a:outerShdw blurRad="38100" dist="38100" dir="2700000" algn="tl">
                  <a:srgbClr val="000000">
                    <a:alpha val="43137"/>
                  </a:srgbClr>
                </a:outerShdw>
              </a:effectLst>
            </a:endParaRPr>
          </a:p>
          <a:p>
            <a:pPr marL="45720" indent="0" algn="ctr">
              <a:buNone/>
            </a:pPr>
            <a:r>
              <a:rPr lang="es-419" sz="13800" b="1" dirty="0">
                <a:solidFill>
                  <a:schemeClr val="bg1"/>
                </a:solidFill>
                <a:effectLst>
                  <a:glow rad="228600">
                    <a:srgbClr val="E6BB86"/>
                  </a:glow>
                  <a:outerShdw blurRad="38100" dist="38100" dir="2700000" algn="tl">
                    <a:srgbClr val="000000">
                      <a:alpha val="43137"/>
                    </a:srgbClr>
                  </a:outerShdw>
                </a:effectLst>
              </a:rPr>
              <a:t>Isaías 60:1-5</a:t>
            </a:r>
            <a:endParaRPr lang="en-US" sz="13800" b="1" dirty="0">
              <a:solidFill>
                <a:schemeClr val="bg1"/>
              </a:solidFill>
              <a:effectLst>
                <a:glow rad="228600">
                  <a:srgbClr val="E6BB86"/>
                </a:glow>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77915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169"/>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8FE1313-841A-FFAA-BBC9-BC75CB76CE57}"/>
              </a:ext>
            </a:extLst>
          </p:cNvPr>
          <p:cNvSpPr>
            <a:spLocks noGrp="1"/>
          </p:cNvSpPr>
          <p:nvPr>
            <p:ph sz="half" idx="1"/>
          </p:nvPr>
        </p:nvSpPr>
        <p:spPr>
          <a:xfrm>
            <a:off x="576943" y="674914"/>
            <a:ext cx="5442857" cy="5502049"/>
          </a:xfrm>
        </p:spPr>
        <p:txBody>
          <a:bodyPr>
            <a:normAutofit lnSpcReduction="10000"/>
          </a:bodyPr>
          <a:lstStyle/>
          <a:p>
            <a:pPr marL="0" indent="0">
              <a:buNone/>
            </a:pPr>
            <a:r>
              <a:rPr lang="es-ES" sz="3600" b="1" i="0" dirty="0">
                <a:solidFill>
                  <a:srgbClr val="582803"/>
                </a:solidFill>
                <a:effectLst>
                  <a:outerShdw blurRad="38100" dist="38100" dir="2700000" algn="tl">
                    <a:srgbClr val="000000">
                      <a:alpha val="43137"/>
                    </a:srgbClr>
                  </a:outerShdw>
                </a:effectLst>
                <a:latin typeface="Raleway" pitchFamily="2" charset="0"/>
              </a:rPr>
              <a:t>El pecado mancilló y casi borró la semejanza divina. Las facultades físicas del hombre se debilitaron, su capacidad mental disminuyó, su visión espiritual se oscureció. Quedó sujeto a la muerte. No obstante, la especie humana no fue dejada sin esperanza. </a:t>
            </a:r>
            <a:endParaRPr lang="en-US" sz="3600" b="1" dirty="0">
              <a:solidFill>
                <a:srgbClr val="582803"/>
              </a:solidFill>
              <a:effectLst>
                <a:outerShdw blurRad="38100" dist="38100" dir="2700000" algn="tl">
                  <a:srgbClr val="000000">
                    <a:alpha val="43137"/>
                  </a:srgbClr>
                </a:outerShdw>
              </a:effectLst>
            </a:endParaRPr>
          </a:p>
        </p:txBody>
      </p:sp>
      <p:pic>
        <p:nvPicPr>
          <p:cNvPr id="6" name="Marcador de contenido 5">
            <a:extLst>
              <a:ext uri="{FF2B5EF4-FFF2-40B4-BE49-F238E27FC236}">
                <a16:creationId xmlns:a16="http://schemas.microsoft.com/office/drawing/2014/main" id="{5133529C-FC82-7EB8-DCC4-C691382D336E}"/>
              </a:ext>
            </a:extLst>
          </p:cNvPr>
          <p:cNvPicPr>
            <a:picLocks noGrp="1" noChangeAspect="1"/>
          </p:cNvPicPr>
          <p:nvPr>
            <p:ph sz="half" idx="2"/>
          </p:nvPr>
        </p:nvPicPr>
        <p:blipFill>
          <a:blip r:embed="rId2"/>
          <a:stretch>
            <a:fillRect/>
          </a:stretch>
        </p:blipFill>
        <p:spPr>
          <a:xfrm>
            <a:off x="6306375" y="2022784"/>
            <a:ext cx="5559053" cy="3017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684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169"/>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8FE1313-841A-FFAA-BBC9-BC75CB76CE57}"/>
              </a:ext>
            </a:extLst>
          </p:cNvPr>
          <p:cNvSpPr>
            <a:spLocks noGrp="1"/>
          </p:cNvSpPr>
          <p:nvPr>
            <p:ph idx="1"/>
          </p:nvPr>
        </p:nvSpPr>
        <p:spPr>
          <a:xfrm>
            <a:off x="838200" y="1012371"/>
            <a:ext cx="10515600" cy="5164592"/>
          </a:xfrm>
        </p:spPr>
        <p:txBody>
          <a:bodyPr>
            <a:normAutofit lnSpcReduction="10000"/>
          </a:bodyPr>
          <a:lstStyle/>
          <a:p>
            <a:pPr marL="0" indent="0">
              <a:buNone/>
            </a:pPr>
            <a:r>
              <a:rPr lang="es-ES" sz="4000" b="1" i="0" dirty="0">
                <a:solidFill>
                  <a:srgbClr val="672A0D"/>
                </a:solidFill>
                <a:effectLst>
                  <a:outerShdw blurRad="38100" dist="38100" dir="2700000" algn="tl">
                    <a:srgbClr val="000000">
                      <a:alpha val="43137"/>
                    </a:srgbClr>
                  </a:outerShdw>
                </a:effectLst>
                <a:latin typeface="Raleway" pitchFamily="2" charset="0"/>
              </a:rPr>
              <a:t>Con infinito amor y misericordia había sido trazado el plan de salvación y se le otorgaba una vida de prueba. La obra de la redención debía restaurar en el hombre la imagen de su Hacedor, hacerlo volver a la perfección con que había sido creado, promover el desarrollo del cuerpo, la mente y el alma, a fin de que se llevase a cabo el propósito divino de su creación.—La Educación, 12, 13. </a:t>
            </a:r>
            <a:endParaRPr lang="en-US" sz="4000" b="1" dirty="0">
              <a:solidFill>
                <a:srgbClr val="672A0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0061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72A0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5382"/>
            <a:ext cx="10853736" cy="1325563"/>
          </a:xfrm>
        </p:spPr>
        <p:txBody>
          <a:bodyPr>
            <a:noAutofit/>
          </a:bodyPr>
          <a:lstStyle/>
          <a:p>
            <a:r>
              <a:rPr lang="es-CO" sz="7200" b="1" dirty="0">
                <a:solidFill>
                  <a:srgbClr val="F0DBBA"/>
                </a:solidFill>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rPr>
              <a:t>Ser a imagen y semejanza implica: </a:t>
            </a:r>
            <a:endParaRPr lang="en-US" sz="7200" b="1" dirty="0">
              <a:solidFill>
                <a:srgbClr val="F0DBBA"/>
              </a:solidFill>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endParaRPr>
          </a:p>
        </p:txBody>
      </p:sp>
      <p:sp>
        <p:nvSpPr>
          <p:cNvPr id="3" name="Content Placeholder 2"/>
          <p:cNvSpPr>
            <a:spLocks noGrp="1"/>
          </p:cNvSpPr>
          <p:nvPr>
            <p:ph sz="half" idx="1"/>
          </p:nvPr>
        </p:nvSpPr>
        <p:spPr>
          <a:xfrm>
            <a:off x="838200" y="2500395"/>
            <a:ext cx="4876800" cy="3676567"/>
          </a:xfrm>
        </p:spPr>
        <p:txBody>
          <a:bodyPr>
            <a:normAutofit/>
          </a:bodyPr>
          <a:lstStyle/>
          <a:p>
            <a:r>
              <a:rPr lang="es-419" sz="5400" b="1" dirty="0">
                <a:solidFill>
                  <a:srgbClr val="F0DBB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Llegar a vivir y reflejar la verdadera felicidad</a:t>
            </a:r>
          </a:p>
        </p:txBody>
      </p:sp>
      <p:pic>
        <p:nvPicPr>
          <p:cNvPr id="2050" name="Picture 2" descr="Por que ser feliz? - jordivilajosana">
            <a:extLst>
              <a:ext uri="{FF2B5EF4-FFF2-40B4-BE49-F238E27FC236}">
                <a16:creationId xmlns:a16="http://schemas.microsoft.com/office/drawing/2014/main" id="{CBAF317A-76FE-AAFD-9CCD-A62A75E40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714" y="1942002"/>
            <a:ext cx="5759222" cy="389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113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037DD58-4A22-A70C-22CC-D0163E208404}"/>
              </a:ext>
            </a:extLst>
          </p:cNvPr>
          <p:cNvPicPr>
            <a:picLocks noChangeAspect="1"/>
          </p:cNvPicPr>
          <p:nvPr/>
        </p:nvPicPr>
        <p:blipFill>
          <a:blip r:embed="rId2"/>
          <a:stretch>
            <a:fillRect/>
          </a:stretch>
        </p:blipFill>
        <p:spPr>
          <a:xfrm>
            <a:off x="0" y="-79603"/>
            <a:ext cx="12333516" cy="6937603"/>
          </a:xfrm>
          <a:prstGeom prst="rect">
            <a:avLst/>
          </a:prstGeom>
        </p:spPr>
      </p:pic>
      <p:sp>
        <p:nvSpPr>
          <p:cNvPr id="3" name="Marcador de contenido 2">
            <a:extLst>
              <a:ext uri="{FF2B5EF4-FFF2-40B4-BE49-F238E27FC236}">
                <a16:creationId xmlns:a16="http://schemas.microsoft.com/office/drawing/2014/main" id="{B46D9307-85B3-C62B-417C-F04EB896CE7E}"/>
              </a:ext>
            </a:extLst>
          </p:cNvPr>
          <p:cNvSpPr>
            <a:spLocks noGrp="1"/>
          </p:cNvSpPr>
          <p:nvPr>
            <p:ph idx="1"/>
          </p:nvPr>
        </p:nvSpPr>
        <p:spPr>
          <a:xfrm>
            <a:off x="838200" y="1153886"/>
            <a:ext cx="5900057" cy="5023077"/>
          </a:xfrm>
        </p:spPr>
        <p:txBody>
          <a:bodyPr>
            <a:normAutofit fontScale="92500"/>
          </a:bodyPr>
          <a:lstStyle/>
          <a:p>
            <a:r>
              <a:rPr lang="es-419" sz="6000" b="1" dirty="0">
                <a:solidFill>
                  <a:srgbClr val="582803"/>
                </a:solidFill>
                <a:effectLst>
                  <a:glow rad="139700">
                    <a:srgbClr val="FFF9C9"/>
                  </a:glow>
                  <a:outerShdw blurRad="38100" dist="38100" dir="2700000" algn="tl">
                    <a:srgbClr val="000000">
                      <a:alpha val="43137"/>
                    </a:srgbClr>
                  </a:outerShdw>
                </a:effectLst>
                <a:latin typeface="Arial" panose="020B0604020202020204" pitchFamily="34" charset="0"/>
                <a:cs typeface="Arial" panose="020B0604020202020204" pitchFamily="34" charset="0"/>
              </a:rPr>
              <a:t>No es solo portarme como Jesús, es sentir y pensar como Jesús filipenses 2:5 </a:t>
            </a:r>
            <a:endParaRPr lang="en-US" sz="6000" b="1" dirty="0">
              <a:solidFill>
                <a:srgbClr val="582803"/>
              </a:solidFill>
              <a:effectLst>
                <a:glow rad="139700">
                  <a:srgbClr val="FFF9C9"/>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5072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B47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419" sz="8800" b="1" dirty="0">
                <a:solidFill>
                  <a:srgbClr val="582803"/>
                </a:solidFill>
                <a:effectLst>
                  <a:outerShdw blurRad="38100" dist="38100" dir="2700000" algn="tl">
                    <a:srgbClr val="000000">
                      <a:alpha val="43137"/>
                    </a:srgbClr>
                  </a:outerShdw>
                </a:effectLst>
                <a:latin typeface="Brush Script MT" panose="03060802040406070304" pitchFamily="66" charset="0"/>
              </a:rPr>
              <a:t>¿Como sentía Jesús?</a:t>
            </a:r>
            <a:endParaRPr lang="en-US" sz="8800" b="1" dirty="0">
              <a:solidFill>
                <a:srgbClr val="582803"/>
              </a:solidFill>
              <a:effectLst>
                <a:outerShdw blurRad="38100" dist="38100" dir="2700000" algn="tl">
                  <a:srgbClr val="000000">
                    <a:alpha val="43137"/>
                  </a:srgbClr>
                </a:outerShdw>
              </a:effectLst>
              <a:latin typeface="Brush Script MT" panose="03060802040406070304" pitchFamily="66" charset="0"/>
            </a:endParaRPr>
          </a:p>
        </p:txBody>
      </p:sp>
      <p:sp>
        <p:nvSpPr>
          <p:cNvPr id="3" name="Content Placeholder 2"/>
          <p:cNvSpPr>
            <a:spLocks noGrp="1"/>
          </p:cNvSpPr>
          <p:nvPr>
            <p:ph sz="half" idx="1"/>
          </p:nvPr>
        </p:nvSpPr>
        <p:spPr>
          <a:xfrm>
            <a:off x="838200" y="2079171"/>
            <a:ext cx="5257800" cy="4097792"/>
          </a:xfrm>
        </p:spPr>
        <p:txBody>
          <a:bodyPr>
            <a:noAutofit/>
          </a:bodyPr>
          <a:lstStyle/>
          <a:p>
            <a:pPr marL="0" indent="0">
              <a:buNone/>
            </a:pPr>
            <a:r>
              <a:rPr lang="es-419" sz="4400" b="1" dirty="0">
                <a:solidFill>
                  <a:srgbClr val="1011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ello hay que entender los componentes de la naturaleza humana  que son 5</a:t>
            </a:r>
          </a:p>
          <a:p>
            <a:endParaRPr lang="en-US" sz="3200" b="1" dirty="0">
              <a:effectLst>
                <a:outerShdw blurRad="38100" dist="38100" dir="2700000" algn="tl">
                  <a:srgbClr val="000000">
                    <a:alpha val="43137"/>
                  </a:srgbClr>
                </a:outerShdw>
              </a:effectLst>
            </a:endParaRPr>
          </a:p>
        </p:txBody>
      </p:sp>
      <p:pic>
        <p:nvPicPr>
          <p:cNvPr id="3074" name="Picture 2" descr="Las mejores 240 ideas de Pensamientos de Dios | dios, pensamientos, mensaje  de dios">
            <a:extLst>
              <a:ext uri="{FF2B5EF4-FFF2-40B4-BE49-F238E27FC236}">
                <a16:creationId xmlns:a16="http://schemas.microsoft.com/office/drawing/2014/main" id="{51915750-F2B7-AB4D-D9F3-ECB5159E482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96743" y="2188425"/>
            <a:ext cx="5153375" cy="3473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56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F605757-C9B3-AFAC-943B-6EFAE3F5AC03}"/>
              </a:ext>
            </a:extLst>
          </p:cNvPr>
          <p:cNvPicPr>
            <a:picLocks noChangeAspect="1"/>
          </p:cNvPicPr>
          <p:nvPr/>
        </p:nvPicPr>
        <p:blipFill>
          <a:blip r:embed="rId2"/>
          <a:stretch>
            <a:fillRect/>
          </a:stretch>
        </p:blipFill>
        <p:spPr>
          <a:xfrm>
            <a:off x="-87086" y="-48986"/>
            <a:ext cx="12279086" cy="6906986"/>
          </a:xfrm>
          <a:prstGeom prst="rect">
            <a:avLst/>
          </a:prstGeom>
        </p:spPr>
      </p:pic>
      <p:sp>
        <p:nvSpPr>
          <p:cNvPr id="3" name="Content Placeholder 2"/>
          <p:cNvSpPr>
            <a:spLocks noGrp="1"/>
          </p:cNvSpPr>
          <p:nvPr>
            <p:ph idx="1"/>
          </p:nvPr>
        </p:nvSpPr>
        <p:spPr>
          <a:xfrm>
            <a:off x="740230" y="859971"/>
            <a:ext cx="5486400" cy="5236029"/>
          </a:xfrm>
        </p:spPr>
        <p:txBody>
          <a:bodyPr>
            <a:noAutofit/>
          </a:bodyPr>
          <a:lstStyle/>
          <a:p>
            <a:r>
              <a:rPr lang="es-419" sz="4800" b="1" dirty="0">
                <a:ln>
                  <a:solidFill>
                    <a:sysClr val="windowText" lastClr="000000"/>
                  </a:solidFill>
                </a:ln>
                <a:solidFill>
                  <a:schemeClr val="bg1"/>
                </a:solidFill>
                <a:effectLst>
                  <a:glow rad="139700">
                    <a:srgbClr val="0D0905"/>
                  </a:glow>
                  <a:outerShdw blurRad="38100" dist="38100" dir="2700000" algn="tl">
                    <a:srgbClr val="000000">
                      <a:alpha val="43137"/>
                    </a:srgbClr>
                  </a:outerShdw>
                </a:effectLst>
                <a:latin typeface="Brush Script MT" panose="03060802040406070304" pitchFamily="66" charset="0"/>
              </a:rPr>
              <a:t>RAZON: </a:t>
            </a:r>
          </a:p>
          <a:p>
            <a:pPr marL="0" indent="0">
              <a:buNone/>
            </a:pPr>
            <a:r>
              <a:rPr lang="es-419" sz="4800" b="1" dirty="0">
                <a:effectLst>
                  <a:glow rad="101600">
                    <a:srgbClr val="FFFFFF"/>
                  </a:glow>
                  <a:outerShdw blurRad="38100" dist="38100" dir="2700000" algn="tl">
                    <a:srgbClr val="000000">
                      <a:alpha val="43137"/>
                    </a:srgbClr>
                  </a:outerShdw>
                </a:effectLst>
              </a:rPr>
              <a:t>La que nos permite diferenciar entre causa y efecto</a:t>
            </a:r>
          </a:p>
          <a:p>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43199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11982</TotalTime>
  <Words>955</Words>
  <Application>Microsoft Office PowerPoint</Application>
  <PresentationFormat>Panorámica</PresentationFormat>
  <Paragraphs>52</Paragraphs>
  <Slides>32</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32</vt:i4>
      </vt:variant>
    </vt:vector>
  </HeadingPairs>
  <TitlesOfParts>
    <vt:vector size="40" baseType="lpstr">
      <vt:lpstr>Arial</vt:lpstr>
      <vt:lpstr>Britannic Bold</vt:lpstr>
      <vt:lpstr>Brush Script MT</vt:lpstr>
      <vt:lpstr>Calibri</vt:lpstr>
      <vt:lpstr>Calibri Light</vt:lpstr>
      <vt:lpstr>Franklin Gothic Demi</vt:lpstr>
      <vt:lpstr>Raleway</vt:lpstr>
      <vt:lpstr>Tema de Office</vt:lpstr>
      <vt:lpstr>A Imagen y Semejanza de  Jesús</vt:lpstr>
      <vt:lpstr>Genesis 1:26 </vt:lpstr>
      <vt:lpstr>¿Qué significa ser hechos a imagen y semejanza de Jesús? </vt:lpstr>
      <vt:lpstr>Presentación de PowerPoint</vt:lpstr>
      <vt:lpstr>Presentación de PowerPoint</vt:lpstr>
      <vt:lpstr>Ser a imagen y semejanza implica: </vt:lpstr>
      <vt:lpstr>Presentación de PowerPoint</vt:lpstr>
      <vt:lpstr>¿Como sentía Jesús?</vt:lpstr>
      <vt:lpstr>Presentación de PowerPoint</vt:lpstr>
      <vt:lpstr>Presentación de PowerPoint</vt:lpstr>
      <vt:lpstr>Presentación de PowerPoint</vt:lpstr>
      <vt:lpstr>Presentación de PowerPoint</vt:lpstr>
      <vt:lpstr>Presentación de PowerPoint</vt:lpstr>
      <vt:lpstr>Tener la imagen de Jesús significa tener inteligencia emocional </vt:lpstr>
      <vt:lpstr>Presentación de PowerPoint</vt:lpstr>
      <vt:lpstr>¿Que es inteligencia emocional?</vt:lpstr>
      <vt:lpstr>Características de una persona I. M</vt:lpstr>
      <vt:lpstr>Presentación de PowerPoint</vt:lpstr>
      <vt:lpstr>Presentación de PowerPoint</vt:lpstr>
      <vt:lpstr>Presentación de PowerPoint</vt:lpstr>
      <vt:lpstr>Presentación de PowerPoint</vt:lpstr>
      <vt:lpstr>Presentación de PowerPoint</vt:lpstr>
      <vt:lpstr>Presentación de PowerPoint</vt:lpstr>
      <vt:lpstr>Características de Los discípulos </vt:lpstr>
      <vt:lpstr>Características de los discípulos</vt:lpstr>
      <vt:lpstr>Presentación de PowerPoint</vt:lpstr>
      <vt:lpstr>En resumen </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imagen y semejanza de Jesús</dc:title>
  <dc:creator>Ariel</dc:creator>
  <cp:lastModifiedBy>57314</cp:lastModifiedBy>
  <cp:revision>50</cp:revision>
  <dcterms:created xsi:type="dcterms:W3CDTF">2019-06-27T21:17:51Z</dcterms:created>
  <dcterms:modified xsi:type="dcterms:W3CDTF">2023-04-30T14:11:48Z</dcterms:modified>
</cp:coreProperties>
</file>