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3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41"/>
  </p:notesMasterIdLst>
  <p:sldIdLst>
    <p:sldId id="258" r:id="rId3"/>
    <p:sldId id="293" r:id="rId4"/>
    <p:sldId id="277" r:id="rId5"/>
    <p:sldId id="307" r:id="rId6"/>
    <p:sldId id="287" r:id="rId7"/>
    <p:sldId id="298" r:id="rId8"/>
    <p:sldId id="289" r:id="rId9"/>
    <p:sldId id="292" r:id="rId10"/>
    <p:sldId id="294" r:id="rId11"/>
    <p:sldId id="295" r:id="rId12"/>
    <p:sldId id="296" r:id="rId13"/>
    <p:sldId id="299" r:id="rId14"/>
    <p:sldId id="264" r:id="rId15"/>
    <p:sldId id="267" r:id="rId16"/>
    <p:sldId id="261" r:id="rId17"/>
    <p:sldId id="300" r:id="rId18"/>
    <p:sldId id="265" r:id="rId19"/>
    <p:sldId id="301" r:id="rId20"/>
    <p:sldId id="268" r:id="rId21"/>
    <p:sldId id="269" r:id="rId22"/>
    <p:sldId id="270" r:id="rId23"/>
    <p:sldId id="273" r:id="rId24"/>
    <p:sldId id="275" r:id="rId25"/>
    <p:sldId id="279" r:id="rId26"/>
    <p:sldId id="280" r:id="rId27"/>
    <p:sldId id="276" r:id="rId28"/>
    <p:sldId id="281" r:id="rId29"/>
    <p:sldId id="285" r:id="rId30"/>
    <p:sldId id="286" r:id="rId31"/>
    <p:sldId id="272" r:id="rId32"/>
    <p:sldId id="283" r:id="rId33"/>
    <p:sldId id="305" r:id="rId34"/>
    <p:sldId id="306" r:id="rId35"/>
    <p:sldId id="304" r:id="rId36"/>
    <p:sldId id="308" r:id="rId37"/>
    <p:sldId id="312" r:id="rId38"/>
    <p:sldId id="297" r:id="rId39"/>
    <p:sldId id="311" r:id="rId4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E"/>
    <a:srgbClr val="4D009A"/>
    <a:srgbClr val="6600CC"/>
    <a:srgbClr val="FFFF65"/>
    <a:srgbClr val="E0C1FF"/>
    <a:srgbClr val="FFB7B7"/>
    <a:srgbClr val="D3A7FF"/>
    <a:srgbClr val="FFFF00"/>
    <a:srgbClr val="FFABAB"/>
    <a:srgbClr val="D5F5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38" autoAdjust="0"/>
    <p:restoredTop sz="94660"/>
  </p:normalViewPr>
  <p:slideViewPr>
    <p:cSldViewPr>
      <p:cViewPr varScale="1">
        <p:scale>
          <a:sx n="87" d="100"/>
          <a:sy n="87" d="100"/>
        </p:scale>
        <p:origin x="124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BF8B1-3D37-40A8-90BF-DF3623E2F422}" type="datetimeFigureOut">
              <a:rPr lang="es-CO" smtClean="0"/>
              <a:t>11/05/2014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97612-D8F3-4BBF-83AB-4ABEE053D9A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9405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83B15-1569-48CB-9C11-F955D0624257}" type="slidenum">
              <a:rPr lang="es-ES" smtClean="0">
                <a:solidFill>
                  <a:prstClr val="black"/>
                </a:solidFill>
              </a:rPr>
              <a:pPr/>
              <a:t>28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283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83B15-1569-48CB-9C11-F955D0624257}" type="slidenum">
              <a:rPr lang="es-ES" smtClean="0">
                <a:solidFill>
                  <a:prstClr val="black"/>
                </a:solidFill>
              </a:rPr>
              <a:pPr/>
              <a:t>29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032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8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7070598A-4182-4549-A01D-54C96E04C7E6}" type="datetimeFigureOut">
              <a:rPr lang="es-ES" smtClean="0"/>
              <a:pPr/>
              <a:t>11/05/2014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3179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598A-4182-4549-A01D-54C96E04C7E6}" type="datetimeFigureOut">
              <a:rPr lang="es-ES" smtClean="0"/>
              <a:pPr/>
              <a:t>11/05/2014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0563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070598A-4182-4549-A01D-54C96E04C7E6}" type="datetimeFigureOut">
              <a:rPr lang="es-ES" smtClean="0"/>
              <a:pPr/>
              <a:t>11/05/2014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6244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070598A-4182-4549-A01D-54C96E04C7E6}" type="datetimeFigureOut">
              <a:rPr lang="es-ES" smtClean="0"/>
              <a:pPr/>
              <a:t>11/05/2014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5695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070598A-4182-4549-A01D-54C96E04C7E6}" type="datetimeFigureOut">
              <a:rPr lang="es-ES" smtClean="0"/>
              <a:pPr/>
              <a:t>11/05/2014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297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598A-4182-4549-A01D-54C96E04C7E6}" type="datetimeFigureOut">
              <a:rPr lang="es-ES" smtClean="0"/>
              <a:pPr/>
              <a:t>11/05/2014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6292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598A-4182-4549-A01D-54C96E04C7E6}" type="datetimeFigureOut">
              <a:rPr lang="es-ES" smtClean="0"/>
              <a:pPr/>
              <a:t>11/05/2014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7732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598A-4182-4549-A01D-54C96E04C7E6}" type="datetimeFigureOut">
              <a:rPr lang="es-ES" smtClean="0"/>
              <a:pPr/>
              <a:t>11/05/2014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3511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070598A-4182-4549-A01D-54C96E04C7E6}" type="datetimeFigureOut">
              <a:rPr lang="es-ES" smtClean="0"/>
              <a:pPr/>
              <a:t>11/05/2014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5599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A9C56E81-97E4-4572-B6E3-1E0BA409380B}" type="datetime1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11/05/2014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755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461048F-E986-4A42-954B-EDDD136BB577}" type="datetime1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11/05/2014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624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598A-4182-4549-A01D-54C96E04C7E6}" type="datetimeFigureOut">
              <a:rPr lang="es-ES" smtClean="0"/>
              <a:pPr/>
              <a:t>11/05/2014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21172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D619582-74C6-4EAE-AEFE-E924470EE9EA}" type="datetime1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11/05/2014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3009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E5FC0B48-6E56-4BA3-A275-1F83592BC673}" type="datetime1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11/05/2014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000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6718D222-DD4C-4FD7-BA5F-6066E189D99E}" type="datetime1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11/05/2014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3308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4B2730A3-182B-452A-9EF7-9C75BDDE7478}" type="datetime1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11/05/2014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1170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0198DC07-186A-484F-8A59-59F6530A441D}" type="datetime1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11/05/2014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4705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4B5115F-D902-4484-8589-4D394B40112B}" type="datetime1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11/05/2014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5106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0E6E6EAA-C034-44A0-8A75-A4B833FAC668}" type="datetime1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11/05/2014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6180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A9AE8FC-8265-4D33-9A0B-AA15624861B3}" type="datetime1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11/05/2014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8829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5D8D03B-592E-4823-93D9-CB1709F8F49D}" type="datetime1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11/05/2014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66C1AAE-3AC2-4380-9960-8354055D943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852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070598A-4182-4549-A01D-54C96E04C7E6}" type="datetimeFigureOut">
              <a:rPr lang="es-ES" smtClean="0"/>
              <a:pPr/>
              <a:t>11/05/2014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1194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598A-4182-4549-A01D-54C96E04C7E6}" type="datetimeFigureOut">
              <a:rPr lang="es-ES" smtClean="0"/>
              <a:pPr/>
              <a:t>11/05/2014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55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598A-4182-4549-A01D-54C96E04C7E6}" type="datetimeFigureOut">
              <a:rPr lang="es-ES" smtClean="0"/>
              <a:pPr/>
              <a:t>11/05/2014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5541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598A-4182-4549-A01D-54C96E04C7E6}" type="datetimeFigureOut">
              <a:rPr lang="es-ES" smtClean="0"/>
              <a:pPr/>
              <a:t>11/05/2014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1561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598A-4182-4549-A01D-54C96E04C7E6}" type="datetimeFigureOut">
              <a:rPr lang="es-ES" smtClean="0"/>
              <a:pPr/>
              <a:t>11/05/2014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482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598A-4182-4549-A01D-54C96E04C7E6}" type="datetimeFigureOut">
              <a:rPr lang="es-ES" smtClean="0"/>
              <a:pPr/>
              <a:t>11/05/2014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9304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598A-4182-4549-A01D-54C96E04C7E6}" type="datetimeFigureOut">
              <a:rPr lang="es-ES" smtClean="0"/>
              <a:pPr/>
              <a:t>11/05/2014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1069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19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0598A-4182-4549-A01D-54C96E04C7E6}" type="datetimeFigureOut">
              <a:rPr lang="es-ES" smtClean="0"/>
              <a:pPr/>
              <a:t>11/05/2014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8564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F08E6-E46F-4412-9E4E-4C847C985448}" type="datetime1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11/05/2014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C1AAE-3AC2-4380-9960-8354055D943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703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4" Type="http://schemas.openxmlformats.org/officeDocument/2006/relationships/notesSlide" Target="../notesSlides/notesSlid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3" y="2286000"/>
            <a:ext cx="7757054" cy="45720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631369" y="908720"/>
            <a:ext cx="7881261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54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La prédica de Cristo a</a:t>
            </a:r>
          </a:p>
          <a:p>
            <a:pPr algn="ctr"/>
            <a:r>
              <a:rPr lang="es-ES_tradnl" sz="54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 los espíritus encarcelados.</a:t>
            </a:r>
          </a:p>
          <a:p>
            <a:pPr algn="ctr"/>
            <a:r>
              <a:rPr lang="es-ES_tradnl" sz="4400" b="1" dirty="0" smtClean="0">
                <a:ln w="22225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1 Pedro 3:18-22.</a:t>
            </a:r>
            <a:endParaRPr lang="es-ES" sz="4400" b="1" dirty="0">
              <a:ln w="22225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453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69622" y="1618922"/>
            <a:ext cx="6804756" cy="3970318"/>
          </a:xfrm>
          <a:prstGeom prst="rect">
            <a:avLst/>
          </a:prstGeom>
          <a:solidFill>
            <a:srgbClr val="FFFF65"/>
          </a:solidFill>
          <a:ln w="57150">
            <a:solidFill>
              <a:srgbClr val="FFC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3600" b="1" dirty="0" smtClean="0">
                <a:ln w="22225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La postura dos contradice las palabras del Señor de que los ángeles no se casan. </a:t>
            </a:r>
          </a:p>
          <a:p>
            <a:pPr algn="ctr"/>
            <a:r>
              <a:rPr lang="es-ES" sz="36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“Porque </a:t>
            </a:r>
            <a:r>
              <a:rPr lang="es-ES" sz="3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en la resurrección ni se casarán ni se darán en casamiento, sino serán </a:t>
            </a:r>
            <a:r>
              <a:rPr lang="es-ES" sz="3600" b="1" u="sng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como los ángeles</a:t>
            </a:r>
            <a:r>
              <a:rPr lang="es-ES" sz="3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 de Dios en el </a:t>
            </a:r>
            <a:r>
              <a:rPr lang="es-ES" sz="36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cielo”. </a:t>
            </a:r>
            <a:r>
              <a:rPr lang="es-ES" sz="3600" b="1" dirty="0">
                <a:ln w="22225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Mateo </a:t>
            </a:r>
            <a:r>
              <a:rPr lang="es-ES" sz="3600" b="1" dirty="0" smtClean="0">
                <a:ln w="22225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22:30.</a:t>
            </a:r>
            <a:endParaRPr lang="es-ES_tradnl" sz="3600" b="1" dirty="0" smtClean="0">
              <a:ln w="22225">
                <a:solidFill>
                  <a:srgbClr val="0000FE"/>
                </a:solidFill>
                <a:prstDash val="solid"/>
              </a:ln>
              <a:solidFill>
                <a:srgbClr val="0000FE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4774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91952">
            <a:off x="6215431" y="3204085"/>
            <a:ext cx="3116571" cy="29799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CuadroTexto"/>
          <p:cNvSpPr txBox="1"/>
          <p:nvPr/>
        </p:nvSpPr>
        <p:spPr>
          <a:xfrm>
            <a:off x="541802" y="764704"/>
            <a:ext cx="8060396" cy="1815882"/>
          </a:xfrm>
          <a:prstGeom prst="rect">
            <a:avLst/>
          </a:prstGeom>
          <a:solidFill>
            <a:srgbClr val="EFF995"/>
          </a:solidFill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36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Las posturas tres y cuatro están de acuerdo con la </a:t>
            </a:r>
            <a:r>
              <a:rPr lang="es-ES_tradnl" sz="3600" b="1" u="sng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no</a:t>
            </a:r>
            <a:r>
              <a:rPr lang="es-ES_tradnl" sz="36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 inmortalidad del alma. </a:t>
            </a:r>
            <a:r>
              <a:rPr lang="es-ES" sz="3600" b="1" dirty="0" smtClean="0">
                <a:ln w="22225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Y se ajustan a la sana doctrina. </a:t>
            </a:r>
            <a:endParaRPr lang="es-ES_tradnl" sz="3600" b="1" dirty="0" smtClean="0">
              <a:ln w="222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79512" y="2708920"/>
            <a:ext cx="6192688" cy="3970318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alibri" panose="020F0502020204030204" pitchFamily="34" charset="0"/>
              </a:rPr>
              <a:t>“Por supuesto, ambas	 interpretaciones niegan explícitamente la inmortalidad del alma y son compatibles con la fe adventista”.  </a:t>
            </a:r>
          </a:p>
          <a:p>
            <a:r>
              <a:rPr lang="es-ES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(</a:t>
            </a:r>
            <a:r>
              <a:rPr lang="es-ES" sz="2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Ekkehardt</a:t>
            </a:r>
            <a:r>
              <a:rPr lang="es-ES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ES" sz="2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Muller</a:t>
            </a:r>
            <a:r>
              <a:rPr lang="es-ES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). Citado de Textos Bíblicos Controversiales. Instituto de Investigación Bíblica, pág. 402. </a:t>
            </a:r>
            <a:endParaRPr lang="es-CO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34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788" y="3853434"/>
            <a:ext cx="3816424" cy="28623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ángulo 2"/>
          <p:cNvSpPr/>
          <p:nvPr/>
        </p:nvSpPr>
        <p:spPr>
          <a:xfrm>
            <a:off x="953598" y="404664"/>
            <a:ext cx="72368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</a:rPr>
              <a:t>Pero </a:t>
            </a:r>
            <a:r>
              <a:rPr lang="es-ES" sz="36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</a:rPr>
              <a:t>tú habla lo que está de acuerdo con la sana </a:t>
            </a:r>
            <a:r>
              <a:rPr lang="es-ES" sz="36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</a:rPr>
              <a:t>doctrina. </a:t>
            </a:r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Tito </a:t>
            </a:r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2:1.</a:t>
            </a:r>
            <a:endParaRPr lang="es-CO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349642" y="1772816"/>
            <a:ext cx="6444716" cy="1200329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alibri" panose="020F0502020204030204" pitchFamily="34" charset="0"/>
              </a:rPr>
              <a:t>A continuación un análisis del pasaje y saquemos conclusiones. </a:t>
            </a:r>
            <a:endParaRPr lang="es-CO" sz="16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11560" y="3807038"/>
            <a:ext cx="7524836" cy="2862322"/>
          </a:xfrm>
          <a:prstGeom prst="rect">
            <a:avLst/>
          </a:prstGeom>
          <a:solidFill>
            <a:srgbClr val="EFF995"/>
          </a:solidFill>
          <a:ln w="57150">
            <a:solidFill>
              <a:srgbClr val="FFC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18</a:t>
            </a:r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00006C"/>
                </a:solidFill>
                <a:latin typeface="Calibri" panose="020F0502020204030204" pitchFamily="34" charset="0"/>
              </a:rPr>
              <a:t> </a:t>
            </a:r>
            <a:r>
              <a:rPr lang="es-ES" sz="3600" b="1" dirty="0">
                <a:ln>
                  <a:solidFill>
                    <a:srgbClr val="00006C"/>
                  </a:solidFill>
                </a:ln>
                <a:solidFill>
                  <a:srgbClr val="00006C"/>
                </a:solidFill>
                <a:latin typeface="Calibri" panose="020F0502020204030204" pitchFamily="34" charset="0"/>
              </a:rPr>
              <a:t>– “Porque también Cristo padeció una sola vez por los pecados, el justo por los injustos, para llevarnos a Dios, siendo a la verdad muerto </a:t>
            </a:r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en la carne</a:t>
            </a:r>
            <a:r>
              <a:rPr lang="es-ES" sz="3600" b="1" dirty="0">
                <a:ln>
                  <a:solidFill>
                    <a:srgbClr val="00006C"/>
                  </a:solidFill>
                </a:ln>
                <a:solidFill>
                  <a:srgbClr val="00006C"/>
                </a:solidFill>
                <a:latin typeface="Calibri" panose="020F0502020204030204" pitchFamily="34" charset="0"/>
              </a:rPr>
              <a:t>, pero vivificado</a:t>
            </a:r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 en espíritu</a:t>
            </a:r>
            <a:r>
              <a:rPr lang="es-ES" sz="3600" b="1" dirty="0" smtClean="0">
                <a:ln>
                  <a:solidFill>
                    <a:srgbClr val="00006C"/>
                  </a:solidFill>
                </a:ln>
                <a:solidFill>
                  <a:srgbClr val="00006C"/>
                </a:solidFill>
                <a:latin typeface="Calibri" panose="020F0502020204030204" pitchFamily="34" charset="0"/>
              </a:rPr>
              <a:t>”.</a:t>
            </a:r>
            <a:endParaRPr lang="es-ES" sz="3600" b="1" dirty="0">
              <a:ln>
                <a:solidFill>
                  <a:srgbClr val="00006C"/>
                </a:solidFill>
              </a:ln>
              <a:solidFill>
                <a:srgbClr val="00006C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682806" y="3185048"/>
            <a:ext cx="5382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36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</a:rPr>
              <a:t>“en la carne” “en espíritu”</a:t>
            </a:r>
            <a:endParaRPr lang="es-CO" sz="1400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19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2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548553" y="620688"/>
            <a:ext cx="8046894" cy="34163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rgbClr val="00B050"/>
            </a:solidFill>
          </a:ln>
          <a:effectLst>
            <a:glow rad="12700">
              <a:schemeClr val="bg1">
                <a:lumMod val="5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Literalmente </a:t>
            </a:r>
            <a:r>
              <a:rPr lang="es-E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“</a:t>
            </a:r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chemeClr val="accent1"/>
                </a:solidFill>
                <a:latin typeface="Calibri" panose="020F0502020204030204" pitchFamily="34" charset="0"/>
              </a:rPr>
              <a:t>en carne</a:t>
            </a:r>
            <a:r>
              <a:rPr lang="es-E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” o “en cuanto a la carne”; es decir, en lo que tiene que ver con la naturaleza física que Cristo asumió en la encarnación.  </a:t>
            </a:r>
            <a:r>
              <a:rPr lang="es-ES" sz="3600" b="1" dirty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Calibri" panose="020F0502020204030204" pitchFamily="34" charset="0"/>
              </a:rPr>
              <a:t>Pero fue resucitado con la naturaleza humana glorificada que poseerán todos los </a:t>
            </a:r>
            <a:r>
              <a:rPr lang="es-ES" sz="3600" b="1" dirty="0" smtClean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Calibri" panose="020F0502020204030204" pitchFamily="34" charset="0"/>
              </a:rPr>
              <a:t>redimidos.      </a:t>
            </a:r>
            <a:r>
              <a:rPr lang="es-E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C.B.A. </a:t>
            </a:r>
            <a:endParaRPr lang="es-ES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39552" y="4293096"/>
            <a:ext cx="8064896" cy="2308324"/>
          </a:xfrm>
          <a:prstGeom prst="rect">
            <a:avLst/>
          </a:prstGeom>
          <a:solidFill>
            <a:srgbClr val="FFE690"/>
          </a:solidFill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s-E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</a:rPr>
              <a:t>Las frases paralelas “</a:t>
            </a:r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en </a:t>
            </a:r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carne</a:t>
            </a:r>
            <a:r>
              <a:rPr lang="es-E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</a:rPr>
              <a:t>” </a:t>
            </a:r>
            <a:r>
              <a:rPr lang="es-E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</a:rPr>
              <a:t>y </a:t>
            </a:r>
            <a:r>
              <a:rPr lang="es-E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</a:rPr>
              <a:t>“</a:t>
            </a:r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en </a:t>
            </a:r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espíritu</a:t>
            </a:r>
            <a:r>
              <a:rPr lang="es-E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</a:rPr>
              <a:t>” se refieren a dos aspectos de la naturaleza humana de Jesús, antes de su muerte y después de su resurrección. </a:t>
            </a:r>
            <a:endParaRPr lang="es-CO" sz="1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66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467544" y="610810"/>
            <a:ext cx="8004922" cy="3970318"/>
          </a:xfrm>
          <a:prstGeom prst="rect">
            <a:avLst/>
          </a:prstGeom>
          <a:solidFill>
            <a:srgbClr val="FFFFE1"/>
          </a:solidFill>
          <a:ln w="57150">
            <a:solidFill>
              <a:schemeClr val="tx1">
                <a:lumMod val="50000"/>
              </a:schemeClr>
            </a:solidFill>
          </a:ln>
          <a:effectLst>
            <a:glow rad="12700">
              <a:schemeClr val="bg1">
                <a:lumMod val="5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E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Cuando </a:t>
            </a:r>
            <a:r>
              <a:rPr lang="es-E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en otros pasajes </a:t>
            </a:r>
            <a:r>
              <a:rPr lang="es-E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del</a:t>
            </a:r>
          </a:p>
          <a:p>
            <a:pPr lvl="0" algn="ctr"/>
            <a:r>
              <a:rPr lang="es-E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NT se </a:t>
            </a:r>
            <a:r>
              <a:rPr lang="es-E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usa, para </a:t>
            </a:r>
            <a:r>
              <a:rPr lang="es-E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referirse a Cristo, la expresión “</a:t>
            </a:r>
            <a:r>
              <a:rPr lang="es-ES" sz="3600" b="1" dirty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Calibri" panose="020F0502020204030204" pitchFamily="34" charset="0"/>
              </a:rPr>
              <a:t>en carne</a:t>
            </a:r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... en espíritu</a:t>
            </a:r>
            <a:r>
              <a:rPr lang="es-E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”,</a:t>
            </a:r>
            <a:r>
              <a:rPr lang="es-ES" sz="3600" b="1" dirty="0">
                <a:ln>
                  <a:solidFill>
                    <a:srgbClr val="00006C"/>
                  </a:solidFill>
                </a:ln>
                <a:solidFill>
                  <a:srgbClr val="00006C"/>
                </a:solidFill>
                <a:latin typeface="Calibri" panose="020F0502020204030204" pitchFamily="34" charset="0"/>
              </a:rPr>
              <a:t> </a:t>
            </a:r>
            <a:endParaRPr lang="es-ES" sz="3600" b="1" dirty="0" smtClean="0">
              <a:ln>
                <a:solidFill>
                  <a:srgbClr val="00006C"/>
                </a:solidFill>
              </a:ln>
              <a:solidFill>
                <a:srgbClr val="00006C"/>
              </a:solidFill>
              <a:latin typeface="Calibri" panose="020F0502020204030204" pitchFamily="34" charset="0"/>
            </a:endParaRPr>
          </a:p>
          <a:p>
            <a:pPr lvl="0" algn="ctr"/>
            <a:r>
              <a:rPr lang="es-E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o </a:t>
            </a:r>
            <a:r>
              <a:rPr lang="es-E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su equivalente, se habla de la </a:t>
            </a:r>
            <a:r>
              <a:rPr lang="es-ES" sz="3600" b="1" dirty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Calibri" panose="020F0502020204030204" pitchFamily="34" charset="0"/>
              </a:rPr>
              <a:t>existencia terrenal de Cristo como ser humano </a:t>
            </a:r>
            <a:r>
              <a:rPr lang="es-E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y de su </a:t>
            </a:r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existencia como ser divino después de la resurrección</a:t>
            </a:r>
            <a:r>
              <a:rPr lang="es-E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.  C.B.A. </a:t>
            </a:r>
            <a:endParaRPr lang="es-ES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3" name="Conector recto de flecha 2"/>
          <p:cNvCxnSpPr/>
          <p:nvPr/>
        </p:nvCxnSpPr>
        <p:spPr>
          <a:xfrm flipH="1">
            <a:off x="3489140" y="2126230"/>
            <a:ext cx="371668" cy="911019"/>
          </a:xfrm>
          <a:prstGeom prst="straightConnector1">
            <a:avLst/>
          </a:prstGeom>
          <a:ln w="38100">
            <a:solidFill>
              <a:srgbClr val="0000F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de flecha 4"/>
          <p:cNvCxnSpPr/>
          <p:nvPr/>
        </p:nvCxnSpPr>
        <p:spPr>
          <a:xfrm>
            <a:off x="5986617" y="2140459"/>
            <a:ext cx="360040" cy="15121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>
            <a:off x="215516" y="4771018"/>
            <a:ext cx="8712968" cy="1754326"/>
          </a:xfrm>
          <a:prstGeom prst="rect">
            <a:avLst/>
          </a:prstGeom>
          <a:solidFill>
            <a:srgbClr val="EFF995"/>
          </a:solidFill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Calibri" panose="020F0502020204030204" pitchFamily="34" charset="0"/>
              </a:rPr>
              <a:t>“</a:t>
            </a:r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En carne</a:t>
            </a:r>
            <a:r>
              <a:rPr lang="es-ES" sz="3600" b="1" dirty="0" smtClean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Calibri" panose="020F0502020204030204" pitchFamily="34" charset="0"/>
              </a:rPr>
              <a:t>”, su naturaleza humana debilitada.</a:t>
            </a:r>
          </a:p>
          <a:p>
            <a:pPr algn="ctr"/>
            <a:r>
              <a:rPr lang="es-ES" sz="3600" b="1" dirty="0" smtClean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Calibri" panose="020F0502020204030204" pitchFamily="34" charset="0"/>
              </a:rPr>
              <a:t>“</a:t>
            </a:r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E</a:t>
            </a:r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n espíritu</a:t>
            </a:r>
            <a:r>
              <a:rPr lang="es-ES" sz="3600" b="1" dirty="0" smtClean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Calibri" panose="020F0502020204030204" pitchFamily="34" charset="0"/>
              </a:rPr>
              <a:t>”, Su naturaleza humana glorificada.</a:t>
            </a:r>
            <a:endParaRPr lang="es-CO" dirty="0">
              <a:ln>
                <a:solidFill>
                  <a:srgbClr val="0000FE"/>
                </a:solidFill>
              </a:ln>
              <a:solidFill>
                <a:srgbClr val="0000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5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04890"/>
            <a:ext cx="8496944" cy="5752840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1223628" y="1624732"/>
            <a:ext cx="6696744" cy="2308324"/>
          </a:xfrm>
          <a:prstGeom prst="rect">
            <a:avLst/>
          </a:prstGeom>
          <a:solidFill>
            <a:srgbClr val="FFFFE1"/>
          </a:solidFill>
          <a:ln w="57150">
            <a:solidFill>
              <a:schemeClr val="tx1">
                <a:lumMod val="75000"/>
              </a:schemeClr>
            </a:solidFill>
          </a:ln>
          <a:effectLst>
            <a:glow rad="12700">
              <a:schemeClr val="bg1">
                <a:lumMod val="5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</a:rPr>
              <a:t>E </a:t>
            </a:r>
            <a:r>
              <a:rPr lang="es-E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</a:rPr>
              <a:t>indiscutiblemente, grande es el misterio de la piedad: </a:t>
            </a:r>
            <a:r>
              <a:rPr lang="es-E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</a:rPr>
              <a:t>Dios </a:t>
            </a:r>
            <a:r>
              <a:rPr lang="es-E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</a:rPr>
              <a:t>fue</a:t>
            </a:r>
            <a:r>
              <a:rPr lang="es-E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manifestado </a:t>
            </a:r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en carne, </a:t>
            </a:r>
            <a:r>
              <a:rPr lang="es-E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Justificado </a:t>
            </a:r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en el Espíritu</a:t>
            </a:r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,… </a:t>
            </a:r>
            <a:r>
              <a:rPr lang="es-E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1Ti 3:16.</a:t>
            </a:r>
            <a:endParaRPr lang="es-ES" sz="28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547664" y="704890"/>
            <a:ext cx="6048672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</a:rPr>
              <a:t>Notemos algunos ejemplos</a:t>
            </a:r>
            <a:endParaRPr lang="es-ES" sz="1600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23528" y="4145012"/>
            <a:ext cx="8496944" cy="2308324"/>
          </a:xfrm>
          <a:prstGeom prst="rect">
            <a:avLst/>
          </a:prstGeom>
          <a:solidFill>
            <a:srgbClr val="FFFF65"/>
          </a:solidFill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s-E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</a:rPr>
              <a:t>Por eso el evangelio ha sido predicado a los que ahora están muertos; para que aunque sean </a:t>
            </a:r>
            <a:r>
              <a:rPr lang="es-E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juzgados</a:t>
            </a:r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 en carne </a:t>
            </a:r>
            <a:r>
              <a:rPr lang="es-E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</a:rPr>
              <a:t>como hombres, </a:t>
            </a:r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vivan en espíritu </a:t>
            </a:r>
            <a:r>
              <a:rPr lang="es-E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</a:rPr>
              <a:t>según </a:t>
            </a:r>
            <a:r>
              <a:rPr lang="es-E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</a:rPr>
              <a:t>Dios.  </a:t>
            </a:r>
            <a:r>
              <a:rPr lang="es-ES" sz="3600" b="1" dirty="0" smtClean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Calibri" panose="020F0502020204030204" pitchFamily="34" charset="0"/>
              </a:rPr>
              <a:t>1Pedro 4:6.</a:t>
            </a:r>
            <a:endParaRPr lang="es-ES" sz="1400" dirty="0">
              <a:ln>
                <a:solidFill>
                  <a:srgbClr val="0000FE"/>
                </a:solidFill>
              </a:ln>
              <a:solidFill>
                <a:srgbClr val="0000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77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501" y="2309954"/>
            <a:ext cx="3399900" cy="25499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Rectángulo"/>
          <p:cNvSpPr/>
          <p:nvPr/>
        </p:nvSpPr>
        <p:spPr>
          <a:xfrm>
            <a:off x="51708" y="1076538"/>
            <a:ext cx="5096355" cy="5016758"/>
          </a:xfrm>
          <a:prstGeom prst="rect">
            <a:avLst/>
          </a:prstGeom>
          <a:solidFill>
            <a:srgbClr val="FFFFE1"/>
          </a:solidFill>
          <a:ln w="57150">
            <a:solidFill>
              <a:schemeClr val="tx1">
                <a:lumMod val="65000"/>
              </a:schemeClr>
            </a:solidFill>
          </a:ln>
          <a:effectLst>
            <a:glow rad="12700">
              <a:schemeClr val="bg1">
                <a:lumMod val="5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</a:rPr>
              <a:t>Porque aunque fue crucificado </a:t>
            </a:r>
            <a:r>
              <a:rPr lang="es-ES" sz="3600" b="1" dirty="0" smtClean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Calibri" panose="020F0502020204030204" pitchFamily="34" charset="0"/>
              </a:rPr>
              <a:t>en </a:t>
            </a:r>
            <a:r>
              <a:rPr lang="es-ES" sz="3600" b="1" dirty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Calibri" panose="020F0502020204030204" pitchFamily="34" charset="0"/>
              </a:rPr>
              <a:t>debilidad</a:t>
            </a:r>
            <a:r>
              <a:rPr lang="es-E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</a:rPr>
              <a:t>,</a:t>
            </a:r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vive por el </a:t>
            </a:r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poder de Dios</a:t>
            </a:r>
            <a:r>
              <a:rPr lang="es-E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</a:rPr>
              <a:t>. </a:t>
            </a:r>
            <a:endParaRPr lang="es-ES" sz="36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s-E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</a:rPr>
              <a:t>Pues </a:t>
            </a:r>
            <a:r>
              <a:rPr lang="es-E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</a:rPr>
              <a:t>también nosotros somos débiles en él, pero viviremos con él por el poder de Dios para con vosotros</a:t>
            </a:r>
            <a:r>
              <a:rPr lang="es-E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</a:rPr>
              <a:t>. </a:t>
            </a:r>
            <a:r>
              <a:rPr lang="es-ES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2Corintios 13:4 </a:t>
            </a:r>
            <a:r>
              <a:rPr lang="es-ES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(Reina Valera 60).</a:t>
            </a:r>
            <a:endParaRPr lang="es-ES" sz="28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220072" y="1138093"/>
            <a:ext cx="3816762" cy="4955203"/>
          </a:xfrm>
          <a:prstGeom prst="rect">
            <a:avLst/>
          </a:prstGeom>
          <a:solidFill>
            <a:srgbClr val="CFF47C"/>
          </a:solidFill>
          <a:ln w="57150">
            <a:solidFill>
              <a:srgbClr val="00B050"/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E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“Ciertamente</a:t>
            </a:r>
            <a:r>
              <a:rPr lang="es-E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, aunque él fue crucificado </a:t>
            </a:r>
            <a:r>
              <a:rPr lang="es-ES" sz="3600" b="1" dirty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Calibri" panose="020F0502020204030204" pitchFamily="34" charset="0"/>
              </a:rPr>
              <a:t>en la debilidad de su condición humana</a:t>
            </a:r>
            <a:r>
              <a:rPr lang="es-E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, ahora </a:t>
            </a:r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vive por el poder de </a:t>
            </a:r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Dios</a:t>
            </a:r>
            <a:r>
              <a:rPr lang="es-E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…”. </a:t>
            </a:r>
          </a:p>
          <a:p>
            <a:pPr algn="ctr"/>
            <a:r>
              <a:rPr lang="es-ES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2Corintios 13:4 (</a:t>
            </a:r>
            <a:r>
              <a:rPr lang="es-ES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CST Castellano Antiguo).</a:t>
            </a:r>
            <a:endParaRPr lang="es-CO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4" name="Conector recto de flecha 3"/>
          <p:cNvCxnSpPr/>
          <p:nvPr/>
        </p:nvCxnSpPr>
        <p:spPr>
          <a:xfrm>
            <a:off x="4716016" y="2132856"/>
            <a:ext cx="936104" cy="864096"/>
          </a:xfrm>
          <a:prstGeom prst="straightConnector1">
            <a:avLst/>
          </a:prstGeom>
          <a:ln w="38100">
            <a:solidFill>
              <a:srgbClr val="0000F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/>
          <p:cNvCxnSpPr/>
          <p:nvPr/>
        </p:nvCxnSpPr>
        <p:spPr>
          <a:xfrm>
            <a:off x="4427984" y="2708920"/>
            <a:ext cx="2232248" cy="13443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14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863588" y="1213589"/>
            <a:ext cx="7416824" cy="2431435"/>
          </a:xfrm>
          <a:prstGeom prst="rect">
            <a:avLst/>
          </a:prstGeom>
          <a:solidFill>
            <a:srgbClr val="FFFFE1"/>
          </a:solidFill>
          <a:ln w="57150">
            <a:solidFill>
              <a:srgbClr val="00B050"/>
            </a:solidFill>
          </a:ln>
          <a:effectLst>
            <a:glow rad="12700">
              <a:schemeClr val="bg1">
                <a:lumMod val="5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3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</a:rPr>
              <a:t>Algunas versiones de la Biblia traducen “</a:t>
            </a:r>
            <a:r>
              <a:rPr lang="es-ES" sz="3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vivificado</a:t>
            </a:r>
            <a:r>
              <a:rPr lang="es-ES" sz="3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es-ES" sz="3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por el Espíritu</a:t>
            </a:r>
            <a:r>
              <a:rPr lang="es-ES" sz="3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</a:rPr>
              <a:t>”, pero el texto original dice “</a:t>
            </a:r>
            <a:r>
              <a:rPr lang="es-ES" sz="3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vivificado</a:t>
            </a:r>
            <a:r>
              <a:rPr lang="es-ES" sz="3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es-ES" sz="3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en espíritu</a:t>
            </a:r>
            <a:r>
              <a:rPr lang="es-ES" sz="3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</a:rPr>
              <a:t>”.</a:t>
            </a:r>
            <a:endParaRPr lang="es-ES" sz="38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439652" y="4221088"/>
            <a:ext cx="6264696" cy="1938992"/>
          </a:xfrm>
          <a:prstGeom prst="rect">
            <a:avLst/>
          </a:prstGeom>
          <a:solidFill>
            <a:srgbClr val="EFF995"/>
          </a:solidFill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</a:rPr>
              <a:t>La idea del texto no es quién lo resucitó, sino en qué condición o estado resucitó.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0850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620561" y="948784"/>
            <a:ext cx="7902878" cy="3416320"/>
          </a:xfrm>
          <a:prstGeom prst="rect">
            <a:avLst/>
          </a:prstGeom>
          <a:solidFill>
            <a:srgbClr val="FFFFE1"/>
          </a:solidFill>
          <a:ln w="57150">
            <a:solidFill>
              <a:srgbClr val="FFC000"/>
            </a:solidFill>
          </a:ln>
          <a:effectLst>
            <a:glow rad="12700">
              <a:schemeClr val="bg1">
                <a:lumMod val="5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“En espíritu” </a:t>
            </a:r>
            <a:r>
              <a:rPr lang="es-E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</a:rPr>
              <a:t>no significa que Jesús resucitó como un espíritu desencarnado, sin cuerpo, </a:t>
            </a:r>
            <a:r>
              <a:rPr lang="es-ES" sz="3600" b="1" dirty="0" smtClean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Calibri" panose="020F0502020204030204" pitchFamily="34" charset="0"/>
              </a:rPr>
              <a:t>significa que resucitó con un cuerpo espiritual y glorificado como resucitarán los muertos en la resurrección de los justos.</a:t>
            </a:r>
            <a:endParaRPr lang="es-ES" sz="3600" b="1" dirty="0">
              <a:ln>
                <a:solidFill>
                  <a:srgbClr val="0000FE"/>
                </a:solidFill>
              </a:ln>
              <a:solidFill>
                <a:srgbClr val="0000FE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55576" y="4699010"/>
            <a:ext cx="7632848" cy="1754326"/>
          </a:xfrm>
          <a:prstGeom prst="rect">
            <a:avLst/>
          </a:prstGeom>
          <a:solidFill>
            <a:srgbClr val="FFFF65"/>
          </a:solidFill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</a:rPr>
              <a:t>Los justos resucitarán con cuerpos físicos, pero glorificados, espirituales </a:t>
            </a:r>
          </a:p>
          <a:p>
            <a:pPr algn="ctr"/>
            <a:r>
              <a:rPr lang="es-E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</a:rPr>
              <a:t>y en poder.  </a:t>
            </a:r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Véase 1 </a:t>
            </a:r>
            <a:r>
              <a:rPr lang="es-ES" sz="36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Cor</a:t>
            </a:r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. 15:42-44. </a:t>
            </a:r>
            <a:endParaRPr lang="es-CO" sz="16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10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953852" y="908720"/>
            <a:ext cx="7236296" cy="2862322"/>
          </a:xfrm>
          <a:prstGeom prst="rect">
            <a:avLst/>
          </a:prstGeom>
          <a:solidFill>
            <a:srgbClr val="FFFFE1"/>
          </a:solidFill>
          <a:ln w="57150">
            <a:solidFill>
              <a:srgbClr val="FFC000"/>
            </a:solidFill>
          </a:ln>
          <a:effectLst>
            <a:glow rad="12700">
              <a:schemeClr val="bg1">
                <a:lumMod val="5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18</a:t>
            </a:r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00006C"/>
                </a:solidFill>
                <a:latin typeface="Calibri" panose="020F0502020204030204" pitchFamily="34" charset="0"/>
              </a:rPr>
              <a:t> </a:t>
            </a:r>
            <a:r>
              <a:rPr lang="es-ES" sz="3600" b="1" dirty="0">
                <a:ln>
                  <a:solidFill>
                    <a:srgbClr val="00006C"/>
                  </a:solidFill>
                </a:ln>
                <a:solidFill>
                  <a:srgbClr val="00006C"/>
                </a:solidFill>
                <a:latin typeface="Calibri" panose="020F0502020204030204" pitchFamily="34" charset="0"/>
              </a:rPr>
              <a:t>– </a:t>
            </a:r>
            <a:r>
              <a:rPr lang="es-ES" sz="3600" b="1" dirty="0" smtClean="0">
                <a:ln>
                  <a:solidFill>
                    <a:srgbClr val="00006C"/>
                  </a:solidFill>
                </a:ln>
                <a:solidFill>
                  <a:srgbClr val="00006C"/>
                </a:solidFill>
                <a:latin typeface="Calibri" panose="020F0502020204030204" pitchFamily="34" charset="0"/>
              </a:rPr>
              <a:t>“Porque </a:t>
            </a:r>
            <a:r>
              <a:rPr lang="es-ES" sz="3600" b="1" dirty="0">
                <a:ln>
                  <a:solidFill>
                    <a:srgbClr val="00006C"/>
                  </a:solidFill>
                </a:ln>
                <a:solidFill>
                  <a:srgbClr val="00006C"/>
                </a:solidFill>
                <a:latin typeface="Calibri" panose="020F0502020204030204" pitchFamily="34" charset="0"/>
              </a:rPr>
              <a:t>también Cristo padeció una sola vez por los pecados, el justo por los injustos, para llevarnos a Dios, siendo a la verdad muerto en la carne, pero </a:t>
            </a:r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vivificado </a:t>
            </a:r>
            <a:r>
              <a:rPr lang="es-ES" sz="3600" b="1" dirty="0">
                <a:ln>
                  <a:solidFill>
                    <a:srgbClr val="00006C"/>
                  </a:solidFill>
                </a:ln>
                <a:solidFill>
                  <a:srgbClr val="00006C"/>
                </a:solidFill>
                <a:latin typeface="Calibri" panose="020F0502020204030204" pitchFamily="34" charset="0"/>
              </a:rPr>
              <a:t>en </a:t>
            </a:r>
            <a:r>
              <a:rPr lang="es-ES" sz="3600" b="1" dirty="0" smtClean="0">
                <a:ln>
                  <a:solidFill>
                    <a:srgbClr val="00006C"/>
                  </a:solidFill>
                </a:ln>
                <a:solidFill>
                  <a:srgbClr val="00006C"/>
                </a:solidFill>
                <a:latin typeface="Calibri" panose="020F0502020204030204" pitchFamily="34" charset="0"/>
              </a:rPr>
              <a:t>espíritu”.</a:t>
            </a:r>
            <a:endParaRPr lang="es-ES" sz="3600" b="1" dirty="0">
              <a:ln>
                <a:solidFill>
                  <a:srgbClr val="00006C"/>
                </a:solidFill>
              </a:ln>
              <a:solidFill>
                <a:srgbClr val="00006C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044271" y="57398"/>
            <a:ext cx="30554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5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</a:rPr>
              <a:t>Vivificado</a:t>
            </a:r>
            <a:endParaRPr lang="es-CO" sz="2400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84819" y="3933056"/>
            <a:ext cx="7774362" cy="1754326"/>
          </a:xfrm>
          <a:prstGeom prst="rect">
            <a:avLst/>
          </a:prstGeom>
          <a:solidFill>
            <a:srgbClr val="FFFF65"/>
          </a:solidFill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s-E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</a:rPr>
              <a:t>Según el diccionario, vivificar significa volver a vivir o resucitar; y en ese sentido se usa esta palabra en la Biblia.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547665" y="5877272"/>
            <a:ext cx="6048671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s-ES" sz="40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</a:rPr>
              <a:t>Notemos algunos </a:t>
            </a:r>
            <a:r>
              <a:rPr lang="es-ES" sz="40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</a:rPr>
              <a:t>ejemplos.</a:t>
            </a:r>
            <a:endParaRPr lang="es-ES" sz="4000" b="1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74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619671" y="1024855"/>
            <a:ext cx="587167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1 Pedro 3:18-20.</a:t>
            </a:r>
          </a:p>
          <a:p>
            <a:pPr lvl="0" algn="ctr"/>
            <a:r>
              <a:rPr lang="es-ES_tradnl" sz="36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Este texto bíblico ha sido considerado difícil por los estudiosos de la Biblia.</a:t>
            </a:r>
            <a:endParaRPr lang="es-ES" sz="40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293747" y="4000996"/>
            <a:ext cx="65235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_tradnl" sz="36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A continuación presentamos las interpretaciones más comunes que se han dado a estos versículos.</a:t>
            </a:r>
            <a:endParaRPr lang="es-ES" sz="4000" b="1" dirty="0">
              <a:ln w="22225">
                <a:solidFill>
                  <a:srgbClr val="00B0F0"/>
                </a:solidFill>
                <a:prstDash val="solid"/>
              </a:ln>
              <a:solidFill>
                <a:srgbClr val="00B0F0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1109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681028"/>
            <a:ext cx="3888432" cy="2916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Rectángulo"/>
          <p:cNvSpPr/>
          <p:nvPr/>
        </p:nvSpPr>
        <p:spPr>
          <a:xfrm>
            <a:off x="728573" y="3735030"/>
            <a:ext cx="7686854" cy="2862322"/>
          </a:xfrm>
          <a:prstGeom prst="rect">
            <a:avLst/>
          </a:prstGeom>
          <a:solidFill>
            <a:srgbClr val="FFFFE1"/>
          </a:solidFill>
          <a:ln w="57150">
            <a:solidFill>
              <a:srgbClr val="FFC000"/>
            </a:solidFill>
          </a:ln>
          <a:effectLst>
            <a:glow rad="12700">
              <a:schemeClr val="bg1">
                <a:lumMod val="5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(</a:t>
            </a:r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Biblia Latinoamericana 95</a:t>
            </a:r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)  </a:t>
            </a:r>
            <a:r>
              <a:rPr lang="es-E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18 -Pues </a:t>
            </a:r>
            <a:r>
              <a:rPr lang="es-E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Cristo quiso morir por el pecado y para llevarnos a Dios, siendo ésta la muerte del justo por los injustos. Murió por ser carne, y luego </a:t>
            </a:r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resucitó</a:t>
            </a:r>
            <a:r>
              <a:rPr lang="es-E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por el Espíritu.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899592" y="638686"/>
            <a:ext cx="7344816" cy="2862322"/>
          </a:xfrm>
          <a:prstGeom prst="rect">
            <a:avLst/>
          </a:prstGeom>
          <a:solidFill>
            <a:srgbClr val="FFFF65"/>
          </a:solidFill>
          <a:ln w="57150">
            <a:solidFill>
              <a:srgbClr val="FFC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(Nácar Colunga) </a:t>
            </a:r>
            <a:r>
              <a:rPr lang="es-E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18 -Porque </a:t>
            </a:r>
            <a:r>
              <a:rPr lang="es-E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también Cristo murió una vez por los pecados, el justo por los injustos, para llevarnos a Dios. Murió en la carne, pero </a:t>
            </a:r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volvió a la vida </a:t>
            </a:r>
            <a:r>
              <a:rPr lang="es-E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por el </a:t>
            </a:r>
            <a:r>
              <a:rPr lang="es-E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Espíritu.</a:t>
            </a:r>
            <a:endParaRPr lang="es-CO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4" name="Conector recto de flecha 3"/>
          <p:cNvCxnSpPr/>
          <p:nvPr/>
        </p:nvCxnSpPr>
        <p:spPr>
          <a:xfrm>
            <a:off x="3131840" y="3356992"/>
            <a:ext cx="1080120" cy="28083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096" y="4088730"/>
            <a:ext cx="2843808" cy="21328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Rectángulo"/>
          <p:cNvSpPr/>
          <p:nvPr/>
        </p:nvSpPr>
        <p:spPr>
          <a:xfrm>
            <a:off x="1179728" y="1192684"/>
            <a:ext cx="6784545" cy="2308324"/>
          </a:xfrm>
          <a:prstGeom prst="rect">
            <a:avLst/>
          </a:prstGeom>
          <a:solidFill>
            <a:srgbClr val="FFFFE1"/>
          </a:solidFill>
          <a:ln w="57150">
            <a:solidFill>
              <a:srgbClr val="FFC000"/>
            </a:solidFill>
          </a:ln>
          <a:effectLst>
            <a:glow rad="12700">
              <a:schemeClr val="bg1">
                <a:lumMod val="5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(RV60) </a:t>
            </a:r>
            <a:r>
              <a:rPr lang="es-E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Así </a:t>
            </a:r>
            <a:r>
              <a:rPr lang="es-E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también está escrito: Fue hecho el primer hombre Adán alma viviente</a:t>
            </a:r>
            <a:r>
              <a:rPr lang="es-E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; </a:t>
            </a:r>
            <a:r>
              <a:rPr lang="es-E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el postrer Adán, espíritu </a:t>
            </a:r>
            <a:r>
              <a:rPr lang="es-ES" sz="3600" b="1" dirty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Calibri" panose="020F0502020204030204" pitchFamily="34" charset="0"/>
              </a:rPr>
              <a:t>vivificante</a:t>
            </a:r>
            <a:r>
              <a:rPr lang="es-E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.  </a:t>
            </a:r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1 </a:t>
            </a:r>
            <a:r>
              <a:rPr lang="es-ES" sz="36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Cor</a:t>
            </a:r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. 15:45. </a:t>
            </a:r>
            <a:endParaRPr lang="es-ES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35596" y="4000996"/>
            <a:ext cx="7272808" cy="2308324"/>
          </a:xfrm>
          <a:prstGeom prst="rect">
            <a:avLst/>
          </a:prstGeom>
          <a:solidFill>
            <a:srgbClr val="FFFF65"/>
          </a:solidFill>
          <a:ln w="57150">
            <a:solidFill>
              <a:srgbClr val="FFC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(RV95) </a:t>
            </a:r>
            <a:r>
              <a:rPr lang="es-E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Así </a:t>
            </a:r>
            <a:r>
              <a:rPr lang="es-E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también está escrito</a:t>
            </a:r>
            <a:r>
              <a:rPr lang="es-E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:  </a:t>
            </a:r>
          </a:p>
          <a:p>
            <a:r>
              <a:rPr lang="es-E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"</a:t>
            </a:r>
            <a:r>
              <a:rPr lang="es-E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Fue hecho el primer hombre,  Adán,  alma viviente</a:t>
            </a:r>
            <a:r>
              <a:rPr lang="es-E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"; </a:t>
            </a:r>
            <a:r>
              <a:rPr lang="es-E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el postrer Adán,  </a:t>
            </a:r>
            <a:r>
              <a:rPr lang="es-ES" sz="3600" b="1" dirty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Calibri" panose="020F0502020204030204" pitchFamily="34" charset="0"/>
              </a:rPr>
              <a:t>espíritu que da vida</a:t>
            </a:r>
            <a:r>
              <a:rPr lang="es-E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.    </a:t>
            </a:r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1 </a:t>
            </a:r>
            <a:r>
              <a:rPr lang="es-ES" sz="36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Cor</a:t>
            </a:r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. 15:45. </a:t>
            </a:r>
            <a:endParaRPr lang="es-CO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4" name="Conector recto de flecha 3"/>
          <p:cNvCxnSpPr/>
          <p:nvPr/>
        </p:nvCxnSpPr>
        <p:spPr>
          <a:xfrm>
            <a:off x="3635896" y="3356992"/>
            <a:ext cx="432048" cy="2520280"/>
          </a:xfrm>
          <a:prstGeom prst="straightConnector1">
            <a:avLst/>
          </a:prstGeom>
          <a:ln w="28575">
            <a:solidFill>
              <a:srgbClr val="0000F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91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39552" y="1220559"/>
            <a:ext cx="8064896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19</a:t>
            </a:r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 -</a:t>
            </a:r>
            <a:r>
              <a:rPr lang="es-ES" sz="3600" b="1" dirty="0" smtClean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Calibri" panose="020F0502020204030204" pitchFamily="34" charset="0"/>
              </a:rPr>
              <a:t>en </a:t>
            </a:r>
            <a:r>
              <a:rPr lang="es-ES" sz="3600" b="1" dirty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Calibri" panose="020F0502020204030204" pitchFamily="34" charset="0"/>
              </a:rPr>
              <a:t>el cual </a:t>
            </a:r>
            <a:r>
              <a:rPr lang="es-E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también fue y predicó a los espíritus </a:t>
            </a:r>
            <a:r>
              <a:rPr lang="es-E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encarcelados.   </a:t>
            </a:r>
            <a:r>
              <a:rPr lang="es-ES" sz="3600" b="1" dirty="0" smtClean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Calibri" panose="020F0502020204030204" pitchFamily="34" charset="0"/>
              </a:rPr>
              <a:t>1Pedro 3:19.</a:t>
            </a:r>
            <a:endParaRPr lang="es-ES" sz="3600" b="1" dirty="0">
              <a:ln>
                <a:solidFill>
                  <a:srgbClr val="0000FE"/>
                </a:solidFill>
              </a:ln>
              <a:solidFill>
                <a:srgbClr val="0000FE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071236" y="355303"/>
            <a:ext cx="30015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</a:rPr>
              <a:t>“en </a:t>
            </a:r>
            <a:r>
              <a:rPr lang="es-ES" sz="44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</a:rPr>
              <a:t>el </a:t>
            </a:r>
            <a:r>
              <a:rPr lang="es-ES" sz="4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</a:rPr>
              <a:t>cual” </a:t>
            </a:r>
            <a:endParaRPr lang="es-CO" sz="4400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367644" y="2708920"/>
            <a:ext cx="6408712" cy="2308324"/>
          </a:xfrm>
          <a:prstGeom prst="rect">
            <a:avLst/>
          </a:prstGeom>
          <a:solidFill>
            <a:srgbClr val="FFFF65"/>
          </a:solidFill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s-ES" sz="36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</a:rPr>
              <a:t>Esta frase al comienzo </a:t>
            </a:r>
          </a:p>
          <a:p>
            <a:pPr lvl="0" algn="ctr"/>
            <a:r>
              <a:rPr lang="es-ES" sz="36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</a:rPr>
              <a:t>del versículo 19 hace referencia a la última frase del versículo 18 </a:t>
            </a:r>
            <a:r>
              <a:rPr lang="es-ES" sz="3600" b="1" dirty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Calibri" panose="020F0502020204030204" pitchFamily="34" charset="0"/>
              </a:rPr>
              <a:t>“vivificado en espíritu”.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15516" y="5301208"/>
            <a:ext cx="8712968" cy="1200329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ES" sz="36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</a:rPr>
              <a:t>Cristo “predicó” a los espíritus encarcelados en la condición de </a:t>
            </a:r>
            <a:r>
              <a:rPr lang="es-ES" sz="3600" b="1" dirty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Calibri" panose="020F0502020204030204" pitchFamily="34" charset="0"/>
              </a:rPr>
              <a:t>vivificado en espíritu. </a:t>
            </a:r>
            <a:endParaRPr lang="es-CO" sz="1400" dirty="0">
              <a:ln>
                <a:solidFill>
                  <a:srgbClr val="0000FE"/>
                </a:solidFill>
              </a:ln>
              <a:solidFill>
                <a:srgbClr val="0000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04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99592" y="1757426"/>
            <a:ext cx="7344816" cy="1200329"/>
          </a:xfrm>
          <a:prstGeom prst="rect">
            <a:avLst/>
          </a:prstGeom>
          <a:ln w="57150">
            <a:solidFill>
              <a:srgbClr val="6600CC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3600" b="1" dirty="0" smtClean="0">
                <a:ln>
                  <a:solidFill>
                    <a:srgbClr val="6600CC"/>
                  </a:solidFill>
                </a:ln>
                <a:solidFill>
                  <a:srgbClr val="4D009A"/>
                </a:solidFill>
                <a:latin typeface="Calibri" panose="020F0502020204030204" pitchFamily="34" charset="0"/>
              </a:rPr>
              <a:t>19</a:t>
            </a:r>
            <a:r>
              <a:rPr lang="es-ES" sz="3600" b="1" dirty="0" smtClean="0">
                <a:ln>
                  <a:solidFill>
                    <a:schemeClr val="bg1"/>
                  </a:solidFill>
                </a:ln>
                <a:latin typeface="Calibri" panose="020F0502020204030204" pitchFamily="34" charset="0"/>
              </a:rPr>
              <a:t> -en </a:t>
            </a:r>
            <a:r>
              <a:rPr lang="es-ES" sz="3600" b="1" dirty="0">
                <a:ln>
                  <a:solidFill>
                    <a:schemeClr val="bg1"/>
                  </a:solidFill>
                </a:ln>
                <a:latin typeface="Calibri" panose="020F0502020204030204" pitchFamily="34" charset="0"/>
              </a:rPr>
              <a:t>el cual también fue y </a:t>
            </a:r>
            <a:r>
              <a:rPr lang="es-ES" sz="3600" b="1" dirty="0">
                <a:ln>
                  <a:solidFill>
                    <a:srgbClr val="6600CC"/>
                  </a:solidFill>
                </a:ln>
                <a:solidFill>
                  <a:srgbClr val="4D009A"/>
                </a:solidFill>
                <a:latin typeface="Calibri" panose="020F0502020204030204" pitchFamily="34" charset="0"/>
              </a:rPr>
              <a:t>predicó</a:t>
            </a:r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4D009A"/>
                </a:solidFill>
                <a:latin typeface="Calibri" panose="020F0502020204030204" pitchFamily="34" charset="0"/>
              </a:rPr>
              <a:t> </a:t>
            </a:r>
            <a:endParaRPr lang="es-ES" sz="3600" b="1" dirty="0" smtClean="0">
              <a:ln>
                <a:solidFill>
                  <a:srgbClr val="FF0000"/>
                </a:solidFill>
              </a:ln>
              <a:solidFill>
                <a:srgbClr val="4D009A"/>
              </a:solidFill>
              <a:latin typeface="Calibri" panose="020F0502020204030204" pitchFamily="34" charset="0"/>
            </a:endParaRPr>
          </a:p>
          <a:p>
            <a:r>
              <a:rPr lang="es-ES" sz="3600" b="1" dirty="0" smtClean="0">
                <a:ln>
                  <a:solidFill>
                    <a:schemeClr val="bg1"/>
                  </a:solidFill>
                </a:ln>
                <a:latin typeface="Calibri" panose="020F0502020204030204" pitchFamily="34" charset="0"/>
              </a:rPr>
              <a:t>a </a:t>
            </a:r>
            <a:r>
              <a:rPr lang="es-ES" sz="3600" b="1" dirty="0">
                <a:ln>
                  <a:solidFill>
                    <a:schemeClr val="bg1"/>
                  </a:solidFill>
                </a:ln>
                <a:latin typeface="Calibri" panose="020F0502020204030204" pitchFamily="34" charset="0"/>
              </a:rPr>
              <a:t>los espíritus </a:t>
            </a:r>
            <a:r>
              <a:rPr lang="es-ES" sz="3600" b="1" dirty="0" smtClean="0">
                <a:ln>
                  <a:solidFill>
                    <a:schemeClr val="bg1"/>
                  </a:solidFill>
                </a:ln>
                <a:latin typeface="Calibri" panose="020F0502020204030204" pitchFamily="34" charset="0"/>
              </a:rPr>
              <a:t>encarcelados. </a:t>
            </a:r>
            <a:r>
              <a:rPr lang="es-ES" sz="3600" b="1" dirty="0" smtClean="0">
                <a:ln>
                  <a:solidFill>
                    <a:srgbClr val="6600CC"/>
                  </a:solidFill>
                </a:ln>
                <a:solidFill>
                  <a:srgbClr val="4D009A"/>
                </a:solidFill>
                <a:latin typeface="Calibri" panose="020F0502020204030204" pitchFamily="34" charset="0"/>
              </a:rPr>
              <a:t>1Pe 3:19.</a:t>
            </a:r>
            <a:endParaRPr lang="es-ES" sz="3600" b="1" dirty="0">
              <a:ln>
                <a:solidFill>
                  <a:srgbClr val="6600CC"/>
                </a:solidFill>
              </a:ln>
              <a:solidFill>
                <a:srgbClr val="4D009A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801043" y="702591"/>
            <a:ext cx="35419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</a:rPr>
              <a:t>“predicó”</a:t>
            </a:r>
            <a:endParaRPr lang="es-CO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439652" y="3429000"/>
            <a:ext cx="6264696" cy="1754326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</a:rPr>
              <a:t>Esta palabra se traduce de diferentes maneras en la Biblia, según el contexto.</a:t>
            </a:r>
            <a:endParaRPr lang="es-CO" sz="1400" dirty="0"/>
          </a:p>
        </p:txBody>
      </p:sp>
      <p:sp>
        <p:nvSpPr>
          <p:cNvPr id="5" name="Rectángulo 4"/>
          <p:cNvSpPr/>
          <p:nvPr/>
        </p:nvSpPr>
        <p:spPr>
          <a:xfrm>
            <a:off x="1994820" y="5517232"/>
            <a:ext cx="5277791" cy="646331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36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</a:rPr>
              <a:t>Veamos algunos ejemplos.</a:t>
            </a:r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169583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62563" y="1386642"/>
            <a:ext cx="7618875" cy="1754326"/>
          </a:xfrm>
          <a:prstGeom prst="rect">
            <a:avLst/>
          </a:prstGeom>
          <a:ln w="57150">
            <a:solidFill>
              <a:srgbClr val="6600CC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Y </a:t>
            </a:r>
            <a:r>
              <a:rPr lang="es-E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vi a un ángel fuerte que </a:t>
            </a:r>
            <a:r>
              <a:rPr lang="es-ES" sz="3600" b="1" dirty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Calibri" panose="020F0502020204030204" pitchFamily="34" charset="0"/>
              </a:rPr>
              <a:t>pregonaba</a:t>
            </a:r>
            <a:r>
              <a:rPr lang="es-ES" sz="3600" b="1" dirty="0">
                <a:ln>
                  <a:solidFill>
                    <a:srgbClr val="7030A0"/>
                  </a:solidFill>
                </a:ln>
                <a:solidFill>
                  <a:srgbClr val="6600CC"/>
                </a:solidFill>
                <a:latin typeface="Calibri" panose="020F0502020204030204" pitchFamily="34" charset="0"/>
              </a:rPr>
              <a:t> </a:t>
            </a:r>
            <a:r>
              <a:rPr lang="es-E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a gran voz: ¿Quién es digno de abrir el libro y desatar sus sellos? </a:t>
            </a:r>
            <a:r>
              <a:rPr lang="es-ES" sz="3600" b="1" dirty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Calibri" panose="020F0502020204030204" pitchFamily="34" charset="0"/>
              </a:rPr>
              <a:t>Apoc. </a:t>
            </a:r>
            <a:r>
              <a:rPr lang="es-ES" sz="3600" b="1" dirty="0" smtClean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Calibri" panose="020F0502020204030204" pitchFamily="34" charset="0"/>
              </a:rPr>
              <a:t>5:2.</a:t>
            </a:r>
            <a:endParaRPr lang="es-ES" sz="3600" b="1" dirty="0">
              <a:ln>
                <a:solidFill>
                  <a:srgbClr val="0000FE"/>
                </a:solidFill>
              </a:ln>
              <a:solidFill>
                <a:srgbClr val="0000FE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18547" y="3712964"/>
            <a:ext cx="7906907" cy="2308324"/>
          </a:xfrm>
          <a:prstGeom prst="rect">
            <a:avLst/>
          </a:prstGeom>
          <a:solidFill>
            <a:srgbClr val="FFFF65"/>
          </a:solidFill>
          <a:ln w="57150">
            <a:solidFill>
              <a:srgbClr val="FFC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36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</a:rPr>
              <a:t>Por </a:t>
            </a:r>
            <a:r>
              <a:rPr lang="es-ES" sz="36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</a:rPr>
              <a:t>tanto, todo lo que </a:t>
            </a:r>
            <a:r>
              <a:rPr lang="es-ES" sz="36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</a:rPr>
              <a:t>habéis dicho en</a:t>
            </a:r>
          </a:p>
          <a:p>
            <a:r>
              <a:rPr lang="es-ES" sz="36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s-ES" sz="36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</a:rPr>
              <a:t>tinieblas, a la luz se oirá; </a:t>
            </a:r>
            <a:r>
              <a:rPr lang="es-ES" sz="36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</a:rPr>
              <a:t>y </a:t>
            </a:r>
            <a:r>
              <a:rPr lang="es-ES" sz="36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</a:rPr>
              <a:t>lo que </a:t>
            </a:r>
            <a:r>
              <a:rPr lang="es-ES" sz="36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</a:rPr>
              <a:t>habéis</a:t>
            </a:r>
          </a:p>
          <a:p>
            <a:r>
              <a:rPr lang="es-ES" sz="36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</a:rPr>
              <a:t>hablado </a:t>
            </a:r>
            <a:r>
              <a:rPr lang="es-ES" sz="36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</a:rPr>
              <a:t>al oído en </a:t>
            </a:r>
            <a:r>
              <a:rPr lang="es-ES" sz="36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</a:rPr>
              <a:t>los aposentos</a:t>
            </a:r>
            <a:r>
              <a:rPr lang="es-ES" sz="36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</a:rPr>
              <a:t>, </a:t>
            </a:r>
            <a:r>
              <a:rPr lang="es-ES" sz="36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</a:rPr>
              <a:t>se </a:t>
            </a:r>
          </a:p>
          <a:p>
            <a:r>
              <a:rPr lang="es-ES" sz="3600" b="1" dirty="0" smtClean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Calibri" panose="020F0502020204030204" pitchFamily="34" charset="0"/>
              </a:rPr>
              <a:t>proclamará</a:t>
            </a:r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s-ES" sz="36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</a:rPr>
              <a:t>en las azoteas. </a:t>
            </a:r>
            <a:r>
              <a:rPr lang="es-ES" sz="36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s-ES" sz="3600" b="1" dirty="0" smtClean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Calibri" panose="020F0502020204030204" pitchFamily="34" charset="0"/>
              </a:rPr>
              <a:t>Lucas 12:3. </a:t>
            </a:r>
            <a:endParaRPr lang="es-ES" sz="3600" b="1" dirty="0">
              <a:ln>
                <a:solidFill>
                  <a:srgbClr val="0000FE"/>
                </a:solidFill>
              </a:ln>
              <a:solidFill>
                <a:srgbClr val="0000FE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59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77" y="1431266"/>
            <a:ext cx="7235645" cy="5426734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971600" y="1098610"/>
            <a:ext cx="7200800" cy="175432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rgbClr val="00B05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</a:rPr>
              <a:t>…Y </a:t>
            </a:r>
            <a:r>
              <a:rPr lang="es-ES" sz="36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</a:rPr>
              <a:t>él se fue,</a:t>
            </a:r>
            <a:r>
              <a:rPr lang="es-E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alibri" panose="020F0502020204030204" pitchFamily="34" charset="0"/>
              </a:rPr>
              <a:t> publicando </a:t>
            </a:r>
            <a:r>
              <a:rPr lang="es-ES" sz="36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</a:rPr>
              <a:t>por toda la ciudad cuán grandes cosas había hecho Jesús con él. </a:t>
            </a:r>
            <a:r>
              <a:rPr lang="es-E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alibri" panose="020F0502020204030204" pitchFamily="34" charset="0"/>
              </a:rPr>
              <a:t>Lucas </a:t>
            </a:r>
            <a:r>
              <a:rPr lang="es-ES" sz="36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alibri" panose="020F0502020204030204" pitchFamily="34" charset="0"/>
              </a:rPr>
              <a:t>8:39.</a:t>
            </a:r>
            <a:endParaRPr lang="es-ES" sz="36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201538" y="3429000"/>
            <a:ext cx="6740924" cy="2862322"/>
          </a:xfrm>
          <a:prstGeom prst="rect">
            <a:avLst/>
          </a:prstGeom>
          <a:solidFill>
            <a:srgbClr val="E0C1FF"/>
          </a:solidFill>
          <a:ln w="57150">
            <a:solidFill>
              <a:srgbClr val="6600CC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</a:rPr>
              <a:t>Pero </a:t>
            </a:r>
            <a:r>
              <a:rPr lang="es-ES" sz="36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</a:rPr>
              <a:t>ido él, comenzó a </a:t>
            </a:r>
            <a:r>
              <a:rPr lang="es-ES" sz="36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alibri" panose="020F0502020204030204" pitchFamily="34" charset="0"/>
              </a:rPr>
              <a:t>publicarlo</a:t>
            </a:r>
            <a:r>
              <a:rPr lang="es-ES" sz="3600" b="1" dirty="0" smtClean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Calibri" panose="020F0502020204030204" pitchFamily="34" charset="0"/>
              </a:rPr>
              <a:t> </a:t>
            </a:r>
            <a:r>
              <a:rPr lang="es-ES" sz="36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</a:rPr>
              <a:t>mucho y </a:t>
            </a:r>
            <a:r>
              <a:rPr lang="es-ES" sz="36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</a:rPr>
              <a:t>a divulgar el </a:t>
            </a:r>
            <a:r>
              <a:rPr lang="es-ES" sz="36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</a:rPr>
              <a:t>hecho, de </a:t>
            </a:r>
            <a:r>
              <a:rPr lang="es-ES" sz="36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</a:rPr>
              <a:t>manera que </a:t>
            </a:r>
            <a:r>
              <a:rPr lang="es-ES" sz="36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</a:rPr>
              <a:t>ya Jesús </a:t>
            </a:r>
            <a:r>
              <a:rPr lang="es-ES" sz="36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</a:rPr>
              <a:t>no podía </a:t>
            </a:r>
            <a:r>
              <a:rPr lang="es-ES" sz="36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</a:rPr>
              <a:t>entrar abiertamente en </a:t>
            </a:r>
            <a:r>
              <a:rPr lang="es-ES" sz="36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</a:rPr>
              <a:t>la </a:t>
            </a:r>
            <a:r>
              <a:rPr lang="es-ES" sz="36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</a:rPr>
              <a:t>ciudad. </a:t>
            </a:r>
            <a:r>
              <a:rPr lang="es-E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alibri" panose="020F0502020204030204" pitchFamily="34" charset="0"/>
              </a:rPr>
              <a:t>Marcos </a:t>
            </a:r>
            <a:r>
              <a:rPr lang="es-ES" sz="36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alibri" panose="020F0502020204030204" pitchFamily="34" charset="0"/>
              </a:rPr>
              <a:t>1:45. </a:t>
            </a:r>
            <a:endParaRPr lang="es-ES" sz="36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52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90691" y="2178730"/>
            <a:ext cx="5562619" cy="1754326"/>
          </a:xfrm>
          <a:prstGeom prst="rect">
            <a:avLst/>
          </a:prstGeom>
          <a:solidFill>
            <a:srgbClr val="FFFF65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19</a:t>
            </a:r>
            <a:r>
              <a:rPr lang="es-ES" sz="3600" b="1" dirty="0" smtClean="0">
                <a:ln>
                  <a:solidFill>
                    <a:schemeClr val="bg1"/>
                  </a:solidFill>
                </a:ln>
                <a:latin typeface="Calibri" panose="020F0502020204030204" pitchFamily="34" charset="0"/>
              </a:rPr>
              <a:t> </a:t>
            </a:r>
            <a:r>
              <a:rPr lang="es-E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-en </a:t>
            </a:r>
            <a:r>
              <a:rPr lang="es-E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el cual también fue y predicó a los </a:t>
            </a:r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espíritus </a:t>
            </a:r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encarcelados.</a:t>
            </a:r>
            <a:r>
              <a:rPr lang="es-ES" sz="3600" b="1" dirty="0" smtClean="0">
                <a:ln>
                  <a:solidFill>
                    <a:schemeClr val="bg1"/>
                  </a:solidFill>
                </a:ln>
                <a:latin typeface="Calibri" panose="020F0502020204030204" pitchFamily="34" charset="0"/>
              </a:rPr>
              <a:t> </a:t>
            </a:r>
            <a:r>
              <a:rPr lang="es-E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1Pe 3:19.</a:t>
            </a:r>
            <a:endParaRPr lang="es-ES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169876" y="1013827"/>
            <a:ext cx="6804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8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</a:rPr>
              <a:t>“espíritus encarcelados”. </a:t>
            </a:r>
            <a:endParaRPr lang="es-CO" sz="2000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511955" y="4482986"/>
            <a:ext cx="6120090" cy="1754326"/>
          </a:xfrm>
          <a:prstGeom prst="rect">
            <a:avLst/>
          </a:prstGeom>
          <a:solidFill>
            <a:srgbClr val="86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>
                  <a:solidFill>
                    <a:srgbClr val="EFF995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¿En qué otro lugar de la Biblia</a:t>
            </a:r>
          </a:p>
          <a:p>
            <a:pPr algn="ctr"/>
            <a:r>
              <a:rPr lang="es-ES" sz="3600" b="1" dirty="0" smtClean="0">
                <a:ln>
                  <a:solidFill>
                    <a:srgbClr val="EFF995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se hace referencia a </a:t>
            </a:r>
          </a:p>
          <a:p>
            <a:pPr algn="ctr"/>
            <a:r>
              <a:rPr lang="es-ES" sz="3600" b="1" dirty="0" smtClean="0">
                <a:ln>
                  <a:solidFill>
                    <a:srgbClr val="EFF995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espíritus encarcelados?</a:t>
            </a:r>
            <a:endParaRPr lang="es-CO" sz="1200" dirty="0">
              <a:ln>
                <a:solidFill>
                  <a:srgbClr val="EFF995"/>
                </a:solidFill>
              </a:ln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18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3508" y="692696"/>
            <a:ext cx="8856984" cy="2308324"/>
          </a:xfrm>
          <a:prstGeom prst="rect">
            <a:avLst/>
          </a:prstGeom>
          <a:solidFill>
            <a:srgbClr val="EFF995"/>
          </a:solidFill>
          <a:ln w="57150"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Porque </a:t>
            </a:r>
            <a:r>
              <a:rPr lang="es-E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si Dios no perdonó a los </a:t>
            </a:r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ángeles que pecaron</a:t>
            </a:r>
            <a:r>
              <a:rPr lang="es-E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, sino que arrojándolos al infierno los entregó a </a:t>
            </a:r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prisiones de oscuridad</a:t>
            </a:r>
            <a:r>
              <a:rPr lang="es-E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, para ser reservados al juicio. </a:t>
            </a:r>
            <a:r>
              <a:rPr lang="es-ES" sz="3600" b="1" dirty="0" smtClean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Calibri" panose="020F0502020204030204" pitchFamily="34" charset="0"/>
              </a:rPr>
              <a:t>2Pedro 2:4.</a:t>
            </a:r>
            <a:endParaRPr lang="es-ES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43508" y="3356992"/>
            <a:ext cx="8892480" cy="2308324"/>
          </a:xfrm>
          <a:prstGeom prst="rect">
            <a:avLst/>
          </a:prstGeom>
          <a:solidFill>
            <a:srgbClr val="FFB7B7"/>
          </a:solidFill>
          <a:ln w="57150"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Y </a:t>
            </a:r>
            <a:r>
              <a:rPr lang="es-E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a </a:t>
            </a:r>
            <a:r>
              <a:rPr lang="es-E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alibri" panose="020F0502020204030204" pitchFamily="34" charset="0"/>
              </a:rPr>
              <a:t>los ángeles que no guardaron su dignidad</a:t>
            </a:r>
            <a:r>
              <a:rPr lang="es-E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, sino que abandonaron su </a:t>
            </a:r>
            <a:r>
              <a:rPr lang="es-E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propia </a:t>
            </a:r>
            <a:r>
              <a:rPr lang="es-E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morada, los ha guardado bajo oscuridad, en </a:t>
            </a:r>
            <a:r>
              <a:rPr lang="es-E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alibri" panose="020F0502020204030204" pitchFamily="34" charset="0"/>
              </a:rPr>
              <a:t>prisiones eternas</a:t>
            </a:r>
            <a:r>
              <a:rPr lang="es-E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, para el juicio del gran día. </a:t>
            </a:r>
            <a:r>
              <a:rPr lang="es-E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  <a:r>
              <a:rPr lang="es-ES" sz="3600" b="1" dirty="0" smtClean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Calibri" panose="020F0502020204030204" pitchFamily="34" charset="0"/>
              </a:rPr>
              <a:t>Judas </a:t>
            </a:r>
            <a:r>
              <a:rPr lang="es-ES" sz="3600" b="1" dirty="0" smtClean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Calibri" panose="020F0502020204030204" pitchFamily="34" charset="0"/>
              </a:rPr>
              <a:t>1:6.</a:t>
            </a:r>
            <a:endParaRPr lang="es-ES" sz="3600" b="1" dirty="0">
              <a:ln>
                <a:solidFill>
                  <a:srgbClr val="0000FE"/>
                </a:solidFill>
              </a:ln>
              <a:solidFill>
                <a:srgbClr val="0000FE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00468" y="5951021"/>
            <a:ext cx="8247995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</a:rPr>
              <a:t>Los ángeles son espíritus. </a:t>
            </a:r>
            <a:r>
              <a:rPr lang="es-ES" sz="3600" b="1" dirty="0" smtClean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Calibri" panose="020F0502020204030204" pitchFamily="34" charset="0"/>
              </a:rPr>
              <a:t>Hebreos 1:7,14.</a:t>
            </a:r>
            <a:endParaRPr lang="es-CO" dirty="0">
              <a:ln>
                <a:solidFill>
                  <a:srgbClr val="0000FE"/>
                </a:solidFill>
              </a:ln>
              <a:solidFill>
                <a:srgbClr val="0000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39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>
            <p:custDataLst>
              <p:tags r:id="rId2"/>
            </p:custDataLst>
          </p:nvPr>
        </p:nvSpPr>
        <p:spPr>
          <a:xfrm>
            <a:off x="323528" y="332656"/>
            <a:ext cx="8363272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99"/>
                </a:solidFill>
              </a:rPr>
              <a:t>Resumen</a:t>
            </a:r>
            <a:endParaRPr lang="es-ES" sz="3600" b="1" cap="all" dirty="0">
              <a:ln w="9000" cmpd="sng">
                <a:solidFill>
                  <a:srgbClr val="FFFF00"/>
                </a:solidFill>
                <a:prstDash val="solid"/>
              </a:ln>
              <a:solidFill>
                <a:srgbClr val="FFFF99"/>
              </a:solidFill>
            </a:endParaRPr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1AAE-3AC2-4380-9960-8354055D943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42753"/>
              </p:ext>
            </p:extLst>
          </p:nvPr>
        </p:nvGraphicFramePr>
        <p:xfrm>
          <a:off x="323528" y="1268760"/>
          <a:ext cx="8424936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  <a:gridCol w="4680520"/>
              </a:tblGrid>
              <a:tr h="640080"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solidFill>
                            <a:schemeClr val="tx1"/>
                          </a:solidFill>
                        </a:rPr>
                        <a:t>Frase</a:t>
                      </a:r>
                      <a:endParaRPr lang="es-CO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solidFill>
                            <a:schemeClr val="tx1"/>
                          </a:solidFill>
                        </a:rPr>
                        <a:t>Explicación</a:t>
                      </a:r>
                      <a:endParaRPr lang="es-CO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713357">
                <a:tc>
                  <a:txBody>
                    <a:bodyPr/>
                    <a:lstStyle/>
                    <a:p>
                      <a:endParaRPr lang="es-ES" sz="3600" b="1" dirty="0" smtClean="0"/>
                    </a:p>
                    <a:p>
                      <a:r>
                        <a:rPr lang="es-ES" sz="3600" b="1" dirty="0" smtClean="0"/>
                        <a:t>En carne</a:t>
                      </a:r>
                      <a:endParaRPr lang="es-CO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3600" b="1" dirty="0" smtClean="0"/>
                        <a:t>Existencia terrenal de Cristo como ser humano.</a:t>
                      </a:r>
                      <a:endParaRPr lang="es-ES" sz="3600" b="1" dirty="0"/>
                    </a:p>
                  </a:txBody>
                  <a:tcPr/>
                </a:tc>
              </a:tr>
              <a:tr h="2795478">
                <a:tc>
                  <a:txBody>
                    <a:bodyPr/>
                    <a:lstStyle/>
                    <a:p>
                      <a:endParaRPr lang="es-ES" sz="3600" b="1" dirty="0" smtClean="0"/>
                    </a:p>
                    <a:p>
                      <a:endParaRPr lang="es-ES" sz="3600" b="1" dirty="0" smtClean="0"/>
                    </a:p>
                    <a:p>
                      <a:r>
                        <a:rPr lang="es-ES" sz="3600" b="1" dirty="0" smtClean="0"/>
                        <a:t>En espíritu</a:t>
                      </a:r>
                      <a:endParaRPr lang="es-CO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3600" b="1" dirty="0" smtClean="0"/>
                        <a:t>Naturaleza humana glorificada, existencia como ser divino después de la resurrección.</a:t>
                      </a:r>
                      <a:endParaRPr lang="es-CO" sz="3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Flecha derecha 10"/>
          <p:cNvSpPr/>
          <p:nvPr/>
        </p:nvSpPr>
        <p:spPr>
          <a:xfrm>
            <a:off x="2888263" y="2692178"/>
            <a:ext cx="720080" cy="30477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2" name="Flecha derecha 11"/>
          <p:cNvSpPr/>
          <p:nvPr/>
        </p:nvSpPr>
        <p:spPr>
          <a:xfrm>
            <a:off x="2879812" y="4941168"/>
            <a:ext cx="720080" cy="28803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027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>
            <p:custDataLst>
              <p:tags r:id="rId2"/>
            </p:custDataLst>
          </p:nvPr>
        </p:nvSpPr>
        <p:spPr>
          <a:xfrm>
            <a:off x="323528" y="567381"/>
            <a:ext cx="8424936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3600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99"/>
                </a:solidFill>
              </a:rPr>
              <a:t>Resumen</a:t>
            </a:r>
            <a:endParaRPr lang="es-ES" sz="3600" b="1" cap="all" dirty="0">
              <a:ln w="9000" cmpd="sng">
                <a:solidFill>
                  <a:srgbClr val="FFFF00"/>
                </a:solidFill>
                <a:prstDash val="solid"/>
              </a:ln>
              <a:solidFill>
                <a:srgbClr val="FFFF99"/>
              </a:solidFill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18761"/>
              </p:ext>
            </p:extLst>
          </p:nvPr>
        </p:nvGraphicFramePr>
        <p:xfrm>
          <a:off x="323528" y="1628800"/>
          <a:ext cx="8424936" cy="4862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  <a:gridCol w="4680520"/>
              </a:tblGrid>
              <a:tr h="631237"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solidFill>
                            <a:schemeClr val="tx1"/>
                          </a:solidFill>
                        </a:rPr>
                        <a:t>Frase</a:t>
                      </a:r>
                      <a:endParaRPr lang="es-CO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3600" dirty="0" smtClean="0">
                          <a:solidFill>
                            <a:schemeClr val="tx1"/>
                          </a:solidFill>
                        </a:rPr>
                        <a:t>Explicación</a:t>
                      </a:r>
                      <a:endParaRPr lang="es-CO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56064">
                <a:tc>
                  <a:txBody>
                    <a:bodyPr/>
                    <a:lstStyle/>
                    <a:p>
                      <a:r>
                        <a:rPr lang="es-ES" sz="3600" b="1" dirty="0" smtClean="0"/>
                        <a:t>Vivificado</a:t>
                      </a:r>
                      <a:endParaRPr lang="es-CO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3600" b="1" dirty="0" smtClean="0"/>
                        <a:t>Resucitado.</a:t>
                      </a:r>
                      <a:endParaRPr lang="es-ES" sz="3600" b="1" dirty="0"/>
                    </a:p>
                  </a:txBody>
                  <a:tcPr/>
                </a:tc>
              </a:tr>
              <a:tr h="868680">
                <a:tc>
                  <a:txBody>
                    <a:bodyPr/>
                    <a:lstStyle/>
                    <a:p>
                      <a:endParaRPr lang="es-ES" sz="3600" b="1" dirty="0" smtClean="0"/>
                    </a:p>
                    <a:p>
                      <a:r>
                        <a:rPr lang="es-ES" sz="3600" b="1" dirty="0" smtClean="0"/>
                        <a:t>En el cual</a:t>
                      </a:r>
                      <a:endParaRPr lang="es-CO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3600" b="1" dirty="0" smtClean="0"/>
                        <a:t>En su condición de vivificado en espíritu, es decir resucitado.</a:t>
                      </a:r>
                      <a:endParaRPr lang="es-CO" sz="3600" b="1" dirty="0"/>
                    </a:p>
                  </a:txBody>
                  <a:tcPr/>
                </a:tc>
              </a:tr>
              <a:tr h="434340">
                <a:tc>
                  <a:txBody>
                    <a:bodyPr/>
                    <a:lstStyle/>
                    <a:p>
                      <a:r>
                        <a:rPr lang="es-CO" sz="3600" b="1" dirty="0" smtClean="0"/>
                        <a:t>Predicó</a:t>
                      </a:r>
                      <a:endParaRPr lang="es-CO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3600" b="1" dirty="0" smtClean="0"/>
                        <a:t>Proclamó,</a:t>
                      </a:r>
                      <a:r>
                        <a:rPr lang="es-CO" sz="3600" b="1" baseline="0" dirty="0" smtClean="0"/>
                        <a:t> pregonó.</a:t>
                      </a:r>
                      <a:endParaRPr lang="es-CO" sz="3600" b="1" dirty="0"/>
                    </a:p>
                  </a:txBody>
                  <a:tcPr/>
                </a:tc>
              </a:tr>
              <a:tr h="434340">
                <a:tc>
                  <a:txBody>
                    <a:bodyPr/>
                    <a:lstStyle/>
                    <a:p>
                      <a:r>
                        <a:rPr lang="es-CO" sz="3600" b="1" dirty="0" smtClean="0"/>
                        <a:t>Espíritus encarcelados</a:t>
                      </a:r>
                      <a:endParaRPr lang="es-CO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3600" b="1" dirty="0" smtClean="0"/>
                        <a:t>Espíritus de demonios,</a:t>
                      </a:r>
                      <a:r>
                        <a:rPr lang="es-CO" sz="3600" b="1" baseline="0" dirty="0" smtClean="0"/>
                        <a:t> ángeles caídos.</a:t>
                      </a:r>
                      <a:endParaRPr lang="es-CO" sz="3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Flecha derecha 10"/>
          <p:cNvSpPr/>
          <p:nvPr/>
        </p:nvSpPr>
        <p:spPr>
          <a:xfrm>
            <a:off x="3131840" y="2476154"/>
            <a:ext cx="720080" cy="30477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2" name="Flecha derecha 11"/>
          <p:cNvSpPr/>
          <p:nvPr/>
        </p:nvSpPr>
        <p:spPr>
          <a:xfrm>
            <a:off x="3167844" y="3717032"/>
            <a:ext cx="720080" cy="28803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2047" y="4791400"/>
            <a:ext cx="749873" cy="36579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2947" y="5727504"/>
            <a:ext cx="749873" cy="3657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850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907704" y="188640"/>
            <a:ext cx="555575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4400" b="1" dirty="0" smtClean="0">
                <a:ln w="22225">
                  <a:solidFill>
                    <a:schemeClr val="tx1"/>
                  </a:solidFill>
                  <a:prstDash val="solid"/>
                </a:ln>
                <a:latin typeface="Calibri" panose="020F0502020204030204" pitchFamily="34" charset="0"/>
                <a:cs typeface="Aharoni" panose="02010803020104030203" pitchFamily="2" charset="-79"/>
              </a:rPr>
              <a:t>Interpretaciones dadas</a:t>
            </a:r>
          </a:p>
          <a:p>
            <a:pPr algn="ctr"/>
            <a:r>
              <a:rPr lang="es-ES_tradnl" sz="4400" b="1" dirty="0" smtClean="0">
                <a:ln w="22225">
                  <a:solidFill>
                    <a:schemeClr val="tx1"/>
                  </a:solidFill>
                  <a:prstDash val="solid"/>
                </a:ln>
                <a:latin typeface="Calibri" panose="020F0502020204030204" pitchFamily="34" charset="0"/>
                <a:cs typeface="Aharoni" panose="02010803020104030203" pitchFamily="2" charset="-79"/>
              </a:rPr>
              <a:t> a este pasaje bíblico.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259632" y="2324493"/>
            <a:ext cx="6660740" cy="39703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s-ES" sz="3600" b="1" dirty="0" smtClean="0">
                <a:ln w="22225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Durante el tiempo transcurrido entre </a:t>
            </a:r>
            <a:r>
              <a:rPr lang="es-ES" sz="3600" b="1" dirty="0">
                <a:ln w="22225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su </a:t>
            </a:r>
            <a:r>
              <a:rPr lang="es-ES" sz="3600" b="1" dirty="0" smtClean="0">
                <a:ln w="22225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muerte </a:t>
            </a:r>
            <a:r>
              <a:rPr lang="es-ES" sz="3600" b="1" dirty="0">
                <a:ln w="22225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y su resurrección Cristo </a:t>
            </a:r>
            <a:r>
              <a:rPr lang="es-ES" sz="3600" b="1" dirty="0" smtClean="0">
                <a:ln w="22225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bajó al infierno y “predicó</a:t>
            </a:r>
            <a:r>
              <a:rPr lang="es-ES" sz="3600" b="1" dirty="0">
                <a:ln w="22225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” a los espíritus </a:t>
            </a:r>
            <a:r>
              <a:rPr lang="es-ES" sz="3600" b="1" dirty="0" smtClean="0">
                <a:ln w="22225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desencarnados de </a:t>
            </a:r>
            <a:r>
              <a:rPr lang="es-ES" sz="3600" b="1" dirty="0">
                <a:ln w="22225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los </a:t>
            </a:r>
            <a:r>
              <a:rPr lang="es-ES" sz="3600" b="1" dirty="0" smtClean="0">
                <a:ln w="22225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antediluvianos. </a:t>
            </a:r>
          </a:p>
          <a:p>
            <a:r>
              <a:rPr lang="es-ES" sz="36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Está postura apoya la idea de que el hombre es inmortal.</a:t>
            </a:r>
            <a:endParaRPr lang="es-CO" sz="14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147098" y="1555052"/>
            <a:ext cx="40729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44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Interpretación 1 </a:t>
            </a:r>
            <a:endParaRPr lang="es-CO" dirty="0">
              <a:ln w="22225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26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845988" y="1135776"/>
            <a:ext cx="7452025" cy="1323439"/>
          </a:xfrm>
          <a:prstGeom prst="rect">
            <a:avLst/>
          </a:prstGeom>
          <a:solidFill>
            <a:srgbClr val="FFFFE1"/>
          </a:solidFill>
          <a:ln w="57150">
            <a:solidFill>
              <a:srgbClr val="FF0000"/>
            </a:solidFill>
          </a:ln>
          <a:effectLst>
            <a:glow rad="12700">
              <a:schemeClr val="bg1">
                <a:lumMod val="5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4000" b="1" dirty="0" smtClean="0">
                <a:ln>
                  <a:solidFill>
                    <a:srgbClr val="00006C"/>
                  </a:solidFill>
                </a:ln>
                <a:solidFill>
                  <a:srgbClr val="00006C"/>
                </a:solidFill>
                <a:latin typeface="Calibri" panose="020F0502020204030204" pitchFamily="34" charset="0"/>
              </a:rPr>
              <a:t>¿</a:t>
            </a:r>
            <a:r>
              <a:rPr lang="es-ES" sz="4000" b="1" dirty="0">
                <a:ln>
                  <a:solidFill>
                    <a:srgbClr val="00006C"/>
                  </a:solidFill>
                </a:ln>
                <a:solidFill>
                  <a:srgbClr val="00006C"/>
                </a:solidFill>
                <a:latin typeface="Calibri" panose="020F0502020204030204" pitchFamily="34" charset="0"/>
              </a:rPr>
              <a:t>Q</a:t>
            </a:r>
            <a:r>
              <a:rPr lang="es-ES" sz="4000" b="1" dirty="0" smtClean="0">
                <a:ln>
                  <a:solidFill>
                    <a:srgbClr val="00006C"/>
                  </a:solidFill>
                </a:ln>
                <a:solidFill>
                  <a:srgbClr val="00006C"/>
                </a:solidFill>
                <a:latin typeface="Calibri" panose="020F0502020204030204" pitchFamily="34" charset="0"/>
              </a:rPr>
              <a:t>uiénes son los espíritus encarcelados de </a:t>
            </a:r>
            <a:r>
              <a:rPr lang="es-ES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1Pedro 3:19?</a:t>
            </a:r>
            <a:endParaRPr lang="es-ES" sz="4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12371" y="2708920"/>
            <a:ext cx="6591877" cy="1200329"/>
          </a:xfrm>
          <a:prstGeom prst="rect">
            <a:avLst/>
          </a:prstGeom>
          <a:solidFill>
            <a:srgbClr val="FFFF65"/>
          </a:solidFill>
          <a:ln w="57150"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¿Son los espíritus desencarnados de los antediluvianos muertos?</a:t>
            </a:r>
            <a:endParaRPr lang="es-ES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95267" y="4293096"/>
            <a:ext cx="5240829" cy="1200329"/>
          </a:xfrm>
          <a:prstGeom prst="rect">
            <a:avLst/>
          </a:prstGeom>
          <a:solidFill>
            <a:srgbClr val="FFFF65"/>
          </a:solidFill>
          <a:ln w="57150"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¿Son los antediluvianos vivos del tiempo de </a:t>
            </a:r>
            <a:r>
              <a:rPr lang="es-E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N</a:t>
            </a:r>
            <a:r>
              <a:rPr lang="es-E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oé?</a:t>
            </a:r>
            <a:endParaRPr lang="es-ES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655101" y="4508539"/>
            <a:ext cx="877339" cy="76944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NO</a:t>
            </a:r>
            <a:r>
              <a:rPr lang="es-ES" sz="44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endParaRPr lang="es-CO" dirty="0"/>
          </a:p>
        </p:txBody>
      </p:sp>
      <p:sp>
        <p:nvSpPr>
          <p:cNvPr id="3" name="Rectángulo 2"/>
          <p:cNvSpPr/>
          <p:nvPr/>
        </p:nvSpPr>
        <p:spPr>
          <a:xfrm>
            <a:off x="7663291" y="2996952"/>
            <a:ext cx="869149" cy="70788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4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NO</a:t>
            </a:r>
            <a:endParaRPr lang="es-CO" sz="4000" dirty="0"/>
          </a:p>
        </p:txBody>
      </p:sp>
      <p:sp>
        <p:nvSpPr>
          <p:cNvPr id="6" name="Rectángulo 5"/>
          <p:cNvSpPr/>
          <p:nvPr/>
        </p:nvSpPr>
        <p:spPr>
          <a:xfrm>
            <a:off x="195266" y="5877272"/>
            <a:ext cx="7401070" cy="646331"/>
          </a:xfrm>
          <a:prstGeom prst="rect">
            <a:avLst/>
          </a:prstGeom>
          <a:solidFill>
            <a:srgbClr val="FFFF65"/>
          </a:solidFill>
          <a:ln w="57150"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36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</a:rPr>
              <a:t>¿Son los hijos de Dios en Génesis 6:2? </a:t>
            </a:r>
            <a:endParaRPr lang="es-CO" sz="1600" dirty="0"/>
          </a:p>
        </p:txBody>
      </p:sp>
      <p:sp>
        <p:nvSpPr>
          <p:cNvPr id="9" name="Rectángulo 8"/>
          <p:cNvSpPr/>
          <p:nvPr/>
        </p:nvSpPr>
        <p:spPr>
          <a:xfrm>
            <a:off x="7663291" y="5815717"/>
            <a:ext cx="869149" cy="70788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4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NO</a:t>
            </a:r>
            <a:endParaRPr lang="es-CO" sz="900" dirty="0"/>
          </a:p>
        </p:txBody>
      </p:sp>
      <p:sp>
        <p:nvSpPr>
          <p:cNvPr id="8" name="Rectángulo 7"/>
          <p:cNvSpPr/>
          <p:nvPr/>
        </p:nvSpPr>
        <p:spPr>
          <a:xfrm>
            <a:off x="2867174" y="386954"/>
            <a:ext cx="34096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</a:rPr>
              <a:t>CONCLUSIÓN</a:t>
            </a:r>
            <a:r>
              <a:rPr lang="es-ES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4982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  <p:bldP spid="3" grpId="0" animBg="1"/>
      <p:bldP spid="6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631534" y="1214750"/>
            <a:ext cx="7880933" cy="2862322"/>
          </a:xfrm>
          <a:prstGeom prst="rect">
            <a:avLst/>
          </a:prstGeom>
          <a:solidFill>
            <a:srgbClr val="FFFFE1"/>
          </a:solidFill>
          <a:ln w="57150">
            <a:solidFill>
              <a:srgbClr val="FFC000"/>
            </a:solidFill>
          </a:ln>
          <a:effectLst>
            <a:glow rad="12700">
              <a:schemeClr val="bg1">
                <a:lumMod val="5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>
                  <a:solidFill>
                    <a:srgbClr val="00006C"/>
                  </a:solidFill>
                </a:ln>
                <a:solidFill>
                  <a:srgbClr val="00006C"/>
                </a:solidFill>
                <a:latin typeface="Calibri" panose="020F0502020204030204" pitchFamily="34" charset="0"/>
              </a:rPr>
              <a:t>Son ángeles caídos, los espíritus </a:t>
            </a:r>
            <a:r>
              <a:rPr lang="es-ES" sz="3600" b="1" dirty="0">
                <a:ln>
                  <a:solidFill>
                    <a:srgbClr val="00006C"/>
                  </a:solidFill>
                </a:ln>
                <a:solidFill>
                  <a:srgbClr val="00006C"/>
                </a:solidFill>
                <a:latin typeface="Calibri" panose="020F0502020204030204" pitchFamily="34" charset="0"/>
              </a:rPr>
              <a:t>de </a:t>
            </a:r>
            <a:r>
              <a:rPr lang="es-ES" sz="3600" b="1" dirty="0" smtClean="0">
                <a:ln>
                  <a:solidFill>
                    <a:srgbClr val="00006C"/>
                  </a:solidFill>
                </a:ln>
                <a:solidFill>
                  <a:srgbClr val="00006C"/>
                </a:solidFill>
                <a:latin typeface="Calibri" panose="020F0502020204030204" pitchFamily="34" charset="0"/>
              </a:rPr>
              <a:t>demonios que </a:t>
            </a:r>
            <a:r>
              <a:rPr lang="es-ES" sz="3600" b="1" dirty="0">
                <a:ln>
                  <a:solidFill>
                    <a:srgbClr val="00006C"/>
                  </a:solidFill>
                </a:ln>
                <a:solidFill>
                  <a:srgbClr val="00006C"/>
                </a:solidFill>
                <a:latin typeface="Calibri" panose="020F0502020204030204" pitchFamily="34" charset="0"/>
              </a:rPr>
              <a:t>en otro tiempo desobedecieron, </a:t>
            </a:r>
            <a:r>
              <a:rPr lang="es-ES" sz="3600" b="1" dirty="0" smtClean="0">
                <a:ln>
                  <a:solidFill>
                    <a:srgbClr val="00006C"/>
                  </a:solidFill>
                </a:ln>
                <a:solidFill>
                  <a:srgbClr val="00006C"/>
                </a:solidFill>
                <a:latin typeface="Calibri" panose="020F0502020204030204" pitchFamily="34" charset="0"/>
              </a:rPr>
              <a:t>cuando Noé construía el arca. </a:t>
            </a:r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Son los mismos que hoy generan dolor y sufrimiento en el mundo.</a:t>
            </a:r>
            <a:endParaRPr lang="es-ES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356082" y="344850"/>
            <a:ext cx="6418348" cy="70788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¿Entonces quiénes son?</a:t>
            </a:r>
            <a:endParaRPr lang="es-ES" sz="4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248945" y="4289028"/>
            <a:ext cx="6646110" cy="2308324"/>
          </a:xfrm>
          <a:prstGeom prst="rect">
            <a:avLst/>
          </a:prstGeom>
          <a:solidFill>
            <a:srgbClr val="FFFF65"/>
          </a:solidFill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>
                  <a:solidFill>
                    <a:schemeClr val="bg1"/>
                  </a:solidFill>
                </a:ln>
                <a:latin typeface="Calibri" panose="020F0502020204030204" pitchFamily="34" charset="0"/>
              </a:rPr>
              <a:t>“</a:t>
            </a:r>
            <a:r>
              <a:rPr lang="es-ES" sz="3600" b="1" dirty="0" smtClean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Calibri" panose="020F0502020204030204" pitchFamily="34" charset="0"/>
              </a:rPr>
              <a:t>los </a:t>
            </a:r>
            <a:r>
              <a:rPr lang="es-ES" sz="3600" b="1" dirty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Calibri" panose="020F0502020204030204" pitchFamily="34" charset="0"/>
              </a:rPr>
              <a:t>gobernadores de las tinieblas de este </a:t>
            </a:r>
            <a:r>
              <a:rPr lang="es-ES" sz="3600" b="1" dirty="0" smtClean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Calibri" panose="020F0502020204030204" pitchFamily="34" charset="0"/>
              </a:rPr>
              <a:t>siglo</a:t>
            </a:r>
            <a:r>
              <a:rPr lang="es-ES" sz="3600" b="1" dirty="0" smtClean="0">
                <a:ln>
                  <a:solidFill>
                    <a:schemeClr val="bg1"/>
                  </a:solidFill>
                </a:ln>
                <a:latin typeface="Calibri" panose="020F0502020204030204" pitchFamily="34" charset="0"/>
              </a:rPr>
              <a:t>”, “</a:t>
            </a:r>
            <a:r>
              <a:rPr lang="es-ES" sz="3600" b="1" dirty="0" smtClean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Calibri" panose="020F0502020204030204" pitchFamily="34" charset="0"/>
              </a:rPr>
              <a:t>huestes </a:t>
            </a:r>
            <a:r>
              <a:rPr lang="es-ES" sz="3600" b="1" dirty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Calibri" panose="020F0502020204030204" pitchFamily="34" charset="0"/>
              </a:rPr>
              <a:t>espirituales de maldad en las regiones </a:t>
            </a:r>
            <a:r>
              <a:rPr lang="es-ES" sz="3600" b="1" dirty="0" smtClean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Calibri" panose="020F0502020204030204" pitchFamily="34" charset="0"/>
              </a:rPr>
              <a:t>celestes</a:t>
            </a:r>
            <a:r>
              <a:rPr lang="es-ES" sz="3600" b="1" dirty="0" smtClean="0">
                <a:ln>
                  <a:solidFill>
                    <a:schemeClr val="bg1"/>
                  </a:solidFill>
                </a:ln>
                <a:latin typeface="Calibri" panose="020F0502020204030204" pitchFamily="34" charset="0"/>
              </a:rPr>
              <a:t>”.   </a:t>
            </a:r>
            <a:r>
              <a:rPr lang="es-ES" sz="36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alibri" panose="020F0502020204030204" pitchFamily="34" charset="0"/>
              </a:rPr>
              <a:t>Efe. 6:12.</a:t>
            </a:r>
            <a:endParaRPr lang="es-ES" sz="36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00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443591" y="1025441"/>
            <a:ext cx="6256819" cy="1323439"/>
          </a:xfrm>
          <a:prstGeom prst="rect">
            <a:avLst/>
          </a:prstGeom>
          <a:solidFill>
            <a:srgbClr val="FFFFE1"/>
          </a:solidFill>
          <a:ln w="57150">
            <a:solidFill>
              <a:srgbClr val="FF0000"/>
            </a:solidFill>
          </a:ln>
          <a:effectLst>
            <a:glow rad="12700">
              <a:schemeClr val="bg1">
                <a:lumMod val="5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4000" b="1" dirty="0" smtClean="0">
                <a:ln>
                  <a:solidFill>
                    <a:srgbClr val="00006C"/>
                  </a:solidFill>
                </a:ln>
                <a:solidFill>
                  <a:srgbClr val="00006C"/>
                </a:solidFill>
                <a:latin typeface="Calibri" panose="020F0502020204030204" pitchFamily="34" charset="0"/>
              </a:rPr>
              <a:t>¿En qué tiempo les predicó Cristo a esos espíritus?</a:t>
            </a:r>
            <a:endParaRPr lang="es-ES" sz="4000" b="1" dirty="0">
              <a:ln>
                <a:solidFill>
                  <a:srgbClr val="00006C"/>
                </a:solidFill>
              </a:ln>
              <a:solidFill>
                <a:srgbClr val="00006C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12371" y="3236783"/>
            <a:ext cx="6447861" cy="1200329"/>
          </a:xfrm>
          <a:prstGeom prst="rect">
            <a:avLst/>
          </a:prstGeom>
          <a:solidFill>
            <a:srgbClr val="FFFF65"/>
          </a:solidFill>
          <a:ln w="57150"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36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</a:rPr>
              <a:t>¿En el tiempo transcurrido entre su muerte y su resurrección?</a:t>
            </a:r>
            <a:endParaRPr lang="es-ES" sz="3600" b="1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95267" y="5036983"/>
            <a:ext cx="4952797" cy="1200329"/>
          </a:xfrm>
          <a:prstGeom prst="rect">
            <a:avLst/>
          </a:prstGeom>
          <a:solidFill>
            <a:srgbClr val="FFFF65"/>
          </a:solidFill>
          <a:ln w="57150"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36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</a:rPr>
              <a:t>¿En el tiempo cuando Noé construía el arca?</a:t>
            </a:r>
            <a:endParaRPr lang="es-ES" sz="3600" b="1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308304" y="5190291"/>
            <a:ext cx="1015197" cy="83099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4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NO</a:t>
            </a:r>
            <a:r>
              <a:rPr lang="es-ES" sz="44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308304" y="3390091"/>
            <a:ext cx="1007007" cy="83099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4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NO</a:t>
            </a:r>
            <a:endParaRPr lang="es-CO" sz="4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15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268633" y="2084655"/>
            <a:ext cx="6606734" cy="1200329"/>
          </a:xfrm>
          <a:prstGeom prst="rect">
            <a:avLst/>
          </a:prstGeom>
          <a:solidFill>
            <a:srgbClr val="FFFFE1"/>
          </a:solidFill>
          <a:ln w="57150">
            <a:solidFill>
              <a:srgbClr val="6600CC"/>
            </a:solidFill>
          </a:ln>
          <a:effectLst>
            <a:glow rad="12700">
              <a:schemeClr val="bg1">
                <a:lumMod val="5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>
                  <a:solidFill>
                    <a:srgbClr val="00006C"/>
                  </a:solidFill>
                </a:ln>
                <a:solidFill>
                  <a:srgbClr val="00006C"/>
                </a:solidFill>
                <a:latin typeface="Calibri" panose="020F0502020204030204" pitchFamily="34" charset="0"/>
              </a:rPr>
              <a:t>Después de su muerte triunfante y de su resurrección gloriosa.</a:t>
            </a:r>
            <a:endParaRPr lang="es-ES" sz="36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355345" y="848906"/>
            <a:ext cx="4433310" cy="707886"/>
          </a:xfrm>
          <a:prstGeom prst="rect">
            <a:avLst/>
          </a:prstGeom>
          <a:solidFill>
            <a:srgbClr val="FFFF00"/>
          </a:solidFill>
          <a:ln w="57150"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40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</a:rPr>
              <a:t>¿Entonces cuándo?</a:t>
            </a:r>
            <a:endParaRPr lang="es-ES" sz="4000" b="1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356957" y="3712964"/>
            <a:ext cx="6430086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6600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dirty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Calibri" panose="020F0502020204030204" pitchFamily="34" charset="0"/>
              </a:rPr>
              <a:t>Cristo les pregonó su victoria en la cruz, después de haber resucitado en su naturaleza humana glorificada.</a:t>
            </a:r>
          </a:p>
        </p:txBody>
      </p:sp>
    </p:spTree>
    <p:extLst>
      <p:ext uri="{BB962C8B-B14F-4D97-AF65-F5344CB8AC3E}">
        <p14:creationId xmlns:p14="http://schemas.microsoft.com/office/powerpoint/2010/main" val="126222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110273" y="4000996"/>
            <a:ext cx="6923455" cy="2308324"/>
          </a:xfrm>
          <a:prstGeom prst="rect">
            <a:avLst/>
          </a:prstGeom>
          <a:solidFill>
            <a:srgbClr val="FFFFE1"/>
          </a:solidFill>
          <a:ln w="57150">
            <a:solidFill>
              <a:srgbClr val="FFC000"/>
            </a:solidFill>
          </a:ln>
          <a:effectLst>
            <a:glow rad="12700">
              <a:schemeClr val="bg1">
                <a:lumMod val="5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Calibri" panose="020F0502020204030204" pitchFamily="34" charset="0"/>
              </a:rPr>
              <a:t>…quien</a:t>
            </a:r>
            <a:r>
              <a:rPr lang="es-ES" sz="3600" b="1" dirty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Calibri" panose="020F0502020204030204" pitchFamily="34" charset="0"/>
              </a:rPr>
              <a:t>, habiendo subido al cielo, está a la diestra de Dios. A él están sujetos ángeles, autoridades y potestades. </a:t>
            </a:r>
            <a:r>
              <a:rPr lang="es-ES" sz="3600" b="1" dirty="0" smtClean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Calibri" panose="020F0502020204030204" pitchFamily="34" charset="0"/>
              </a:rPr>
              <a:t>   </a:t>
            </a:r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1Pedro </a:t>
            </a:r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3:22.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743277" y="1124744"/>
            <a:ext cx="5657446" cy="2308324"/>
          </a:xfrm>
          <a:prstGeom prst="rect">
            <a:avLst/>
          </a:prstGeom>
          <a:solidFill>
            <a:srgbClr val="FFFF65"/>
          </a:solidFill>
          <a:ln w="57150"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Y despojó a los principados y potestades, los exhibió en público, y triunfó sobre ellos en la cruz.   </a:t>
            </a:r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Colosenses 2:15.</a:t>
            </a:r>
            <a:endParaRPr lang="es-ES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31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361881" y="836712"/>
            <a:ext cx="8424936" cy="2862322"/>
          </a:xfrm>
          <a:prstGeom prst="rect">
            <a:avLst/>
          </a:prstGeom>
          <a:solidFill>
            <a:srgbClr val="E0C1FF"/>
          </a:solidFill>
          <a:ln w="57150">
            <a:solidFill>
              <a:srgbClr val="6600CC"/>
            </a:solidFill>
          </a:ln>
          <a:effectLst>
            <a:glow rad="12700">
              <a:schemeClr val="bg1">
                <a:lumMod val="5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alibri" panose="020F0502020204030204" pitchFamily="34" charset="0"/>
              </a:rPr>
              <a:t>Antes de la Cruz, Satanás tenía acceso al cielo. </a:t>
            </a:r>
            <a:r>
              <a:rPr lang="es-ES" sz="3600" b="1" dirty="0" smtClean="0">
                <a:ln>
                  <a:solidFill>
                    <a:srgbClr val="6600CC"/>
                  </a:solidFill>
                </a:ln>
                <a:solidFill>
                  <a:srgbClr val="0000FE"/>
                </a:solidFill>
                <a:latin typeface="Calibri" panose="020F0502020204030204" pitchFamily="34" charset="0"/>
              </a:rPr>
              <a:t>Al usurpar el lugar </a:t>
            </a:r>
            <a:r>
              <a:rPr lang="es-ES" sz="3600" b="1" dirty="0" smtClean="0">
                <a:ln>
                  <a:solidFill>
                    <a:srgbClr val="6600CC"/>
                  </a:solidFill>
                </a:ln>
                <a:solidFill>
                  <a:srgbClr val="0000FE"/>
                </a:solidFill>
                <a:latin typeface="Calibri" panose="020F0502020204030204" pitchFamily="34" charset="0"/>
              </a:rPr>
              <a:t>de Adán</a:t>
            </a:r>
            <a:r>
              <a:rPr lang="es-ES" sz="3600" b="1" dirty="0" smtClean="0">
                <a:ln>
                  <a:solidFill>
                    <a:srgbClr val="6600CC"/>
                  </a:solidFill>
                </a:ln>
                <a:solidFill>
                  <a:srgbClr val="0000FE"/>
                </a:solidFill>
                <a:latin typeface="Calibri" panose="020F0502020204030204" pitchFamily="34" charset="0"/>
              </a:rPr>
              <a:t>, llegó a ser </a:t>
            </a:r>
            <a:r>
              <a:rPr lang="es-ES" sz="3600" b="1" dirty="0" smtClean="0">
                <a:ln>
                  <a:solidFill>
                    <a:srgbClr val="6600CC"/>
                  </a:solidFill>
                </a:ln>
                <a:solidFill>
                  <a:srgbClr val="0000FE"/>
                </a:solidFill>
                <a:latin typeface="Calibri" panose="020F0502020204030204" pitchFamily="34" charset="0"/>
              </a:rPr>
              <a:t>el príncipe </a:t>
            </a:r>
            <a:r>
              <a:rPr lang="es-ES" sz="3600" b="1" dirty="0" smtClean="0">
                <a:ln>
                  <a:solidFill>
                    <a:srgbClr val="6600CC"/>
                  </a:solidFill>
                </a:ln>
                <a:solidFill>
                  <a:srgbClr val="0000FE"/>
                </a:solidFill>
                <a:latin typeface="Calibri" panose="020F0502020204030204" pitchFamily="34" charset="0"/>
              </a:rPr>
              <a:t>de este mundo y se presentaba en los concilios celestiales como el representante de nuestro planeta.</a:t>
            </a:r>
            <a:endParaRPr lang="es-ES" sz="3600" b="1" dirty="0">
              <a:ln>
                <a:solidFill>
                  <a:srgbClr val="6600CC"/>
                </a:solidFill>
              </a:ln>
              <a:solidFill>
                <a:srgbClr val="0000FE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171971" y="4077072"/>
            <a:ext cx="6804756" cy="2308324"/>
          </a:xfrm>
          <a:prstGeom prst="rect">
            <a:avLst/>
          </a:prstGeom>
          <a:solidFill>
            <a:srgbClr val="FFFF65"/>
          </a:solidFill>
          <a:ln w="57150">
            <a:solidFill>
              <a:srgbClr val="FFC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  <a:r>
              <a:rPr lang="es-E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Un día vinieron a presentarse delante de Jehová los hijos de Dios, entre los cuales vino también Satanás. </a:t>
            </a:r>
            <a:r>
              <a:rPr lang="es-E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Job 1:6.</a:t>
            </a:r>
            <a:endParaRPr lang="es-ES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7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575556" y="832644"/>
            <a:ext cx="7992888" cy="2308324"/>
          </a:xfrm>
          <a:prstGeom prst="rect">
            <a:avLst/>
          </a:prstGeom>
          <a:solidFill>
            <a:srgbClr val="E0C1FF"/>
          </a:solidFill>
          <a:ln w="57150">
            <a:solidFill>
              <a:srgbClr val="6600CC"/>
            </a:solidFill>
          </a:ln>
          <a:effectLst>
            <a:glow rad="12700">
              <a:schemeClr val="bg1">
                <a:lumMod val="5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alibri" panose="020F0502020204030204" pitchFamily="34" charset="0"/>
              </a:rPr>
              <a:t>Pero en la Cruz, Cristo le quitó a Satanás lo que éste le arrebató a Adán, </a:t>
            </a:r>
            <a:r>
              <a:rPr lang="es-ES" sz="3600" b="1" dirty="0" smtClean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Calibri" panose="020F0502020204030204" pitchFamily="34" charset="0"/>
              </a:rPr>
              <a:t>y fue expulsado definitivamente del cielo y confinado a este mundo.</a:t>
            </a:r>
            <a:endParaRPr lang="es-ES" sz="3600" b="1" dirty="0">
              <a:ln>
                <a:solidFill>
                  <a:srgbClr val="0000FE"/>
                </a:solidFill>
              </a:ln>
              <a:solidFill>
                <a:srgbClr val="0000FE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38563" y="3591014"/>
            <a:ext cx="7866874" cy="2862322"/>
          </a:xfrm>
          <a:prstGeom prst="rect">
            <a:avLst/>
          </a:prstGeom>
          <a:solidFill>
            <a:srgbClr val="FFFF65"/>
          </a:solidFill>
          <a:ln w="57150">
            <a:solidFill>
              <a:srgbClr val="FFC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“Por eso, ¡</a:t>
            </a:r>
            <a:r>
              <a:rPr lang="es-ES" sz="3600" b="1" dirty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Calibri" panose="020F0502020204030204" pitchFamily="34" charset="0"/>
              </a:rPr>
              <a:t>alegraos, cielos, y los que habitáis en ellos</a:t>
            </a:r>
            <a:r>
              <a:rPr lang="es-E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! </a:t>
            </a:r>
            <a:r>
              <a:rPr lang="es-E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¡</a:t>
            </a:r>
            <a:r>
              <a:rPr lang="es-E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Ay de la tierra y el mar! Porque el diablo ha descendido a vosotros, con gran furor, al saber que le queda poco tiempo". </a:t>
            </a:r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Apocalipsis 12:12. </a:t>
            </a:r>
          </a:p>
        </p:txBody>
      </p:sp>
    </p:spTree>
    <p:extLst>
      <p:ext uri="{BB962C8B-B14F-4D97-AF65-F5344CB8AC3E}">
        <p14:creationId xmlns:p14="http://schemas.microsoft.com/office/powerpoint/2010/main" val="312505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773578" y="3068960"/>
            <a:ext cx="7596844" cy="3416320"/>
          </a:xfrm>
          <a:prstGeom prst="rect">
            <a:avLst/>
          </a:prstGeom>
          <a:solidFill>
            <a:srgbClr val="E0C1FF"/>
          </a:solidFill>
          <a:ln w="57150">
            <a:solidFill>
              <a:srgbClr val="6600CC"/>
            </a:solidFill>
          </a:ln>
          <a:effectLst>
            <a:glow rad="12700">
              <a:schemeClr val="bg1">
                <a:lumMod val="5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Calibri" panose="020F0502020204030204" pitchFamily="34" charset="0"/>
              </a:rPr>
              <a:t>Porque </a:t>
            </a:r>
            <a:r>
              <a:rPr lang="es-ES" sz="3600" b="1" dirty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Calibri" panose="020F0502020204030204" pitchFamily="34" charset="0"/>
              </a:rPr>
              <a:t>nuestra lucha no es contra la carne y la sangre, sino contra los principados, contra las potestades, contra los dominadores de este mundo tenebroso, contra los espíritus del mal que están en el </a:t>
            </a:r>
            <a:r>
              <a:rPr lang="es-ES" sz="3600" b="1" dirty="0" smtClean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Calibri" panose="020F0502020204030204" pitchFamily="34" charset="0"/>
              </a:rPr>
              <a:t>aire.  </a:t>
            </a:r>
            <a:r>
              <a:rPr lang="es-ES" sz="36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alibri" panose="020F0502020204030204" pitchFamily="34" charset="0"/>
              </a:rPr>
              <a:t>Efesios 6:12. </a:t>
            </a:r>
            <a:endParaRPr lang="es-ES" sz="36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94275" y="980728"/>
            <a:ext cx="8555450" cy="175432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rgbClr val="00B05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Esos malos espíritus están en nuestra atmósfera. Por eso satanás es llamado </a:t>
            </a:r>
          </a:p>
          <a:p>
            <a:pPr algn="ctr"/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“El </a:t>
            </a:r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príncipe de la potestad del </a:t>
            </a:r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aire”. </a:t>
            </a:r>
            <a:r>
              <a:rPr lang="es-ES" sz="3600" b="1" dirty="0" smtClean="0">
                <a:ln>
                  <a:solidFill>
                    <a:srgbClr val="0000FE"/>
                  </a:solidFill>
                </a:ln>
                <a:solidFill>
                  <a:srgbClr val="0000FE"/>
                </a:solidFill>
                <a:latin typeface="Calibri" panose="020F0502020204030204" pitchFamily="34" charset="0"/>
              </a:rPr>
              <a:t>Efe.2:2. </a:t>
            </a:r>
            <a:endParaRPr lang="es-CO" dirty="0">
              <a:ln>
                <a:solidFill>
                  <a:srgbClr val="0000FE"/>
                </a:solidFill>
              </a:ln>
              <a:solidFill>
                <a:srgbClr val="0000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85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845586" y="4149080"/>
            <a:ext cx="7452828" cy="2308324"/>
          </a:xfrm>
          <a:prstGeom prst="rect">
            <a:avLst/>
          </a:prstGeom>
          <a:solidFill>
            <a:srgbClr val="EFF995"/>
          </a:solidFill>
          <a:ln w="57150">
            <a:solidFill>
              <a:srgbClr val="FFC000"/>
            </a:solidFill>
          </a:ln>
          <a:effectLst>
            <a:glow rad="12700">
              <a:schemeClr val="bg1">
                <a:lumMod val="5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>
                  <a:solidFill>
                    <a:srgbClr val="0000FE"/>
                  </a:solidFill>
                </a:ln>
                <a:solidFill>
                  <a:srgbClr val="6600CC"/>
                </a:solidFill>
                <a:latin typeface="Calibri" panose="020F0502020204030204" pitchFamily="34" charset="0"/>
              </a:rPr>
              <a:t>Cristo proclamó su victoria sobre ellos, y esa victoria es nuestra.</a:t>
            </a:r>
          </a:p>
          <a:p>
            <a:pPr algn="ctr"/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Proclamemos nosotros al mundo el mensaje del pronto regreso de Jesús.</a:t>
            </a:r>
            <a:endParaRPr lang="es-ES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47564" y="782702"/>
            <a:ext cx="7848872" cy="2862322"/>
          </a:xfrm>
          <a:prstGeom prst="rect">
            <a:avLst/>
          </a:prstGeom>
          <a:solidFill>
            <a:srgbClr val="E0C1FF"/>
          </a:solidFill>
          <a:ln w="57150">
            <a:solidFill>
              <a:srgbClr val="6600CC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alibri" panose="020F0502020204030204" pitchFamily="34" charset="0"/>
              </a:rPr>
              <a:t>La buena noticia es que esos espíritus ya están vencidos, y su aniquilación total </a:t>
            </a:r>
            <a:r>
              <a:rPr lang="es-ES" sz="36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alibri" panose="020F0502020204030204" pitchFamily="34" charset="0"/>
              </a:rPr>
              <a:t>está asegurada para </a:t>
            </a:r>
            <a:r>
              <a:rPr lang="es-ES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Calibri" panose="020F0502020204030204" pitchFamily="34" charset="0"/>
              </a:rPr>
              <a:t>el día final cuando el diablo y sus ángeles sean lanzados al fuego eterno. </a:t>
            </a:r>
          </a:p>
        </p:txBody>
      </p:sp>
    </p:spTree>
    <p:extLst>
      <p:ext uri="{BB962C8B-B14F-4D97-AF65-F5344CB8AC3E}">
        <p14:creationId xmlns:p14="http://schemas.microsoft.com/office/powerpoint/2010/main" val="103482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90591" y="1978962"/>
            <a:ext cx="7362818" cy="39703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s-ES" sz="3600" b="1" dirty="0" smtClean="0">
                <a:ln w="22225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Cristo </a:t>
            </a:r>
            <a:r>
              <a:rPr lang="es-ES" sz="3600" b="1" dirty="0">
                <a:ln w="22225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resucitado proclamó su victoria a los “espíritus encarcelados”, que son los hijos de Dios en Génesis 6:2. </a:t>
            </a:r>
          </a:p>
          <a:p>
            <a:r>
              <a:rPr lang="es-ES" sz="36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Esta postura apoya </a:t>
            </a:r>
            <a:r>
              <a:rPr lang="es-ES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la idea de que los ángeles tuvieron relaciones sexuales con mujeres dando como resultado una raza híbrida</a:t>
            </a:r>
            <a:r>
              <a:rPr lang="es-ES" sz="36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. (</a:t>
            </a:r>
            <a:r>
              <a:rPr lang="es-ES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tradición judía).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787058" y="1147391"/>
            <a:ext cx="40729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44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Interpretación 2 </a:t>
            </a:r>
            <a:endParaRPr lang="es-CO" dirty="0">
              <a:ln w="22225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16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603062" y="2244928"/>
            <a:ext cx="5937876" cy="34163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s-ES" sz="3600" b="1" dirty="0" smtClean="0">
                <a:ln w="22225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Cristo “predicó” </a:t>
            </a:r>
            <a:r>
              <a:rPr lang="es-ES" sz="3600" b="1" dirty="0">
                <a:ln w="22225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a los antediluvianos mediante el Espíritu Santo por medio del ministerio de </a:t>
            </a:r>
            <a:r>
              <a:rPr lang="es-ES" sz="3600" b="1" dirty="0" smtClean="0">
                <a:ln w="22225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Noé. </a:t>
            </a:r>
          </a:p>
          <a:p>
            <a:r>
              <a:rPr lang="es-ES" sz="36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Está </a:t>
            </a:r>
            <a:r>
              <a:rPr lang="es-ES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postura </a:t>
            </a:r>
            <a:r>
              <a:rPr lang="es-ES" sz="36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no apoya </a:t>
            </a:r>
            <a:r>
              <a:rPr lang="es-ES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la idea de que el hombre es inmortal</a:t>
            </a:r>
            <a:r>
              <a:rPr lang="es-ES" sz="36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.</a:t>
            </a:r>
            <a:endParaRPr lang="es-CO" sz="14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507138" y="1412776"/>
            <a:ext cx="40729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_tradnl" sz="44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Interpretación </a:t>
            </a:r>
            <a:r>
              <a:rPr lang="es-ES_tradnl" sz="44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3 </a:t>
            </a:r>
            <a:endParaRPr lang="es-CO" dirty="0">
              <a:ln w="22225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31539" y="337880"/>
            <a:ext cx="828092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0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s-ES" sz="40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La postura tres enseña que </a:t>
            </a:r>
            <a:r>
              <a:rPr lang="es-ES" sz="40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l</a:t>
            </a:r>
            <a:r>
              <a:rPr lang="es-ES" sz="40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os espíritus encarcelados son los antediluvianos presos en sus pecados. </a:t>
            </a:r>
            <a:endParaRPr lang="es-CO" sz="1600" dirty="0">
              <a:ln w="22225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729366" y="2538770"/>
            <a:ext cx="5685269" cy="1754326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ES" sz="36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El </a:t>
            </a:r>
            <a:r>
              <a:rPr lang="es-ES" sz="36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Señor Jesucristo sea con tu </a:t>
            </a:r>
            <a:r>
              <a:rPr lang="es-ES" sz="3600" b="1" u="sng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espíritu</a:t>
            </a:r>
            <a:r>
              <a:rPr lang="es-ES" sz="36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. La gracia sea con vosotros. </a:t>
            </a:r>
            <a:r>
              <a:rPr lang="es-ES" sz="36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2Timoteo 4:22. </a:t>
            </a:r>
            <a:endParaRPr lang="es-ES" sz="36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506023" y="4696308"/>
            <a:ext cx="6131955" cy="1754326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ctr"/>
            <a:r>
              <a:rPr lang="es-E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y </a:t>
            </a:r>
            <a:r>
              <a:rPr lang="es-ES" sz="3600" b="1" u="sng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liberados</a:t>
            </a:r>
            <a:r>
              <a:rPr lang="es-E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del pecado, habéis llegado a ser siervos de la justicia. </a:t>
            </a:r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Romanos 6:18 </a:t>
            </a:r>
          </a:p>
        </p:txBody>
      </p:sp>
    </p:spTree>
    <p:extLst>
      <p:ext uri="{BB962C8B-B14F-4D97-AF65-F5344CB8AC3E}">
        <p14:creationId xmlns:p14="http://schemas.microsoft.com/office/powerpoint/2010/main" val="289191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1268760"/>
            <a:ext cx="4110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Interpretación 4</a:t>
            </a:r>
            <a:endParaRPr lang="es-CO" sz="4400" dirty="0">
              <a:ln w="22225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47564" y="2122978"/>
            <a:ext cx="7848872" cy="39703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 w="22225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Cristo “vivificado en espíritu</a:t>
            </a:r>
            <a:r>
              <a:rPr lang="es-ES" sz="3600" b="1" dirty="0">
                <a:ln w="22225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” </a:t>
            </a:r>
            <a:r>
              <a:rPr lang="es-ES" sz="3600" b="1" dirty="0" smtClean="0">
                <a:ln w="22225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                (</a:t>
            </a:r>
            <a:r>
              <a:rPr lang="es-ES" sz="3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en su naturaleza humana </a:t>
            </a:r>
            <a:r>
              <a:rPr lang="es-ES" sz="36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glorificada</a:t>
            </a:r>
            <a:r>
              <a:rPr lang="es-ES" sz="3600" b="1" dirty="0" smtClean="0">
                <a:ln w="22225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) “predicó” (</a:t>
            </a:r>
            <a:r>
              <a:rPr lang="es-ES" sz="36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proclamó</a:t>
            </a:r>
            <a:r>
              <a:rPr lang="es-ES" sz="3600" b="1" dirty="0" smtClean="0">
                <a:ln w="22225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) su victoria </a:t>
            </a:r>
            <a:r>
              <a:rPr lang="es-ES" sz="3600" b="1" dirty="0">
                <a:ln w="22225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después de su </a:t>
            </a:r>
            <a:r>
              <a:rPr lang="es-ES" sz="3600" b="1" dirty="0" smtClean="0">
                <a:ln w="22225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resurrección </a:t>
            </a:r>
            <a:r>
              <a:rPr lang="es-ES" sz="3600" b="1" dirty="0">
                <a:ln w="22225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a los </a:t>
            </a:r>
            <a:r>
              <a:rPr lang="es-ES" sz="3600" b="1" dirty="0" smtClean="0">
                <a:ln w="22225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“espíritus encarcelados” (</a:t>
            </a:r>
            <a:r>
              <a:rPr lang="es-ES" sz="36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los demonios</a:t>
            </a:r>
            <a:r>
              <a:rPr lang="es-ES" sz="3600" b="1" dirty="0" smtClean="0">
                <a:ln w="22225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). </a:t>
            </a:r>
          </a:p>
          <a:p>
            <a:pPr algn="ctr"/>
            <a:r>
              <a:rPr lang="es-ES" sz="36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Está </a:t>
            </a:r>
            <a:r>
              <a:rPr lang="es-ES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postura no apoya la idea de que el hombre es inmortal.</a:t>
            </a:r>
            <a:endParaRPr lang="es-CO" sz="14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31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19572" y="854710"/>
            <a:ext cx="7704856" cy="28623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36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La postura uno contradice la enseñanza bíblica de la no inmortalidad del alma. </a:t>
            </a:r>
            <a:r>
              <a:rPr lang="es-ES_tradnl" sz="3600" b="1" dirty="0" smtClean="0">
                <a:ln w="22225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Además presenta a Cristo como haciendo acepción de personas porque le predicó sólo los antediluvianos.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683568" y="4073004"/>
            <a:ext cx="7776864" cy="2308324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s-ES_tradnl" sz="36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La Biblia enseña claramente que el hombre es </a:t>
            </a:r>
            <a:r>
              <a:rPr lang="es-ES_tradnl" sz="3600" b="1" dirty="0" smtClean="0">
                <a:ln w="22225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mortal, que los </a:t>
            </a:r>
            <a:r>
              <a:rPr lang="es-ES_tradnl" sz="36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muertos están en un estado de inconciencia, </a:t>
            </a:r>
            <a:r>
              <a:rPr lang="es-ES_tradnl" sz="3600" b="1" dirty="0" smtClean="0">
                <a:ln w="22225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y que Dios no hace acepción de personas.  </a:t>
            </a:r>
            <a:endParaRPr lang="es-ES_tradnl" sz="3600" b="1" dirty="0">
              <a:ln w="22225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8871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132856"/>
            <a:ext cx="6096000" cy="45720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755576" y="688628"/>
            <a:ext cx="7632848" cy="23083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00B05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3600" b="1" dirty="0" smtClean="0">
                <a:ln w="22225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Porque </a:t>
            </a:r>
            <a:r>
              <a:rPr lang="es-ES" sz="3600" b="1" dirty="0">
                <a:ln w="22225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los que viven saben que han de morir; pero los muertos nada saben, ni tienen más paga; porque su memoria es puesta en </a:t>
            </a:r>
            <a:r>
              <a:rPr lang="es-ES" sz="3600" b="1" dirty="0" smtClean="0">
                <a:ln w="22225">
                  <a:solidFill>
                    <a:srgbClr val="0000FE"/>
                  </a:solidFill>
                  <a:prstDash val="solid"/>
                </a:ln>
                <a:solidFill>
                  <a:srgbClr val="0000FE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olvido. </a:t>
            </a:r>
            <a:r>
              <a:rPr lang="es-ES" sz="36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Eclesiastés 9:5,6.</a:t>
            </a:r>
            <a:endParaRPr lang="es-ES_tradnl" sz="3600" b="1" dirty="0" smtClean="0">
              <a:ln w="222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475656" y="3330858"/>
            <a:ext cx="6192688" cy="17543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</a:rPr>
              <a:t>Porque en la muerte no hay memoria de ti; En el sepulcro, </a:t>
            </a:r>
            <a:r>
              <a:rPr lang="es-ES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</a:rPr>
              <a:t>¿quién te alabará</a:t>
            </a:r>
            <a:r>
              <a:rPr lang="es-ES" sz="36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libri" panose="020F0502020204030204" pitchFamily="34" charset="0"/>
              </a:rPr>
              <a:t>? </a:t>
            </a:r>
            <a:r>
              <a:rPr lang="es-ES" sz="36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</a:rPr>
              <a:t>Salmos 6:5.</a:t>
            </a:r>
            <a:r>
              <a:rPr lang="es-ES" sz="3600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endParaRPr lang="es-CO" sz="3600" dirty="0">
              <a:ln w="222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971600" y="5397023"/>
            <a:ext cx="7200800" cy="1200329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ES" sz="3600" b="1" dirty="0">
                <a:ln>
                  <a:solidFill>
                    <a:srgbClr val="003E00"/>
                  </a:solidFill>
                </a:ln>
                <a:solidFill>
                  <a:srgbClr val="003E00"/>
                </a:solidFill>
                <a:latin typeface="Calibri" panose="020F0502020204030204" pitchFamily="34" charset="0"/>
              </a:rPr>
              <a:t>Porque no hay </a:t>
            </a:r>
            <a:r>
              <a:rPr lang="es-ES" sz="3600" b="1" u="sng" dirty="0">
                <a:ln>
                  <a:solidFill>
                    <a:srgbClr val="003E00"/>
                  </a:solidFill>
                </a:ln>
                <a:solidFill>
                  <a:srgbClr val="003E00"/>
                </a:solidFill>
                <a:latin typeface="Calibri" panose="020F0502020204030204" pitchFamily="34" charset="0"/>
              </a:rPr>
              <a:t>acepción</a:t>
            </a:r>
            <a:r>
              <a:rPr lang="es-ES" sz="3600" b="1" dirty="0">
                <a:ln>
                  <a:solidFill>
                    <a:srgbClr val="003E00"/>
                  </a:solidFill>
                </a:ln>
                <a:solidFill>
                  <a:srgbClr val="003E00"/>
                </a:solidFill>
                <a:latin typeface="Calibri" panose="020F0502020204030204" pitchFamily="34" charset="0"/>
              </a:rPr>
              <a:t> de personas para con Dios.     </a:t>
            </a:r>
            <a:r>
              <a:rPr lang="es-E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Romanos </a:t>
            </a:r>
            <a:r>
              <a:rPr lang="es-ES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</a:rPr>
              <a:t>2:11.</a:t>
            </a:r>
            <a:endParaRPr lang="es-CO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02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E2JASqBaS2e6hdljli6Q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4yfwJBsaU961QbtHJDAwP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nkGC8mF8389r36Hk4pJV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m95Q2heXOGxnaVP7t6uL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So7m0oyaMTNJYwwijoU6k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UGVLuXWDq7yohGIGhPoE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qXjAbM5RYDpurqeUBe9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bzfQzD74IFzh6vObmLQl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KScgf2VNpJaTfn4KB9YN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PclVpIetj8qAPnDio48V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7cfr7B9HmskM2ZVjCcyW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Hb9YEY9CZPXHklkQbFMHK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tExG7jLUEkHY58GYBDkC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g3kEm4sVmjq5JAUquPWsO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44TNCEAVCOgvoumsWGrIY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y0o64b8uFj9hYgKzsOkr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Pdcp41Sg051FvTowApM8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m7v5IndDnwHWbbTE77Bpj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fjKRaVeVFytSQ4UYjv2nH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YzIdCViEwIDiRclQdips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sikPJ8N6nWmLkb9WiiC0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fydHCshJYfEP7pTNc9Rqk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1RBrFN2xFSOPlyqTLC0g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W6RaHgZ6PP6G3MB1wkODY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6v3J3v6s9BryB7QsL1KRp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Iqm6baDwBGJPZl6Ycu0n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fuaub3zNT6IiNDnXjWPD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PM7umMOfQ27dbRWHYzWOM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7GytBfb4x3uuFnnGHMYD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bzrv0CXfGcYcFrWSby4Mu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JGbykiSaP8lrvZ15ey7hn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wsIVKOAqzub7QLksiFnwm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ReVXR6kwFcGqaIPox3zpz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8AT0Zv6q3u4o9indjmzs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go8gKLgrUQVHBuZNWu63O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qqABCT7kWXfZYxOBlyfdi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ut6loJ65iw2hYIF99mjzU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rCvsYl8yNBGAV6uhvneR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WGz6WcoSTIVx2uPWLLWKJ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BoNyERQVl2iIGPSSoW9UH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En40rzCsUU0v5binxx2Xm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ekO03Sm0BOJDKptEqhjS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IbJHA0oBSKBK9KbqwK6Ui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LsrTTT6KEtMPBDhlilCZ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Su0LpiT9GtfCI1xENxqfO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1ZgJsZKyMd6wpggG6vv7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Yj8y9asLiifLrrCaq606H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J5d05Be6uOUT1WATQA61U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gDPO3W5o7ZqoA3k84QwbN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RxqGAwgp0GEVOAbhxi16H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tCmwyHvfuJ0PMhnnly7HZ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KEeKXNjeaHKW3Nj3XzUKb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YNTT9WtYZVJSHiOKHVgz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5PeA4hAyMeyOJfW3U9hGJ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1kVBL9OcPUmCTYFj4FSp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LWo8wyjEGAf3Ho0d5OxUO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3Y2RHNLZSylOTEtwqJAp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6mYnB4BOjxjaRCJi7p3V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4yaMEB9rGCivARFSjcGn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NuIMQM8CbmIY2ONBWtsmD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pQRqOex9GBe4OPZ9Y1iB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bdaRO8Z5kj6VyCsBPNmqr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pQRqOex9GBe4OPZ9Y1iB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bdaRO8Z5kj6VyCsBPNmq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8xAlFEy21UgzJ3nhMlP1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mEj9EArCIUuaNQxaSF6Ey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N8FWQO1b5NMtaV1wZYApc"/>
</p:tagLst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TC104033937[[fn=Estela de condensación]]</Template>
  <TotalTime>2279</TotalTime>
  <Words>2039</Words>
  <Application>Microsoft Office PowerPoint</Application>
  <PresentationFormat>Presentación en pantalla (4:3)</PresentationFormat>
  <Paragraphs>146</Paragraphs>
  <Slides>38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38</vt:i4>
      </vt:variant>
    </vt:vector>
  </HeadingPairs>
  <TitlesOfParts>
    <vt:vector size="45" baseType="lpstr">
      <vt:lpstr>Aharoni</vt:lpstr>
      <vt:lpstr>Arial</vt:lpstr>
      <vt:lpstr>Arial Black</vt:lpstr>
      <vt:lpstr>Calibri</vt:lpstr>
      <vt:lpstr>Century Gothic</vt:lpstr>
      <vt:lpstr>Estela de condensación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WindowsRD</cp:lastModifiedBy>
  <cp:revision>424</cp:revision>
  <dcterms:created xsi:type="dcterms:W3CDTF">2013-03-02T13:17:11Z</dcterms:created>
  <dcterms:modified xsi:type="dcterms:W3CDTF">2014-05-11T16:46:03Z</dcterms:modified>
</cp:coreProperties>
</file>