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92" r:id="rId2"/>
    <p:sldId id="275" r:id="rId3"/>
    <p:sldId id="276" r:id="rId4"/>
    <p:sldId id="295" r:id="rId5"/>
    <p:sldId id="277" r:id="rId6"/>
    <p:sldId id="281" r:id="rId7"/>
    <p:sldId id="299" r:id="rId8"/>
    <p:sldId id="300" r:id="rId9"/>
    <p:sldId id="296" r:id="rId10"/>
    <p:sldId id="304" r:id="rId11"/>
    <p:sldId id="303" r:id="rId12"/>
    <p:sldId id="305" r:id="rId13"/>
    <p:sldId id="294" r:id="rId14"/>
    <p:sldId id="301" r:id="rId15"/>
    <p:sldId id="302" r:id="rId16"/>
    <p:sldId id="284" r:id="rId17"/>
    <p:sldId id="293" r:id="rId18"/>
    <p:sldId id="319" r:id="rId19"/>
    <p:sldId id="306" r:id="rId20"/>
    <p:sldId id="309" r:id="rId21"/>
    <p:sldId id="310" r:id="rId22"/>
    <p:sldId id="311" r:id="rId23"/>
    <p:sldId id="312" r:id="rId24"/>
    <p:sldId id="320" r:id="rId25"/>
    <p:sldId id="313" r:id="rId26"/>
    <p:sldId id="314" r:id="rId27"/>
    <p:sldId id="316" r:id="rId28"/>
    <p:sldId id="315" r:id="rId29"/>
    <p:sldId id="318" r:id="rId30"/>
    <p:sldId id="307" r:id="rId31"/>
    <p:sldId id="322" r:id="rId32"/>
    <p:sldId id="321" r:id="rId33"/>
    <p:sldId id="323" r:id="rId34"/>
    <p:sldId id="279" r:id="rId3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B7"/>
    <a:srgbClr val="9144BC"/>
    <a:srgbClr val="500688"/>
    <a:srgbClr val="F24E04"/>
    <a:srgbClr val="FD6101"/>
    <a:srgbClr val="0000FF"/>
    <a:srgbClr val="FFFFD5"/>
    <a:srgbClr val="FFDD71"/>
    <a:srgbClr val="71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750" autoAdjust="0"/>
    <p:restoredTop sz="94660"/>
  </p:normalViewPr>
  <p:slideViewPr>
    <p:cSldViewPr snapToGrid="0">
      <p:cViewPr varScale="1">
        <p:scale>
          <a:sx n="92" d="100"/>
          <a:sy n="92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0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861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189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3770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090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4589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2697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8096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448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173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971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798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299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346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413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123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671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FCD79-54B1-4A83-A6C6-43C0E5E6A2AA}" type="datetimeFigureOut">
              <a:rPr lang="es-CO" smtClean="0"/>
              <a:t>08/02/2015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0AD16-0295-4971-ADF1-E1544900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2682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517192" y="558742"/>
            <a:ext cx="8109617" cy="5740515"/>
            <a:chOff x="517192" y="558742"/>
            <a:chExt cx="8109617" cy="5740515"/>
          </a:xfrm>
        </p:grpSpPr>
        <p:grpSp>
          <p:nvGrpSpPr>
            <p:cNvPr id="8" name="Grupo 7"/>
            <p:cNvGrpSpPr/>
            <p:nvPr/>
          </p:nvGrpSpPr>
          <p:grpSpPr>
            <a:xfrm>
              <a:off x="517192" y="558742"/>
              <a:ext cx="8109617" cy="5740515"/>
              <a:chOff x="517192" y="558742"/>
              <a:chExt cx="8109617" cy="5740515"/>
            </a:xfrm>
          </p:grpSpPr>
          <p:pic>
            <p:nvPicPr>
              <p:cNvPr id="7" name="Imagen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17192" y="558742"/>
                <a:ext cx="8109617" cy="5740515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3" name="Imagen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39026" y="1282064"/>
                <a:ext cx="6065948" cy="4293873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6" name="Imagen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57521" y="2069892"/>
                <a:ext cx="3628958" cy="271821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sp>
          <p:nvSpPr>
            <p:cNvPr id="9" name="Rectángulo 8"/>
            <p:cNvSpPr/>
            <p:nvPr/>
          </p:nvSpPr>
          <p:spPr>
            <a:xfrm>
              <a:off x="1207136" y="2497976"/>
              <a:ext cx="6729727" cy="1862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CO" sz="11500" b="1" dirty="0" smtClean="0">
                  <a:ln>
                    <a:solidFill>
                      <a:schemeClr val="tx1"/>
                    </a:solidFill>
                  </a:ln>
                  <a:effectLst>
                    <a:glow rad="127000">
                      <a:srgbClr val="FD6101"/>
                    </a:glow>
                  </a:effectLst>
                  <a:latin typeface="Chiller" panose="04020404031007020602" pitchFamily="82" charset="0"/>
                  <a:cs typeface="Vijaya" panose="020B0604020202020204" pitchFamily="34" charset="0"/>
                </a:rPr>
                <a:t>EL INFIERNO</a:t>
              </a:r>
              <a:endParaRPr lang="es-CO" sz="6600" dirty="0">
                <a:ln>
                  <a:solidFill>
                    <a:schemeClr val="tx1"/>
                  </a:solidFill>
                </a:ln>
                <a:effectLst>
                  <a:glow rad="127000">
                    <a:srgbClr val="FD6101"/>
                  </a:glow>
                </a:effectLst>
                <a:latin typeface="Chiller" panose="040204040310070206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15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916645" y="3457756"/>
            <a:ext cx="7362227" cy="2862322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"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Edificaron los altos de Tofet, en el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valle del hijo de Hinom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para quemar en el fuego a sus hijos e hijas, cosa que no les mandé, ni pasó por mi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mente”.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Jeremías 7:31.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759088" y="1008782"/>
            <a:ext cx="5497035" cy="175432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Los judíos usaron este lugar para practicar los más abominables ritos paganos.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2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139780" y="2869294"/>
            <a:ext cx="6864440" cy="3416320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3600" b="1" dirty="0" smtClean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“Quemó </a:t>
            </a:r>
            <a:r>
              <a:rPr lang="es-CO" sz="3600" b="1" dirty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también incienso en el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valle de Hinom</a:t>
            </a:r>
            <a:r>
              <a:rPr lang="es-CO" sz="3600" b="1" dirty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. Y quemó a sus hijos por fuego, conforme a la abominación de las naciones que el Eterno había echado ante </a:t>
            </a:r>
            <a:r>
              <a:rPr lang="es-CO" sz="3600" b="1" dirty="0" smtClean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Israel”.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2 Crónicas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28:3.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61216" y="964585"/>
            <a:ext cx="7621568" cy="1200329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En este valle el rey </a:t>
            </a:r>
            <a:r>
              <a:rPr lang="es-ES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Acaz</a:t>
            </a:r>
            <a:r>
              <a:rPr lang="es-E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pasó a sus hijos por fuego.</a:t>
            </a:r>
          </a:p>
        </p:txBody>
      </p:sp>
    </p:spTree>
    <p:extLst>
      <p:ext uri="{BB962C8B-B14F-4D97-AF65-F5344CB8AC3E}">
        <p14:creationId xmlns:p14="http://schemas.microsoft.com/office/powerpoint/2010/main" val="26521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211977" y="526705"/>
            <a:ext cx="6720046" cy="1200329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También el rey Manasés practicó idolatría en este lugar.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190316" y="2003208"/>
            <a:ext cx="6763368" cy="452431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</a:t>
            </a:r>
            <a:r>
              <a:rPr lang="es-CO" sz="3600" b="1" dirty="0" smtClean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Pasó </a:t>
            </a:r>
            <a:r>
              <a:rPr lang="es-CO" sz="3600" b="1" dirty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 sus hijos por fuego en el </a:t>
            </a:r>
            <a:endParaRPr lang="es-CO" sz="3600" b="1" dirty="0" smtClean="0">
              <a:ln>
                <a:solidFill>
                  <a:srgbClr val="1B02D4"/>
                </a:solidFill>
              </a:ln>
              <a:solidFill>
                <a:srgbClr val="1B02D4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  <a:p>
            <a:pPr lvl="0"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valle del hijo de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Hinom</a:t>
            </a:r>
            <a:r>
              <a:rPr lang="es-CO" sz="3600" b="1" dirty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. Practicó la invocación de los espíritus, la adivinación y la magia, y consultó a los médium y espiritistas. </a:t>
            </a:r>
            <a:endParaRPr lang="es-CO" sz="3600" b="1" dirty="0" smtClean="0">
              <a:ln>
                <a:solidFill>
                  <a:srgbClr val="1B02D4"/>
                </a:solidFill>
              </a:ln>
              <a:solidFill>
                <a:srgbClr val="1B02D4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  <a:p>
            <a:pPr lvl="0" algn="ctr"/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Y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 excedió en hacer lo malo ante el Eterno, para provocar su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enojo”.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  <a:p>
            <a:pPr lvl="0" algn="ctr"/>
            <a:r>
              <a:rPr lang="es-ES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2 Crónicas 33:6.</a:t>
            </a:r>
          </a:p>
        </p:txBody>
      </p:sp>
    </p:spTree>
    <p:extLst>
      <p:ext uri="{BB962C8B-B14F-4D97-AF65-F5344CB8AC3E}">
        <p14:creationId xmlns:p14="http://schemas.microsoft.com/office/powerpoint/2010/main" val="298034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252837" y="3266482"/>
            <a:ext cx="6638327" cy="2862322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“Asimismo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profanó a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Tofet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que está en el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valle del hijo de Hinom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para que ninguno pasase su hijo o su hija por fuego a 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Moloc”.</a:t>
            </a:r>
          </a:p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2 Reyes 23:10.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967074" y="1170986"/>
            <a:ext cx="7209852" cy="1200329"/>
          </a:xfrm>
          <a:prstGeom prst="rect">
            <a:avLst/>
          </a:prstGeom>
          <a:solidFill>
            <a:srgbClr val="9BFFB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 </a:t>
            </a:r>
            <a:r>
              <a:rPr lang="es-CO" sz="3600" b="1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rey Josías </a:t>
            </a:r>
            <a:r>
              <a:rPr lang="es-CO" sz="36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profanó este lugar y abolió esta mala práctica.</a:t>
            </a:r>
          </a:p>
        </p:txBody>
      </p:sp>
    </p:spTree>
    <p:extLst>
      <p:ext uri="{BB962C8B-B14F-4D97-AF65-F5344CB8AC3E}">
        <p14:creationId xmlns:p14="http://schemas.microsoft.com/office/powerpoint/2010/main" val="422058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153391" y="1025559"/>
            <a:ext cx="6638327" cy="1754326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Según el profeta Isaías, Dios destruiría con fuego al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rey de Asiria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y a su ejército en este lugar. 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67074" y="3076101"/>
            <a:ext cx="6936687" cy="3416320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“Porque </a:t>
            </a:r>
            <a:r>
              <a:rPr lang="es-CO" sz="3600" b="1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Tofet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ya de tiempo está dispuesto y preparado para el rey, profundo y ancho, cuya pira es de fuego, y mucha leña; el soplo de Jehová, como torrente de azufre, lo 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enciende”. </a:t>
            </a:r>
            <a:r>
              <a:rPr lang="es-CO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Isaías 30:33. </a:t>
            </a:r>
          </a:p>
        </p:txBody>
      </p:sp>
    </p:spTree>
    <p:extLst>
      <p:ext uri="{BB962C8B-B14F-4D97-AF65-F5344CB8AC3E}">
        <p14:creationId xmlns:p14="http://schemas.microsoft.com/office/powerpoint/2010/main" val="396988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252836" y="3408150"/>
            <a:ext cx="6638327" cy="2862322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“Por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tanto, he aquí vienen días, dice Jehová, que este lugar no se llamará más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Tofet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ni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valle del hijo de Hinom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sino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Valle de la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Matanza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”. </a:t>
            </a:r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Jeremías 19:6.</a:t>
            </a:r>
            <a:endParaRPr lang="es-CO" sz="36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653508" y="1015482"/>
            <a:ext cx="5836983" cy="1754326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 profeta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Jeremías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escribió que este lugar sería llamado valle </a:t>
            </a:r>
            <a:r>
              <a:rPr lang="es-CO" sz="3600" b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de </a:t>
            </a:r>
            <a:r>
              <a:rPr lang="es-CO" sz="3600" b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la matanza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. 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57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6740" y="1049741"/>
            <a:ext cx="8170521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Tofet</a:t>
            </a:r>
            <a:r>
              <a:rPr lang="es-CO" sz="36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era el nombre que se le daba al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valle de Hinom</a:t>
            </a:r>
            <a:r>
              <a:rPr lang="es-CO" sz="3600" b="1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al sur de Jerusalén, donde centenares de seres humanos, sobre todo niños, habían sido sacrificados a </a:t>
            </a:r>
            <a:r>
              <a:rPr lang="es-CO" sz="36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moloc”.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CBA Isaías 30:33. 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57770" y="4426699"/>
            <a:ext cx="6828460" cy="175432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Por eso este </a:t>
            </a:r>
            <a:r>
              <a:rPr lang="es-CO" sz="3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lugar </a:t>
            </a:r>
            <a:r>
              <a:rPr lang="es-CO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llegó a ser símbolo </a:t>
            </a:r>
            <a:r>
              <a:rPr lang="es-CO" sz="3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del fuego </a:t>
            </a:r>
            <a:r>
              <a:rPr lang="es-CO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del día final </a:t>
            </a:r>
          </a:p>
          <a:p>
            <a:pPr algn="ctr"/>
            <a:r>
              <a:rPr lang="es-CO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y del castigo de los pecadores.</a:t>
            </a:r>
            <a:endParaRPr lang="es-CO" sz="1200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16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29929" y="2350032"/>
            <a:ext cx="6084143" cy="1200329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Jesús usó esta palabra como símbolo del castigo final.</a:t>
            </a:r>
            <a:endParaRPr lang="es-CO" sz="36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57534" y="457600"/>
            <a:ext cx="722893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 vocablo </a:t>
            </a:r>
            <a:r>
              <a:rPr lang="es-ES_tradnl" sz="36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Gehena</a:t>
            </a:r>
            <a:r>
              <a:rPr lang="es-ES_tradnl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ES_tradnl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(Valle de </a:t>
            </a:r>
            <a:r>
              <a:rPr lang="es-ES_tradnl" sz="36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Hinom</a:t>
            </a:r>
            <a:r>
              <a:rPr lang="es-ES_tradnl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) </a:t>
            </a:r>
            <a:r>
              <a:rPr lang="es-ES_tradnl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aparece 11 veces en los Evangelios y una vez en el libro de Santiago. 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03785" y="3649180"/>
            <a:ext cx="5136426" cy="1200329"/>
          </a:xfrm>
          <a:prstGeom prst="rect">
            <a:avLst/>
          </a:prstGeom>
          <a:solidFill>
            <a:srgbClr val="FFDD7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Santiago la usó como símbolo de todo lo malo.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99245" y="4946422"/>
            <a:ext cx="8345510" cy="1754326"/>
          </a:xfrm>
          <a:prstGeom prst="rect">
            <a:avLst/>
          </a:prstGeom>
          <a:solidFill>
            <a:srgbClr val="86FE9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Según la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tradición rabínica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 valle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de Hinom era un lugar ubicado fuera de </a:t>
            </a:r>
            <a:endParaRPr lang="es-CO" sz="36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  <a:p>
            <a:pPr algn="ctr"/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Jerusalén para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quemar cadáveres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y basura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495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962140" y="5698334"/>
            <a:ext cx="3219720" cy="646331"/>
          </a:xfrm>
          <a:prstGeom prst="rect">
            <a:avLst/>
          </a:prstGeom>
          <a:solidFill>
            <a:srgbClr val="FFCCF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Wikipedia.</a:t>
            </a:r>
            <a:endParaRPr lang="es-ES" sz="3600" b="1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28033" y="1286250"/>
            <a:ext cx="8087933" cy="397031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“Después </a:t>
            </a:r>
            <a:r>
              <a:rPr lang="es-CO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del año 638 a. C. el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valle de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Hinom</a:t>
            </a:r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 convirtió en el lugar utilizado para incinerar los desperdicios de </a:t>
            </a:r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Jerusalén”. 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“…se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convirtió en el vertedero de la ciudad donde se incineraba la basura, y también los cadáveres de animales o los de algunos 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criminales."</a:t>
            </a:r>
            <a:endParaRPr lang="es-CO" sz="3600" b="1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34979" y="1728016"/>
            <a:ext cx="4516570" cy="1200329"/>
          </a:xfrm>
          <a:prstGeom prst="rect">
            <a:avLst/>
          </a:prstGeom>
          <a:solidFill>
            <a:srgbClr val="FFFFCC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Mateo 5:22, 29, 30; 10:28, 18:9, 23:15, 33.</a:t>
            </a:r>
            <a:endParaRPr lang="es-CO" sz="3600" b="1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34979" y="3355830"/>
            <a:ext cx="4516570" cy="646331"/>
          </a:xfrm>
          <a:prstGeom prst="rect">
            <a:avLst/>
          </a:prstGeom>
          <a:solidFill>
            <a:srgbClr val="FFFFCC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Marcos 9:43, 45, 47.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34979" y="4466929"/>
            <a:ext cx="4516570" cy="646331"/>
          </a:xfrm>
          <a:prstGeom prst="rect">
            <a:avLst/>
          </a:prstGeom>
          <a:solidFill>
            <a:srgbClr val="FFFFCC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CO" sz="3600" b="1" dirty="0" smtClean="0">
                <a:ln>
                  <a:solidFill>
                    <a:srgbClr val="01A114"/>
                  </a:solidFill>
                </a:ln>
                <a:solidFill>
                  <a:srgbClr val="01A11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Lucas 12:5.</a:t>
            </a:r>
            <a:endParaRPr lang="es-CO" sz="3600" b="1" dirty="0">
              <a:ln>
                <a:solidFill>
                  <a:srgbClr val="01A114"/>
                </a:solidFill>
              </a:ln>
              <a:solidFill>
                <a:srgbClr val="01A114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34979" y="5589701"/>
            <a:ext cx="4516570" cy="646331"/>
          </a:xfrm>
          <a:prstGeom prst="rect">
            <a:avLst/>
          </a:prstGeom>
          <a:solidFill>
            <a:srgbClr val="FFFFCC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CO" sz="3600" b="1" dirty="0" smtClean="0">
                <a:ln>
                  <a:solidFill>
                    <a:srgbClr val="4808BC"/>
                  </a:solidFill>
                </a:ln>
                <a:solidFill>
                  <a:srgbClr val="4808BC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Santiago 3:6.</a:t>
            </a:r>
            <a:endParaRPr lang="es-CO" sz="3600" b="1" dirty="0">
              <a:ln>
                <a:solidFill>
                  <a:srgbClr val="4808BC"/>
                </a:solidFill>
              </a:ln>
              <a:solidFill>
                <a:srgbClr val="4808BC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44700" y="575524"/>
            <a:ext cx="8731876" cy="5014177"/>
            <a:chOff x="244700" y="575524"/>
            <a:chExt cx="8731876" cy="5014177"/>
          </a:xfrm>
        </p:grpSpPr>
        <p:sp>
          <p:nvSpPr>
            <p:cNvPr id="3" name="Rectángulo 2"/>
            <p:cNvSpPr/>
            <p:nvPr/>
          </p:nvSpPr>
          <p:spPr>
            <a:xfrm>
              <a:off x="244700" y="575524"/>
              <a:ext cx="8731876" cy="646331"/>
            </a:xfrm>
            <a:prstGeom prst="rect">
              <a:avLst/>
            </a:prstGeom>
            <a:solidFill>
              <a:srgbClr val="FFCCFF"/>
            </a:solidFill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s-ES" sz="3600" b="1" dirty="0" smtClean="0">
                  <a:ln>
                    <a:solidFill>
                      <a:prstClr val="black"/>
                    </a:solidFill>
                  </a:ln>
                  <a:solidFill>
                    <a:prstClr val="black"/>
                  </a:solidFill>
                  <a:latin typeface="Calibri" panose="020F0502020204030204" pitchFamily="34" charset="0"/>
                  <a:cs typeface="Vijaya" panose="020B0604020202020204" pitchFamily="34" charset="0"/>
                </a:rPr>
                <a:t>Gehena aparece en los siguientes versículos:</a:t>
              </a:r>
              <a:endParaRPr lang="es-ES" sz="3600" b="1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endParaRPr>
            </a:p>
          </p:txBody>
        </p:sp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6255" y="2821816"/>
              <a:ext cx="3533996" cy="2767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37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107583" y="1626621"/>
            <a:ext cx="6928834" cy="3416320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Según 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algunas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religiones, el infierno 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es un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lugar 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subterráneo y ardiente donde Dios manda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 las almas de los pecadores, después de la muerte, 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para ser torturadas  eternamente en las llamas.</a:t>
            </a:r>
            <a:endParaRPr lang="es-CO" sz="36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305652" y="5326268"/>
            <a:ext cx="4532696" cy="12003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¿Es bíblica la creencia sobre el infierno?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080773" y="477393"/>
            <a:ext cx="49824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5400" b="1" dirty="0" smtClean="0">
                <a:ln w="1905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ijaya" panose="020B0604020202020204" pitchFamily="34" charset="0"/>
                <a:cs typeface="Vijaya" panose="020B0604020202020204" pitchFamily="34" charset="0"/>
              </a:rPr>
              <a:t>¿Qué es el infierno? </a:t>
            </a:r>
            <a:endParaRPr lang="es-CO" sz="5400" dirty="0">
              <a:ln w="19050">
                <a:solidFill>
                  <a:schemeClr val="tx1"/>
                </a:solidFill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09295" y="3923303"/>
            <a:ext cx="7125410" cy="2308324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“!</a:t>
            </a:r>
            <a:r>
              <a:rPr lang="es-CO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Serpientes, generación de víboras</a:t>
            </a:r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! </a:t>
            </a:r>
            <a:r>
              <a:rPr lang="es-CO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¿Cómo escaparéis de la condenación del </a:t>
            </a:r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infierno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(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gehena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)</a:t>
            </a:r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?”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Mateo 23:33.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009296" y="1092750"/>
            <a:ext cx="7125409" cy="2308324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Cuando Jesús usa la palabra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gehena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en el N.T. se refiere al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valle de Hinom</a:t>
            </a:r>
            <a:r>
              <a:rPr lang="es-CO" sz="36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y lo usa como símbolo del castigo final de los pecadores. </a:t>
            </a:r>
            <a:endParaRPr lang="es-CO" sz="3600" b="1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3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31820" y="1882731"/>
            <a:ext cx="8680360" cy="1200329"/>
          </a:xfrm>
          <a:prstGeom prst="rect">
            <a:avLst/>
          </a:prstGeom>
          <a:solidFill>
            <a:schemeClr val="tx1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Pero según Jesús, tanto el cuerpo como el alma serán echados en el fuego.</a:t>
            </a:r>
            <a:endParaRPr lang="es-CO" sz="3600" b="1" dirty="0">
              <a:ln>
                <a:solidFill>
                  <a:srgbClr val="1B02D4"/>
                </a:solidFill>
              </a:ln>
              <a:solidFill>
                <a:srgbClr val="1B02D4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2349" y="63755"/>
            <a:ext cx="8899301" cy="175432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Según la creencia del infierno, los cuerpos de los impíos van al sepulcro, pero sus almas desencarnadas van a quemarse en el infierno. </a:t>
            </a:r>
            <a:endParaRPr lang="es-CO" sz="3600" b="1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31820" y="4979862"/>
            <a:ext cx="8680360" cy="1754326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“…temed </a:t>
            </a:r>
            <a:r>
              <a:rPr lang="es-ES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 Aquel que puede destruir el </a:t>
            </a:r>
            <a:r>
              <a:rPr lang="es-ES" sz="3600" b="1" i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alma</a:t>
            </a:r>
            <a:r>
              <a:rPr lang="es-ES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y el </a:t>
            </a:r>
            <a:r>
              <a:rPr lang="es-ES" sz="3600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cuerpo</a:t>
            </a:r>
            <a:r>
              <a:rPr lang="es-ES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ES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en el </a:t>
            </a:r>
            <a:r>
              <a:rPr lang="es-ES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infierno</a:t>
            </a:r>
            <a:r>
              <a:rPr lang="es-ES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(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gehena</a:t>
            </a:r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)”. 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Mateo 10:28.</a:t>
            </a:r>
            <a:endParaRPr lang="es-CO" sz="3600" b="1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31820" y="3173210"/>
            <a:ext cx="8680360" cy="1754326"/>
          </a:xfrm>
          <a:prstGeom prst="rect">
            <a:avLst/>
          </a:prstGeom>
          <a:solidFill>
            <a:srgbClr val="FFFFB7"/>
          </a:solidFill>
          <a:ln w="76200">
            <a:solidFill>
              <a:srgbClr val="50068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C00000"/>
                  </a:solidFill>
                </a:ln>
                <a:solidFill>
                  <a:srgbClr val="F24E0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“…mejor </a:t>
            </a:r>
            <a:r>
              <a:rPr lang="es-CO" sz="3600" b="1" dirty="0">
                <a:ln>
                  <a:solidFill>
                    <a:srgbClr val="C00000"/>
                  </a:solidFill>
                </a:ln>
                <a:solidFill>
                  <a:srgbClr val="F24E0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te es que se pierda uno de tus miembros, y no que todo tu cuerpo sea echado al </a:t>
            </a:r>
            <a:r>
              <a:rPr lang="es-CO" sz="3600" b="1" dirty="0" smtClean="0">
                <a:ln>
                  <a:solidFill>
                    <a:srgbClr val="C00000"/>
                  </a:solidFill>
                </a:ln>
                <a:solidFill>
                  <a:srgbClr val="F24E0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infierno </a:t>
            </a:r>
            <a:r>
              <a:rPr lang="es-CO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(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gehena</a:t>
            </a:r>
            <a:r>
              <a:rPr lang="es-CO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)”. </a:t>
            </a:r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Mateo 5:29,30.</a:t>
            </a:r>
            <a:r>
              <a:rPr lang="es-ES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6281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57577" y="328037"/>
            <a:ext cx="8628846" cy="1754326"/>
          </a:xfrm>
          <a:prstGeom prst="rect">
            <a:avLst/>
          </a:prstGeom>
          <a:solidFill>
            <a:srgbClr val="FFFFD1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Según la creencia del infierno, los impíos son echados en el fuego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en el centro de la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tierra, en el momento de la muerte. 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6062" y="4294644"/>
            <a:ext cx="8731876" cy="2308324"/>
          </a:xfrm>
          <a:prstGeom prst="rect">
            <a:avLst/>
          </a:prstGeom>
          <a:solidFill>
            <a:srgbClr val="D1F7F6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133E61"/>
                  </a:solidFill>
                </a:ln>
                <a:solidFill>
                  <a:srgbClr val="133E6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“Y </a:t>
            </a:r>
            <a:r>
              <a:rPr lang="es-CO" sz="3600" b="1" dirty="0">
                <a:ln>
                  <a:solidFill>
                    <a:srgbClr val="133E61"/>
                  </a:solidFill>
                </a:ln>
                <a:solidFill>
                  <a:srgbClr val="133E6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subieron sobre la anchura de la tierra, y rodearon el campamento de los santos y la ciudad amada; y de Dios descendió fuego del cielo, y los </a:t>
            </a:r>
            <a:r>
              <a:rPr lang="es-CO" sz="3600" b="1" dirty="0" smtClean="0">
                <a:ln>
                  <a:solidFill>
                    <a:srgbClr val="133E61"/>
                  </a:solidFill>
                </a:ln>
                <a:solidFill>
                  <a:srgbClr val="133E6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consumió”.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Apocalipsis 20:9.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320085" y="2308500"/>
            <a:ext cx="6503831" cy="1754326"/>
          </a:xfrm>
          <a:prstGeom prst="rect">
            <a:avLst/>
          </a:prstGeom>
          <a:solidFill>
            <a:schemeClr val="tx1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Según la Biblia los impíos serán castigados en el día final sobre la superficie de la tierra.</a:t>
            </a:r>
            <a:endParaRPr lang="es-CO" sz="3600" b="1" dirty="0">
              <a:ln>
                <a:solidFill>
                  <a:srgbClr val="1B02D4"/>
                </a:solidFill>
              </a:ln>
              <a:solidFill>
                <a:srgbClr val="1B02D4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66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48772" y="476901"/>
            <a:ext cx="7846455" cy="2308324"/>
          </a:xfrm>
          <a:prstGeom prst="rect">
            <a:avLst/>
          </a:prstGeom>
          <a:solidFill>
            <a:schemeClr val="tx1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133E61"/>
                  </a:solidFill>
                </a:ln>
                <a:solidFill>
                  <a:srgbClr val="133E6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Según la creencia del infierno todos los impíos reciben el mismo castigo.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Atormentados en el fuego, arderán sin</a:t>
            </a:r>
          </a:p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pausa por los siglos de los siglos .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48773" y="4340565"/>
            <a:ext cx="7846454" cy="2308324"/>
          </a:xfrm>
          <a:prstGeom prst="rect">
            <a:avLst/>
          </a:prstGeom>
          <a:solidFill>
            <a:schemeClr val="tx1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Porque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 Hijo del Hombre vendrá en la gloria de su Padre con sus ángeles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y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entonces pagará a cada uno </a:t>
            </a:r>
            <a:endParaRPr lang="es-CO" sz="36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  <a:p>
            <a:pPr algn="ctr"/>
            <a:r>
              <a:rPr lang="es-CO" sz="3600" b="1" dirty="0" smtClean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conforme </a:t>
            </a:r>
            <a:r>
              <a:rPr lang="es-CO" sz="3600" b="1" dirty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 sus </a:t>
            </a:r>
            <a:r>
              <a:rPr lang="es-CO" sz="3600" b="1" dirty="0" smtClean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obras”.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Mateo 16:27.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030309" y="2964165"/>
            <a:ext cx="7083382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FFCC"/>
                  </a:solidFill>
                </a:ln>
                <a:solidFill>
                  <a:srgbClr val="FFFFCC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Pero según la Biblia, el castigo será según sus pecados, según sus obras.</a:t>
            </a:r>
            <a:endParaRPr lang="es-CO" dirty="0">
              <a:ln>
                <a:solidFill>
                  <a:srgbClr val="FFFFCC"/>
                </a:solidFill>
              </a:ln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1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30309" y="657206"/>
            <a:ext cx="7083381" cy="2308324"/>
          </a:xfrm>
          <a:prstGeom prst="rect">
            <a:avLst/>
          </a:prstGeom>
          <a:solidFill>
            <a:srgbClr val="FFFF99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La creencia del infierno sostiene que el fuego nunca se apagará y que los impíos seguirán quemándose por lo siglos de la eternidad.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32347" y="3439044"/>
            <a:ext cx="6679306" cy="2862322"/>
          </a:xfrm>
          <a:prstGeom prst="rect">
            <a:avLst/>
          </a:prstGeom>
          <a:solidFill>
            <a:schemeClr val="tx1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</a:t>
            </a:r>
            <a:r>
              <a:rPr lang="es-CO" sz="3600" b="1" dirty="0" smtClean="0">
                <a:ln>
                  <a:solidFill>
                    <a:srgbClr val="1B02D4"/>
                  </a:solidFill>
                </a:ln>
                <a:solidFill>
                  <a:srgbClr val="1B02D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 Biblia enseña que el castigo de los pecadores será eterno en los resultados, no en el proceso. </a:t>
            </a:r>
          </a:p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Serán consumidos por el fuego y dejarán de existir.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chemeClr val="accent2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97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009105" y="4878921"/>
            <a:ext cx="5125791" cy="1754326"/>
          </a:xfrm>
          <a:prstGeom prst="rect">
            <a:avLst/>
          </a:prstGeom>
          <a:solidFill>
            <a:srgbClr val="FFFF99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“…espanto </a:t>
            </a:r>
            <a:r>
              <a:rPr lang="es-CO" sz="3600" b="1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serás, y para siempre dejarás de </a:t>
            </a:r>
            <a:r>
              <a:rPr lang="es-CO" sz="36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ser”. </a:t>
            </a:r>
          </a:p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Ezequiel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28:19.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06062" y="336429"/>
            <a:ext cx="8731876" cy="341632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“…viene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 día ardiente como un horno, y todos los soberbios y todos los que hacen maldad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serán estopa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;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aquel día que vendrá los abrasará, ha dicho Jehová de los ejércitos, y no les dejará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ni raíz ni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rama”.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Malaquías 4:1.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48773" y="3987893"/>
            <a:ext cx="7846454" cy="646331"/>
          </a:xfrm>
          <a:prstGeom prst="rect">
            <a:avLst/>
          </a:prstGeom>
          <a:solidFill>
            <a:schemeClr val="tx1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3600" b="1" dirty="0" smtClean="0">
                <a:ln>
                  <a:solidFill>
                    <a:srgbClr val="059917"/>
                  </a:solidFill>
                </a:ln>
                <a:solidFill>
                  <a:srgbClr val="059917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Satanás también dejará de existir.</a:t>
            </a:r>
            <a:endParaRPr lang="es-CO" sz="3600" b="1" dirty="0">
              <a:ln>
                <a:solidFill>
                  <a:srgbClr val="059917"/>
                </a:solidFill>
              </a:ln>
              <a:solidFill>
                <a:srgbClr val="059917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4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33278" y="3324934"/>
            <a:ext cx="7877444" cy="1754326"/>
          </a:xfrm>
          <a:prstGeom prst="rect">
            <a:avLst/>
          </a:prstGeom>
          <a:solidFill>
            <a:srgbClr val="FFFFAB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“… el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humo de su tormento sube por los siglos de los siglos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. Y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no tienen reposo de día ni de 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noche…”.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Apocalipsis 14:11.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515683" y="465220"/>
            <a:ext cx="6112634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¿Entonces a qué se refiere la Biblia cuando habla de: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09986" y="1888629"/>
            <a:ext cx="7124029" cy="1200329"/>
          </a:xfrm>
          <a:prstGeom prst="rect">
            <a:avLst/>
          </a:prstGeom>
          <a:solidFill>
            <a:schemeClr val="tx1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059917"/>
                  </a:solidFill>
                </a:ln>
                <a:solidFill>
                  <a:srgbClr val="059917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“… </a:t>
            </a:r>
            <a:r>
              <a:rPr lang="es-CO" sz="3600" b="1" dirty="0">
                <a:ln>
                  <a:solidFill>
                    <a:srgbClr val="059917"/>
                  </a:solidFill>
                </a:ln>
                <a:solidFill>
                  <a:srgbClr val="059917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 gusano de ellos no muere, y el fuego nunca se </a:t>
            </a:r>
            <a:r>
              <a:rPr lang="es-CO" sz="3600" b="1" dirty="0" smtClean="0">
                <a:ln>
                  <a:solidFill>
                    <a:srgbClr val="059917"/>
                  </a:solidFill>
                </a:ln>
                <a:solidFill>
                  <a:srgbClr val="059917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apaga”.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Marcos 9:44.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231039" y="5321159"/>
            <a:ext cx="6681922" cy="1200329"/>
          </a:xfrm>
          <a:prstGeom prst="rect">
            <a:avLst/>
          </a:prstGeom>
          <a:solidFill>
            <a:srgbClr val="FF0000"/>
          </a:solidFill>
          <a:ln w="76200">
            <a:solidFill>
              <a:srgbClr val="FFFF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Éstas son expresiones de énfasis </a:t>
            </a:r>
          </a:p>
          <a:p>
            <a:pPr algn="ctr"/>
            <a:r>
              <a:rPr lang="es-CO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que se usan en sentido figurado. </a:t>
            </a:r>
            <a:endParaRPr lang="es-CO" sz="3600" b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41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15683" y="478095"/>
            <a:ext cx="6112634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Ejemplo: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 castigo de Dios contra </a:t>
            </a:r>
            <a:r>
              <a:rPr lang="es-CO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Edom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.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Isaías 34:9-11.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09094" y="2056054"/>
            <a:ext cx="8590208" cy="4524315"/>
          </a:xfrm>
          <a:prstGeom prst="rect">
            <a:avLst/>
          </a:prstGeom>
          <a:solidFill>
            <a:schemeClr val="tx1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>
                <a:ln>
                  <a:solidFill>
                    <a:srgbClr val="059917"/>
                  </a:solidFill>
                </a:ln>
                <a:solidFill>
                  <a:srgbClr val="059917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Y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sus arroyos se convertirán en brea, y su polvo en azufre, y su tierra en brea ardiente. </a:t>
            </a:r>
          </a:p>
          <a:p>
            <a:pPr algn="ctr"/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No se apagará de noche ni de día, perpetuamente subirá su humo;</a:t>
            </a:r>
          </a:p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de generación en generación será asolada, nunca jamás pasará nadie por ella. </a:t>
            </a:r>
          </a:p>
          <a:p>
            <a:pPr algn="ctr"/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 adueñarán de ella el pelícano y el erizo, la lechuza y el cuervo morarán en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ella”.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6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05949" y="2719978"/>
            <a:ext cx="7332103" cy="1754326"/>
          </a:xfrm>
          <a:prstGeom prst="rect">
            <a:avLst/>
          </a:prstGeom>
          <a:solidFill>
            <a:schemeClr val="tx1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“Sodoma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y Gomorra 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…,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fueron puestas por ejemplo, sufriendo el castigo del fuego 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eterno”. 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Judas 1:7. 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015419" y="1012083"/>
            <a:ext cx="7113161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También Sodoma y Gomorra fueron quemadas con fuego eterno.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05949" y="4986306"/>
            <a:ext cx="7332103" cy="1200329"/>
          </a:xfrm>
          <a:prstGeom prst="rect">
            <a:avLst/>
          </a:prstGeom>
          <a:solidFill>
            <a:srgbClr val="FFFFAB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Aunque este fuego es eterno, se apagó hace más de tres mil años.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91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893068" y="2101791"/>
            <a:ext cx="7332103" cy="2862322"/>
          </a:xfrm>
          <a:prstGeom prst="rect">
            <a:avLst/>
          </a:prstGeom>
          <a:solidFill>
            <a:srgbClr val="FFFFEF"/>
          </a:solidFill>
          <a:ln w="76200">
            <a:solidFill>
              <a:srgbClr val="7143CD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“Pero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si no me oyereis para santificar el día de reposo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…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yo haré descender fuego en sus puertas, y consumirá los palacios de Jerusalén,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y</a:t>
            </a:r>
            <a:r>
              <a:rPr lang="es-CO" sz="3600" b="1" dirty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no se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apagará”. 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Jeremías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17:27.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502803" y="548443"/>
            <a:ext cx="6112634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Similar ocurrió con el fuego que quemó a Jerusalén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93067" y="5295401"/>
            <a:ext cx="7332103" cy="1200329"/>
          </a:xfrm>
          <a:prstGeom prst="rect">
            <a:avLst/>
          </a:prstGeom>
          <a:solidFill>
            <a:srgbClr val="FFFFAB"/>
          </a:solidFill>
          <a:ln w="762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Esta profecía se cumplió en el año 586 a.C.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Y el fuego se apagó.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11034" y="1365528"/>
            <a:ext cx="6521932" cy="2431435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Esta creencia no es bíblica, y la palabra infierno tampoco se </a:t>
            </a:r>
            <a:r>
              <a:rPr lang="es-CO" sz="3800" b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encuentra en la </a:t>
            </a:r>
            <a:r>
              <a:rPr lang="es-CO" sz="3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Biblia en los idiomas originales.</a:t>
            </a:r>
            <a:endParaRPr lang="es-CO" sz="38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11034" y="4402477"/>
            <a:ext cx="6521932" cy="1754326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¿Entonces por qué la palabra infierno se encuentra hoy </a:t>
            </a:r>
            <a:r>
              <a:rPr lang="es-ES_tradnl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en muchas versiones de la Biblia?</a:t>
            </a:r>
            <a:endParaRPr lang="es-ES" sz="3600" b="1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2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434656" y="1535897"/>
            <a:ext cx="2274688" cy="64633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36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3. Tártaro</a:t>
            </a:r>
            <a:endParaRPr lang="es-ES" sz="3600" b="1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02506" y="587148"/>
            <a:ext cx="693898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ea typeface="Ebrima" panose="02000000000000000000" pitchFamily="2" charset="0"/>
                <a:cs typeface="Ebrima" panose="02000000000000000000" pitchFamily="2" charset="0"/>
              </a:rPr>
              <a:t>¿Qué significan estas tres palabras?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719314" y="2373801"/>
            <a:ext cx="7705372" cy="2308324"/>
          </a:xfrm>
          <a:prstGeom prst="rect">
            <a:avLst/>
          </a:prstGeom>
          <a:solidFill>
            <a:srgbClr val="D1F7F6"/>
          </a:solidFill>
          <a:ln>
            <a:solidFill>
              <a:srgbClr val="FFFF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Aparece una sola vez en la Biblia. </a:t>
            </a:r>
          </a:p>
          <a:p>
            <a:pPr algn="ctr"/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Según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los griegos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y la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literatura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judía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el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Tártaro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era un lugar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donde se recibía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 castigo divino.  </a:t>
            </a:r>
            <a:endParaRPr lang="es-CO" sz="36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19314" y="4884401"/>
            <a:ext cx="770537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 apóstol Pedro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usa este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término para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referirse al lugar más profundo adonde fueron arrojados los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ángeles rebeldes.</a:t>
            </a:r>
            <a:endParaRPr lang="es-CO" sz="3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03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898302" y="3723506"/>
            <a:ext cx="7347397" cy="2862322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“Y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 los ángeles que no guardaron su dignidad, sino que abandonaron su propia morada, los ha guardado bajo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oscuridad, en prisiones eternas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para el juicio del gran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día”.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Judas 1:6.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38810" y="616829"/>
            <a:ext cx="7466380" cy="2862322"/>
          </a:xfrm>
          <a:prstGeom prst="rect">
            <a:avLst/>
          </a:prstGeom>
          <a:solidFill>
            <a:srgbClr val="FFFFD5"/>
          </a:solidFill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“Porque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si Dios no perdonó a los ángeles que pecaron, sino que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arrojándolos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al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infierno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(</a:t>
            </a:r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tártaro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)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los entregó a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prisiones de oscuridad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para ser reservados al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juicio”.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2Pedro 2:4.  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3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26299" y="472637"/>
            <a:ext cx="6091402" cy="830997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48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¿Dónde fueron arrojados?</a:t>
            </a:r>
            <a:endParaRPr lang="es-ES" sz="4800" b="1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27314" y="1783064"/>
            <a:ext cx="8489372" cy="2862322"/>
          </a:xfrm>
          <a:prstGeom prst="rect">
            <a:avLst/>
          </a:prstGeom>
          <a:solidFill>
            <a:srgbClr val="FFFFD5"/>
          </a:solidFill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“Y </a:t>
            </a:r>
            <a:r>
              <a:rPr lang="es-CO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fue lanzado fuera el gran dragón, la serpiente antigua, que se llama diablo y Satanás, el cual engaña al mundo entero; fue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arrojado a la tierra</a:t>
            </a:r>
            <a:r>
              <a:rPr lang="es-CO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y sus ángeles fueron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arrojados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con </a:t>
            </a:r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él”.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Apocalipsis 12:9.</a:t>
            </a:r>
            <a:endParaRPr lang="es-CO" dirty="0"/>
          </a:p>
        </p:txBody>
      </p:sp>
      <p:sp>
        <p:nvSpPr>
          <p:cNvPr id="3" name="Rectángulo 2"/>
          <p:cNvSpPr/>
          <p:nvPr/>
        </p:nvSpPr>
        <p:spPr>
          <a:xfrm>
            <a:off x="62346" y="4891037"/>
            <a:ext cx="9019309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“¡</a:t>
            </a:r>
            <a:r>
              <a:rPr lang="es-ES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Ay de la tierra y el mar! Porque el diablo </a:t>
            </a:r>
            <a:r>
              <a:rPr lang="es-ES" sz="3600" b="1" dirty="0">
                <a:ln>
                  <a:solidFill>
                    <a:srgbClr val="FF0000"/>
                  </a:solidFill>
                </a:ln>
                <a:solidFill>
                  <a:schemeClr val="accent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ha </a:t>
            </a:r>
            <a:r>
              <a:rPr lang="es-ES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descendido</a:t>
            </a:r>
            <a:r>
              <a:rPr lang="es-ES" sz="3600" b="1" dirty="0">
                <a:ln>
                  <a:solidFill>
                    <a:srgbClr val="FF0000"/>
                  </a:solidFill>
                </a:ln>
                <a:solidFill>
                  <a:schemeClr val="accent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ES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 vosotros, con gran furor, al saber que le queda poco tiempo". </a:t>
            </a:r>
            <a:r>
              <a:rPr lang="es-ES" sz="3600" b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Apoc</a:t>
            </a:r>
            <a:r>
              <a:rPr lang="es-ES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. 12:12.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endParaRPr lang="es-CO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07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80084" y="1359048"/>
            <a:ext cx="7783832" cy="3416320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Porque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no tenemos lucha contra sangre y carne, sino contra principados, contra potestades, contra los gobernadores de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las tinieblas de este siglo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contra huestes espirituales de maldad en las </a:t>
            </a:r>
            <a:r>
              <a:rPr lang="es-CO" sz="36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regiones celestes.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Efesios 6:12. 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344260" y="405319"/>
            <a:ext cx="4455480" cy="830997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48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¿Qué lugar es ese?</a:t>
            </a:r>
            <a:endParaRPr lang="es-ES" sz="4800" b="1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4275" y="4898101"/>
            <a:ext cx="8555450" cy="17543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</a:rPr>
              <a:t>Esos malos espíritus están en nuestra atmósfera. Por eso satanás es llamado </a:t>
            </a:r>
          </a:p>
          <a:p>
            <a:pPr algn="ctr"/>
            <a:r>
              <a:rPr lang="es-ES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</a:rPr>
              <a:t>“El </a:t>
            </a:r>
            <a:r>
              <a:rPr lang="es-ES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</a:rPr>
              <a:t>príncipe de la potestad del </a:t>
            </a:r>
            <a:r>
              <a:rPr lang="es-ES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</a:rPr>
              <a:t>aire”. </a:t>
            </a:r>
            <a:r>
              <a:rPr lang="es-ES" sz="3600" b="1" dirty="0" smtClean="0">
                <a:ln>
                  <a:solidFill>
                    <a:srgbClr val="0000FE"/>
                  </a:solidFill>
                </a:ln>
                <a:solidFill>
                  <a:srgbClr val="0000FE"/>
                </a:solidFill>
                <a:latin typeface="Calibri" panose="020F0502020204030204" pitchFamily="34" charset="0"/>
              </a:rPr>
              <a:t>Efe.2:2. </a:t>
            </a:r>
            <a:endParaRPr lang="es-CO" dirty="0">
              <a:ln>
                <a:solidFill>
                  <a:srgbClr val="0000FE"/>
                </a:solidFill>
              </a:ln>
              <a:solidFill>
                <a:srgbClr val="0000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9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14306" y="1299742"/>
            <a:ext cx="77153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libri" panose="020F0502020204030204" pitchFamily="34" charset="0"/>
                <a:cs typeface="Vijaya" panose="020B0604020202020204" pitchFamily="34" charset="0"/>
              </a:rPr>
              <a:t>Dios nos ilumine al estudiar su Palabra y nos </a:t>
            </a:r>
            <a:r>
              <a:rPr lang="es-CO" sz="40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libri" panose="020F0502020204030204" pitchFamily="34" charset="0"/>
                <a:cs typeface="Vijaya" panose="020B0604020202020204" pitchFamily="34" charset="0"/>
              </a:rPr>
              <a:t>bendiga </a:t>
            </a:r>
            <a:r>
              <a:rPr lang="es-CO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alibri" panose="020F0502020204030204" pitchFamily="34" charset="0"/>
                <a:cs typeface="Vijaya" panose="020B0604020202020204" pitchFamily="34" charset="0"/>
              </a:rPr>
              <a:t>mientras…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523533" y="3384726"/>
            <a:ext cx="6096934" cy="25545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“Aguardamos </a:t>
            </a:r>
            <a:r>
              <a:rPr lang="es-CO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la bendita esperanza, la gloriosa aparición de nuestro gran Dios y Salvador </a:t>
            </a:r>
            <a:r>
              <a:rPr lang="es-CO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Jesucristo”</a:t>
            </a:r>
            <a:endParaRPr lang="es-CO" sz="1100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5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33340" y="989943"/>
            <a:ext cx="6877321" cy="3600986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8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La palabra infierno que encontramos en el Nuevo Testamento de algunas Biblias en español es la traducción inexacta </a:t>
            </a:r>
          </a:p>
          <a:p>
            <a:pPr algn="ctr"/>
            <a:r>
              <a:rPr lang="es-CO" sz="38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de estas tres palabras griegas: </a:t>
            </a:r>
          </a:p>
          <a:p>
            <a:pPr algn="ctr"/>
            <a:r>
              <a:rPr lang="es-CO" sz="3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Hades</a:t>
            </a:r>
            <a:r>
              <a:rPr lang="es-CO" sz="38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 Gehena </a:t>
            </a:r>
            <a:r>
              <a:rPr lang="es-CO" sz="3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Tártaro.</a:t>
            </a:r>
            <a:endParaRPr lang="es-CO" sz="38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33340" y="5139783"/>
            <a:ext cx="6877321" cy="12003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 </a:t>
            </a:r>
            <a:r>
              <a:rPr lang="es-ES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concepto de infierno difiere </a:t>
            </a:r>
            <a:r>
              <a:rPr lang="es-E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del significado de estas tres palabras.</a:t>
            </a:r>
            <a:endParaRPr lang="es-ES" sz="3600" b="1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36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692234" y="1972694"/>
            <a:ext cx="2090379" cy="64633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1. Hades</a:t>
            </a:r>
            <a:endParaRPr lang="es-ES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13341" y="898865"/>
            <a:ext cx="6967470" cy="646331"/>
          </a:xfrm>
          <a:prstGeom prst="rect">
            <a:avLst/>
          </a:prstGeom>
          <a:solidFill>
            <a:srgbClr val="71DAFF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Calibri" panose="020F0502020204030204" pitchFamily="34" charset="0"/>
                <a:ea typeface="Ebrima" panose="02000000000000000000" pitchFamily="2" charset="0"/>
                <a:cs typeface="Ebrima" panose="02000000000000000000" pitchFamily="2" charset="0"/>
              </a:rPr>
              <a:t>¿Qué significan estas tres palabras?</a:t>
            </a:r>
            <a:endParaRPr lang="es-ES" sz="3600" b="1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Calibri" panose="020F050202020403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63189" y="3046523"/>
            <a:ext cx="7017622" cy="2862322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Es el equivalente griego del hebreo </a:t>
            </a:r>
            <a:r>
              <a:rPr lang="es-CO" sz="3600" b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seol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Se refiere al lugar donde están los muertos: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 sepulcro.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parece </a:t>
            </a:r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10 veces en el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NT.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2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34979" y="2230297"/>
            <a:ext cx="4001415" cy="646331"/>
          </a:xfrm>
          <a:prstGeom prst="rect">
            <a:avLst/>
          </a:prstGeom>
          <a:solidFill>
            <a:srgbClr val="FFFFCC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Mateo 11:23, 16:18.</a:t>
            </a:r>
            <a:endParaRPr lang="es-CO" sz="3600" b="1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34979" y="3292641"/>
            <a:ext cx="4001415" cy="646331"/>
          </a:xfrm>
          <a:prstGeom prst="rect">
            <a:avLst/>
          </a:prstGeom>
          <a:solidFill>
            <a:srgbClr val="FFFFCC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Lucas 10:15, </a:t>
            </a:r>
            <a:r>
              <a:rPr lang="es-CO" sz="3600" b="1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16:23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34979" y="4389655"/>
            <a:ext cx="4001415" cy="646331"/>
          </a:xfrm>
          <a:prstGeom prst="rect">
            <a:avLst/>
          </a:prstGeom>
          <a:solidFill>
            <a:srgbClr val="FFFFCC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CO" sz="3600" b="1" dirty="0" smtClean="0">
                <a:ln>
                  <a:solidFill>
                    <a:srgbClr val="01A114"/>
                  </a:solidFill>
                </a:ln>
                <a:solidFill>
                  <a:srgbClr val="01A114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Hechos 2:27,31.</a:t>
            </a:r>
            <a:endParaRPr lang="es-CO" sz="3600" b="1" dirty="0">
              <a:ln>
                <a:solidFill>
                  <a:srgbClr val="01A114"/>
                </a:solidFill>
              </a:ln>
              <a:solidFill>
                <a:srgbClr val="01A114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34979" y="5486669"/>
            <a:ext cx="6139308" cy="646331"/>
          </a:xfrm>
          <a:prstGeom prst="rect">
            <a:avLst/>
          </a:prstGeom>
          <a:solidFill>
            <a:srgbClr val="FFFFCC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CO" sz="3600" b="1" dirty="0" smtClean="0">
                <a:ln>
                  <a:solidFill>
                    <a:srgbClr val="4808BC"/>
                  </a:solidFill>
                </a:ln>
                <a:solidFill>
                  <a:srgbClr val="4808BC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Apocalipsis 1:18, 6:8, 20:13, 14.</a:t>
            </a:r>
            <a:endParaRPr lang="es-CO" sz="3600" b="1" dirty="0">
              <a:ln>
                <a:solidFill>
                  <a:srgbClr val="4808BC"/>
                </a:solidFill>
              </a:ln>
              <a:solidFill>
                <a:srgbClr val="4808BC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92648" y="961891"/>
            <a:ext cx="8383927" cy="3879344"/>
            <a:chOff x="592648" y="961891"/>
            <a:chExt cx="8383927" cy="3879344"/>
          </a:xfrm>
        </p:grpSpPr>
        <p:sp>
          <p:nvSpPr>
            <p:cNvPr id="3" name="Rectángulo 2"/>
            <p:cNvSpPr/>
            <p:nvPr/>
          </p:nvSpPr>
          <p:spPr>
            <a:xfrm>
              <a:off x="592648" y="961891"/>
              <a:ext cx="8383927" cy="646331"/>
            </a:xfrm>
            <a:prstGeom prst="rect">
              <a:avLst/>
            </a:prstGeom>
            <a:solidFill>
              <a:srgbClr val="FFCCFF"/>
            </a:solidFill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s-ES" sz="36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" panose="020F0502020204030204" pitchFamily="34" charset="0"/>
                  <a:cs typeface="Vijaya" panose="020B0604020202020204" pitchFamily="34" charset="0"/>
                </a:rPr>
                <a:t>Hades aparece en los siguientes versículos:</a:t>
              </a:r>
              <a:endParaRPr lang="es-ES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endParaRPr>
            </a:p>
          </p:txBody>
        </p:sp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2394" y="2253655"/>
              <a:ext cx="3303785" cy="2587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217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318556" y="1348254"/>
            <a:ext cx="6506885" cy="1754326"/>
          </a:xfrm>
          <a:prstGeom prst="rect">
            <a:avLst/>
          </a:prstGeom>
          <a:solidFill>
            <a:srgbClr val="FFCCF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En </a:t>
            </a:r>
            <a:r>
              <a:rPr lang="es-ES" sz="3600" b="1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Lucas 16:23 </a:t>
            </a:r>
            <a:r>
              <a:rPr lang="es-E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el vocablo griego hades se usa de manera figurada en la parábola del rico y Lázaro.</a:t>
            </a:r>
            <a:endParaRPr lang="es-ES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03979" y="3714309"/>
            <a:ext cx="7336043" cy="230832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</a:rPr>
              <a:t>“Y en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</a:rPr>
              <a:t>el lugar de los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</a:rPr>
              <a:t>muertos </a:t>
            </a:r>
            <a:r>
              <a:rPr lang="es-CO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</a:rPr>
              <a:t>(hades)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</a:rPr>
              <a:t>estando en el tormento, el rico vio de lejos a Abrahán y a Lázaro en su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</a:rPr>
              <a:t>seno”. </a:t>
            </a:r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</a:rPr>
              <a:t>Lucas 16:23. 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61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66844" y="4072039"/>
            <a:ext cx="7210312" cy="2308324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Las parábolas son relatos figurados que concluyen con una moraleja. </a:t>
            </a:r>
          </a:p>
          <a:p>
            <a:pPr algn="ctr"/>
            <a:r>
              <a:rPr lang="es-E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No es su función servir de base para enseñanzas doctrinales.</a:t>
            </a:r>
            <a:endParaRPr lang="es-ES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20067" y="787146"/>
            <a:ext cx="8103866" cy="2862322"/>
          </a:xfrm>
          <a:prstGeom prst="rect">
            <a:avLst/>
          </a:prstGeom>
          <a:solidFill>
            <a:srgbClr val="71F8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4808BC"/>
                  </a:solidFill>
                </a:ln>
                <a:solidFill>
                  <a:srgbClr val="500688"/>
                </a:solidFill>
                <a:effectLst>
                  <a:glow rad="12700">
                    <a:srgbClr val="002060"/>
                  </a:glow>
                </a:effectLst>
                <a:latin typeface="Calibri" panose="020F0502020204030204" pitchFamily="34" charset="0"/>
              </a:rPr>
              <a:t>Usar este texto para sostener la creencia en el infierno es desconocer la enseñanza bíblica sobre el estado inconsciente de los muertos, y las mínimas normas de interpretación bíblica.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rgbClr val="500688"/>
              </a:solidFill>
              <a:effectLst>
                <a:glow rad="12700">
                  <a:srgbClr val="002060"/>
                </a:glo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5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434656" y="2758508"/>
            <a:ext cx="2274688" cy="64633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36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2. Gehena</a:t>
            </a:r>
            <a:endParaRPr lang="es-ES" sz="3600" b="1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02506" y="1501546"/>
            <a:ext cx="6938988" cy="646331"/>
          </a:xfrm>
          <a:prstGeom prst="rect">
            <a:avLst/>
          </a:prstGeom>
          <a:solidFill>
            <a:srgbClr val="71F8FF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ea typeface="Ebrima" panose="02000000000000000000" pitchFamily="2" charset="0"/>
                <a:cs typeface="Ebrima" panose="02000000000000000000" pitchFamily="2" charset="0"/>
              </a:rPr>
              <a:t>¿Qué significan estas tres palabras?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081825" y="3963954"/>
            <a:ext cx="6980350" cy="2308324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Gehena</a:t>
            </a:r>
            <a:r>
              <a:rPr lang="es-CO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es el equivalente griego de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“Valle </a:t>
            </a:r>
            <a:r>
              <a:rPr lang="es-CO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de </a:t>
            </a:r>
            <a:r>
              <a:rPr lang="es-CO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Hinom”</a:t>
            </a:r>
            <a:r>
              <a:rPr lang="es-CO" sz="36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,</a:t>
            </a:r>
            <a:r>
              <a:rPr lang="es-CO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es-CO" sz="3600" b="1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un desfiladero </a:t>
            </a:r>
            <a:r>
              <a:rPr lang="es-CO" sz="36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cercano de Jerusalén</a:t>
            </a:r>
            <a:r>
              <a:rPr lang="es-CO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. </a:t>
            </a:r>
          </a:p>
          <a:p>
            <a:pPr algn="ctr"/>
            <a:r>
              <a:rPr lang="es-CO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cs typeface="Vijaya" panose="020B0604020202020204" pitchFamily="34" charset="0"/>
              </a:rPr>
              <a:t>(Véase Josué 15:8). </a:t>
            </a:r>
            <a:endParaRPr lang="es-CO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4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TC104033937[[fn=Estela de condensación]]</Template>
  <TotalTime>2587</TotalTime>
  <Words>1879</Words>
  <Application>Microsoft Office PowerPoint</Application>
  <PresentationFormat>Presentación en pantalla (4:3)</PresentationFormat>
  <Paragraphs>113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1" baseType="lpstr">
      <vt:lpstr>Arial</vt:lpstr>
      <vt:lpstr>Calibri</vt:lpstr>
      <vt:lpstr>Century Gothic</vt:lpstr>
      <vt:lpstr>Chiller</vt:lpstr>
      <vt:lpstr>Ebrima</vt:lpstr>
      <vt:lpstr>Vijaya</vt:lpstr>
      <vt:lpstr>Estela de condensación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WindowsRD</cp:lastModifiedBy>
  <cp:revision>405</cp:revision>
  <dcterms:created xsi:type="dcterms:W3CDTF">2014-08-19T02:53:33Z</dcterms:created>
  <dcterms:modified xsi:type="dcterms:W3CDTF">2015-02-08T14:58:37Z</dcterms:modified>
</cp:coreProperties>
</file>