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59" r:id="rId5"/>
    <p:sldId id="260" r:id="rId6"/>
    <p:sldId id="261" r:id="rId7"/>
    <p:sldId id="31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311"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5143500" type="screen16x9"/>
  <p:notesSz cx="6858000" cy="9156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b="1" kern="1200">
        <a:solidFill>
          <a:srgbClr val="FAFD00"/>
        </a:solidFill>
        <a:latin typeface="Times"/>
        <a:ea typeface="+mn-ea"/>
        <a:cs typeface="+mn-cs"/>
      </a:defRPr>
    </a:lvl1pPr>
    <a:lvl2pPr marL="457200" algn="l" rtl="0" eaLnBrk="0" fontAlgn="base" hangingPunct="0">
      <a:spcBef>
        <a:spcPct val="0"/>
      </a:spcBef>
      <a:spcAft>
        <a:spcPct val="0"/>
      </a:spcAft>
      <a:defRPr sz="2400" b="1" kern="1200">
        <a:solidFill>
          <a:srgbClr val="FAFD00"/>
        </a:solidFill>
        <a:latin typeface="Times"/>
        <a:ea typeface="+mn-ea"/>
        <a:cs typeface="+mn-cs"/>
      </a:defRPr>
    </a:lvl2pPr>
    <a:lvl3pPr marL="914400" algn="l" rtl="0" eaLnBrk="0" fontAlgn="base" hangingPunct="0">
      <a:spcBef>
        <a:spcPct val="0"/>
      </a:spcBef>
      <a:spcAft>
        <a:spcPct val="0"/>
      </a:spcAft>
      <a:defRPr sz="2400" b="1" kern="1200">
        <a:solidFill>
          <a:srgbClr val="FAFD00"/>
        </a:solidFill>
        <a:latin typeface="Times"/>
        <a:ea typeface="+mn-ea"/>
        <a:cs typeface="+mn-cs"/>
      </a:defRPr>
    </a:lvl3pPr>
    <a:lvl4pPr marL="1371600" algn="l" rtl="0" eaLnBrk="0" fontAlgn="base" hangingPunct="0">
      <a:spcBef>
        <a:spcPct val="0"/>
      </a:spcBef>
      <a:spcAft>
        <a:spcPct val="0"/>
      </a:spcAft>
      <a:defRPr sz="2400" b="1" kern="1200">
        <a:solidFill>
          <a:srgbClr val="FAFD00"/>
        </a:solidFill>
        <a:latin typeface="Times"/>
        <a:ea typeface="+mn-ea"/>
        <a:cs typeface="+mn-cs"/>
      </a:defRPr>
    </a:lvl4pPr>
    <a:lvl5pPr marL="1828800" algn="l" rtl="0" eaLnBrk="0" fontAlgn="base" hangingPunct="0">
      <a:spcBef>
        <a:spcPct val="0"/>
      </a:spcBef>
      <a:spcAft>
        <a:spcPct val="0"/>
      </a:spcAft>
      <a:defRPr sz="2400" b="1" kern="1200">
        <a:solidFill>
          <a:srgbClr val="FAFD00"/>
        </a:solidFill>
        <a:latin typeface="Times"/>
        <a:ea typeface="+mn-ea"/>
        <a:cs typeface="+mn-cs"/>
      </a:defRPr>
    </a:lvl5pPr>
    <a:lvl6pPr marL="2286000" algn="l" defTabSz="914400" rtl="0" eaLnBrk="1" latinLnBrk="0" hangingPunct="1">
      <a:defRPr sz="2400" b="1" kern="1200">
        <a:solidFill>
          <a:srgbClr val="FAFD00"/>
        </a:solidFill>
        <a:latin typeface="Times"/>
        <a:ea typeface="+mn-ea"/>
        <a:cs typeface="+mn-cs"/>
      </a:defRPr>
    </a:lvl6pPr>
    <a:lvl7pPr marL="2743200" algn="l" defTabSz="914400" rtl="0" eaLnBrk="1" latinLnBrk="0" hangingPunct="1">
      <a:defRPr sz="2400" b="1" kern="1200">
        <a:solidFill>
          <a:srgbClr val="FAFD00"/>
        </a:solidFill>
        <a:latin typeface="Times"/>
        <a:ea typeface="+mn-ea"/>
        <a:cs typeface="+mn-cs"/>
      </a:defRPr>
    </a:lvl7pPr>
    <a:lvl8pPr marL="3200400" algn="l" defTabSz="914400" rtl="0" eaLnBrk="1" latinLnBrk="0" hangingPunct="1">
      <a:defRPr sz="2400" b="1" kern="1200">
        <a:solidFill>
          <a:srgbClr val="FAFD00"/>
        </a:solidFill>
        <a:latin typeface="Times"/>
        <a:ea typeface="+mn-ea"/>
        <a:cs typeface="+mn-cs"/>
      </a:defRPr>
    </a:lvl8pPr>
    <a:lvl9pPr marL="3657600" algn="l" defTabSz="914400" rtl="0" eaLnBrk="1" latinLnBrk="0" hangingPunct="1">
      <a:defRPr sz="2400" b="1" kern="1200">
        <a:solidFill>
          <a:srgbClr val="FAFD00"/>
        </a:solidFill>
        <a:latin typeface="Times"/>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663300"/>
    <a:srgbClr val="FCFEB9"/>
    <a:srgbClr val="FAFD00"/>
    <a:srgbClr val="C9C2FC"/>
    <a:srgbClr val="D54629"/>
    <a:srgbClr val="00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74" d="100"/>
          <a:sy n="74" d="100"/>
        </p:scale>
        <p:origin x="996" y="5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05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975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5" name="Rectangle 3"/>
          <p:cNvSpPr>
            <a:spLocks noGrp="1" noRot="1" noChangeAspect="1" noChangeArrowheads="1" noTextEdit="1"/>
          </p:cNvSpPr>
          <p:nvPr>
            <p:ph type="sldImg" idx="2"/>
          </p:nvPr>
        </p:nvSpPr>
        <p:spPr bwMode="auto">
          <a:xfrm>
            <a:off x="393700" y="695325"/>
            <a:ext cx="60706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455894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O"/>
          </a:p>
        </p:txBody>
      </p:sp>
    </p:spTree>
    <p:extLst>
      <p:ext uri="{BB962C8B-B14F-4D97-AF65-F5344CB8AC3E}">
        <p14:creationId xmlns:p14="http://schemas.microsoft.com/office/powerpoint/2010/main" val="133360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84629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457200"/>
            <a:ext cx="1943100" cy="4114800"/>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85800" y="457200"/>
            <a:ext cx="5676900" cy="4114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705897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857250"/>
          </a:xfrm>
        </p:spPr>
        <p:txBody>
          <a:bodyPr/>
          <a:lstStyle/>
          <a:p>
            <a:r>
              <a:rPr lang="es-ES"/>
              <a:t>Haga clic para modificar el estilo de título del patrón</a:t>
            </a:r>
            <a:endParaRPr lang="es-CO"/>
          </a:p>
        </p:txBody>
      </p:sp>
      <p:sp>
        <p:nvSpPr>
          <p:cNvPr id="3" name="2 Marcador de imágenes prediseñadas"/>
          <p:cNvSpPr>
            <a:spLocks noGrp="1"/>
          </p:cNvSpPr>
          <p:nvPr>
            <p:ph type="clipArt" sz="half" idx="1"/>
          </p:nvPr>
        </p:nvSpPr>
        <p:spPr>
          <a:xfrm>
            <a:off x="685800" y="1485900"/>
            <a:ext cx="3810000" cy="3086100"/>
          </a:xfrm>
        </p:spPr>
        <p:txBody>
          <a:bodyPr/>
          <a:lstStyle/>
          <a:p>
            <a:pPr lvl="0"/>
            <a:endParaRPr lang="es-CO" noProof="0"/>
          </a:p>
        </p:txBody>
      </p:sp>
      <p:sp>
        <p:nvSpPr>
          <p:cNvPr id="4" name="3 Marcador de texto"/>
          <p:cNvSpPr>
            <a:spLocks noGrp="1"/>
          </p:cNvSpPr>
          <p:nvPr>
            <p:ph type="body" sz="half" idx="2"/>
          </p:nvPr>
        </p:nvSpPr>
        <p:spPr>
          <a:xfrm>
            <a:off x="46482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32651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857250"/>
          </a:xfrm>
        </p:spPr>
        <p:txBody>
          <a:bodyPr/>
          <a:lstStyle/>
          <a:p>
            <a:r>
              <a:rPr lang="es-ES"/>
              <a:t>Haga clic para modificar el estilo de título del patrón</a:t>
            </a:r>
            <a:endParaRPr lang="es-CO"/>
          </a:p>
        </p:txBody>
      </p:sp>
      <p:sp>
        <p:nvSpPr>
          <p:cNvPr id="3" name="2 Marcador de texto"/>
          <p:cNvSpPr>
            <a:spLocks noGrp="1"/>
          </p:cNvSpPr>
          <p:nvPr>
            <p:ph type="body" sz="half" idx="1"/>
          </p:nvPr>
        </p:nvSpPr>
        <p:spPr>
          <a:xfrm>
            <a:off x="6858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485900"/>
            <a:ext cx="3810000" cy="3086100"/>
          </a:xfrm>
        </p:spPr>
        <p:txBody>
          <a:bodyPr/>
          <a:lstStyle/>
          <a:p>
            <a:pPr lvl="0"/>
            <a:endParaRPr lang="es-CO" noProof="0"/>
          </a:p>
        </p:txBody>
      </p:sp>
    </p:spTree>
    <p:extLst>
      <p:ext uri="{BB962C8B-B14F-4D97-AF65-F5344CB8AC3E}">
        <p14:creationId xmlns:p14="http://schemas.microsoft.com/office/powerpoint/2010/main" val="426970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84360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16193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85442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0114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14890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21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3756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04799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6" descr="http://www.insightsofgod.com/images/MICHAEL-VS-SA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4213" y="-20638"/>
            <a:ext cx="7696200" cy="1257301"/>
          </a:xfrm>
        </p:spPr>
        <p:txBody>
          <a:bodyPr/>
          <a:lstStyle/>
          <a:p>
            <a:pPr>
              <a:defRPr/>
            </a:pPr>
            <a:r>
              <a:rPr lang="es-CO" b="1" dirty="0">
                <a:solidFill>
                  <a:srgbClr val="FAFD00"/>
                </a:solidFill>
                <a:effectLst>
                  <a:outerShdw blurRad="38100" dist="38100" dir="2700000" algn="tl">
                    <a:srgbClr val="000000"/>
                  </a:outerShdw>
                </a:effectLst>
              </a:rPr>
              <a:t>EL FUERTE PREGON  PRESENTA</a:t>
            </a:r>
          </a:p>
        </p:txBody>
      </p:sp>
      <p:sp>
        <p:nvSpPr>
          <p:cNvPr id="4100" name="Rectangle 4"/>
          <p:cNvSpPr>
            <a:spLocks noGrp="1" noChangeArrowheads="1"/>
          </p:cNvSpPr>
          <p:nvPr>
            <p:ph type="subTitle" idx="1"/>
          </p:nvPr>
        </p:nvSpPr>
        <p:spPr>
          <a:xfrm>
            <a:off x="179388" y="3219450"/>
            <a:ext cx="8640762" cy="1800225"/>
          </a:xfrm>
        </p:spPr>
        <p:txBody>
          <a:bodyPr anchor="ctr"/>
          <a:lstStyle/>
          <a:p>
            <a:pPr>
              <a:spcBef>
                <a:spcPct val="0"/>
              </a:spcBef>
              <a:defRPr/>
            </a:pPr>
            <a:r>
              <a:rPr lang="es-CO" sz="4400" b="1" dirty="0">
                <a:solidFill>
                  <a:srgbClr val="FAFD00"/>
                </a:solidFill>
                <a:effectLst>
                  <a:outerShdw blurRad="38100" dist="38100" dir="2700000" algn="tl">
                    <a:srgbClr val="000000"/>
                  </a:outerShdw>
                </a:effectLst>
                <a:latin typeface="+mj-lt"/>
                <a:ea typeface="+mj-ea"/>
                <a:cs typeface="+mj-cs"/>
              </a:rPr>
              <a:t>Tema No. 18</a:t>
            </a:r>
          </a:p>
          <a:p>
            <a:pPr>
              <a:spcBef>
                <a:spcPct val="0"/>
              </a:spcBef>
              <a:defRPr/>
            </a:pPr>
            <a:r>
              <a:rPr lang="es-CO" sz="4400" b="1" dirty="0">
                <a:solidFill>
                  <a:srgbClr val="FAFD00"/>
                </a:solidFill>
                <a:effectLst>
                  <a:outerShdw blurRad="38100" dist="38100" dir="2700000" algn="tl">
                    <a:srgbClr val="000000"/>
                  </a:outerShdw>
                </a:effectLst>
                <a:latin typeface="+mj-lt"/>
                <a:ea typeface="+mj-ea"/>
                <a:cs typeface="+mj-cs"/>
              </a:rPr>
              <a:t>ARMAGEDON</a:t>
            </a:r>
          </a:p>
          <a:p>
            <a:pPr>
              <a:spcBef>
                <a:spcPct val="0"/>
              </a:spcBef>
              <a:defRPr/>
            </a:pPr>
            <a:r>
              <a:rPr lang="es-CO" sz="4400" b="1" dirty="0">
                <a:solidFill>
                  <a:srgbClr val="FAFD00"/>
                </a:solidFill>
                <a:effectLst>
                  <a:outerShdw blurRad="38100" dist="38100" dir="2700000" algn="tl">
                    <a:srgbClr val="000000"/>
                  </a:outerShdw>
                </a:effectLst>
                <a:latin typeface="+mj-lt"/>
                <a:ea typeface="+mj-ea"/>
                <a:cs typeface="+mj-cs"/>
              </a:rPr>
              <a:t>LA BATALLA FINAL”</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100">
                                            <p:txEl>
                                              <p:pRg st="1" end="1"/>
                                            </p:txEl>
                                          </p:spTgt>
                                        </p:tgtEl>
                                        <p:attrNameLst>
                                          <p:attrName>style.visibility</p:attrName>
                                        </p:attrNameLst>
                                      </p:cBhvr>
                                      <p:to>
                                        <p:strVal val="visible"/>
                                      </p:to>
                                    </p:set>
                                    <p:anim calcmode="lin" valueType="num">
                                      <p:cBhvr additive="base">
                                        <p:cTn id="13" dur="500" fill="hold"/>
                                        <p:tgtEl>
                                          <p:spTgt spid="410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 calcmode="lin" valueType="num">
                                      <p:cBhvr additive="base">
                                        <p:cTn id="19" dur="500" fill="hold"/>
                                        <p:tgtEl>
                                          <p:spTgt spid="410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188" y="195263"/>
            <a:ext cx="3454400" cy="857250"/>
          </a:xfrm>
        </p:spPr>
        <p:txBody>
          <a:bodyPr/>
          <a:lstStyle/>
          <a:p>
            <a:pPr algn="just">
              <a:defRPr/>
            </a:pPr>
            <a:r>
              <a:rPr lang="es-CO" sz="2800" b="1" dirty="0">
                <a:solidFill>
                  <a:srgbClr val="FDC0E5"/>
                </a:solidFill>
                <a:effectLst>
                  <a:outerShdw blurRad="38100" dist="38100" dir="2700000" algn="tl">
                    <a:srgbClr val="000000"/>
                  </a:outerShdw>
                </a:effectLst>
              </a:rPr>
              <a:t>Qué hará Cristo con ellos? (Ap. 19:20,21)</a:t>
            </a:r>
          </a:p>
        </p:txBody>
      </p:sp>
      <p:sp>
        <p:nvSpPr>
          <p:cNvPr id="14339" name="Rectangle 3"/>
          <p:cNvSpPr>
            <a:spLocks noGrp="1" noChangeArrowheads="1"/>
          </p:cNvSpPr>
          <p:nvPr>
            <p:ph type="body" sz="half" idx="2"/>
          </p:nvPr>
        </p:nvSpPr>
        <p:spPr>
          <a:xfrm>
            <a:off x="107950" y="1203325"/>
            <a:ext cx="4608513" cy="2566988"/>
          </a:xfrm>
        </p:spPr>
        <p:txBody>
          <a:bodyPr/>
          <a:lstStyle/>
          <a:p>
            <a:pPr algn="just"/>
            <a:r>
              <a:rPr lang="es-CO" sz="2200" b="1">
                <a:solidFill>
                  <a:srgbClr val="FAFD00"/>
                </a:solidFill>
              </a:rPr>
              <a:t>“ Y la bestia fue tomada prisionera, junto con el falso profeta ... Ambos fueron lanzados vivos al lago de fuego ardiendo con azufre.</a:t>
            </a:r>
          </a:p>
          <a:p>
            <a:pPr algn="just"/>
            <a:r>
              <a:rPr lang="es-CO" sz="2200" b="1">
                <a:solidFill>
                  <a:srgbClr val="FAFD00"/>
                </a:solidFill>
              </a:rPr>
              <a:t> “Los demás fueron muertos con la espada que salía de la boca del que  estaba sentado sobre el caballo, y todas las aves  se hartaron de la carne  de ellos.”</a:t>
            </a:r>
          </a:p>
        </p:txBody>
      </p:sp>
      <p:pic>
        <p:nvPicPr>
          <p:cNvPr id="12292" name="Picture 6" descr="http://www.enlineadirecta.info/fotos/infiern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0"/>
            <a:ext cx="42862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433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4339">
                                            <p:txEl>
                                              <p:pRg st="0" end="0"/>
                                            </p:txEl>
                                          </p:spTgt>
                                        </p:tgtEl>
                                        <p:attrNameLst>
                                          <p:attrName>ppt_c</p:attrName>
                                        </p:attrNameLst>
                                      </p:cBhvr>
                                      <p:to>
                                        <a:srgbClr val="FDC0E5"/>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p:cTn id="13" dur="500" fill="hold"/>
                                        <p:tgtEl>
                                          <p:spTgt spid="1433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433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5" descr="36I.JPG                                                        0000A896&#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0"/>
            <a:ext cx="42116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a:xfrm>
            <a:off x="15875" y="33338"/>
            <a:ext cx="7772400" cy="685800"/>
          </a:xfrm>
        </p:spPr>
        <p:txBody>
          <a:bodyPr/>
          <a:lstStyle/>
          <a:p>
            <a:pPr algn="l">
              <a:defRPr/>
            </a:pPr>
            <a:r>
              <a:rPr lang="es-CO" sz="3200" b="1">
                <a:solidFill>
                  <a:srgbClr val="FDC0E5"/>
                </a:solidFill>
                <a:effectLst>
                  <a:outerShdw blurRad="38100" dist="38100" dir="2700000" algn="tl">
                    <a:srgbClr val="000000"/>
                  </a:outerShdw>
                </a:effectLst>
              </a:rPr>
              <a:t>Qué ocurrirá con el diablo? (Ap. 20:1,2)</a:t>
            </a:r>
          </a:p>
        </p:txBody>
      </p:sp>
      <p:sp>
        <p:nvSpPr>
          <p:cNvPr id="15363" name="Rectangle 3"/>
          <p:cNvSpPr>
            <a:spLocks noGrp="1" noChangeArrowheads="1"/>
          </p:cNvSpPr>
          <p:nvPr>
            <p:ph type="body" sz="half" idx="1"/>
          </p:nvPr>
        </p:nvSpPr>
        <p:spPr>
          <a:xfrm>
            <a:off x="107950" y="627063"/>
            <a:ext cx="4700588" cy="3486150"/>
          </a:xfrm>
        </p:spPr>
        <p:txBody>
          <a:bodyPr/>
          <a:lstStyle/>
          <a:p>
            <a:pPr algn="just">
              <a:defRPr/>
            </a:pPr>
            <a:r>
              <a:rPr lang="es-CO" sz="2800" b="1">
                <a:solidFill>
                  <a:srgbClr val="FAFD00"/>
                </a:solidFill>
                <a:effectLst>
                  <a:outerShdw blurRad="38100" dist="38100" dir="2700000" algn="tl">
                    <a:srgbClr val="000000"/>
                  </a:outerShdw>
                </a:effectLst>
              </a:rPr>
              <a:t>“Vi a un ángel que descendía del cielo y que tenía en su mano la llave del abismo y una gran cadena.” (vs. 1)</a:t>
            </a:r>
          </a:p>
          <a:p>
            <a:pPr algn="just">
              <a:defRPr/>
            </a:pPr>
            <a:r>
              <a:rPr lang="es-CO" sz="2800" b="1">
                <a:solidFill>
                  <a:srgbClr val="FAFD00"/>
                </a:solidFill>
                <a:effectLst>
                  <a:outerShdw blurRad="38100" dist="38100" dir="2700000" algn="tl">
                    <a:srgbClr val="000000"/>
                  </a:outerShdw>
                </a:effectLst>
              </a:rPr>
              <a:t>“El prendió al dragón, aquella serpiente antigua quien es el diablo y Satanás, y le ató por mil años.” (vs.2)</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arn(inHorizontal)">
                                      <p:cBhvr>
                                        <p:cTn id="7" dur="500"/>
                                        <p:tgtEl>
                                          <p:spTgt spid="15363">
                                            <p:txEl>
                                              <p:pRg st="0" end="0"/>
                                            </p:txEl>
                                          </p:spTgt>
                                        </p:tgtEl>
                                      </p:cBhvr>
                                    </p:animEffect>
                                  </p:childTnLst>
                                  <p:subTnLst>
                                    <p:animClr clrSpc="rgb" dir="cw">
                                      <p:cBhvr override="childStyle">
                                        <p:cTn dur="1" fill="hold" display="0" masterRel="nextClick" afterEffect="1"/>
                                        <p:tgtEl>
                                          <p:spTgt spid="15363">
                                            <p:txEl>
                                              <p:pRg st="0" end="0"/>
                                            </p:txEl>
                                          </p:spTgt>
                                        </p:tgtEl>
                                        <p:attrNameLst>
                                          <p:attrName>ppt_c</p:attrName>
                                        </p:attrNameLst>
                                      </p:cBhvr>
                                      <p:to>
                                        <a:srgbClr val="FDC0E5"/>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arn(inHorizontal)">
                                      <p:cBhvr>
                                        <p:cTn id="12" dur="500"/>
                                        <p:tgtEl>
                                          <p:spTgt spid="15363">
                                            <p:txEl>
                                              <p:pRg st="1" end="1"/>
                                            </p:txEl>
                                          </p:spTgt>
                                        </p:tgtEl>
                                      </p:cBhvr>
                                    </p:animEffect>
                                  </p:childTnLst>
                                  <p:subTnLst>
                                    <p:animClr clrSpc="rgb" dir="cw">
                                      <p:cBhvr override="childStyle">
                                        <p:cTn dur="1" fill="hold" display="0" masterRel="nextClick" afterEffect="1"/>
                                        <p:tgtEl>
                                          <p:spTgt spid="15363">
                                            <p:txEl>
                                              <p:pRg st="1" end="1"/>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6" descr="C:\Users\hp\Documents\Adventista 7 Día\Diapositivas Power\sv\content\bin\images\large\0901137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685800" y="195263"/>
            <a:ext cx="7772400" cy="857250"/>
          </a:xfrm>
        </p:spPr>
        <p:txBody>
          <a:bodyPr/>
          <a:lstStyle/>
          <a:p>
            <a:pPr>
              <a:defRPr/>
            </a:pPr>
            <a:r>
              <a:rPr lang="es-CO" sz="3200" b="1">
                <a:solidFill>
                  <a:schemeClr val="tx1"/>
                </a:solidFill>
                <a:effectLst>
                  <a:outerShdw blurRad="38100" dist="38100" dir="2700000" algn="tl">
                    <a:srgbClr val="FFFFFF"/>
                  </a:outerShdw>
                </a:effectLst>
              </a:rPr>
              <a:t>Qué  sucederán  con los fieles a la segunda venida de Cristo? </a:t>
            </a:r>
            <a:endParaRPr lang="es-CO" sz="3200" b="1">
              <a:solidFill>
                <a:srgbClr val="FAFD00"/>
              </a:solidFill>
              <a:effectLst>
                <a:outerShdw blurRad="38100" dist="38100" dir="2700000" algn="tl">
                  <a:srgbClr val="000000"/>
                </a:outerShdw>
              </a:effectLst>
            </a:endParaRPr>
          </a:p>
        </p:txBody>
      </p:sp>
      <p:sp>
        <p:nvSpPr>
          <p:cNvPr id="2" name="1 Rectángulo redondeado"/>
          <p:cNvSpPr/>
          <p:nvPr/>
        </p:nvSpPr>
        <p:spPr bwMode="auto">
          <a:xfrm>
            <a:off x="179388" y="4032250"/>
            <a:ext cx="8785225" cy="1081088"/>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a:defRPr/>
            </a:pPr>
            <a:endParaRPr lang="es-CO">
              <a:solidFill>
                <a:srgbClr val="FAFD00"/>
              </a:solidFill>
            </a:endParaRPr>
          </a:p>
        </p:txBody>
      </p:sp>
      <p:sp>
        <p:nvSpPr>
          <p:cNvPr id="16387" name="Rectangle 3"/>
          <p:cNvSpPr>
            <a:spLocks noGrp="1" noChangeArrowheads="1"/>
          </p:cNvSpPr>
          <p:nvPr>
            <p:ph type="body" sz="half" idx="2"/>
          </p:nvPr>
        </p:nvSpPr>
        <p:spPr>
          <a:xfrm>
            <a:off x="468313" y="4057650"/>
            <a:ext cx="8207375" cy="1008063"/>
          </a:xfrm>
        </p:spPr>
        <p:txBody>
          <a:bodyPr/>
          <a:lstStyle/>
          <a:p>
            <a:pPr algn="just">
              <a:defRPr/>
            </a:pPr>
            <a:r>
              <a:rPr lang="es-CO" sz="2000" b="1" dirty="0">
                <a:solidFill>
                  <a:schemeClr val="bg1"/>
                </a:solidFill>
                <a:effectLst>
                  <a:outerShdw blurRad="38100" dist="38100" dir="2700000" algn="tl">
                    <a:srgbClr val="FFFFFF"/>
                  </a:outerShdw>
                </a:effectLst>
              </a:rPr>
              <a:t>En aquel tiempo se levantará Miguel, el gran príncipe que está del lado de los hijos de tu pueblo. ...En aquel tiempo tu pueblo será librado, todos aquellos que se encuentren inscritos en el libro.”    (</a:t>
            </a:r>
            <a:r>
              <a:rPr lang="es-CO" sz="2000" b="1" dirty="0" err="1">
                <a:solidFill>
                  <a:schemeClr val="bg1"/>
                </a:solidFill>
                <a:effectLst>
                  <a:outerShdw blurRad="38100" dist="38100" dir="2700000" algn="tl">
                    <a:srgbClr val="FFFFFF"/>
                  </a:outerShdw>
                </a:effectLst>
              </a:rPr>
              <a:t>Dn</a:t>
            </a:r>
            <a:r>
              <a:rPr lang="es-CO" sz="2000" b="1" dirty="0">
                <a:solidFill>
                  <a:schemeClr val="bg1"/>
                </a:solidFill>
                <a:effectLst>
                  <a:outerShdw blurRad="38100" dist="38100" dir="2700000" algn="tl">
                    <a:srgbClr val="FFFFFF"/>
                  </a:outerShdw>
                </a:effectLst>
              </a:rPr>
              <a:t>. 12:1,2)</a:t>
            </a:r>
            <a:endParaRPr lang="es-CO" sz="2000" b="1" dirty="0">
              <a:solidFill>
                <a:schemeClr val="bg1"/>
              </a:solidFill>
              <a:effectLst>
                <a:outerShdw blurRad="38100" dist="38100" dir="2700000" algn="tl">
                  <a:srgbClr val="000000"/>
                </a:outerShdw>
              </a:effectLst>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trips(upRight)">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8" descr="http://obispopauloroberto.com/blog/wp-content/uploads/2011/08/g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888"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title"/>
          </p:nvPr>
        </p:nvSpPr>
        <p:spPr>
          <a:xfrm>
            <a:off x="685800" y="123825"/>
            <a:ext cx="7772400" cy="857250"/>
          </a:xfrm>
        </p:spPr>
        <p:txBody>
          <a:bodyPr/>
          <a:lstStyle/>
          <a:p>
            <a:pPr>
              <a:defRPr/>
            </a:pPr>
            <a:r>
              <a:rPr lang="es-CO" sz="3200" b="1">
                <a:solidFill>
                  <a:srgbClr val="FAFD00"/>
                </a:solidFill>
                <a:effectLst>
                  <a:outerShdw blurRad="38100" dist="38100" dir="2700000" algn="tl">
                    <a:srgbClr val="000000"/>
                  </a:outerShdw>
                </a:effectLst>
              </a:rPr>
              <a:t>Qué pasará con luego con los redimidos?</a:t>
            </a:r>
            <a:br>
              <a:rPr lang="es-CO" sz="3200" b="1">
                <a:solidFill>
                  <a:srgbClr val="FAFD00"/>
                </a:solidFill>
                <a:effectLst>
                  <a:outerShdw blurRad="38100" dist="38100" dir="2700000" algn="tl">
                    <a:srgbClr val="000000"/>
                  </a:outerShdw>
                </a:effectLst>
              </a:rPr>
            </a:br>
            <a:r>
              <a:rPr lang="es-CO" sz="3200" b="1">
                <a:solidFill>
                  <a:srgbClr val="FAFD00"/>
                </a:solidFill>
                <a:effectLst>
                  <a:outerShdw blurRad="38100" dist="38100" dir="2700000" algn="tl">
                    <a:srgbClr val="000000"/>
                  </a:outerShdw>
                </a:effectLst>
              </a:rPr>
              <a:t>(Ap. 20:4)</a:t>
            </a:r>
          </a:p>
        </p:txBody>
      </p:sp>
      <p:sp>
        <p:nvSpPr>
          <p:cNvPr id="17411" name="Rectangle 3"/>
          <p:cNvSpPr>
            <a:spLocks noGrp="1" noChangeArrowheads="1"/>
          </p:cNvSpPr>
          <p:nvPr>
            <p:ph type="body" sz="half" idx="1"/>
          </p:nvPr>
        </p:nvSpPr>
        <p:spPr>
          <a:xfrm>
            <a:off x="107950" y="3268663"/>
            <a:ext cx="9012238" cy="1806575"/>
          </a:xfrm>
        </p:spPr>
        <p:txBody>
          <a:bodyPr/>
          <a:lstStyle/>
          <a:p>
            <a:pPr algn="just"/>
            <a:r>
              <a:rPr lang="es-CO" sz="2800" b="1">
                <a:solidFill>
                  <a:srgbClr val="FFC000"/>
                </a:solidFill>
              </a:rPr>
              <a:t>Y vi tronos; y se 	sentaron sobre ellos, y se les concedió hacer juicio. Y vi las  almas de los degollados por causa del testimonio de Jesús y por la palabra de Dios. ...</a:t>
            </a:r>
            <a:endParaRPr lang="es-CO" sz="2000" b="1">
              <a:solidFill>
                <a:srgbClr val="FFC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5" descr="C:\Users\hp\Documents\Adventista 7 Día\Diapositivas Power\igle\content\bin\images\large\2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sz="half" idx="1"/>
          </p:nvPr>
        </p:nvSpPr>
        <p:spPr>
          <a:xfrm>
            <a:off x="315913" y="195263"/>
            <a:ext cx="8512175" cy="2894012"/>
          </a:xfrm>
        </p:spPr>
        <p:txBody>
          <a:bodyPr/>
          <a:lstStyle/>
          <a:p>
            <a:pPr algn="ctr">
              <a:defRPr/>
            </a:pPr>
            <a:r>
              <a:rPr lang="es-CO" sz="3600" b="1" dirty="0">
                <a:solidFill>
                  <a:schemeClr val="bg1"/>
                </a:solidFill>
                <a:effectLst>
                  <a:outerShdw blurRad="38100" dist="38100" dir="2700000" algn="tl">
                    <a:srgbClr val="FFFFFF"/>
                  </a:outerShdw>
                </a:effectLst>
              </a:rPr>
              <a:t>“ ...Ellos no  habían adorado a la bestia ni a   su imagen, ni tampoco recibieron su 	marca en sus frentes ni en sus manos. Ellos volvieron a vivir y reinaron con Cristo por mil años.”</a:t>
            </a:r>
            <a:endParaRPr lang="es-CO" sz="2800" b="1" dirty="0">
              <a:solidFill>
                <a:schemeClr val="bg1"/>
              </a:solidFill>
              <a:effectLst>
                <a:outerShdw blurRad="38100" dist="38100" dir="2700000" algn="tl">
                  <a:srgbClr val="000000"/>
                </a:outerShdw>
              </a:effectLst>
            </a:endParaRPr>
          </a:p>
        </p:txBody>
      </p:sp>
    </p:spTree>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just">
              <a:defRPr/>
            </a:pPr>
            <a:r>
              <a:rPr lang="es-CO" sz="3600" b="1">
                <a:solidFill>
                  <a:srgbClr val="FDC0E5"/>
                </a:solidFill>
                <a:effectLst>
                  <a:outerShdw blurRad="38100" dist="38100" dir="2700000" algn="tl">
                    <a:srgbClr val="000000"/>
                  </a:outerShdw>
                </a:effectLst>
              </a:rPr>
              <a:t>Por qué los redimidos reciben la facultad de juzgar? A quiénes juzgan?</a:t>
            </a:r>
            <a:br>
              <a:rPr lang="es-CO" sz="3600" b="1">
                <a:solidFill>
                  <a:srgbClr val="FDC0E5"/>
                </a:solidFill>
                <a:effectLst>
                  <a:outerShdw blurRad="38100" dist="38100" dir="2700000" algn="tl">
                    <a:srgbClr val="000000"/>
                  </a:outerShdw>
                </a:effectLst>
              </a:rPr>
            </a:br>
            <a:r>
              <a:rPr lang="es-CO" sz="3600" b="1">
                <a:solidFill>
                  <a:srgbClr val="FDC0E5"/>
                </a:solidFill>
                <a:effectLst>
                  <a:outerShdw blurRad="38100" dist="38100" dir="2700000" algn="tl">
                    <a:srgbClr val="000000"/>
                  </a:outerShdw>
                </a:effectLst>
              </a:rPr>
              <a:t>(1 Cor. 6:2,3)</a:t>
            </a:r>
          </a:p>
        </p:txBody>
      </p:sp>
      <p:sp>
        <p:nvSpPr>
          <p:cNvPr id="19460" name="Rectangle 4"/>
          <p:cNvSpPr>
            <a:spLocks noGrp="1" noChangeArrowheads="1"/>
          </p:cNvSpPr>
          <p:nvPr>
            <p:ph type="body" sz="half" idx="2"/>
          </p:nvPr>
        </p:nvSpPr>
        <p:spPr>
          <a:xfrm>
            <a:off x="4572000" y="1563688"/>
            <a:ext cx="4387850" cy="3086100"/>
          </a:xfrm>
        </p:spPr>
        <p:txBody>
          <a:bodyPr/>
          <a:lstStyle/>
          <a:p>
            <a:pPr algn="just">
              <a:defRPr/>
            </a:pPr>
            <a:r>
              <a:rPr lang="es-CO" b="1">
                <a:solidFill>
                  <a:srgbClr val="FAFD00"/>
                </a:solidFill>
                <a:effectLst>
                  <a:outerShdw blurRad="38100" dist="38100" dir="2700000" algn="tl">
                    <a:srgbClr val="000000"/>
                  </a:outerShdw>
                </a:effectLst>
              </a:rPr>
              <a:t>“¿O no sabéis que los santos han de juzgar </a:t>
            </a:r>
            <a:r>
              <a:rPr lang="es-CO" b="1" u="sng">
                <a:solidFill>
                  <a:srgbClr val="8CF4EA"/>
                </a:solidFill>
                <a:effectLst>
                  <a:outerShdw blurRad="38100" dist="38100" dir="2700000" algn="tl">
                    <a:srgbClr val="000000"/>
                  </a:outerShdw>
                </a:effectLst>
              </a:rPr>
              <a:t>al mundo</a:t>
            </a:r>
            <a:r>
              <a:rPr lang="es-CO" b="1">
                <a:solidFill>
                  <a:srgbClr val="FAFD00"/>
                </a:solidFill>
                <a:effectLst>
                  <a:outerShdw blurRad="38100" dist="38100" dir="2700000" algn="tl">
                    <a:srgbClr val="000000"/>
                  </a:outerShdw>
                </a:effectLst>
              </a:rPr>
              <a:t>? ...” (vs.2)</a:t>
            </a:r>
          </a:p>
          <a:p>
            <a:pPr algn="just">
              <a:defRPr/>
            </a:pPr>
            <a:r>
              <a:rPr lang="es-CO" b="1">
                <a:solidFill>
                  <a:srgbClr val="FAFD00"/>
                </a:solidFill>
                <a:effectLst>
                  <a:outerShdw blurRad="38100" dist="38100" dir="2700000" algn="tl">
                    <a:srgbClr val="000000"/>
                  </a:outerShdw>
                </a:effectLst>
              </a:rPr>
              <a:t>“¿No sabéis que hemos de juzgar </a:t>
            </a:r>
            <a:r>
              <a:rPr lang="es-CO" b="1" u="sng">
                <a:solidFill>
                  <a:srgbClr val="8CF4EA"/>
                </a:solidFill>
                <a:effectLst>
                  <a:outerShdw blurRad="38100" dist="38100" dir="2700000" algn="tl">
                    <a:srgbClr val="000000"/>
                  </a:outerShdw>
                </a:effectLst>
              </a:rPr>
              <a:t>a los ángeles</a:t>
            </a:r>
            <a:r>
              <a:rPr lang="es-CO" b="1">
                <a:solidFill>
                  <a:srgbClr val="FAFD00"/>
                </a:solidFill>
                <a:effectLst>
                  <a:outerShdw blurRad="38100" dist="38100" dir="2700000" algn="tl">
                    <a:srgbClr val="000000"/>
                  </a:outerShdw>
                </a:effectLst>
              </a:rPr>
              <a:t>? ...” (vs. 3)</a:t>
            </a:r>
          </a:p>
        </p:txBody>
      </p:sp>
      <p:pic>
        <p:nvPicPr>
          <p:cNvPr id="17412" name="Picture 6" descr="http://apocalipsis18-4.com/librodevid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51025"/>
            <a:ext cx="41814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4" descr="14R.JPG                                                        0000A8CC&#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395288" y="195263"/>
            <a:ext cx="7924800" cy="1314450"/>
          </a:xfrm>
        </p:spPr>
        <p:txBody>
          <a:bodyPr/>
          <a:lstStyle/>
          <a:p>
            <a:pPr algn="just">
              <a:defRPr/>
            </a:pPr>
            <a:r>
              <a:rPr lang="es-CO" sz="3200" b="1">
                <a:solidFill>
                  <a:srgbClr val="8CF4EA"/>
                </a:solidFill>
                <a:effectLst>
                  <a:outerShdw blurRad="38100" dist="38100" dir="2700000" algn="tl">
                    <a:srgbClr val="000000"/>
                  </a:outerShdw>
                </a:effectLst>
              </a:rPr>
              <a:t>Al constatar el por qué los impíos se han perdido, qué reconocerán también  los santos?  Ap. 16:7)</a:t>
            </a:r>
          </a:p>
        </p:txBody>
      </p:sp>
      <p:sp>
        <p:nvSpPr>
          <p:cNvPr id="20483" name="Rectangle 3"/>
          <p:cNvSpPr>
            <a:spLocks noGrp="1" noChangeArrowheads="1"/>
          </p:cNvSpPr>
          <p:nvPr>
            <p:ph type="body" sz="half" idx="1"/>
          </p:nvPr>
        </p:nvSpPr>
        <p:spPr>
          <a:xfrm>
            <a:off x="395288" y="1771650"/>
            <a:ext cx="3168650" cy="2800350"/>
          </a:xfrm>
        </p:spPr>
        <p:txBody>
          <a:bodyPr/>
          <a:lstStyle/>
          <a:p>
            <a:pPr algn="just">
              <a:defRPr/>
            </a:pPr>
            <a:r>
              <a:rPr lang="es-CO" b="1" dirty="0">
                <a:solidFill>
                  <a:srgbClr val="FAFD00"/>
                </a:solidFill>
                <a:effectLst>
                  <a:outerShdw blurRad="38100" dist="38100" dir="2700000" algn="tl">
                    <a:srgbClr val="000000"/>
                  </a:outerShdw>
                </a:effectLst>
              </a:rPr>
              <a:t>“¡Ciertamente, oh Señor Dios Todopoderoso, tus juicios son verdaderos y justos!”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20483">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2048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0483">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6" descr="http://soltarlapalabra.files.wordpress.com/2011/05/nueva-jerusalc3a9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22225"/>
            <a:ext cx="9132887"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title"/>
          </p:nvPr>
        </p:nvSpPr>
        <p:spPr>
          <a:xfrm>
            <a:off x="690563" y="195263"/>
            <a:ext cx="7772400" cy="857250"/>
          </a:xfrm>
        </p:spPr>
        <p:txBody>
          <a:bodyPr/>
          <a:lstStyle/>
          <a:p>
            <a:pPr>
              <a:defRPr/>
            </a:pPr>
            <a:r>
              <a:rPr lang="en-US" sz="3600" dirty="0">
                <a:solidFill>
                  <a:srgbClr val="FFC000"/>
                </a:solidFill>
                <a:effectLst>
                  <a:outerShdw blurRad="38100" dist="38100" dir="2700000" algn="tl">
                    <a:srgbClr val="000000"/>
                  </a:outerShdw>
                </a:effectLst>
              </a:rPr>
              <a:t>LA SEGUNDA FASE DEL MILENARIO</a:t>
            </a:r>
          </a:p>
        </p:txBody>
      </p:sp>
      <p:sp>
        <p:nvSpPr>
          <p:cNvPr id="62468" name="Rectangle 4"/>
          <p:cNvSpPr>
            <a:spLocks noGrp="1" noChangeArrowheads="1"/>
          </p:cNvSpPr>
          <p:nvPr>
            <p:ph type="body" sz="half" idx="2"/>
          </p:nvPr>
        </p:nvSpPr>
        <p:spPr>
          <a:xfrm>
            <a:off x="179388" y="3363913"/>
            <a:ext cx="8640762" cy="1662112"/>
          </a:xfrm>
        </p:spPr>
        <p:txBody>
          <a:bodyPr/>
          <a:lstStyle/>
          <a:p>
            <a:pPr algn="just"/>
            <a:r>
              <a:rPr lang="es-CO" sz="2400" b="1">
                <a:solidFill>
                  <a:srgbClr val="FCFEB9"/>
                </a:solidFill>
              </a:rPr>
              <a:t>Qué sucederá una vez que se juzgue al mundo y a los ángeles? (Ap. 21:2)</a:t>
            </a:r>
          </a:p>
          <a:p>
            <a:pPr algn="just"/>
            <a:r>
              <a:rPr lang="es-CO" sz="2400" b="1">
                <a:solidFill>
                  <a:srgbClr val="FCFEB9"/>
                </a:solidFill>
              </a:rPr>
              <a:t>“Y yo vi la santa ciudad, la nueva Jerusalén que descendía del cielo de parte de Dios,...”</a:t>
            </a:r>
          </a:p>
          <a:p>
            <a:pPr algn="just"/>
            <a:endParaRPr lang="es-CO" sz="2400" b="1">
              <a:solidFill>
                <a:srgbClr val="FCFEB9"/>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 calcmode="lin" valueType="num">
                                      <p:cBhvr additive="base">
                                        <p:cTn id="7" dur="500"/>
                                        <p:tgtEl>
                                          <p:spTgt spid="62468">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62468">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62468">
                                            <p:txEl>
                                              <p:pRg st="1" end="1"/>
                                            </p:txEl>
                                          </p:spTgt>
                                        </p:tgtEl>
                                        <p:attrNameLst>
                                          <p:attrName>style.visibility</p:attrName>
                                        </p:attrNameLst>
                                      </p:cBhvr>
                                      <p:to>
                                        <p:strVal val="visible"/>
                                      </p:to>
                                    </p:set>
                                    <p:anim calcmode="lin" valueType="num">
                                      <p:cBhvr additive="base">
                                        <p:cTn id="13" dur="500"/>
                                        <p:tgtEl>
                                          <p:spTgt spid="62468">
                                            <p:txEl>
                                              <p:pRg st="1" end="1"/>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624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68288"/>
            <a:ext cx="7772400" cy="857250"/>
          </a:xfrm>
        </p:spPr>
        <p:txBody>
          <a:bodyPr/>
          <a:lstStyle/>
          <a:p>
            <a:r>
              <a:rPr lang="es-CO" sz="3200" b="1">
                <a:solidFill>
                  <a:srgbClr val="FCFEB9"/>
                </a:solidFill>
              </a:rPr>
              <a:t>Qué ocurre con los impíos que habían muerto a la venida de Cristo?  (Ap. 20:5)</a:t>
            </a:r>
            <a:endParaRPr lang="es-CO" sz="3600" b="1">
              <a:solidFill>
                <a:srgbClr val="FCFEB9"/>
              </a:solidFill>
            </a:endParaRPr>
          </a:p>
        </p:txBody>
      </p:sp>
      <p:sp>
        <p:nvSpPr>
          <p:cNvPr id="22531" name="Rectangle 3"/>
          <p:cNvSpPr>
            <a:spLocks noGrp="1" noChangeArrowheads="1"/>
          </p:cNvSpPr>
          <p:nvPr>
            <p:ph type="body" sz="half" idx="1"/>
          </p:nvPr>
        </p:nvSpPr>
        <p:spPr>
          <a:xfrm>
            <a:off x="3851275" y="1347788"/>
            <a:ext cx="5184775" cy="3086100"/>
          </a:xfrm>
        </p:spPr>
        <p:txBody>
          <a:bodyPr/>
          <a:lstStyle/>
          <a:p>
            <a:pPr algn="just">
              <a:defRPr/>
            </a:pPr>
            <a:r>
              <a:rPr lang="es-CO" sz="2400" b="1" dirty="0">
                <a:solidFill>
                  <a:schemeClr val="accent5"/>
                </a:solidFill>
              </a:rPr>
              <a:t>“Pero los demás muertos no volvieron a vivir, sino hasta que se cumplieran los mil años....”</a:t>
            </a:r>
          </a:p>
          <a:p>
            <a:pPr algn="just">
              <a:defRPr/>
            </a:pPr>
            <a:r>
              <a:rPr lang="es-CO" sz="2400" b="1" dirty="0">
                <a:solidFill>
                  <a:schemeClr val="accent5"/>
                </a:solidFill>
              </a:rPr>
              <a:t>“Cuando se cumplan los mil años, Satanás será soltado de su prisión...</a:t>
            </a:r>
          </a:p>
          <a:p>
            <a:pPr algn="just">
              <a:defRPr/>
            </a:pPr>
            <a:r>
              <a:rPr lang="es-CO" sz="2400" b="1" dirty="0">
                <a:solidFill>
                  <a:schemeClr val="accent5"/>
                </a:solidFill>
              </a:rPr>
              <a:t>“ y saldrá para engañar a las naciones que están sobre los cuatro puntos cardinales de la tierra, a </a:t>
            </a:r>
            <a:r>
              <a:rPr lang="es-CO" sz="2400" b="1" dirty="0" err="1">
                <a:solidFill>
                  <a:schemeClr val="accent5"/>
                </a:solidFill>
              </a:rPr>
              <a:t>Gog</a:t>
            </a:r>
            <a:r>
              <a:rPr lang="es-CO" sz="2400" b="1" dirty="0">
                <a:solidFill>
                  <a:schemeClr val="accent5"/>
                </a:solidFill>
              </a:rPr>
              <a:t> y a </a:t>
            </a:r>
            <a:r>
              <a:rPr lang="es-CO" sz="2400" b="1" dirty="0" err="1">
                <a:solidFill>
                  <a:schemeClr val="accent5"/>
                </a:solidFill>
              </a:rPr>
              <a:t>Magog</a:t>
            </a:r>
            <a:r>
              <a:rPr lang="es-CO" sz="2400" b="1" dirty="0">
                <a:solidFill>
                  <a:schemeClr val="accent5"/>
                </a:solidFill>
              </a:rPr>
              <a:t> ...”</a:t>
            </a:r>
          </a:p>
          <a:p>
            <a:pPr algn="just">
              <a:buFontTx/>
              <a:buNone/>
              <a:defRPr/>
            </a:pPr>
            <a:endParaRPr lang="es-CO" sz="2400" b="1" dirty="0">
              <a:solidFill>
                <a:schemeClr val="accent5"/>
              </a:solidFill>
            </a:endParaRPr>
          </a:p>
        </p:txBody>
      </p:sp>
      <p:pic>
        <p:nvPicPr>
          <p:cNvPr id="21508" name="Picture 6" descr="http://4.bp.blogspot.com/-aYhFJ6BYo3I/TZDLxUgXOyI/AAAAAAAAAD4/eoMRJ52QZHg/s1600/14a44f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276350"/>
            <a:ext cx="4037012"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p:cTn id="13"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253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p:cTn id="19" dur="5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253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4" descr="Z057.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a:xfrm>
            <a:off x="1374775" y="28575"/>
            <a:ext cx="7772400" cy="857250"/>
          </a:xfrm>
        </p:spPr>
        <p:txBody>
          <a:bodyPr/>
          <a:lstStyle/>
          <a:p>
            <a:pPr algn="l">
              <a:defRPr/>
            </a:pPr>
            <a:r>
              <a:rPr lang="es-CO" sz="3600" b="1">
                <a:solidFill>
                  <a:schemeClr val="tx1"/>
                </a:solidFill>
                <a:effectLst>
                  <a:outerShdw blurRad="38100" dist="38100" dir="2700000" algn="tl">
                    <a:srgbClr val="FFFFFF"/>
                  </a:outerShdw>
                </a:effectLst>
              </a:rPr>
              <a:t>Qué pretenderá Satanás? (vs. 8,9)</a:t>
            </a:r>
            <a:endParaRPr lang="es-CO" sz="3600" b="1">
              <a:solidFill>
                <a:srgbClr val="FDC0E5"/>
              </a:solidFill>
              <a:effectLst>
                <a:outerShdw blurRad="38100" dist="38100" dir="2700000" algn="tl">
                  <a:srgbClr val="000000"/>
                </a:outerShdw>
              </a:effectLst>
            </a:endParaRPr>
          </a:p>
        </p:txBody>
      </p:sp>
      <p:sp>
        <p:nvSpPr>
          <p:cNvPr id="24579" name="Rectangle 3"/>
          <p:cNvSpPr>
            <a:spLocks noGrp="1" noChangeArrowheads="1"/>
          </p:cNvSpPr>
          <p:nvPr>
            <p:ph type="body" sz="half" idx="2"/>
          </p:nvPr>
        </p:nvSpPr>
        <p:spPr>
          <a:xfrm>
            <a:off x="1905000" y="1257300"/>
            <a:ext cx="6915150" cy="3314700"/>
          </a:xfrm>
        </p:spPr>
        <p:txBody>
          <a:bodyPr/>
          <a:lstStyle/>
          <a:p>
            <a:pPr algn="just">
              <a:defRPr/>
            </a:pPr>
            <a:r>
              <a:rPr lang="es-CO" sz="3600" b="1" dirty="0">
                <a:solidFill>
                  <a:srgbClr val="FAFD00"/>
                </a:solidFill>
                <a:effectLst>
                  <a:outerShdw blurRad="38100" dist="38100" dir="2700000" algn="tl">
                    <a:srgbClr val="000000"/>
                  </a:outerShdw>
                </a:effectLst>
              </a:rPr>
              <a:t>“...Congregarlos para la batalla. El número de ellos es como la arena del mar.</a:t>
            </a:r>
          </a:p>
          <a:p>
            <a:pPr algn="just">
              <a:defRPr/>
            </a:pPr>
            <a:r>
              <a:rPr lang="es-CO" sz="3600" b="1" dirty="0">
                <a:solidFill>
                  <a:srgbClr val="FAFD00"/>
                </a:solidFill>
                <a:effectLst>
                  <a:outerShdw blurRad="38100" dist="38100" dir="2700000" algn="tl">
                    <a:srgbClr val="000000"/>
                  </a:outerShdw>
                </a:effectLst>
              </a:rPr>
              <a:t>“Y subieron sobre lo ancho de la tierra y rodearon el campamento de los santos y la ciudad amada,...”</a:t>
            </a:r>
            <a:endParaRPr lang="es-CO" sz="2800" b="1" dirty="0">
              <a:solidFill>
                <a:srgbClr val="FAFD00"/>
              </a:solidFill>
              <a:effectLst>
                <a:outerShdw blurRad="38100" dist="38100" dir="2700000" algn="tl">
                  <a:srgbClr val="000000"/>
                </a:out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strips(downLeft)">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strips(downLeft)">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95263"/>
            <a:ext cx="7772400" cy="857250"/>
          </a:xfrm>
        </p:spPr>
        <p:txBody>
          <a:bodyPr/>
          <a:lstStyle/>
          <a:p>
            <a:pPr>
              <a:defRPr/>
            </a:pPr>
            <a:r>
              <a:rPr lang="es-CO" sz="3600" b="1">
                <a:solidFill>
                  <a:srgbClr val="FAFD00"/>
                </a:solidFill>
                <a:effectLst>
                  <a:outerShdw blurRad="38100" dist="38100" dir="2700000" algn="tl">
                    <a:srgbClr val="000000"/>
                  </a:outerShdw>
                </a:effectLst>
              </a:rPr>
              <a:t>EL REINO DEL MAL PRONTO LLEGARA A SU FINAL</a:t>
            </a:r>
          </a:p>
        </p:txBody>
      </p:sp>
      <p:sp>
        <p:nvSpPr>
          <p:cNvPr id="5123" name="Rectangle 3"/>
          <p:cNvSpPr>
            <a:spLocks noGrp="1" noChangeArrowheads="1"/>
          </p:cNvSpPr>
          <p:nvPr>
            <p:ph type="body" sz="half" idx="1"/>
          </p:nvPr>
        </p:nvSpPr>
        <p:spPr>
          <a:xfrm>
            <a:off x="107950" y="1485900"/>
            <a:ext cx="4387850" cy="3086100"/>
          </a:xfrm>
        </p:spPr>
        <p:txBody>
          <a:bodyPr/>
          <a:lstStyle/>
          <a:p>
            <a:pPr algn="just">
              <a:defRPr/>
            </a:pPr>
            <a:r>
              <a:rPr lang="es-CO" b="1">
                <a:solidFill>
                  <a:srgbClr val="FDC0E5"/>
                </a:solidFill>
                <a:effectLst>
                  <a:outerShdw blurRad="38100" dist="38100" dir="2700000" algn="tl">
                    <a:srgbClr val="000000"/>
                  </a:outerShdw>
                </a:effectLst>
              </a:rPr>
              <a:t>Cuando las plagas se derramen, el mal en esta tierra llegará a su final.</a:t>
            </a:r>
          </a:p>
          <a:p>
            <a:pPr algn="just">
              <a:defRPr/>
            </a:pPr>
            <a:r>
              <a:rPr lang="es-CO" b="1">
                <a:solidFill>
                  <a:srgbClr val="FDC0E5"/>
                </a:solidFill>
                <a:effectLst>
                  <a:outerShdw blurRad="38100" dist="38100" dir="2700000" algn="tl">
                    <a:srgbClr val="000000"/>
                  </a:outerShdw>
                </a:effectLst>
              </a:rPr>
              <a:t>Pero eso no es todo: TIENE QUE VENIR EL ARMAGEDON! </a:t>
            </a:r>
          </a:p>
        </p:txBody>
      </p:sp>
      <p:pic>
        <p:nvPicPr>
          <p:cNvPr id="3076" name="Picture 4"/>
          <p:cNvPicPr>
            <a:picLocks noGrp="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16463" y="1203325"/>
            <a:ext cx="4427537" cy="3940175"/>
          </a:xfr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ox(in)">
                                      <p:cBhvr>
                                        <p:cTn id="12"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5" descr="N091.JPG                                                       0000A938&#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7574"/>
            <a:ext cx="4622169" cy="367240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title"/>
          </p:nvPr>
        </p:nvSpPr>
        <p:spPr>
          <a:xfrm>
            <a:off x="323850" y="17463"/>
            <a:ext cx="8820150" cy="857250"/>
          </a:xfrm>
        </p:spPr>
        <p:txBody>
          <a:bodyPr/>
          <a:lstStyle/>
          <a:p>
            <a:pPr>
              <a:defRPr/>
            </a:pPr>
            <a:r>
              <a:rPr lang="es-CO" sz="3200" b="1" dirty="0">
                <a:solidFill>
                  <a:srgbClr val="FAFD00"/>
                </a:solidFill>
                <a:effectLst>
                  <a:outerShdw blurRad="38100" dist="38100" dir="2700000" algn="tl">
                    <a:srgbClr val="000000"/>
                  </a:outerShdw>
                </a:effectLst>
              </a:rPr>
              <a:t>Cuál es el acto culminante de la Batalla del Armagedón? (Ap. 20:9,10)</a:t>
            </a:r>
          </a:p>
        </p:txBody>
      </p:sp>
      <p:sp>
        <p:nvSpPr>
          <p:cNvPr id="25603" name="Rectangle 3"/>
          <p:cNvSpPr>
            <a:spLocks noGrp="1" noChangeArrowheads="1"/>
          </p:cNvSpPr>
          <p:nvPr>
            <p:ph type="body" sz="half" idx="1"/>
          </p:nvPr>
        </p:nvSpPr>
        <p:spPr>
          <a:xfrm>
            <a:off x="4865688" y="1058863"/>
            <a:ext cx="4284662" cy="3889375"/>
          </a:xfrm>
        </p:spPr>
        <p:txBody>
          <a:bodyPr/>
          <a:lstStyle/>
          <a:p>
            <a:pPr algn="just">
              <a:defRPr/>
            </a:pPr>
            <a:r>
              <a:rPr lang="es-CO" sz="2400" b="1" dirty="0">
                <a:solidFill>
                  <a:srgbClr val="8CF4EA"/>
                </a:solidFill>
                <a:effectLst>
                  <a:outerShdw blurRad="38100" dist="38100" dir="2700000" algn="tl">
                    <a:srgbClr val="000000"/>
                  </a:outerShdw>
                </a:effectLst>
              </a:rPr>
              <a:t>“... Y </a:t>
            </a:r>
            <a:r>
              <a:rPr lang="es-CO" sz="2400" b="1" u="sng" dirty="0">
                <a:solidFill>
                  <a:srgbClr val="FAFD00"/>
                </a:solidFill>
                <a:effectLst>
                  <a:outerShdw blurRad="38100" dist="38100" dir="2700000" algn="tl">
                    <a:srgbClr val="000000"/>
                  </a:outerShdw>
                </a:effectLst>
              </a:rPr>
              <a:t>descendió fuego del cielo y los devoró</a:t>
            </a:r>
            <a:r>
              <a:rPr lang="es-CO" sz="2400" b="1" dirty="0">
                <a:solidFill>
                  <a:srgbClr val="8CF4EA"/>
                </a:solidFill>
                <a:effectLst>
                  <a:outerShdw blurRad="38100" dist="38100" dir="2700000" algn="tl">
                    <a:srgbClr val="000000"/>
                  </a:outerShdw>
                </a:effectLst>
              </a:rPr>
              <a:t>.</a:t>
            </a:r>
          </a:p>
          <a:p>
            <a:pPr algn="just">
              <a:defRPr/>
            </a:pPr>
            <a:r>
              <a:rPr lang="es-CO" sz="2400" b="1" dirty="0">
                <a:solidFill>
                  <a:srgbClr val="8CF4EA"/>
                </a:solidFill>
                <a:effectLst>
                  <a:outerShdw blurRad="38100" dist="38100" dir="2700000" algn="tl">
                    <a:srgbClr val="000000"/>
                  </a:outerShdw>
                </a:effectLst>
              </a:rPr>
              <a:t>“Y </a:t>
            </a:r>
            <a:r>
              <a:rPr lang="es-CO" sz="2400" b="1" u="sng" dirty="0">
                <a:solidFill>
                  <a:srgbClr val="FAFD00"/>
                </a:solidFill>
                <a:effectLst>
                  <a:outerShdw blurRad="38100" dist="38100" dir="2700000" algn="tl">
                    <a:srgbClr val="000000"/>
                  </a:outerShdw>
                </a:effectLst>
              </a:rPr>
              <a:t>el diablo </a:t>
            </a:r>
            <a:r>
              <a:rPr lang="es-CO" sz="2400" b="1" dirty="0">
                <a:solidFill>
                  <a:srgbClr val="8CF4EA"/>
                </a:solidFill>
                <a:effectLst>
                  <a:outerShdw blurRad="38100" dist="38100" dir="2700000" algn="tl">
                    <a:srgbClr val="000000"/>
                  </a:outerShdw>
                </a:effectLst>
              </a:rPr>
              <a:t>que los engañaba </a:t>
            </a:r>
            <a:r>
              <a:rPr lang="es-CO" sz="2400" b="1" u="sng" dirty="0">
                <a:solidFill>
                  <a:srgbClr val="FAFD00"/>
                </a:solidFill>
                <a:effectLst>
                  <a:outerShdw blurRad="38100" dist="38100" dir="2700000" algn="tl">
                    <a:srgbClr val="000000"/>
                  </a:outerShdw>
                </a:effectLst>
              </a:rPr>
              <a:t>fue lanzado 	</a:t>
            </a:r>
            <a:r>
              <a:rPr lang="es-CO" sz="2400" b="1" dirty="0">
                <a:solidFill>
                  <a:srgbClr val="FAFD00"/>
                </a:solidFill>
                <a:effectLst>
                  <a:outerShdw blurRad="38100" dist="38100" dir="2700000" algn="tl">
                    <a:srgbClr val="000000"/>
                  </a:outerShdw>
                </a:effectLst>
              </a:rPr>
              <a:t> </a:t>
            </a:r>
            <a:r>
              <a:rPr lang="es-CO" sz="2400" b="1" u="sng" dirty="0">
                <a:solidFill>
                  <a:srgbClr val="FAFD00"/>
                </a:solidFill>
                <a:effectLst>
                  <a:outerShdw blurRad="38100" dist="38100" dir="2700000" algn="tl">
                    <a:srgbClr val="000000"/>
                  </a:outerShdw>
                </a:effectLst>
              </a:rPr>
              <a:t>al lago de fuego y 	azufre, donde también  están la  bestia y el falso profeta</a:t>
            </a:r>
            <a:r>
              <a:rPr lang="es-CO" sz="2400" b="1" dirty="0">
                <a:solidFill>
                  <a:srgbClr val="8CF4EA"/>
                </a:solidFill>
                <a:effectLst>
                  <a:outerShdw blurRad="38100" dist="38100" dir="2700000" algn="tl">
                    <a:srgbClr val="000000"/>
                  </a:outerShdw>
                </a:effectLst>
              </a:rPr>
              <a:t>, y serán atormentados día y noche por los siglos de los siglos.”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up)">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up)">
                                      <p:cBhvr>
                                        <p:cTn id="12"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4" descr="N091.JPG                                                       0000A938&#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03598"/>
            <a:ext cx="3960440" cy="314781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title"/>
          </p:nvPr>
        </p:nvSpPr>
        <p:spPr>
          <a:xfrm>
            <a:off x="0" y="15875"/>
            <a:ext cx="9144000" cy="857250"/>
          </a:xfrm>
        </p:spPr>
        <p:txBody>
          <a:bodyPr/>
          <a:lstStyle/>
          <a:p>
            <a:pPr>
              <a:defRPr/>
            </a:pPr>
            <a:r>
              <a:rPr lang="es-CO" sz="3600" b="1">
                <a:solidFill>
                  <a:srgbClr val="FAFD00"/>
                </a:solidFill>
                <a:effectLst>
                  <a:outerShdw blurRad="38100" dist="38100" dir="2700000" algn="tl">
                    <a:srgbClr val="000000"/>
                  </a:outerShdw>
                </a:effectLst>
              </a:rPr>
              <a:t>Cuán completa será la destrucción de Satanás? (Ez. 28:18,19)</a:t>
            </a:r>
          </a:p>
        </p:txBody>
      </p:sp>
      <p:sp>
        <p:nvSpPr>
          <p:cNvPr id="26627" name="Rectangle 3"/>
          <p:cNvSpPr>
            <a:spLocks noGrp="1" noChangeArrowheads="1"/>
          </p:cNvSpPr>
          <p:nvPr>
            <p:ph type="body" sz="half" idx="1"/>
          </p:nvPr>
        </p:nvSpPr>
        <p:spPr>
          <a:xfrm>
            <a:off x="3708400" y="987425"/>
            <a:ext cx="5240338" cy="3086100"/>
          </a:xfrm>
        </p:spPr>
        <p:txBody>
          <a:bodyPr/>
          <a:lstStyle/>
          <a:p>
            <a:pPr algn="just">
              <a:defRPr/>
            </a:pPr>
            <a:r>
              <a:rPr lang="es-CO" sz="2800" b="1" dirty="0">
                <a:solidFill>
                  <a:srgbClr val="8CF4EA"/>
                </a:solidFill>
                <a:effectLst>
                  <a:outerShdw blurRad="38100" dist="38100" dir="2700000" algn="tl">
                    <a:srgbClr val="000000"/>
                  </a:outerShdw>
                </a:effectLst>
              </a:rPr>
              <a:t>Por tus muchos pecados y por la iniquidad de tu comercio, 		profanaste tu santuario. Yo, pues, hice que en medio de ti  se desatara y te devorase el fuego.     </a:t>
            </a:r>
            <a:r>
              <a:rPr lang="es-CO" sz="2800" b="1" u="sng" dirty="0">
                <a:solidFill>
                  <a:srgbClr val="FAFD00"/>
                </a:solidFill>
                <a:effectLst>
                  <a:outerShdw blurRad="38100" dist="38100" dir="2700000" algn="tl">
                    <a:srgbClr val="000000"/>
                  </a:outerShdw>
                </a:effectLst>
              </a:rPr>
              <a:t>Te convertí en cenizas</a:t>
            </a:r>
            <a:r>
              <a:rPr lang="es-CO" sz="2800" b="1" dirty="0">
                <a:solidFill>
                  <a:srgbClr val="8CF4EA"/>
                </a:solidFill>
                <a:effectLst>
                  <a:outerShdw blurRad="38100" dist="38100" dir="2700000" algn="tl">
                    <a:srgbClr val="000000"/>
                  </a:outerShdw>
                </a:effectLst>
              </a:rPr>
              <a:t>  sobre la tierra ante los ojos de cuantos te observaban....” (vs. 18)</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down)">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8" descr="http://coctelesparatodos.files.wordpress.com/2007/09/fuego_arbol__alberto_m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0"/>
            <a:ext cx="41306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685800" y="123825"/>
            <a:ext cx="7772400" cy="857250"/>
          </a:xfrm>
        </p:spPr>
        <p:txBody>
          <a:bodyPr/>
          <a:lstStyle/>
          <a:p>
            <a:pPr>
              <a:defRPr/>
            </a:pPr>
            <a:r>
              <a:rPr lang="es-CO" sz="3600" b="1">
                <a:solidFill>
                  <a:srgbClr val="FAFD00"/>
                </a:solidFill>
                <a:effectLst>
                  <a:outerShdw blurRad="38100" dist="38100" dir="2700000" algn="tl">
                    <a:srgbClr val="000000"/>
                  </a:outerShdw>
                </a:effectLst>
              </a:rPr>
              <a:t>Cuán completa será la destrucción de Satanás? (Ez. 28:18,19)</a:t>
            </a:r>
          </a:p>
        </p:txBody>
      </p:sp>
      <p:sp>
        <p:nvSpPr>
          <p:cNvPr id="27651" name="Rectangle 3"/>
          <p:cNvSpPr>
            <a:spLocks noGrp="1" noChangeArrowheads="1"/>
          </p:cNvSpPr>
          <p:nvPr>
            <p:ph type="body" sz="half" idx="1"/>
          </p:nvPr>
        </p:nvSpPr>
        <p:spPr>
          <a:xfrm>
            <a:off x="0" y="1485900"/>
            <a:ext cx="5035550" cy="2454275"/>
          </a:xfrm>
        </p:spPr>
        <p:txBody>
          <a:bodyPr/>
          <a:lstStyle/>
          <a:p>
            <a:pPr algn="just">
              <a:defRPr/>
            </a:pPr>
            <a:r>
              <a:rPr lang="es-CO" b="1" dirty="0">
                <a:solidFill>
                  <a:srgbClr val="8CF4EA"/>
                </a:solidFill>
                <a:effectLst>
                  <a:outerShdw blurRad="38100" dist="38100" dir="2700000" algn="tl">
                    <a:srgbClr val="000000"/>
                  </a:outerShdw>
                </a:effectLst>
              </a:rPr>
              <a:t>“Todos los que te conocen entre los pueblos se  horrorizan a causa de ti. Eres 	objeto de espanto, y </a:t>
            </a:r>
            <a:r>
              <a:rPr lang="es-CO" b="1" u="sng" dirty="0">
                <a:solidFill>
                  <a:srgbClr val="FAFD00"/>
                </a:solidFill>
                <a:effectLst>
                  <a:outerShdw blurRad="38100" dist="38100" dir="2700000" algn="tl">
                    <a:srgbClr val="000000"/>
                  </a:outerShdw>
                </a:effectLst>
              </a:rPr>
              <a:t>dejarás de   ser para siempre</a:t>
            </a:r>
            <a:r>
              <a:rPr lang="es-CO" b="1" dirty="0">
                <a:solidFill>
                  <a:srgbClr val="8CF4EA"/>
                </a:solidFill>
                <a:effectLst>
                  <a:outerShdw blurRad="38100" dist="38100" dir="2700000" algn="tl">
                    <a:srgbClr val="000000"/>
                  </a:outerShdw>
                </a:effectLst>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7651">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7651">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76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4775" y="201613"/>
            <a:ext cx="9015413" cy="857250"/>
          </a:xfrm>
        </p:spPr>
        <p:txBody>
          <a:bodyPr/>
          <a:lstStyle/>
          <a:p>
            <a:pPr>
              <a:defRPr/>
            </a:pPr>
            <a:r>
              <a:rPr lang="es-CO" sz="3600" b="1" dirty="0">
                <a:solidFill>
                  <a:srgbClr val="8CF4EA"/>
                </a:solidFill>
                <a:effectLst>
                  <a:outerShdw blurRad="38100" dist="38100" dir="2700000" algn="tl">
                    <a:srgbClr val="000000"/>
                  </a:outerShdw>
                </a:effectLst>
              </a:rPr>
              <a:t>Sufrirán los impíos y Satanás un tormento eternamente? Existe el infierno?</a:t>
            </a:r>
          </a:p>
        </p:txBody>
      </p:sp>
      <p:sp>
        <p:nvSpPr>
          <p:cNvPr id="28675" name="Rectangle 3"/>
          <p:cNvSpPr>
            <a:spLocks noGrp="1" noChangeArrowheads="1"/>
          </p:cNvSpPr>
          <p:nvPr>
            <p:ph type="body" sz="half" idx="2"/>
          </p:nvPr>
        </p:nvSpPr>
        <p:spPr>
          <a:xfrm>
            <a:off x="323850" y="1419225"/>
            <a:ext cx="4392613" cy="3024188"/>
          </a:xfrm>
        </p:spPr>
        <p:txBody>
          <a:bodyPr/>
          <a:lstStyle/>
          <a:p>
            <a:pPr algn="just">
              <a:defRPr/>
            </a:pPr>
            <a:r>
              <a:rPr lang="es-CO" sz="2800" b="1" dirty="0">
                <a:solidFill>
                  <a:schemeClr val="accent5"/>
                </a:solidFill>
              </a:rPr>
              <a:t>La palabra infierno, en hebreo “SHEOL” aparece 56 veces en el Antiguo Testamento.</a:t>
            </a:r>
          </a:p>
          <a:p>
            <a:pPr algn="just">
              <a:defRPr/>
            </a:pPr>
            <a:r>
              <a:rPr lang="es-CO" sz="2800" b="1" dirty="0">
                <a:solidFill>
                  <a:schemeClr val="accent5"/>
                </a:solidFill>
              </a:rPr>
              <a:t>Su equivalente griego es “HADES”, y se usa 10 veces en el Nuevo Testamento.</a:t>
            </a:r>
            <a:endParaRPr lang="es-CO" sz="2000" b="1" dirty="0">
              <a:solidFill>
                <a:schemeClr val="accent5"/>
              </a:solidFill>
            </a:endParaRPr>
          </a:p>
        </p:txBody>
      </p:sp>
      <p:pic>
        <p:nvPicPr>
          <p:cNvPr id="26628" name="Picture 8" descr="http://www.bibliasordomex.com/pandevida_imagenes/2011/abril/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276350"/>
            <a:ext cx="4284662"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500"/>
                                        <p:tgtEl>
                                          <p:spTgt spid="28675">
                                            <p:txEl>
                                              <p:pRg st="0" end="0"/>
                                            </p:txEl>
                                          </p:spTgt>
                                        </p:tgtEl>
                                      </p:cBhvr>
                                    </p:animEffect>
                                  </p:childTnLst>
                                  <p:subTnLst>
                                    <p:animClr clrSpc="rgb" dir="cw">
                                      <p:cBhvr override="childStyle">
                                        <p:cTn dur="1" fill="hold" display="0" masterRel="nextClick" afterEffect="1"/>
                                        <p:tgtEl>
                                          <p:spTgt spid="28675">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up)">
                                      <p:cBhvr>
                                        <p:cTn id="12" dur="500"/>
                                        <p:tgtEl>
                                          <p:spTgt spid="28675">
                                            <p:txEl>
                                              <p:pRg st="1" end="1"/>
                                            </p:txEl>
                                          </p:spTgt>
                                        </p:tgtEl>
                                      </p:cBhvr>
                                    </p:animEffect>
                                  </p:childTnLst>
                                  <p:subTnLst>
                                    <p:animClr clrSpc="rgb" dir="cw">
                                      <p:cBhvr override="childStyle">
                                        <p:cTn dur="1" fill="hold" display="0" masterRel="nextClick" afterEffect="1"/>
                                        <p:tgtEl>
                                          <p:spTgt spid="28675">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55650" y="17463"/>
            <a:ext cx="7772400" cy="857250"/>
          </a:xfrm>
        </p:spPr>
        <p:txBody>
          <a:bodyPr/>
          <a:lstStyle/>
          <a:p>
            <a:pPr>
              <a:defRPr/>
            </a:pPr>
            <a:r>
              <a:rPr lang="es-CO" b="1">
                <a:solidFill>
                  <a:srgbClr val="FDC0E5"/>
                </a:solidFill>
                <a:effectLst>
                  <a:outerShdw blurRad="38100" dist="38100" dir="2700000" algn="tl">
                    <a:srgbClr val="000000"/>
                  </a:outerShdw>
                </a:effectLst>
              </a:rPr>
              <a:t>“SHEOL” - INFIERNO</a:t>
            </a:r>
          </a:p>
        </p:txBody>
      </p:sp>
      <p:sp>
        <p:nvSpPr>
          <p:cNvPr id="29699" name="Rectangle 3"/>
          <p:cNvSpPr>
            <a:spLocks noGrp="1" noChangeArrowheads="1"/>
          </p:cNvSpPr>
          <p:nvPr>
            <p:ph type="body" sz="half" idx="1"/>
          </p:nvPr>
        </p:nvSpPr>
        <p:spPr>
          <a:xfrm>
            <a:off x="0" y="842963"/>
            <a:ext cx="4859338" cy="4032250"/>
          </a:xfrm>
        </p:spPr>
        <p:txBody>
          <a:bodyPr/>
          <a:lstStyle/>
          <a:p>
            <a:pPr algn="just">
              <a:defRPr/>
            </a:pPr>
            <a:r>
              <a:rPr lang="es-CO" sz="2400" b="1" dirty="0">
                <a:solidFill>
                  <a:srgbClr val="FAFD00"/>
                </a:solidFill>
                <a:effectLst>
                  <a:outerShdw blurRad="38100" dist="38100" dir="2700000" algn="tl">
                    <a:srgbClr val="000000"/>
                  </a:outerShdw>
                </a:effectLst>
              </a:rPr>
              <a:t>No es un lugar de llamas.</a:t>
            </a:r>
          </a:p>
          <a:p>
            <a:pPr algn="just">
              <a:defRPr/>
            </a:pPr>
            <a:r>
              <a:rPr lang="es-CO" sz="2400" b="1" dirty="0">
                <a:solidFill>
                  <a:srgbClr val="FAFD00"/>
                </a:solidFill>
                <a:effectLst>
                  <a:outerShdw blurRad="38100" dist="38100" dir="2700000" algn="tl">
                    <a:srgbClr val="000000"/>
                  </a:outerShdw>
                </a:effectLst>
              </a:rPr>
              <a:t>Es el lugar a donde van los muertos (Gén. 37:35; Hech. 2:27)</a:t>
            </a:r>
          </a:p>
          <a:p>
            <a:pPr algn="just">
              <a:defRPr/>
            </a:pPr>
            <a:r>
              <a:rPr lang="es-CO" sz="2400" b="1" dirty="0">
                <a:solidFill>
                  <a:srgbClr val="FAFD00"/>
                </a:solidFill>
                <a:effectLst>
                  <a:outerShdw blurRad="38100" dist="38100" dir="2700000" algn="tl">
                    <a:srgbClr val="000000"/>
                  </a:outerShdw>
                </a:effectLst>
              </a:rPr>
              <a:t>“Y levantáronse todos   sus hijos y todas sus hijas para consolarlo;  mas él no quiso tomar consolación, y dijo: Porque yo tengo de descender a mi hijo enlutado hasta la </a:t>
            </a:r>
            <a:r>
              <a:rPr lang="es-CO" sz="2400" b="1" u="sng" dirty="0">
                <a:solidFill>
                  <a:srgbClr val="FDC0E5"/>
                </a:solidFill>
                <a:effectLst>
                  <a:outerShdw blurRad="38100" dist="38100" dir="2700000" algn="tl">
                    <a:srgbClr val="000000"/>
                  </a:outerShdw>
                </a:effectLst>
              </a:rPr>
              <a:t>sepultura (SHEOL)</a:t>
            </a:r>
            <a:r>
              <a:rPr lang="es-CO" sz="2400" b="1" dirty="0">
                <a:solidFill>
                  <a:srgbClr val="FAFD00"/>
                </a:solidFill>
                <a:effectLst>
                  <a:outerShdw blurRad="38100" dist="38100" dir="2700000" algn="tl">
                    <a:srgbClr val="000000"/>
                  </a:outerShdw>
                </a:effectLst>
              </a:rPr>
              <a:t>. Y llorólo su padre” (Gén. 37:35)</a:t>
            </a:r>
          </a:p>
          <a:p>
            <a:pPr algn="just">
              <a:defRPr/>
            </a:pPr>
            <a:endParaRPr lang="es-CO" sz="2400" b="1" dirty="0">
              <a:solidFill>
                <a:srgbClr val="FAFD00"/>
              </a:solidFill>
              <a:effectLst>
                <a:outerShdw blurRad="38100" dist="38100" dir="2700000" algn="tl">
                  <a:srgbClr val="000000"/>
                </a:outerShdw>
              </a:effectLst>
            </a:endParaRPr>
          </a:p>
        </p:txBody>
      </p:sp>
      <p:pic>
        <p:nvPicPr>
          <p:cNvPr id="27652" name="Picture 8" descr="http://www.bibliasordomex.com/pandevida_imagenes/2011/abril/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842963"/>
            <a:ext cx="4284662"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29699">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2969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9699">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29699">
                                            <p:txEl>
                                              <p:pRg st="0" end="0"/>
                                            </p:txEl>
                                          </p:spTgt>
                                        </p:tgtEl>
                                        <p:attrNameLst>
                                          <p:attrName>ppt_c</p:attrName>
                                        </p:attrNameLst>
                                      </p:cBhvr>
                                      <p:to>
                                        <a:srgbClr val="FDC0E5"/>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anim calcmode="lin" valueType="num">
                                      <p:cBhvr>
                                        <p:cTn id="15" dur="500" fill="hold"/>
                                        <p:tgtEl>
                                          <p:spTgt spid="29699">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29699">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2969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29699">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29699">
                                            <p:txEl>
                                              <p:pRg st="1" end="1"/>
                                            </p:txEl>
                                          </p:spTgt>
                                        </p:tgtEl>
                                        <p:attrNameLst>
                                          <p:attrName>ppt_c</p:attrName>
                                        </p:attrNameLst>
                                      </p:cBhvr>
                                      <p:to>
                                        <a:srgbClr val="FDC0E5"/>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29699">
                                            <p:txEl>
                                              <p:pRg st="2" end="2"/>
                                            </p:txEl>
                                          </p:spTgt>
                                        </p:tgtEl>
                                        <p:attrNameLst>
                                          <p:attrName>style.visibility</p:attrName>
                                        </p:attrNameLst>
                                      </p:cBhvr>
                                      <p:to>
                                        <p:strVal val="visible"/>
                                      </p:to>
                                    </p:set>
                                    <p:anim calcmode="lin" valueType="num">
                                      <p:cBhvr>
                                        <p:cTn id="23" dur="500" fill="hold"/>
                                        <p:tgtEl>
                                          <p:spTgt spid="29699">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29699">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2969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29699">
                                            <p:txEl>
                                              <p:pRg st="2" end="2"/>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29699">
                                            <p:txEl>
                                              <p:pRg st="2" end="2"/>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4" descr=" O097A.JPG                                                      0000A938&#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title"/>
          </p:nvPr>
        </p:nvSpPr>
        <p:spPr>
          <a:xfrm>
            <a:off x="685800" y="123825"/>
            <a:ext cx="7772400" cy="857250"/>
          </a:xfrm>
        </p:spPr>
        <p:txBody>
          <a:bodyPr/>
          <a:lstStyle/>
          <a:p>
            <a:pPr>
              <a:defRPr/>
            </a:pPr>
            <a:r>
              <a:rPr lang="es-CO" b="1">
                <a:solidFill>
                  <a:srgbClr val="FDC0E5"/>
                </a:solidFill>
                <a:effectLst>
                  <a:outerShdw blurRad="38100" dist="38100" dir="2700000" algn="tl">
                    <a:srgbClr val="000000"/>
                  </a:outerShdw>
                </a:effectLst>
              </a:rPr>
              <a:t>“HADES” - INFIERNO</a:t>
            </a:r>
          </a:p>
        </p:txBody>
      </p:sp>
      <p:sp>
        <p:nvSpPr>
          <p:cNvPr id="31747" name="Rectangle 3"/>
          <p:cNvSpPr>
            <a:spLocks noGrp="1" noChangeArrowheads="1"/>
          </p:cNvSpPr>
          <p:nvPr>
            <p:ph type="body" sz="half" idx="1"/>
          </p:nvPr>
        </p:nvSpPr>
        <p:spPr>
          <a:xfrm>
            <a:off x="250825" y="1058863"/>
            <a:ext cx="7467600" cy="3314700"/>
          </a:xfrm>
        </p:spPr>
        <p:txBody>
          <a:bodyPr/>
          <a:lstStyle/>
          <a:p>
            <a:pPr>
              <a:defRPr/>
            </a:pPr>
            <a:r>
              <a:rPr lang="es-CO" b="1">
                <a:solidFill>
                  <a:srgbClr val="FAFD00"/>
                </a:solidFill>
                <a:effectLst>
                  <a:outerShdw blurRad="38100" dist="38100" dir="2700000" algn="tl">
                    <a:srgbClr val="000000"/>
                  </a:outerShdw>
                </a:effectLst>
              </a:rPr>
              <a:t>David, refiriéndose			      al Señor Jesús y a su			muerte dijo de él:</a:t>
            </a:r>
          </a:p>
          <a:p>
            <a:pPr>
              <a:defRPr/>
            </a:pPr>
            <a:r>
              <a:rPr lang="es-CO" b="1">
                <a:solidFill>
                  <a:srgbClr val="FAFD00"/>
                </a:solidFill>
                <a:effectLst>
                  <a:outerShdw blurRad="38100" dist="38100" dir="2700000" algn="tl">
                    <a:srgbClr val="000000"/>
                  </a:outerShdw>
                </a:effectLst>
              </a:rPr>
              <a:t>“Que no dejarás mi	          	 alma en el </a:t>
            </a:r>
            <a:r>
              <a:rPr lang="es-CO" b="1" u="sng">
                <a:solidFill>
                  <a:srgbClr val="FDC0E5"/>
                </a:solidFill>
                <a:effectLst>
                  <a:outerShdw blurRad="38100" dist="38100" dir="2700000" algn="tl">
                    <a:srgbClr val="000000"/>
                  </a:outerShdw>
                </a:effectLst>
              </a:rPr>
              <a:t>infierno, 		</a:t>
            </a:r>
            <a:r>
              <a:rPr lang="es-CO" b="1">
                <a:solidFill>
                  <a:srgbClr val="FDC0E5"/>
                </a:solidFill>
                <a:effectLst>
                  <a:outerShdw blurRad="38100" dist="38100" dir="2700000" algn="tl">
                    <a:srgbClr val="000000"/>
                  </a:outerShdw>
                </a:effectLst>
              </a:rPr>
              <a:t>	 </a:t>
            </a:r>
            <a:r>
              <a:rPr lang="es-CO" b="1" u="sng">
                <a:solidFill>
                  <a:srgbClr val="FDC0E5"/>
                </a:solidFill>
                <a:effectLst>
                  <a:outerShdw blurRad="38100" dist="38100" dir="2700000" algn="tl">
                    <a:srgbClr val="000000"/>
                  </a:outerShdw>
                </a:effectLst>
              </a:rPr>
              <a:t>(hades) </a:t>
            </a:r>
            <a:r>
              <a:rPr lang="es-CO" b="1">
                <a:solidFill>
                  <a:srgbClr val="FAFD00"/>
                </a:solidFill>
                <a:effectLst>
                  <a:outerShdw blurRad="38100" dist="38100" dir="2700000" algn="tl">
                    <a:srgbClr val="000000"/>
                  </a:outerShdw>
                </a:effectLst>
              </a:rPr>
              <a:t>Ni darás a 	tu                         Santo que vea corrupción.”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3174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1747">
                                            <p:txEl>
                                              <p:pRg st="0" end="0"/>
                                            </p:txEl>
                                          </p:spTgt>
                                        </p:tgtEl>
                                        <p:attrNameLst>
                                          <p:attrName>ppt_c</p:attrName>
                                        </p:attrNameLst>
                                      </p:cBhvr>
                                      <p:to>
                                        <a:srgbClr val="FDC0E5"/>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p:cTn id="13" dur="500" fill="hold"/>
                                        <p:tgtEl>
                                          <p:spTgt spid="3174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3174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1747">
                                            <p:txEl>
                                              <p:pRg st="1" end="1"/>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6" descr="C:\Users\hp\Documents\Adventista 7 Día\Diapositivas Power\sacri\content\bin\images\large\G4Ceaster_20_3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7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a:xfrm>
            <a:off x="533400" y="457200"/>
            <a:ext cx="7924800" cy="890588"/>
          </a:xfrm>
        </p:spPr>
        <p:txBody>
          <a:bodyPr/>
          <a:lstStyle/>
          <a:p>
            <a:pPr>
              <a:defRPr/>
            </a:pPr>
            <a:r>
              <a:rPr lang="es-CO" sz="3600" b="1" dirty="0">
                <a:solidFill>
                  <a:schemeClr val="bg2">
                    <a:lumMod val="95000"/>
                    <a:lumOff val="5000"/>
                  </a:schemeClr>
                </a:solidFill>
                <a:effectLst>
                  <a:outerShdw blurRad="38100" dist="38100" dir="2700000" algn="tl">
                    <a:srgbClr val="FFFFFF"/>
                  </a:outerShdw>
                </a:effectLst>
              </a:rPr>
              <a:t>Cuando Jesús murió descansó en la sepultura y no fue a un lugar de llamas llamado infierno.</a:t>
            </a:r>
            <a:endParaRPr lang="es-CO" sz="3600" b="1" dirty="0">
              <a:solidFill>
                <a:schemeClr val="bg2">
                  <a:lumMod val="95000"/>
                  <a:lumOff val="5000"/>
                </a:schemeClr>
              </a:solidFill>
              <a:effectLst>
                <a:outerShdw blurRad="38100" dist="38100" dir="2700000" algn="tl">
                  <a:srgbClr val="000000"/>
                </a:outerShdw>
              </a:effectLst>
            </a:endParaRPr>
          </a:p>
        </p:txBody>
      </p:sp>
      <p:sp>
        <p:nvSpPr>
          <p:cNvPr id="32771" name="Rectangle 3"/>
          <p:cNvSpPr>
            <a:spLocks noGrp="1" noChangeArrowheads="1"/>
          </p:cNvSpPr>
          <p:nvPr>
            <p:ph type="body" sz="half" idx="2"/>
          </p:nvPr>
        </p:nvSpPr>
        <p:spPr>
          <a:xfrm>
            <a:off x="323850" y="3219450"/>
            <a:ext cx="8640763" cy="1704975"/>
          </a:xfrm>
        </p:spPr>
        <p:txBody>
          <a:bodyPr anchor="ctr"/>
          <a:lstStyle/>
          <a:p>
            <a:pPr algn="just">
              <a:spcBef>
                <a:spcPct val="0"/>
              </a:spcBef>
              <a:defRPr/>
            </a:pPr>
            <a:r>
              <a:rPr lang="es-CO" sz="3600" b="1">
                <a:solidFill>
                  <a:schemeClr val="bg2">
                    <a:lumMod val="95000"/>
                    <a:lumOff val="5000"/>
                  </a:schemeClr>
                </a:solidFill>
                <a:effectLst>
                  <a:outerShdw blurRad="38100" dist="38100" dir="2700000" algn="tl">
                    <a:srgbClr val="FFFFFF"/>
                  </a:outerShdw>
                </a:effectLst>
                <a:latin typeface="+mj-lt"/>
                <a:ea typeface="+mj-ea"/>
                <a:cs typeface="+mj-cs"/>
              </a:rPr>
              <a:t>Además, si fuera cierto un lugar de llamas llamado infierno, a ese lugar sólo irían los perdidos y Jesús no lo fue.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32771">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850" y="123825"/>
            <a:ext cx="8712200" cy="857250"/>
          </a:xfrm>
        </p:spPr>
        <p:txBody>
          <a:bodyPr/>
          <a:lstStyle/>
          <a:p>
            <a:pPr>
              <a:defRPr/>
            </a:pPr>
            <a:r>
              <a:rPr lang="es-CO" sz="3600" b="1">
                <a:solidFill>
                  <a:srgbClr val="FDC0E5"/>
                </a:solidFill>
                <a:effectLst>
                  <a:outerShdw blurRad="38100" dist="38100" dir="2700000" algn="tl">
                    <a:srgbClr val="000000"/>
                  </a:outerShdw>
                </a:effectLst>
              </a:rPr>
              <a:t>EL INFIERNO como un lugar de llamas es de origen pagano.</a:t>
            </a:r>
          </a:p>
        </p:txBody>
      </p:sp>
      <p:sp>
        <p:nvSpPr>
          <p:cNvPr id="33795" name="Rectangle 3"/>
          <p:cNvSpPr>
            <a:spLocks noGrp="1" noChangeArrowheads="1"/>
          </p:cNvSpPr>
          <p:nvPr>
            <p:ph type="body" sz="half" idx="1"/>
          </p:nvPr>
        </p:nvSpPr>
        <p:spPr>
          <a:xfrm>
            <a:off x="179388" y="1203325"/>
            <a:ext cx="4392612" cy="3086100"/>
          </a:xfrm>
        </p:spPr>
        <p:txBody>
          <a:bodyPr/>
          <a:lstStyle/>
          <a:p>
            <a:pPr algn="just">
              <a:defRPr/>
            </a:pPr>
            <a:r>
              <a:rPr lang="es-CO" sz="2400" b="1">
                <a:solidFill>
                  <a:srgbClr val="8CF4EA"/>
                </a:solidFill>
                <a:effectLst>
                  <a:outerShdw blurRad="38100" dist="38100" dir="2700000" algn="tl">
                    <a:srgbClr val="000000"/>
                  </a:outerShdw>
                </a:effectLst>
              </a:rPr>
              <a:t>Los griegos creían en un lugar de tormento llamado “</a:t>
            </a:r>
            <a:r>
              <a:rPr lang="es-CO" sz="2400" b="1" u="sng">
                <a:solidFill>
                  <a:srgbClr val="FAFD00"/>
                </a:solidFill>
                <a:effectLst>
                  <a:outerShdw blurRad="38100" dist="38100" dir="2700000" algn="tl">
                    <a:srgbClr val="000000"/>
                  </a:outerShdw>
                </a:effectLst>
              </a:rPr>
              <a:t>Tártaro</a:t>
            </a:r>
            <a:r>
              <a:rPr lang="es-CO" sz="2400" b="1">
                <a:solidFill>
                  <a:srgbClr val="8CF4EA"/>
                </a:solidFill>
                <a:effectLst>
                  <a:outerShdw blurRad="38100" dist="38100" dir="2700000" algn="tl">
                    <a:srgbClr val="000000"/>
                  </a:outerShdw>
                </a:effectLst>
              </a:rPr>
              <a:t>” y a ese lugar iban los gigantes.</a:t>
            </a:r>
          </a:p>
          <a:p>
            <a:pPr algn="just">
              <a:defRPr/>
            </a:pPr>
            <a:r>
              <a:rPr lang="es-CO" sz="2400" b="1">
                <a:solidFill>
                  <a:srgbClr val="8CF4EA"/>
                </a:solidFill>
                <a:effectLst>
                  <a:outerShdw blurRad="38100" dist="38100" dir="2700000" algn="tl">
                    <a:srgbClr val="000000"/>
                  </a:outerShdw>
                </a:effectLst>
              </a:rPr>
              <a:t>Virgilio, en “La Eneida”, describe al infierno. Un perro de tres cabezas, llamado Cerbero era quien cuidaba la puerta de acceso. </a:t>
            </a:r>
          </a:p>
        </p:txBody>
      </p:sp>
      <p:pic>
        <p:nvPicPr>
          <p:cNvPr id="30724" name="Picture 5" descr="http://1.bp.blogspot.com/_RnH2aK3fXNM/SMrNESuHNMI/AAAAAAAAC8Y/fc67pOpDwgU/s400/Puerta_del_infier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276350"/>
            <a:ext cx="4500562"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55650" y="50800"/>
            <a:ext cx="7772400" cy="857250"/>
          </a:xfrm>
        </p:spPr>
        <p:txBody>
          <a:bodyPr/>
          <a:lstStyle/>
          <a:p>
            <a:pPr>
              <a:defRPr/>
            </a:pPr>
            <a:r>
              <a:rPr lang="es-CO" sz="3600" b="1" dirty="0">
                <a:solidFill>
                  <a:srgbClr val="FDC0E5"/>
                </a:solidFill>
                <a:effectLst>
                  <a:outerShdw blurRad="38100" dist="38100" dir="2700000" algn="tl">
                    <a:srgbClr val="000000"/>
                  </a:outerShdw>
                </a:effectLst>
              </a:rPr>
              <a:t>EL INFIERNO como un lugar de llamas es de origen pagano.</a:t>
            </a:r>
          </a:p>
        </p:txBody>
      </p:sp>
      <p:sp>
        <p:nvSpPr>
          <p:cNvPr id="34819" name="Rectangle 3"/>
          <p:cNvSpPr>
            <a:spLocks noGrp="1" noChangeArrowheads="1"/>
          </p:cNvSpPr>
          <p:nvPr>
            <p:ph type="body" sz="half" idx="1"/>
          </p:nvPr>
        </p:nvSpPr>
        <p:spPr>
          <a:xfrm>
            <a:off x="34925" y="915988"/>
            <a:ext cx="9001125" cy="1933575"/>
          </a:xfrm>
        </p:spPr>
        <p:txBody>
          <a:bodyPr/>
          <a:lstStyle/>
          <a:p>
            <a:pPr algn="just">
              <a:defRPr/>
            </a:pPr>
            <a:r>
              <a:rPr lang="es-CO" sz="2400" b="1" dirty="0">
                <a:solidFill>
                  <a:srgbClr val="8CF4EA"/>
                </a:solidFill>
                <a:effectLst>
                  <a:outerShdw blurRad="38100" dist="38100" dir="2700000" algn="tl">
                    <a:srgbClr val="000000"/>
                  </a:outerShdw>
                </a:effectLst>
              </a:rPr>
              <a:t>Dante, en su novela “La Divina Comedia” recrea la imagen del infierno. El infierno tenía 34 galerías subterráneas. La más suave era el limbo. Abajo estaban los lujuriosos, los glotones, iracundos, herejes, homicidas,... y en el más profundo los traidores!.</a:t>
            </a:r>
          </a:p>
        </p:txBody>
      </p:sp>
      <p:pic>
        <p:nvPicPr>
          <p:cNvPr id="31748" name="Picture 5" descr="http://1.bp.blogspot.com/_LWvV5VJuV6A/TQJTjH_sX4I/AAAAAAAABf0/JGC_RFVr8eQ/s1600/Infierno%2Bde%2Bjugue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088"/>
            <a:ext cx="91440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8" descr="http://coctelesparatodos.files.wordpress.com/2007/09/fuego_arbol__alberto_m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0"/>
            <a:ext cx="46339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p:nvPr>
        </p:nvSpPr>
        <p:spPr>
          <a:xfrm>
            <a:off x="107950" y="195263"/>
            <a:ext cx="8707438" cy="857250"/>
          </a:xfrm>
        </p:spPr>
        <p:txBody>
          <a:bodyPr/>
          <a:lstStyle/>
          <a:p>
            <a:pPr>
              <a:defRPr/>
            </a:pPr>
            <a:r>
              <a:rPr lang="es-CO" sz="3200" b="1">
                <a:solidFill>
                  <a:srgbClr val="FAFD00"/>
                </a:solidFill>
                <a:effectLst>
                  <a:outerShdw blurRad="38100" dist="38100" dir="2700000" algn="tl">
                    <a:srgbClr val="000000"/>
                  </a:outerShdw>
                </a:effectLst>
              </a:rPr>
              <a:t>La Biblia sí menciona un lugar de fuego pero no es el infierno sino “EL LAGO DE FUEGO”. </a:t>
            </a:r>
          </a:p>
        </p:txBody>
      </p:sp>
      <p:sp>
        <p:nvSpPr>
          <p:cNvPr id="36867" name="Rectangle 3"/>
          <p:cNvSpPr>
            <a:spLocks noGrp="1" noChangeArrowheads="1"/>
          </p:cNvSpPr>
          <p:nvPr>
            <p:ph type="body" sz="half" idx="2"/>
          </p:nvPr>
        </p:nvSpPr>
        <p:spPr>
          <a:xfrm>
            <a:off x="34925" y="1371600"/>
            <a:ext cx="4392613" cy="3086100"/>
          </a:xfrm>
        </p:spPr>
        <p:txBody>
          <a:bodyPr/>
          <a:lstStyle/>
          <a:p>
            <a:pPr algn="just">
              <a:defRPr/>
            </a:pPr>
            <a:r>
              <a:rPr lang="es-CO" sz="2400" b="1" dirty="0">
                <a:solidFill>
                  <a:srgbClr val="8CF4EA"/>
                </a:solidFill>
                <a:effectLst>
                  <a:outerShdw blurRad="38100" dist="38100" dir="2700000" algn="tl">
                    <a:srgbClr val="000000"/>
                  </a:outerShdw>
                </a:effectLst>
              </a:rPr>
              <a:t>Habrá un  lago de fuego  que se formará  en ocasión de la segunda venida de Cristo. (2 Pe. 3:10)</a:t>
            </a:r>
          </a:p>
          <a:p>
            <a:pPr algn="just">
              <a:defRPr/>
            </a:pPr>
            <a:r>
              <a:rPr lang="es-CO" sz="2400" b="1" dirty="0">
                <a:solidFill>
                  <a:srgbClr val="8CF4EA"/>
                </a:solidFill>
                <a:effectLst>
                  <a:outerShdw blurRad="38100" dist="38100" dir="2700000" algn="tl">
                    <a:srgbClr val="000000"/>
                  </a:outerShdw>
                </a:effectLst>
              </a:rPr>
              <a:t>“Pero el día del Señor vendrá como ladrón. Entonces los cielos pasarán con grande estruendo; los elementos, ardiendo, serán deshechos,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6" descr="http://www.pepeherrera.com/imx/megi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a:xfrm>
            <a:off x="685800" y="130175"/>
            <a:ext cx="7772400" cy="857250"/>
          </a:xfrm>
        </p:spPr>
        <p:txBody>
          <a:bodyPr/>
          <a:lstStyle/>
          <a:p>
            <a:pPr algn="l">
              <a:defRPr/>
            </a:pPr>
            <a:r>
              <a:rPr lang="es-CO" sz="3600" b="1" dirty="0">
                <a:solidFill>
                  <a:srgbClr val="FAFD00"/>
                </a:solidFill>
                <a:effectLst>
                  <a:outerShdw blurRad="38100" dist="38100" dir="2700000" algn="tl">
                    <a:srgbClr val="000000"/>
                  </a:outerShdw>
                </a:effectLst>
              </a:rPr>
              <a:t>Qué significa la palabra Armagedón”?</a:t>
            </a:r>
          </a:p>
        </p:txBody>
      </p:sp>
      <p:sp>
        <p:nvSpPr>
          <p:cNvPr id="2" name="1 Rectángulo redondeado"/>
          <p:cNvSpPr/>
          <p:nvPr/>
        </p:nvSpPr>
        <p:spPr bwMode="auto">
          <a:xfrm>
            <a:off x="0" y="4011910"/>
            <a:ext cx="9144000" cy="1008112"/>
          </a:xfrm>
          <a:prstGeom prst="roundRect">
            <a:avLst/>
          </a:prstGeom>
          <a:ln>
            <a:headEnd type="none" w="med" len="med"/>
            <a:tailEnd type="none" w="med" len="me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lstStyle/>
          <a:p>
            <a:pPr>
              <a:defRPr/>
            </a:pPr>
            <a:endParaRPr lang="es-CO">
              <a:solidFill>
                <a:srgbClr val="FAFD00"/>
              </a:solidFill>
            </a:endParaRPr>
          </a:p>
        </p:txBody>
      </p:sp>
      <p:sp>
        <p:nvSpPr>
          <p:cNvPr id="6147" name="Rectangle 3"/>
          <p:cNvSpPr>
            <a:spLocks noGrp="1" noChangeArrowheads="1"/>
          </p:cNvSpPr>
          <p:nvPr>
            <p:ph type="body" sz="half" idx="1"/>
          </p:nvPr>
        </p:nvSpPr>
        <p:spPr>
          <a:xfrm>
            <a:off x="179388" y="4135438"/>
            <a:ext cx="8964612" cy="884237"/>
          </a:xfrm>
        </p:spPr>
        <p:txBody>
          <a:bodyPr/>
          <a:lstStyle/>
          <a:p>
            <a:pPr marL="0" indent="0" algn="ctr">
              <a:buFontTx/>
              <a:buNone/>
            </a:pPr>
            <a:r>
              <a:rPr lang="es-CO" sz="2400" b="1">
                <a:solidFill>
                  <a:schemeClr val="bg2"/>
                </a:solidFill>
                <a:latin typeface="Adobe Caslon Pro Bold" pitchFamily="18" charset="0"/>
              </a:rPr>
              <a:t>La palabra Armagedón en arameo significa: “ciudad de Megiddo”</a:t>
            </a:r>
          </a:p>
          <a:p>
            <a:pPr marL="0" indent="0" algn="ctr">
              <a:buFontTx/>
              <a:buNone/>
            </a:pPr>
            <a:r>
              <a:rPr lang="es-CO" sz="2400" b="1">
                <a:solidFill>
                  <a:schemeClr val="bg2"/>
                </a:solidFill>
                <a:latin typeface="Adobe Caslon Pro Bold" pitchFamily="18" charset="0"/>
              </a:rPr>
              <a:t>Esta ciudad quedaba en un valle.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6147">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6147">
                                            <p:txEl>
                                              <p:pRg st="0" end="0"/>
                                            </p:txEl>
                                          </p:spTgt>
                                        </p:tgtEl>
                                        <p:attrNameLst>
                                          <p:attrName>ppt_c</p:attrName>
                                        </p:attrNameLst>
                                      </p:cBhvr>
                                      <p:to>
                                        <a:srgbClr val="FAFD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p:cTn id="13" dur="500" fill="hold"/>
                                        <p:tgtEl>
                                          <p:spTgt spid="614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6147">
                                            <p:txEl>
                                              <p:pRg st="1" end="1"/>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6147">
                                            <p:txEl>
                                              <p:pRg st="1" end="1"/>
                                            </p:txEl>
                                          </p:spTgt>
                                        </p:tgtEl>
                                        <p:attrNameLst>
                                          <p:attrName>ppt_c</p:attrName>
                                        </p:attrNameLst>
                                      </p:cBhvr>
                                      <p:to>
                                        <a:srgbClr val="FAFD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4" descr="58Q.JPG                                                        0000A8CC&#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0"/>
            <a:ext cx="43561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title"/>
          </p:nvPr>
        </p:nvSpPr>
        <p:spPr>
          <a:xfrm>
            <a:off x="0" y="123825"/>
            <a:ext cx="4427538" cy="857250"/>
          </a:xfrm>
        </p:spPr>
        <p:txBody>
          <a:bodyPr/>
          <a:lstStyle/>
          <a:p>
            <a:pPr>
              <a:defRPr/>
            </a:pPr>
            <a:r>
              <a:rPr lang="es-CO" sz="2400" b="1" dirty="0">
                <a:solidFill>
                  <a:srgbClr val="FAFD00"/>
                </a:solidFill>
                <a:effectLst>
                  <a:outerShdw blurRad="38100" dist="38100" dir="2700000" algn="tl">
                    <a:srgbClr val="000000"/>
                  </a:outerShdw>
                </a:effectLst>
              </a:rPr>
              <a:t>Al lago de fuego son arrojados </a:t>
            </a:r>
            <a:r>
              <a:rPr lang="es-CO" sz="2400" b="1" u="sng" dirty="0">
                <a:solidFill>
                  <a:srgbClr val="8CF4EA"/>
                </a:solidFill>
                <a:effectLst>
                  <a:outerShdw blurRad="38100" dist="38100" dir="2700000" algn="tl">
                    <a:srgbClr val="000000"/>
                  </a:outerShdw>
                </a:effectLst>
              </a:rPr>
              <a:t>personajes simbólicos</a:t>
            </a:r>
            <a:r>
              <a:rPr lang="es-CO" sz="2400" b="1" dirty="0">
                <a:solidFill>
                  <a:srgbClr val="8CF4EA"/>
                </a:solidFill>
                <a:effectLst>
                  <a:outerShdw blurRad="38100" dist="38100" dir="2700000" algn="tl">
                    <a:srgbClr val="000000"/>
                  </a:outerShdw>
                </a:effectLst>
              </a:rPr>
              <a:t> . </a:t>
            </a:r>
            <a:br>
              <a:rPr lang="es-CO" sz="2400" b="1" dirty="0">
                <a:solidFill>
                  <a:srgbClr val="8CF4EA"/>
                </a:solidFill>
                <a:effectLst>
                  <a:outerShdw blurRad="38100" dist="38100" dir="2700000" algn="tl">
                    <a:srgbClr val="000000"/>
                  </a:outerShdw>
                </a:effectLst>
              </a:rPr>
            </a:br>
            <a:r>
              <a:rPr lang="es-CO" sz="2400" b="1" dirty="0">
                <a:solidFill>
                  <a:srgbClr val="8CF4EA"/>
                </a:solidFill>
                <a:effectLst>
                  <a:outerShdw blurRad="38100" dist="38100" dir="2700000" algn="tl">
                    <a:srgbClr val="000000"/>
                  </a:outerShdw>
                </a:effectLst>
              </a:rPr>
              <a:t>Cómo puede ser posible esto?</a:t>
            </a:r>
            <a:endParaRPr lang="es-CO" sz="2000" b="1" dirty="0">
              <a:solidFill>
                <a:srgbClr val="8CF4EA"/>
              </a:solidFill>
              <a:effectLst>
                <a:outerShdw blurRad="38100" dist="38100" dir="2700000" algn="tl">
                  <a:srgbClr val="000000"/>
                </a:outerShdw>
              </a:effectLst>
            </a:endParaRPr>
          </a:p>
        </p:txBody>
      </p:sp>
      <p:sp>
        <p:nvSpPr>
          <p:cNvPr id="37891" name="Rectangle 3"/>
          <p:cNvSpPr>
            <a:spLocks noGrp="1" noChangeArrowheads="1"/>
          </p:cNvSpPr>
          <p:nvPr>
            <p:ph type="body" sz="half" idx="2"/>
          </p:nvPr>
        </p:nvSpPr>
        <p:spPr>
          <a:xfrm>
            <a:off x="0" y="1419225"/>
            <a:ext cx="4500563" cy="3600450"/>
          </a:xfrm>
        </p:spPr>
        <p:txBody>
          <a:bodyPr/>
          <a:lstStyle/>
          <a:p>
            <a:pPr algn="just">
              <a:defRPr/>
            </a:pPr>
            <a:r>
              <a:rPr lang="es-CO" sz="2400" b="1">
                <a:solidFill>
                  <a:srgbClr val="8CF4EA"/>
                </a:solidFill>
                <a:effectLst>
                  <a:outerShdw blurRad="38100" dist="38100" dir="2700000" algn="tl">
                    <a:srgbClr val="000000"/>
                  </a:outerShdw>
                </a:effectLst>
              </a:rPr>
              <a:t>“Y </a:t>
            </a:r>
            <a:r>
              <a:rPr lang="es-CO" sz="2400" b="1" u="sng">
                <a:solidFill>
                  <a:srgbClr val="FAFD00"/>
                </a:solidFill>
                <a:effectLst>
                  <a:outerShdw blurRad="38100" dist="38100" dir="2700000" algn="tl">
                    <a:srgbClr val="000000"/>
                  </a:outerShdw>
                </a:effectLst>
              </a:rPr>
              <a:t>la bestia </a:t>
            </a:r>
            <a:r>
              <a:rPr lang="es-CO" sz="2400" b="1">
                <a:solidFill>
                  <a:srgbClr val="8CF4EA"/>
                </a:solidFill>
                <a:effectLst>
                  <a:outerShdw blurRad="38100" dist="38100" dir="2700000" algn="tl">
                    <a:srgbClr val="000000"/>
                  </a:outerShdw>
                </a:effectLst>
              </a:rPr>
              <a:t>fue tomada prisionera, junto con </a:t>
            </a:r>
            <a:r>
              <a:rPr lang="es-CO" sz="2400" b="1" u="sng">
                <a:solidFill>
                  <a:srgbClr val="FAFD00"/>
                </a:solidFill>
                <a:effectLst>
                  <a:outerShdw blurRad="38100" dist="38100" dir="2700000" algn="tl">
                    <a:srgbClr val="000000"/>
                  </a:outerShdw>
                </a:effectLst>
              </a:rPr>
              <a:t>el falso profeta </a:t>
            </a:r>
            <a:r>
              <a:rPr lang="es-CO" sz="2400" b="1">
                <a:solidFill>
                  <a:srgbClr val="8CF4EA"/>
                </a:solidFill>
                <a:effectLst>
                  <a:outerShdw blurRad="38100" dist="38100" dir="2700000" algn="tl">
                    <a:srgbClr val="000000"/>
                  </a:outerShdw>
                </a:effectLst>
              </a:rPr>
              <a:t>.... Ambos </a:t>
            </a:r>
            <a:r>
              <a:rPr lang="es-CO" sz="2400" b="1" u="sng">
                <a:solidFill>
                  <a:srgbClr val="FAFD00"/>
                </a:solidFill>
                <a:effectLst>
                  <a:outerShdw blurRad="38100" dist="38100" dir="2700000" algn="tl">
                    <a:srgbClr val="000000"/>
                  </a:outerShdw>
                </a:effectLst>
              </a:rPr>
              <a:t>fueron lanzados vivos al lago de fuego </a:t>
            </a:r>
            <a:r>
              <a:rPr lang="es-CO" sz="2400" b="1">
                <a:solidFill>
                  <a:srgbClr val="8CF4EA"/>
                </a:solidFill>
                <a:effectLst>
                  <a:outerShdw blurRad="38100" dist="38100" dir="2700000" algn="tl">
                    <a:srgbClr val="000000"/>
                  </a:outerShdw>
                </a:effectLst>
              </a:rPr>
              <a:t>ardiendo con azufre.”          (Ap. 19:20)</a:t>
            </a:r>
          </a:p>
          <a:p>
            <a:pPr algn="just">
              <a:defRPr/>
            </a:pPr>
            <a:r>
              <a:rPr lang="es-CO" sz="2400" b="1">
                <a:solidFill>
                  <a:srgbClr val="8CF4EA"/>
                </a:solidFill>
                <a:effectLst>
                  <a:outerShdw blurRad="38100" dist="38100" dir="2700000" algn="tl">
                    <a:srgbClr val="000000"/>
                  </a:outerShdw>
                </a:effectLst>
              </a:rPr>
              <a:t>El acto de arrojarlos al fuego significa su destrucción para siempre.</a:t>
            </a:r>
          </a:p>
          <a:p>
            <a:pPr algn="just">
              <a:defRPr/>
            </a:pPr>
            <a:endParaRPr lang="es-CO" sz="2400" b="1">
              <a:solidFill>
                <a:srgbClr val="8CF4EA"/>
              </a:solidFill>
              <a:effectLst>
                <a:outerShdw blurRad="38100" dist="38100" dir="2700000" algn="tl">
                  <a:srgbClr val="000000"/>
                </a:outerShdw>
              </a:effectLst>
            </a:endParaRPr>
          </a:p>
          <a:p>
            <a:pPr algn="just">
              <a:defRPr/>
            </a:pPr>
            <a:endParaRPr lang="es-CO" sz="1800" b="1">
              <a:solidFill>
                <a:srgbClr val="8CF4EA"/>
              </a:solidFill>
              <a:effectLst>
                <a:outerShdw blurRad="38100" dist="38100" dir="2700000" algn="tl">
                  <a:srgbClr val="000000"/>
                </a:outerShdw>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500" fill="hold"/>
                                        <p:tgtEl>
                                          <p:spTgt spid="3789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78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78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anim calcmode="lin" valueType="num">
                                      <p:cBhvr>
                                        <p:cTn id="15" dur="500" fill="hold"/>
                                        <p:tgtEl>
                                          <p:spTgt spid="37891">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789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789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8" descr="http://coctelesparatodos.files.wordpress.com/2007/09/fuego_arbol__alberto_m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4475"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a:xfrm>
            <a:off x="179388" y="123825"/>
            <a:ext cx="5541962" cy="857250"/>
          </a:xfrm>
        </p:spPr>
        <p:txBody>
          <a:bodyPr/>
          <a:lstStyle/>
          <a:p>
            <a:pPr>
              <a:defRPr/>
            </a:pPr>
            <a:r>
              <a:rPr lang="es-CO" sz="4000" b="1">
                <a:solidFill>
                  <a:srgbClr val="FAFD00"/>
                </a:solidFill>
                <a:effectLst>
                  <a:outerShdw blurRad="38100" dist="38100" dir="2700000" algn="tl">
                    <a:srgbClr val="000000"/>
                  </a:outerShdw>
                </a:effectLst>
              </a:rPr>
              <a:t>El lago de fuego es </a:t>
            </a:r>
            <a:br>
              <a:rPr lang="es-CO" sz="4000" b="1">
                <a:solidFill>
                  <a:srgbClr val="FAFD00"/>
                </a:solidFill>
                <a:effectLst>
                  <a:outerShdw blurRad="38100" dist="38100" dir="2700000" algn="tl">
                    <a:srgbClr val="000000"/>
                  </a:outerShdw>
                </a:effectLst>
              </a:rPr>
            </a:br>
            <a:r>
              <a:rPr lang="es-CO" sz="4000" b="1">
                <a:solidFill>
                  <a:srgbClr val="FAFD00"/>
                </a:solidFill>
                <a:effectLst>
                  <a:outerShdw blurRad="38100" dist="38100" dir="2700000" algn="tl">
                    <a:srgbClr val="000000"/>
                  </a:outerShdw>
                </a:effectLst>
              </a:rPr>
              <a:t>sinónimo de muerte.</a:t>
            </a:r>
            <a:endParaRPr lang="es-CO" sz="3200" b="1">
              <a:solidFill>
                <a:srgbClr val="FAFD00"/>
              </a:solidFill>
              <a:effectLst>
                <a:outerShdw blurRad="38100" dist="38100" dir="2700000" algn="tl">
                  <a:srgbClr val="000000"/>
                </a:outerShdw>
              </a:effectLst>
            </a:endParaRPr>
          </a:p>
        </p:txBody>
      </p:sp>
      <p:sp>
        <p:nvSpPr>
          <p:cNvPr id="39939" name="Rectangle 3"/>
          <p:cNvSpPr>
            <a:spLocks noGrp="1" noChangeArrowheads="1"/>
          </p:cNvSpPr>
          <p:nvPr>
            <p:ph type="body" sz="half" idx="2"/>
          </p:nvPr>
        </p:nvSpPr>
        <p:spPr>
          <a:xfrm>
            <a:off x="246063" y="3292475"/>
            <a:ext cx="8640762" cy="1655763"/>
          </a:xfrm>
        </p:spPr>
        <p:txBody>
          <a:bodyPr/>
          <a:lstStyle/>
          <a:p>
            <a:pPr algn="just">
              <a:defRPr/>
            </a:pPr>
            <a:r>
              <a:rPr lang="es-CO" sz="2800" b="1" dirty="0">
                <a:solidFill>
                  <a:srgbClr val="FAFD00"/>
                </a:solidFill>
                <a:effectLst>
                  <a:outerShdw blurRad="38100" dist="38100" dir="2700000" algn="tl">
                    <a:srgbClr val="000000"/>
                  </a:outerShdw>
                </a:effectLst>
              </a:rPr>
              <a:t>El inicuo es muerto por el espíritu de la boca del Señor, lo mismo que los impíos.       (2 </a:t>
            </a:r>
            <a:r>
              <a:rPr lang="es-CO" sz="2800" b="1" dirty="0" err="1">
                <a:solidFill>
                  <a:srgbClr val="FAFD00"/>
                </a:solidFill>
                <a:effectLst>
                  <a:outerShdw blurRad="38100" dist="38100" dir="2700000" algn="tl">
                    <a:srgbClr val="000000"/>
                  </a:outerShdw>
                </a:effectLst>
              </a:rPr>
              <a:t>Tes</a:t>
            </a:r>
            <a:r>
              <a:rPr lang="es-CO" sz="2800" b="1" dirty="0">
                <a:solidFill>
                  <a:srgbClr val="FAFD00"/>
                </a:solidFill>
                <a:effectLst>
                  <a:outerShdw blurRad="38100" dist="38100" dir="2700000" algn="tl">
                    <a:srgbClr val="000000"/>
                  </a:outerShdw>
                </a:effectLst>
              </a:rPr>
              <a:t>. 2:8; Ap. 19:21)</a:t>
            </a:r>
          </a:p>
          <a:p>
            <a:pPr algn="just">
              <a:defRPr/>
            </a:pPr>
            <a:endParaRPr lang="es-CO" sz="2800" b="1" dirty="0">
              <a:solidFill>
                <a:srgbClr val="8CF4EA"/>
              </a:solidFill>
              <a:effectLst>
                <a:outerShdw blurRad="38100" dist="38100" dir="2700000" algn="tl">
                  <a:srgbClr val="000000"/>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trips(downRight)">
                                      <p:cBhvr>
                                        <p:cTn id="7"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6" descr="C:\Users\hp\Documents\Adventista 7 Día\Diapositivas Power\biblia\content\bin\images\large\0905105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a:xfrm>
            <a:off x="685800" y="123825"/>
            <a:ext cx="7772400" cy="857250"/>
          </a:xfrm>
        </p:spPr>
        <p:txBody>
          <a:bodyPr/>
          <a:lstStyle/>
          <a:p>
            <a:pPr>
              <a:defRPr/>
            </a:pPr>
            <a:r>
              <a:rPr lang="es-CO" sz="3600" b="1" dirty="0">
                <a:solidFill>
                  <a:srgbClr val="FFC000"/>
                </a:solidFill>
                <a:effectLst>
                  <a:outerShdw blurRad="38100" dist="38100" dir="2700000" algn="tl">
                    <a:srgbClr val="FFFFFF"/>
                  </a:outerShdw>
                </a:effectLst>
              </a:rPr>
              <a:t>Pero cómo entender cuando la Biblia dice que arderán por la eternidad?</a:t>
            </a:r>
            <a:endParaRPr lang="es-CO" sz="3200" b="1" dirty="0">
              <a:solidFill>
                <a:srgbClr val="FFC000"/>
              </a:solidFill>
              <a:effectLst>
                <a:outerShdw blurRad="38100" dist="38100" dir="2700000" algn="tl">
                  <a:srgbClr val="000000"/>
                </a:outerShdw>
              </a:effectLst>
            </a:endParaRPr>
          </a:p>
        </p:txBody>
      </p:sp>
      <p:sp>
        <p:nvSpPr>
          <p:cNvPr id="40963" name="Rectangle 3"/>
          <p:cNvSpPr>
            <a:spLocks noGrp="1" noChangeArrowheads="1"/>
          </p:cNvSpPr>
          <p:nvPr>
            <p:ph type="body" sz="half" idx="2"/>
          </p:nvPr>
        </p:nvSpPr>
        <p:spPr>
          <a:xfrm>
            <a:off x="-19050" y="3651250"/>
            <a:ext cx="9163050" cy="1492250"/>
          </a:xfrm>
        </p:spPr>
        <p:txBody>
          <a:bodyPr/>
          <a:lstStyle/>
          <a:p>
            <a:pPr>
              <a:defRPr/>
            </a:pPr>
            <a:r>
              <a:rPr lang="es-CO" sz="2800" b="1" dirty="0">
                <a:solidFill>
                  <a:schemeClr val="bg2"/>
                </a:solidFill>
                <a:effectLst>
                  <a:outerShdw blurRad="38100" dist="38100" dir="2700000" algn="tl">
                    <a:srgbClr val="FFFFFF"/>
                  </a:outerShdw>
                </a:effectLst>
              </a:rPr>
              <a:t>La palabra</a:t>
            </a:r>
            <a:r>
              <a:rPr lang="es-CO" sz="2800" b="1" u="sng" dirty="0">
                <a:solidFill>
                  <a:schemeClr val="bg2"/>
                </a:solidFill>
                <a:effectLst>
                  <a:outerShdw blurRad="38100" dist="38100" dir="2700000" algn="tl">
                    <a:srgbClr val="FFFFFF"/>
                  </a:outerShdw>
                </a:effectLst>
              </a:rPr>
              <a:t> eterno</a:t>
            </a:r>
            <a:r>
              <a:rPr lang="es-CO" sz="2800" b="1" dirty="0">
                <a:solidFill>
                  <a:schemeClr val="bg2"/>
                </a:solidFill>
                <a:effectLst>
                  <a:outerShdw blurRad="38100" dist="38100" dir="2700000" algn="tl">
                    <a:srgbClr val="FFFFFF"/>
                  </a:outerShdw>
                </a:effectLst>
              </a:rPr>
              <a:t> en griego, “</a:t>
            </a:r>
            <a:r>
              <a:rPr lang="es-CO" sz="2800" b="1" u="sng" dirty="0" err="1">
                <a:solidFill>
                  <a:schemeClr val="bg2"/>
                </a:solidFill>
                <a:effectLst>
                  <a:outerShdw blurRad="38100" dist="38100" dir="2700000" algn="tl">
                    <a:srgbClr val="FFFFFF"/>
                  </a:outerShdw>
                </a:effectLst>
              </a:rPr>
              <a:t>aion</a:t>
            </a:r>
            <a:r>
              <a:rPr lang="es-CO" sz="2800" b="1" dirty="0">
                <a:solidFill>
                  <a:schemeClr val="bg2"/>
                </a:solidFill>
                <a:effectLst>
                  <a:outerShdw blurRad="38100" dist="38100" dir="2700000" algn="tl">
                    <a:srgbClr val="FFFFFF"/>
                  </a:outerShdw>
                </a:effectLst>
              </a:rPr>
              <a:t>”, tiene dos usos:</a:t>
            </a:r>
          </a:p>
          <a:p>
            <a:pPr>
              <a:defRPr/>
            </a:pPr>
            <a:r>
              <a:rPr lang="es-CO" sz="2800" b="1" dirty="0">
                <a:solidFill>
                  <a:schemeClr val="bg2"/>
                </a:solidFill>
                <a:effectLst>
                  <a:outerShdw blurRad="38100" dist="38100" dir="2700000" algn="tl">
                    <a:srgbClr val="FFFFFF"/>
                  </a:outerShdw>
                </a:effectLst>
              </a:rPr>
              <a:t>Cuando se refiere a Dios significa algo</a:t>
            </a:r>
            <a:r>
              <a:rPr lang="es-CO" sz="2800" b="1" u="sng" dirty="0">
                <a:solidFill>
                  <a:schemeClr val="bg2"/>
                </a:solidFill>
                <a:effectLst>
                  <a:outerShdw blurRad="38100" dist="38100" dir="2700000" algn="tl">
                    <a:srgbClr val="FFFFFF"/>
                  </a:outerShdw>
                </a:effectLst>
              </a:rPr>
              <a:t> sin comienzo y sin final.</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right)">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right)">
                                      <p:cBhvr>
                                        <p:cTn id="12"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5" descr="C:\Users\hp\Documents\Adventista 7 Día\Diapositivas Power\biblia\content\bin\images\large\0905105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7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2"/>
          <p:cNvSpPr>
            <a:spLocks noGrp="1" noChangeArrowheads="1"/>
          </p:cNvSpPr>
          <p:nvPr>
            <p:ph type="title"/>
          </p:nvPr>
        </p:nvSpPr>
        <p:spPr>
          <a:xfrm>
            <a:off x="609600" y="342900"/>
            <a:ext cx="7543800" cy="1200150"/>
          </a:xfrm>
        </p:spPr>
        <p:txBody>
          <a:bodyPr/>
          <a:lstStyle/>
          <a:p>
            <a:pPr>
              <a:defRPr/>
            </a:pPr>
            <a:r>
              <a:rPr lang="en-US" sz="3200" b="1">
                <a:solidFill>
                  <a:srgbClr val="8CF4EA"/>
                </a:solidFill>
                <a:effectLst>
                  <a:outerShdw blurRad="38100" dist="38100" dir="2700000" algn="tl">
                    <a:srgbClr val="000000"/>
                  </a:outerShdw>
                </a:effectLst>
              </a:rPr>
              <a:t>ETERNO no significa siempre </a:t>
            </a:r>
            <a:br>
              <a:rPr lang="en-US" sz="3200" b="1">
                <a:solidFill>
                  <a:srgbClr val="8CF4EA"/>
                </a:solidFill>
                <a:effectLst>
                  <a:outerShdw blurRad="38100" dist="38100" dir="2700000" algn="tl">
                    <a:srgbClr val="000000"/>
                  </a:outerShdw>
                </a:effectLst>
              </a:rPr>
            </a:br>
            <a:r>
              <a:rPr lang="en-US" sz="3200" b="1">
                <a:solidFill>
                  <a:srgbClr val="8CF4EA"/>
                </a:solidFill>
                <a:effectLst>
                  <a:outerShdw blurRad="38100" dist="38100" dir="2700000" algn="tl">
                    <a:srgbClr val="000000"/>
                  </a:outerShdw>
                </a:effectLst>
              </a:rPr>
              <a:t>sin comienzo ni final.</a:t>
            </a:r>
            <a:br>
              <a:rPr lang="en-US" sz="3200" b="1">
                <a:solidFill>
                  <a:srgbClr val="8CF4EA"/>
                </a:solidFill>
                <a:effectLst>
                  <a:outerShdw blurRad="38100" dist="38100" dir="2700000" algn="tl">
                    <a:srgbClr val="000000"/>
                  </a:outerShdw>
                </a:effectLst>
              </a:rPr>
            </a:br>
            <a:br>
              <a:rPr lang="en-US" sz="3200" b="1">
                <a:solidFill>
                  <a:srgbClr val="8CF4EA"/>
                </a:solidFill>
                <a:effectLst>
                  <a:outerShdw blurRad="38100" dist="38100" dir="2700000" algn="tl">
                    <a:srgbClr val="000000"/>
                  </a:outerShdw>
                </a:effectLst>
              </a:rPr>
            </a:br>
            <a:endParaRPr lang="en-US" sz="3200" b="1">
              <a:solidFill>
                <a:srgbClr val="8CF4EA"/>
              </a:solidFill>
              <a:effectLst>
                <a:outerShdw blurRad="38100" dist="38100" dir="2700000" algn="tl">
                  <a:srgbClr val="000000"/>
                </a:outerShdw>
              </a:effectLst>
            </a:endParaRPr>
          </a:p>
        </p:txBody>
      </p:sp>
      <p:sp>
        <p:nvSpPr>
          <p:cNvPr id="2" name="1 Rectángulo redondeado"/>
          <p:cNvSpPr/>
          <p:nvPr/>
        </p:nvSpPr>
        <p:spPr bwMode="auto">
          <a:xfrm>
            <a:off x="52003" y="3344804"/>
            <a:ext cx="9036495" cy="1779662"/>
          </a:xfrm>
          <a:prstGeom prst="roundRect">
            <a:avLst/>
          </a:prstGeom>
          <a:solidFill>
            <a:srgbClr val="996633"/>
          </a:solidFill>
          <a:ln w="1270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lstStyle/>
          <a:p>
            <a:pPr>
              <a:defRPr/>
            </a:pPr>
            <a:endParaRPr lang="es-CO"/>
          </a:p>
        </p:txBody>
      </p:sp>
      <p:sp>
        <p:nvSpPr>
          <p:cNvPr id="41987" name="Rectangle 3"/>
          <p:cNvSpPr>
            <a:spLocks noGrp="1" noChangeArrowheads="1"/>
          </p:cNvSpPr>
          <p:nvPr>
            <p:ph type="body" sz="half" idx="1"/>
          </p:nvPr>
        </p:nvSpPr>
        <p:spPr>
          <a:xfrm>
            <a:off x="141288" y="3363913"/>
            <a:ext cx="8856662" cy="1728787"/>
          </a:xfrm>
        </p:spPr>
        <p:txBody>
          <a:bodyPr/>
          <a:lstStyle/>
          <a:p>
            <a:pPr algn="just">
              <a:defRPr/>
            </a:pPr>
            <a:r>
              <a:rPr lang="es-CO" sz="2400" b="1">
                <a:solidFill>
                  <a:schemeClr val="tx2">
                    <a:lumMod val="20000"/>
                    <a:lumOff val="80000"/>
                  </a:schemeClr>
                </a:solidFill>
                <a:effectLst>
                  <a:outerShdw blurRad="38100" dist="38100" dir="2700000" algn="tl">
                    <a:srgbClr val="000000"/>
                  </a:outerShdw>
                </a:effectLst>
              </a:rPr>
              <a:t>Cuando se refiere a los hombres lo eterno de hecho YA TUVO UN COMIENZO y fuera de eso es circunstancial.</a:t>
            </a:r>
          </a:p>
          <a:p>
            <a:pPr algn="just">
              <a:defRPr/>
            </a:pPr>
            <a:r>
              <a:rPr lang="es-CO" sz="2400" b="1">
                <a:solidFill>
                  <a:schemeClr val="tx2">
                    <a:lumMod val="20000"/>
                    <a:lumOff val="80000"/>
                  </a:schemeClr>
                </a:solidFill>
                <a:effectLst>
                  <a:outerShdw blurRad="38100" dist="38100" dir="2700000" algn="tl">
                    <a:srgbClr val="000000"/>
                  </a:outerShdw>
                </a:effectLst>
              </a:rPr>
              <a:t>“Eterno” se puede traducir: “Tiempo prolongado, remoto, extenso, ininterrumpido”</a:t>
            </a:r>
            <a:endParaRPr lang="es-CO" sz="1800" b="1">
              <a:solidFill>
                <a:schemeClr val="tx2">
                  <a:lumMod val="20000"/>
                  <a:lumOff val="80000"/>
                </a:schemeClr>
              </a:solidFill>
              <a:effectLst>
                <a:outerShdw blurRad="38100" dist="38100" dir="2700000" algn="tl">
                  <a:srgbClr val="000000"/>
                </a:outerShdw>
              </a:effectLst>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50825" y="268288"/>
            <a:ext cx="8713788" cy="857250"/>
          </a:xfrm>
        </p:spPr>
        <p:txBody>
          <a:bodyPr/>
          <a:lstStyle/>
          <a:p>
            <a:pPr algn="just">
              <a:defRPr/>
            </a:pPr>
            <a:r>
              <a:rPr lang="es-CO" sz="2800" b="1" dirty="0">
                <a:solidFill>
                  <a:schemeClr val="tx2">
                    <a:lumMod val="20000"/>
                    <a:lumOff val="80000"/>
                  </a:schemeClr>
                </a:solidFill>
              </a:rPr>
              <a:t>Ejemplos cuando “eterno” no significa “eterno” sino “prolongado dependiendo las circunstancias”:</a:t>
            </a:r>
            <a:endParaRPr lang="es-CO" sz="2000" b="1" dirty="0">
              <a:solidFill>
                <a:schemeClr val="tx2">
                  <a:lumMod val="20000"/>
                  <a:lumOff val="80000"/>
                </a:schemeClr>
              </a:solidFill>
            </a:endParaRPr>
          </a:p>
        </p:txBody>
      </p:sp>
      <p:sp>
        <p:nvSpPr>
          <p:cNvPr id="43011" name="Rectangle 3"/>
          <p:cNvSpPr>
            <a:spLocks noGrp="1" noChangeArrowheads="1"/>
          </p:cNvSpPr>
          <p:nvPr>
            <p:ph type="body" sz="half" idx="1"/>
          </p:nvPr>
        </p:nvSpPr>
        <p:spPr>
          <a:xfrm>
            <a:off x="395288" y="1419225"/>
            <a:ext cx="4105275" cy="1714500"/>
          </a:xfrm>
        </p:spPr>
        <p:txBody>
          <a:bodyPr/>
          <a:lstStyle/>
          <a:p>
            <a:pPr algn="ctr">
              <a:defRPr/>
            </a:pPr>
            <a:r>
              <a:rPr lang="es-CO" sz="3600" b="1" dirty="0">
                <a:effectLst>
                  <a:outerShdw blurRad="38100" dist="38100" dir="2700000" algn="tl">
                    <a:srgbClr val="FFFFFF"/>
                  </a:outerShdw>
                </a:effectLst>
              </a:rPr>
              <a:t>Dios le </a:t>
            </a:r>
            <a:r>
              <a:rPr lang="es-CO" sz="3600" b="1" dirty="0">
                <a:solidFill>
                  <a:srgbClr val="FAFD00"/>
                </a:solidFill>
                <a:effectLst>
                  <a:outerShdw blurRad="38100" dist="38100" dir="2700000" algn="tl">
                    <a:srgbClr val="000000"/>
                  </a:outerShdw>
                </a:effectLst>
              </a:rPr>
              <a:t>había prometido a Elí el</a:t>
            </a:r>
            <a:r>
              <a:rPr lang="es-CO" sz="3600" b="1" dirty="0">
                <a:effectLst>
                  <a:outerShdw blurRad="38100" dist="38100" dir="2700000" algn="tl">
                    <a:srgbClr val="FFFFFF"/>
                  </a:outerShdw>
                </a:effectLst>
              </a:rPr>
              <a:t> </a:t>
            </a:r>
            <a:r>
              <a:rPr lang="es-CO" sz="3600" b="1" dirty="0">
                <a:solidFill>
                  <a:srgbClr val="FAFD00"/>
                </a:solidFill>
                <a:effectLst>
                  <a:outerShdw blurRad="38100" dist="38100" dir="2700000" algn="tl">
                    <a:srgbClr val="000000"/>
                  </a:outerShdw>
                </a:effectLst>
              </a:rPr>
              <a:t>sacerdocio “perpetuamente”</a:t>
            </a:r>
            <a:r>
              <a:rPr lang="es-CO" sz="3600" b="1" dirty="0">
                <a:effectLst>
                  <a:outerShdw blurRad="38100" dist="38100" dir="2700000" algn="tl">
                    <a:srgbClr val="FFFFFF"/>
                  </a:outerShdw>
                </a:effectLst>
              </a:rPr>
              <a:t>               </a:t>
            </a:r>
            <a:r>
              <a:rPr lang="es-CO" sz="3600" b="1" dirty="0">
                <a:solidFill>
                  <a:srgbClr val="FAFD00"/>
                </a:solidFill>
                <a:effectLst>
                  <a:outerShdw blurRad="38100" dist="38100" dir="2700000" algn="tl">
                    <a:srgbClr val="000000"/>
                  </a:outerShdw>
                </a:effectLst>
              </a:rPr>
              <a:t>(1 Sam. 2:30).</a:t>
            </a:r>
            <a:endParaRPr lang="es-CO" sz="3600" b="1" dirty="0">
              <a:effectLst>
                <a:outerShdw blurRad="38100" dist="38100" dir="2700000" algn="tl">
                  <a:srgbClr val="FFFFFF"/>
                </a:outerShdw>
              </a:effectLst>
            </a:endParaRPr>
          </a:p>
          <a:p>
            <a:pPr algn="ctr">
              <a:buFontTx/>
              <a:buNone/>
              <a:defRPr/>
            </a:pPr>
            <a:endParaRPr lang="es-CO" sz="3600" b="1" dirty="0">
              <a:effectLst>
                <a:outerShdw blurRad="38100" dist="38100" dir="2700000" algn="tl">
                  <a:srgbClr val="FFFFFF"/>
                </a:outerShdw>
              </a:effectLst>
            </a:endParaRPr>
          </a:p>
        </p:txBody>
      </p:sp>
      <p:pic>
        <p:nvPicPr>
          <p:cNvPr id="38916" name="Picture 6" descr="http://t0.gstatic.com/images?q=tbn:ANd9GcT4iOOU6NjPZ2xNHwGrv1ny_MulThAECD_TsCsKuLqdDsYoEl8yZcDCRz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347788"/>
            <a:ext cx="27225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400050"/>
            <a:ext cx="7772400" cy="857250"/>
          </a:xfrm>
        </p:spPr>
        <p:txBody>
          <a:bodyPr/>
          <a:lstStyle/>
          <a:p>
            <a:pPr>
              <a:defRPr/>
            </a:pPr>
            <a:r>
              <a:rPr lang="es-CO" sz="3200" b="1">
                <a:solidFill>
                  <a:srgbClr val="8CF4EA"/>
                </a:solidFill>
                <a:effectLst>
                  <a:outerShdw blurRad="38100" dist="38100" dir="2700000" algn="tl">
                    <a:srgbClr val="000000"/>
                  </a:outerShdw>
                </a:effectLst>
              </a:rPr>
              <a:t>Pero Dios le quitó el sacerdocio por la infidelidad de su familia:</a:t>
            </a:r>
            <a:br>
              <a:rPr lang="es-CO" sz="3200" b="1">
                <a:solidFill>
                  <a:srgbClr val="FDC0E5"/>
                </a:solidFill>
                <a:effectLst>
                  <a:outerShdw blurRad="38100" dist="38100" dir="2700000" algn="tl">
                    <a:srgbClr val="000000"/>
                  </a:outerShdw>
                </a:effectLst>
              </a:rPr>
            </a:br>
            <a:endParaRPr lang="es-CO" sz="4800" b="1">
              <a:solidFill>
                <a:srgbClr val="FDC0E5"/>
              </a:solidFill>
              <a:effectLst>
                <a:outerShdw blurRad="38100" dist="38100" dir="2700000" algn="tl">
                  <a:srgbClr val="000000"/>
                </a:outerShdw>
              </a:effectLst>
            </a:endParaRPr>
          </a:p>
        </p:txBody>
      </p:sp>
      <p:sp>
        <p:nvSpPr>
          <p:cNvPr id="44035" name="Rectangle 3"/>
          <p:cNvSpPr>
            <a:spLocks noGrp="1" noChangeArrowheads="1"/>
          </p:cNvSpPr>
          <p:nvPr>
            <p:ph type="body" sz="half" idx="1"/>
          </p:nvPr>
        </p:nvSpPr>
        <p:spPr>
          <a:xfrm>
            <a:off x="457200" y="1485900"/>
            <a:ext cx="5122863" cy="3086100"/>
          </a:xfrm>
        </p:spPr>
        <p:txBody>
          <a:bodyPr/>
          <a:lstStyle/>
          <a:p>
            <a:pPr algn="just">
              <a:defRPr/>
            </a:pPr>
            <a:r>
              <a:rPr lang="es-CO" sz="2400" b="1">
                <a:solidFill>
                  <a:srgbClr val="FDC0E5"/>
                </a:solidFill>
                <a:effectLst>
                  <a:outerShdw blurRad="38100" dist="38100" dir="2700000" algn="tl">
                    <a:srgbClr val="000000"/>
                  </a:outerShdw>
                </a:effectLst>
              </a:rPr>
              <a:t>"Por tanto, dice Jehovah  Dios de Israel: 'En 	 verdad, yo había dicho  que tu casa y la casa de tu padre estarían delante de mí </a:t>
            </a:r>
            <a:r>
              <a:rPr lang="es-CO" sz="2400" b="1" u="sng">
                <a:solidFill>
                  <a:srgbClr val="FAFD00"/>
                </a:solidFill>
                <a:effectLst>
                  <a:outerShdw blurRad="38100" dist="38100" dir="2700000" algn="tl">
                    <a:srgbClr val="000000"/>
                  </a:outerShdw>
                </a:effectLst>
              </a:rPr>
              <a:t>para siempre</a:t>
            </a:r>
            <a:r>
              <a:rPr lang="es-CO" sz="2400" b="1">
                <a:solidFill>
                  <a:srgbClr val="FDC0E5"/>
                </a:solidFill>
                <a:effectLst>
                  <a:outerShdw blurRad="38100" dist="38100" dir="2700000" algn="tl">
                    <a:srgbClr val="000000"/>
                  </a:outerShdw>
                </a:effectLst>
              </a:rPr>
              <a:t>.’ Pero ahora, dice Jehovah: ¡</a:t>
            </a:r>
            <a:r>
              <a:rPr lang="es-CO" sz="2400" b="1" u="sng">
                <a:solidFill>
                  <a:srgbClr val="FAFD00"/>
                </a:solidFill>
                <a:effectLst>
                  <a:outerShdw blurRad="38100" dist="38100" dir="2700000" algn="tl">
                    <a:srgbClr val="000000"/>
                  </a:outerShdw>
                </a:effectLst>
              </a:rPr>
              <a:t>De ninguna manera</a:t>
            </a:r>
            <a:r>
              <a:rPr lang="es-CO" sz="2400" b="1">
                <a:solidFill>
                  <a:srgbClr val="FDC0E5"/>
                </a:solidFill>
                <a:effectLst>
                  <a:outerShdw blurRad="38100" dist="38100" dir="2700000" algn="tl">
                    <a:srgbClr val="000000"/>
                  </a:outerShdw>
                </a:effectLst>
              </a:rPr>
              <a:t>! Yo honraré a los que me honran, pero los que me desprecian serán tenidos en poco.</a:t>
            </a:r>
          </a:p>
        </p:txBody>
      </p:sp>
      <p:pic>
        <p:nvPicPr>
          <p:cNvPr id="39940" name="Picture 6" descr="http://historiasagrada.org/images/00/0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203325"/>
            <a:ext cx="3097213"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8463" y="123825"/>
            <a:ext cx="8205787" cy="857250"/>
          </a:xfrm>
        </p:spPr>
        <p:txBody>
          <a:bodyPr/>
          <a:lstStyle/>
          <a:p>
            <a:pPr>
              <a:defRPr/>
            </a:pPr>
            <a:r>
              <a:rPr lang="es-CO" sz="3200" b="1" dirty="0">
                <a:solidFill>
                  <a:srgbClr val="8CF4EA"/>
                </a:solidFill>
                <a:effectLst>
                  <a:outerShdw blurRad="38100" dist="38100" dir="2700000" algn="tl">
                    <a:srgbClr val="000000"/>
                  </a:outerShdw>
                </a:effectLst>
              </a:rPr>
              <a:t>Dios le prometió a Salomón poner Su Nombre </a:t>
            </a:r>
            <a:r>
              <a:rPr lang="es-CO" sz="3200" b="1" u="sng" dirty="0">
                <a:solidFill>
                  <a:srgbClr val="FAFD00"/>
                </a:solidFill>
                <a:effectLst>
                  <a:outerShdw blurRad="38100" dist="38100" dir="2700000" algn="tl">
                    <a:srgbClr val="000000"/>
                  </a:outerShdw>
                </a:effectLst>
              </a:rPr>
              <a:t>para siempre</a:t>
            </a:r>
            <a:r>
              <a:rPr lang="es-CO" sz="3200" b="1" dirty="0">
                <a:solidFill>
                  <a:srgbClr val="8CF4EA"/>
                </a:solidFill>
                <a:effectLst>
                  <a:outerShdw blurRad="38100" dist="38100" dir="2700000" algn="tl">
                    <a:srgbClr val="000000"/>
                  </a:outerShdw>
                </a:effectLst>
              </a:rPr>
              <a:t> en su templo (1 Re. 9:3)</a:t>
            </a:r>
          </a:p>
        </p:txBody>
      </p:sp>
      <p:sp>
        <p:nvSpPr>
          <p:cNvPr id="63491" name="Rectangle 3"/>
          <p:cNvSpPr>
            <a:spLocks noGrp="1" noChangeArrowheads="1"/>
          </p:cNvSpPr>
          <p:nvPr>
            <p:ph type="body" sz="half" idx="1"/>
          </p:nvPr>
        </p:nvSpPr>
        <p:spPr>
          <a:xfrm>
            <a:off x="179388" y="1485900"/>
            <a:ext cx="4679950" cy="3086100"/>
          </a:xfrm>
        </p:spPr>
        <p:txBody>
          <a:bodyPr/>
          <a:lstStyle/>
          <a:p>
            <a:pPr algn="just">
              <a:defRPr/>
            </a:pPr>
            <a:r>
              <a:rPr lang="es-CO" sz="2800" b="1" dirty="0">
                <a:effectLst>
                  <a:outerShdw blurRad="38100" dist="38100" dir="2700000" algn="tl">
                    <a:srgbClr val="FFFFFF"/>
                  </a:outerShdw>
                </a:effectLst>
              </a:rPr>
              <a:t>“Y Jehovah le dijo: He santificado esta casa  que has edificado para que </a:t>
            </a:r>
            <a:r>
              <a:rPr lang="es-CO" sz="2800" b="1" dirty="0">
                <a:solidFill>
                  <a:srgbClr val="FAFD00"/>
                </a:solidFill>
                <a:effectLst>
                  <a:outerShdw blurRad="38100" dist="38100" dir="2700000" algn="tl">
                    <a:srgbClr val="000000"/>
                  </a:outerShdw>
                </a:effectLst>
              </a:rPr>
              <a:t>yo ponga allí mi 	nombre </a:t>
            </a:r>
            <a:r>
              <a:rPr lang="es-CO" sz="2800" b="1" u="sng" dirty="0">
                <a:solidFill>
                  <a:srgbClr val="FAFD00"/>
                </a:solidFill>
                <a:effectLst>
                  <a:outerShdw blurRad="38100" dist="38100" dir="2700000" algn="tl">
                    <a:srgbClr val="000000"/>
                  </a:outerShdw>
                </a:effectLst>
              </a:rPr>
              <a:t>para siempre</a:t>
            </a:r>
            <a:r>
              <a:rPr lang="es-CO" sz="2800" b="1" dirty="0">
                <a:solidFill>
                  <a:srgbClr val="FAFD00"/>
                </a:solidFill>
                <a:effectLst>
                  <a:outerShdw blurRad="38100" dist="38100" dir="2700000" algn="tl">
                    <a:srgbClr val="000000"/>
                  </a:outerShdw>
                </a:effectLst>
              </a:rPr>
              <a:t>.”</a:t>
            </a:r>
          </a:p>
          <a:p>
            <a:pPr algn="just">
              <a:defRPr/>
            </a:pPr>
            <a:r>
              <a:rPr lang="es-CO" sz="2800" b="1" dirty="0">
                <a:solidFill>
                  <a:srgbClr val="FAFD00"/>
                </a:solidFill>
                <a:effectLst>
                  <a:outerShdw blurRad="38100" dist="38100" dir="2700000" algn="tl">
                    <a:srgbClr val="000000"/>
                  </a:outerShdw>
                </a:effectLst>
              </a:rPr>
              <a:t>Lamentablemente el	templo fue</a:t>
            </a:r>
            <a:r>
              <a:rPr lang="es-CO" sz="2800" b="1" dirty="0">
                <a:effectLst>
                  <a:outerShdw blurRad="38100" dist="38100" dir="2700000" algn="tl">
                    <a:srgbClr val="FFFFFF"/>
                  </a:outerShdw>
                </a:effectLst>
              </a:rPr>
              <a:t> </a:t>
            </a:r>
            <a:r>
              <a:rPr lang="es-CO" sz="2800" b="1" dirty="0">
                <a:solidFill>
                  <a:srgbClr val="FAFD00"/>
                </a:solidFill>
                <a:effectLst>
                  <a:outerShdw blurRad="38100" dist="38100" dir="2700000" algn="tl">
                    <a:srgbClr val="000000"/>
                  </a:outerShdw>
                </a:effectLst>
              </a:rPr>
              <a:t>destruido   y  la gloria de Dios se</a:t>
            </a:r>
            <a:r>
              <a:rPr lang="es-CO" sz="2800" b="1" dirty="0">
                <a:effectLst>
                  <a:outerShdw blurRad="38100" dist="38100" dir="2700000" algn="tl">
                    <a:srgbClr val="FFFFFF"/>
                  </a:outerShdw>
                </a:effectLst>
              </a:rPr>
              <a:t> </a:t>
            </a:r>
            <a:r>
              <a:rPr lang="es-CO" sz="2800" b="1" dirty="0">
                <a:solidFill>
                  <a:srgbClr val="FAFD00"/>
                </a:solidFill>
                <a:effectLst>
                  <a:outerShdw blurRad="38100" dist="38100" dir="2700000" algn="tl">
                    <a:srgbClr val="000000"/>
                  </a:outerShdw>
                </a:effectLst>
              </a:rPr>
              <a:t>alejó.</a:t>
            </a:r>
          </a:p>
          <a:p>
            <a:pPr algn="just">
              <a:defRPr/>
            </a:pPr>
            <a:endParaRPr lang="es-CO" sz="2000" dirty="0"/>
          </a:p>
        </p:txBody>
      </p:sp>
      <p:pic>
        <p:nvPicPr>
          <p:cNvPr id="40964" name="Picture 6" descr="http://3.bp.blogspot.com/_68bbSRZAJ7Q/TFNU_EpWvYI/AAAAAAAACWQ/JqlJpQ7y9Xk/s1600/templo-de-salomon%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203325"/>
            <a:ext cx="41402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6" descr="http://lacomunidad.elpais.com/blogfiles/guerraespiritual/sodomaygomorr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a:xfrm>
            <a:off x="685800" y="0"/>
            <a:ext cx="7772400" cy="857250"/>
          </a:xfrm>
        </p:spPr>
        <p:txBody>
          <a:bodyPr/>
          <a:lstStyle/>
          <a:p>
            <a:pPr algn="l">
              <a:defRPr/>
            </a:pPr>
            <a:r>
              <a:rPr lang="es-CO" sz="3200" b="1">
                <a:solidFill>
                  <a:srgbClr val="8CF4EA"/>
                </a:solidFill>
                <a:effectLst>
                  <a:outerShdw blurRad="38100" dist="38100" dir="2700000" algn="tl">
                    <a:srgbClr val="000000"/>
                  </a:outerShdw>
                </a:effectLst>
              </a:rPr>
              <a:t>El fuego “eterno” no es eterno en sí mismo; sus consecuencias sí que lo son. (Judas 7)</a:t>
            </a:r>
          </a:p>
        </p:txBody>
      </p:sp>
      <p:sp>
        <p:nvSpPr>
          <p:cNvPr id="46083" name="Rectangle 3"/>
          <p:cNvSpPr>
            <a:spLocks noGrp="1" noChangeArrowheads="1"/>
          </p:cNvSpPr>
          <p:nvPr>
            <p:ph type="body" sz="half" idx="2"/>
          </p:nvPr>
        </p:nvSpPr>
        <p:spPr>
          <a:xfrm>
            <a:off x="53975" y="3906838"/>
            <a:ext cx="9036050" cy="1230312"/>
          </a:xfrm>
        </p:spPr>
        <p:txBody>
          <a:bodyPr/>
          <a:lstStyle/>
          <a:p>
            <a:pPr algn="just">
              <a:defRPr/>
            </a:pPr>
            <a:r>
              <a:rPr lang="es-CO" sz="2400" b="1">
                <a:solidFill>
                  <a:srgbClr val="FDC0E5"/>
                </a:solidFill>
                <a:effectLst>
                  <a:outerShdw blurRad="38100" dist="38100" dir="2700000" algn="tl">
                    <a:srgbClr val="000000"/>
                  </a:outerShdw>
                </a:effectLst>
              </a:rPr>
              <a:t>“Asimismo, Sodoma, Gomorra y las ciudades vecinas, que de la misma manera fornicaron y fueron tras vicios contra lo natural, son puestas por ejemplo, </a:t>
            </a:r>
            <a:r>
              <a:rPr lang="es-CO" sz="2400" b="1" u="sng">
                <a:solidFill>
                  <a:srgbClr val="FAFD00"/>
                </a:solidFill>
                <a:effectLst>
                  <a:outerShdw blurRad="38100" dist="38100" dir="2700000" algn="tl">
                    <a:srgbClr val="000000"/>
                  </a:outerShdw>
                </a:effectLst>
              </a:rPr>
              <a:t>sufriendo la pena del fuego eterno.</a:t>
            </a:r>
            <a:r>
              <a:rPr lang="es-CO" sz="2400" b="1">
                <a:solidFill>
                  <a:srgbClr val="FDC0E5"/>
                </a:solidFill>
                <a:effectLst>
                  <a:outerShdw blurRad="38100" dist="38100" dir="2700000" algn="tl">
                    <a:srgbClr val="000000"/>
                  </a:outerShdw>
                </a:effectLst>
              </a:rPr>
              <a:t>”</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6" descr="http://www.miche.es/quarentena/img/tierra_ardie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84188"/>
            <a:ext cx="72009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a:xfrm>
            <a:off x="0" y="123825"/>
            <a:ext cx="9144000" cy="857250"/>
          </a:xfrm>
        </p:spPr>
        <p:txBody>
          <a:bodyPr/>
          <a:lstStyle/>
          <a:p>
            <a:pPr algn="just">
              <a:defRPr/>
            </a:pPr>
            <a:r>
              <a:rPr lang="es-CO" sz="2800" b="1" dirty="0">
                <a:solidFill>
                  <a:schemeClr val="tx2">
                    <a:lumMod val="20000"/>
                    <a:lumOff val="80000"/>
                  </a:schemeClr>
                </a:solidFill>
              </a:rPr>
              <a:t>Hoy no vemos arder el fuego “eterno”  de Sodoma y Gomorra. Lo que sí es notoria fue su </a:t>
            </a:r>
            <a:r>
              <a:rPr lang="es-CO" sz="2800" b="1" u="sng" dirty="0">
                <a:solidFill>
                  <a:schemeClr val="tx2">
                    <a:lumMod val="20000"/>
                    <a:lumOff val="80000"/>
                  </a:schemeClr>
                </a:solidFill>
              </a:rPr>
              <a:t>destrucción eterna</a:t>
            </a:r>
            <a:r>
              <a:rPr lang="es-CO" sz="2800" b="1" dirty="0">
                <a:solidFill>
                  <a:schemeClr val="tx2">
                    <a:lumMod val="20000"/>
                    <a:lumOff val="80000"/>
                  </a:schemeClr>
                </a:solidFill>
              </a:rPr>
              <a:t>.</a:t>
            </a:r>
          </a:p>
        </p:txBody>
      </p:sp>
      <p:sp>
        <p:nvSpPr>
          <p:cNvPr id="47107" name="Rectangle 3"/>
          <p:cNvSpPr>
            <a:spLocks noGrp="1" noChangeArrowheads="1"/>
          </p:cNvSpPr>
          <p:nvPr>
            <p:ph type="body" sz="half" idx="2"/>
          </p:nvPr>
        </p:nvSpPr>
        <p:spPr>
          <a:xfrm>
            <a:off x="107950" y="3841750"/>
            <a:ext cx="8928100" cy="1301750"/>
          </a:xfrm>
        </p:spPr>
        <p:txBody>
          <a:bodyPr/>
          <a:lstStyle/>
          <a:p>
            <a:pPr algn="just">
              <a:defRPr/>
            </a:pPr>
            <a:r>
              <a:rPr lang="es-CO" sz="2400" b="1">
                <a:solidFill>
                  <a:srgbClr val="FDC0E5"/>
                </a:solidFill>
                <a:effectLst>
                  <a:outerShdw blurRad="38100" dist="38100" dir="2700000" algn="tl">
                    <a:srgbClr val="000000"/>
                  </a:outerShdw>
                </a:effectLst>
              </a:rPr>
              <a:t>A sí mismo será la destrucción de los impíos: eterna.</a:t>
            </a:r>
          </a:p>
          <a:p>
            <a:pPr algn="just">
              <a:defRPr/>
            </a:pPr>
            <a:r>
              <a:rPr lang="es-CO" sz="2400" b="1">
                <a:solidFill>
                  <a:srgbClr val="FDC0E5"/>
                </a:solidFill>
                <a:effectLst>
                  <a:outerShdw blurRad="38100" dist="38100" dir="2700000" algn="tl">
                    <a:srgbClr val="000000"/>
                  </a:outerShdw>
                </a:effectLst>
              </a:rPr>
              <a:t>El fuego durará lo que dure el combustible. Los resultados son eternos. Pero para siempre dejarán de ser.</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7107">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7107">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7107">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47107">
                                            <p:txEl>
                                              <p:pRg st="0" end="0"/>
                                            </p:txEl>
                                          </p:spTgt>
                                        </p:tgtEl>
                                        <p:attrNameLst>
                                          <p:attrName>ppt_c</p:attrName>
                                        </p:attrNameLst>
                                      </p:cBhvr>
                                      <p:to>
                                        <a:srgbClr val="FAFD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7107">
                                            <p:txEl>
                                              <p:pRg st="1" end="1"/>
                                            </p:txEl>
                                          </p:spTgt>
                                        </p:tgtEl>
                                        <p:attrNameLst>
                                          <p:attrName>style.visibility</p:attrName>
                                        </p:attrNameLst>
                                      </p:cBhvr>
                                      <p:to>
                                        <p:strVal val="visible"/>
                                      </p:to>
                                    </p:set>
                                    <p:anim calcmode="lin" valueType="num">
                                      <p:cBhvr>
                                        <p:cTn id="15"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7107">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47107">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47107">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47107">
                                            <p:txEl>
                                              <p:pRg st="1" end="1"/>
                                            </p:txEl>
                                          </p:spTgt>
                                        </p:tgtEl>
                                        <p:attrNameLst>
                                          <p:attrName>ppt_c</p:attrName>
                                        </p:attrNameLst>
                                      </p:cBhvr>
                                      <p:to>
                                        <a:srgbClr val="FAFD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4" descr="63Q.JPG                                                        0000A8CC&#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2475"/>
            <a:ext cx="91440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827088" y="17463"/>
            <a:ext cx="7772400" cy="857250"/>
          </a:xfrm>
        </p:spPr>
        <p:txBody>
          <a:bodyPr/>
          <a:lstStyle/>
          <a:p>
            <a:pPr>
              <a:defRPr/>
            </a:pPr>
            <a:r>
              <a:rPr lang="es-CO" sz="3200" b="1" dirty="0">
                <a:solidFill>
                  <a:srgbClr val="8CF4EA"/>
                </a:solidFill>
                <a:effectLst>
                  <a:outerShdw blurRad="38100" dist="38100" dir="2700000" algn="tl">
                    <a:srgbClr val="000000"/>
                  </a:outerShdw>
                </a:effectLst>
              </a:rPr>
              <a:t>Así lo describió Malaquías - (Mal. 4:1)</a:t>
            </a:r>
          </a:p>
        </p:txBody>
      </p:sp>
      <p:sp>
        <p:nvSpPr>
          <p:cNvPr id="48131" name="Rectangle 3"/>
          <p:cNvSpPr>
            <a:spLocks noGrp="1" noChangeArrowheads="1"/>
          </p:cNvSpPr>
          <p:nvPr>
            <p:ph type="body" sz="half" idx="2"/>
          </p:nvPr>
        </p:nvSpPr>
        <p:spPr>
          <a:xfrm>
            <a:off x="142875" y="771525"/>
            <a:ext cx="8858250" cy="2592388"/>
          </a:xfrm>
        </p:spPr>
        <p:txBody>
          <a:bodyPr/>
          <a:lstStyle/>
          <a:p>
            <a:pPr algn="just">
              <a:defRPr/>
            </a:pPr>
            <a:r>
              <a:rPr lang="es-CO" b="1" dirty="0">
                <a:solidFill>
                  <a:srgbClr val="FDC0E5"/>
                </a:solidFill>
                <a:effectLst>
                  <a:outerShdw blurRad="38100" dist="38100" dir="2700000" algn="tl">
                    <a:srgbClr val="000000"/>
                  </a:outerShdw>
                </a:effectLst>
              </a:rPr>
              <a:t>“Porque he aquí viene el día ardiente como un horno, y todos los arrogantes y todos los que hacen maldad serán como paja. Aquel día que vendrá los quemará y no les dejará ni raíz ni rama, ha dicho Jehovah de los Ejércitos.”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p:tgtEl>
                                          <p:spTgt spid="4813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3"/>
          <p:cNvPicPr>
            <a:picLocks noGrp="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a:noFill/>
        </p:spPr>
      </p:pic>
      <p:sp>
        <p:nvSpPr>
          <p:cNvPr id="7170" name="Rectangle 2"/>
          <p:cNvSpPr>
            <a:spLocks noGrp="1" noChangeArrowheads="1"/>
          </p:cNvSpPr>
          <p:nvPr>
            <p:ph type="body" sz="half" idx="1"/>
          </p:nvPr>
        </p:nvSpPr>
        <p:spPr>
          <a:xfrm>
            <a:off x="107950" y="1143000"/>
            <a:ext cx="8785225" cy="3949700"/>
          </a:xfrm>
        </p:spPr>
        <p:txBody>
          <a:bodyPr/>
          <a:lstStyle/>
          <a:p>
            <a:pPr algn="just">
              <a:defRPr/>
            </a:pPr>
            <a:r>
              <a:rPr lang="es-CO" sz="4000" b="1" dirty="0">
                <a:solidFill>
                  <a:srgbClr val="FDC0E5"/>
                </a:solidFill>
                <a:effectLst>
                  <a:outerShdw blurRad="38100" dist="38100" dir="2700000" algn="tl">
                    <a:srgbClr val="000000"/>
                  </a:outerShdw>
                </a:effectLst>
              </a:rPr>
              <a:t>Allí Débora y Barac destruyen		los cananeos.</a:t>
            </a:r>
          </a:p>
          <a:p>
            <a:pPr algn="just">
              <a:defRPr/>
            </a:pPr>
            <a:r>
              <a:rPr lang="es-CO" sz="4000" b="1" dirty="0">
                <a:solidFill>
                  <a:srgbClr val="FDC0E5"/>
                </a:solidFill>
                <a:effectLst>
                  <a:outerShdw blurRad="38100" dist="38100" dir="2700000" algn="tl">
                    <a:srgbClr val="000000"/>
                  </a:outerShdw>
                </a:effectLst>
              </a:rPr>
              <a:t>Allí  Saúl fue 	destruido.</a:t>
            </a:r>
          </a:p>
          <a:p>
            <a:pPr algn="just">
              <a:defRPr/>
            </a:pPr>
            <a:r>
              <a:rPr lang="es-CO" sz="4000" b="1" dirty="0">
                <a:solidFill>
                  <a:srgbClr val="FDC0E5"/>
                </a:solidFill>
                <a:effectLst>
                  <a:outerShdw blurRad="38100" dist="38100" dir="2700000" algn="tl">
                    <a:srgbClr val="000000"/>
                  </a:outerShdw>
                </a:effectLst>
              </a:rPr>
              <a:t>Allí los moabitas fueron destruidos por Dios cuando luchaban contra 	Josafat.</a:t>
            </a:r>
          </a:p>
        </p:txBody>
      </p:sp>
      <p:sp>
        <p:nvSpPr>
          <p:cNvPr id="7172" name="Rectangle 4"/>
          <p:cNvSpPr>
            <a:spLocks noGrp="1" noChangeArrowheads="1"/>
          </p:cNvSpPr>
          <p:nvPr>
            <p:ph type="title"/>
          </p:nvPr>
        </p:nvSpPr>
        <p:spPr>
          <a:xfrm>
            <a:off x="323850" y="195263"/>
            <a:ext cx="8610600" cy="400050"/>
          </a:xfrm>
        </p:spPr>
        <p:txBody>
          <a:bodyPr/>
          <a:lstStyle/>
          <a:p>
            <a:pPr>
              <a:defRPr/>
            </a:pPr>
            <a:r>
              <a:rPr lang="es-CO" sz="2800" b="1">
                <a:solidFill>
                  <a:srgbClr val="FAFD00"/>
                </a:solidFill>
                <a:effectLst>
                  <a:outerShdw blurRad="38100" dist="38100" dir="2700000" algn="tl">
                    <a:srgbClr val="000000"/>
                  </a:outerShdw>
                </a:effectLst>
              </a:rPr>
              <a:t>AR-MEGIDDO </a:t>
            </a:r>
            <a:r>
              <a:rPr lang="es-CO" sz="2800" b="1">
                <a:solidFill>
                  <a:schemeClr val="tx1"/>
                </a:solidFill>
                <a:effectLst>
                  <a:outerShdw blurRad="38100" dist="38100" dir="2700000" algn="tl">
                    <a:srgbClr val="FFFFFF"/>
                  </a:outerShdw>
                </a:effectLst>
              </a:rPr>
              <a:t>fue el escenario de grandes batallas</a:t>
            </a:r>
            <a:endParaRPr lang="es-CO" sz="2800" b="1">
              <a:solidFill>
                <a:srgbClr val="FAFD00"/>
              </a:solidFill>
              <a:effectLst>
                <a:outerShdw blurRad="38100" dist="38100" dir="2700000" algn="tl">
                  <a:srgbClr val="000000"/>
                </a:outerShdw>
              </a:effectLst>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70">
                                            <p:txEl>
                                              <p:pRg st="0" end="0"/>
                                            </p:txEl>
                                          </p:spTgt>
                                        </p:tgtEl>
                                        <p:attrNameLst>
                                          <p:attrName>ppt_c</p:attrName>
                                        </p:attrNameLst>
                                      </p:cBhvr>
                                      <p:to>
                                        <a:srgbClr val="FAFD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70">
                                            <p:txEl>
                                              <p:pRg st="1" end="1"/>
                                            </p:txEl>
                                          </p:spTgt>
                                        </p:tgtEl>
                                        <p:attrNameLst>
                                          <p:attrName>ppt_c</p:attrName>
                                        </p:attrNameLst>
                                      </p:cBhvr>
                                      <p:to>
                                        <a:srgbClr val="FAFD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170">
                                            <p:txEl>
                                              <p:pRg st="2" end="2"/>
                                            </p:txEl>
                                          </p:spTgt>
                                        </p:tgtEl>
                                        <p:attrNameLst>
                                          <p:attrName>ppt_c</p:attrName>
                                        </p:attrNameLst>
                                      </p:cBhvr>
                                      <p:to>
                                        <a:srgbClr val="FAFD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4" descr="63Q.JPG                                                        0000A8CC&#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6575"/>
            <a:ext cx="9144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827088" y="17463"/>
            <a:ext cx="7772400" cy="857250"/>
          </a:xfrm>
        </p:spPr>
        <p:txBody>
          <a:bodyPr/>
          <a:lstStyle/>
          <a:p>
            <a:pPr>
              <a:defRPr/>
            </a:pPr>
            <a:r>
              <a:rPr lang="es-CO" sz="3200" b="1" dirty="0">
                <a:solidFill>
                  <a:srgbClr val="8CF4EA"/>
                </a:solidFill>
                <a:effectLst>
                  <a:outerShdw blurRad="38100" dist="38100" dir="2700000" algn="tl">
                    <a:srgbClr val="000000"/>
                  </a:outerShdw>
                </a:effectLst>
              </a:rPr>
              <a:t>Así lo describió Pedro - (2 </a:t>
            </a:r>
            <a:r>
              <a:rPr lang="es-CO" sz="3200" b="1" dirty="0" err="1">
                <a:solidFill>
                  <a:srgbClr val="8CF4EA"/>
                </a:solidFill>
                <a:effectLst>
                  <a:outerShdw blurRad="38100" dist="38100" dir="2700000" algn="tl">
                    <a:srgbClr val="000000"/>
                  </a:outerShdw>
                </a:effectLst>
              </a:rPr>
              <a:t>Ped</a:t>
            </a:r>
            <a:r>
              <a:rPr lang="es-CO" sz="3200" b="1" dirty="0">
                <a:solidFill>
                  <a:srgbClr val="8CF4EA"/>
                </a:solidFill>
                <a:effectLst>
                  <a:outerShdw blurRad="38100" dist="38100" dir="2700000" algn="tl">
                    <a:srgbClr val="000000"/>
                  </a:outerShdw>
                </a:effectLst>
              </a:rPr>
              <a:t>. 3:10)</a:t>
            </a:r>
          </a:p>
        </p:txBody>
      </p:sp>
      <p:sp>
        <p:nvSpPr>
          <p:cNvPr id="2" name="1 Marcador de texto"/>
          <p:cNvSpPr>
            <a:spLocks noGrp="1"/>
          </p:cNvSpPr>
          <p:nvPr>
            <p:ph type="body" sz="half" idx="2"/>
          </p:nvPr>
        </p:nvSpPr>
        <p:spPr>
          <a:xfrm>
            <a:off x="-15875" y="700088"/>
            <a:ext cx="9144000" cy="2232025"/>
          </a:xfrm>
        </p:spPr>
        <p:txBody>
          <a:bodyPr/>
          <a:lstStyle/>
          <a:p>
            <a:pPr algn="just">
              <a:defRPr/>
            </a:pPr>
            <a:r>
              <a:rPr lang="es-CO" sz="2800" dirty="0">
                <a:solidFill>
                  <a:schemeClr val="tx2">
                    <a:lumMod val="20000"/>
                    <a:lumOff val="80000"/>
                  </a:schemeClr>
                </a:solidFill>
              </a:rPr>
              <a:t>2Pt:3:10:</a:t>
            </a:r>
          </a:p>
          <a:p>
            <a:pPr algn="just">
              <a:defRPr/>
            </a:pPr>
            <a:r>
              <a:rPr lang="es-CO" sz="2800" dirty="0">
                <a:solidFill>
                  <a:schemeClr val="tx2">
                    <a:lumMod val="20000"/>
                    <a:lumOff val="80000"/>
                  </a:schemeClr>
                </a:solidFill>
              </a:rPr>
              <a:t>Mas el día del Señor vendrá como ladrón en la noche; en el cual los cielos pasarán con grande estruendo, y los elementos ardiendo serán deshechos, y la tierra y las obras que en ella están serán quemadas.  (RVA)</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4" descr="81V.JPG                                                        0000A8CC&#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Grp="1" noChangeArrowheads="1"/>
          </p:cNvSpPr>
          <p:nvPr>
            <p:ph type="title"/>
          </p:nvPr>
        </p:nvSpPr>
        <p:spPr>
          <a:xfrm>
            <a:off x="107950" y="123825"/>
            <a:ext cx="7772400" cy="857250"/>
          </a:xfrm>
        </p:spPr>
        <p:txBody>
          <a:bodyPr/>
          <a:lstStyle/>
          <a:p>
            <a:pPr algn="l">
              <a:defRPr/>
            </a:pPr>
            <a:r>
              <a:rPr lang="es-CO" sz="4000" b="1">
                <a:solidFill>
                  <a:srgbClr val="8CF4EA"/>
                </a:solidFill>
                <a:effectLst>
                  <a:outerShdw blurRad="38100" dist="38100" dir="2700000" algn="tl">
                    <a:srgbClr val="000000"/>
                  </a:outerShdw>
                </a:effectLst>
              </a:rPr>
              <a:t>Pero qué pasará con los fieles? (Mal. 4:2)</a:t>
            </a:r>
            <a:endParaRPr lang="es-CO" sz="3200" b="1">
              <a:solidFill>
                <a:srgbClr val="8CF4EA"/>
              </a:solidFill>
              <a:effectLst>
                <a:outerShdw blurRad="38100" dist="38100" dir="2700000" algn="tl">
                  <a:srgbClr val="000000"/>
                </a:outerShdw>
              </a:effectLst>
            </a:endParaRPr>
          </a:p>
        </p:txBody>
      </p:sp>
      <p:sp>
        <p:nvSpPr>
          <p:cNvPr id="49155" name="Rectangle 3"/>
          <p:cNvSpPr>
            <a:spLocks noGrp="1" noChangeArrowheads="1"/>
          </p:cNvSpPr>
          <p:nvPr>
            <p:ph type="body" sz="half" idx="2"/>
          </p:nvPr>
        </p:nvSpPr>
        <p:spPr>
          <a:xfrm>
            <a:off x="107950" y="2057400"/>
            <a:ext cx="7772400" cy="3086100"/>
          </a:xfrm>
        </p:spPr>
        <p:txBody>
          <a:bodyPr/>
          <a:lstStyle/>
          <a:p>
            <a:pPr algn="just">
              <a:defRPr/>
            </a:pPr>
            <a:r>
              <a:rPr lang="es-CO" b="1">
                <a:solidFill>
                  <a:srgbClr val="FAFD00"/>
                </a:solidFill>
                <a:effectLst>
                  <a:outerShdw blurRad="38100" dist="38100" dir="2700000" algn="tl">
                    <a:srgbClr val="000000"/>
                  </a:outerShdw>
                </a:effectLst>
              </a:rPr>
              <a:t>“ </a:t>
            </a:r>
            <a:r>
              <a:rPr lang="es-CO" sz="4000" b="1">
                <a:solidFill>
                  <a:srgbClr val="FAFD00"/>
                </a:solidFill>
                <a:effectLst>
                  <a:outerShdw blurRad="38100" dist="38100" dir="2700000" algn="tl">
                    <a:srgbClr val="000000"/>
                  </a:outerShdw>
                </a:effectLst>
              </a:rPr>
              <a:t>Pero para vosotros, los que teméis mi nombre, nacerá el Sol de justicia, y en sus alas traerá sanidad. ...”</a:t>
            </a:r>
            <a:endParaRPr lang="es-CO" b="1">
              <a:solidFill>
                <a:srgbClr val="FAFD00"/>
              </a:solidFill>
              <a:effectLst>
                <a:outerShdw blurRad="38100" dist="38100" dir="2700000" algn="tl">
                  <a:srgbClr val="000000"/>
                </a:outerShdw>
              </a:effectLst>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4" descr="G093.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p:cNvSpPr>
            <a:spLocks noGrp="1" noChangeArrowheads="1"/>
          </p:cNvSpPr>
          <p:nvPr>
            <p:ph type="title"/>
          </p:nvPr>
        </p:nvSpPr>
        <p:spPr>
          <a:xfrm>
            <a:off x="685800" y="123825"/>
            <a:ext cx="7772400" cy="857250"/>
          </a:xfrm>
        </p:spPr>
        <p:txBody>
          <a:bodyPr/>
          <a:lstStyle/>
          <a:p>
            <a:pPr>
              <a:defRPr/>
            </a:pPr>
            <a:r>
              <a:rPr lang="es-CO" sz="3600" b="1">
                <a:solidFill>
                  <a:srgbClr val="8CF4EA"/>
                </a:solidFill>
                <a:effectLst>
                  <a:outerShdw blurRad="38100" dist="38100" dir="2700000" algn="tl">
                    <a:srgbClr val="000000"/>
                  </a:outerShdw>
                </a:effectLst>
              </a:rPr>
              <a:t>Vislumbres de una TIERRA NUEVA</a:t>
            </a:r>
          </a:p>
        </p:txBody>
      </p:sp>
      <p:sp>
        <p:nvSpPr>
          <p:cNvPr id="50179" name="Rectangle 3"/>
          <p:cNvSpPr>
            <a:spLocks noGrp="1" noChangeArrowheads="1"/>
          </p:cNvSpPr>
          <p:nvPr>
            <p:ph type="body" sz="half" idx="2"/>
          </p:nvPr>
        </p:nvSpPr>
        <p:spPr>
          <a:xfrm>
            <a:off x="838200" y="1485900"/>
            <a:ext cx="7620000" cy="2598738"/>
          </a:xfrm>
        </p:spPr>
        <p:txBody>
          <a:bodyPr/>
          <a:lstStyle/>
          <a:p>
            <a:pPr algn="just">
              <a:defRPr/>
            </a:pPr>
            <a:r>
              <a:rPr lang="es-CO" sz="3600" b="1">
                <a:solidFill>
                  <a:srgbClr val="FAFD00"/>
                </a:solidFill>
                <a:effectLst>
                  <a:outerShdw blurRad="38100" dist="38100" dir="2700000" algn="tl">
                    <a:srgbClr val="000000"/>
                  </a:outerShdw>
                </a:effectLst>
              </a:rPr>
              <a:t>Destruído el mal y su instigador, Dios creará todo otra vez. </a:t>
            </a:r>
          </a:p>
          <a:p>
            <a:pPr algn="just">
              <a:defRPr/>
            </a:pPr>
            <a:r>
              <a:rPr lang="es-CO" sz="3600" b="1">
                <a:solidFill>
                  <a:srgbClr val="FAFD00"/>
                </a:solidFill>
                <a:effectLst>
                  <a:outerShdw blurRad="38100" dist="38100" dir="2700000" algn="tl">
                    <a:srgbClr val="000000"/>
                  </a:outerShdw>
                </a:effectLst>
              </a:rPr>
              <a:t>Cómo será esa tierra nueva? (Ap.21:1)</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179">
                                            <p:txEl>
                                              <p:pRg st="0" end="0"/>
                                            </p:txEl>
                                          </p:spTgt>
                                        </p:tgtEl>
                                        <p:attrNameLst>
                                          <p:attrName>ppt_c</p:attrName>
                                        </p:attrNameLst>
                                      </p:cBhvr>
                                      <p:to>
                                        <a:srgbClr val="FDC0E5"/>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179">
                                            <p:txEl>
                                              <p:pRg st="1" end="1"/>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4" descr="G095.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p:cNvSpPr>
            <a:spLocks noGrp="1" noChangeArrowheads="1"/>
          </p:cNvSpPr>
          <p:nvPr>
            <p:ph type="title"/>
          </p:nvPr>
        </p:nvSpPr>
        <p:spPr>
          <a:xfrm>
            <a:off x="685800" y="195263"/>
            <a:ext cx="7772400" cy="857250"/>
          </a:xfrm>
        </p:spPr>
        <p:txBody>
          <a:bodyPr/>
          <a:lstStyle/>
          <a:p>
            <a:pPr>
              <a:defRPr/>
            </a:pPr>
            <a:r>
              <a:rPr lang="en-US" b="1" dirty="0">
                <a:solidFill>
                  <a:srgbClr val="FDC0E5"/>
                </a:solidFill>
                <a:effectLst>
                  <a:outerShdw blurRad="38100" dist="38100" dir="2700000" algn="tl">
                    <a:srgbClr val="000000"/>
                  </a:outerShdw>
                </a:effectLst>
              </a:rPr>
              <a:t>LA TIERRA NUEVA</a:t>
            </a:r>
          </a:p>
        </p:txBody>
      </p:sp>
      <p:sp>
        <p:nvSpPr>
          <p:cNvPr id="51203" name="Rectangle 3"/>
          <p:cNvSpPr>
            <a:spLocks noGrp="1" noChangeArrowheads="1"/>
          </p:cNvSpPr>
          <p:nvPr>
            <p:ph type="body" sz="half" idx="1"/>
          </p:nvPr>
        </p:nvSpPr>
        <p:spPr>
          <a:xfrm>
            <a:off x="142875" y="1131888"/>
            <a:ext cx="8858250" cy="3314700"/>
          </a:xfrm>
        </p:spPr>
        <p:txBody>
          <a:bodyPr/>
          <a:lstStyle/>
          <a:p>
            <a:pPr>
              <a:defRPr/>
            </a:pPr>
            <a:r>
              <a:rPr lang="es-CO" sz="3600" b="1" dirty="0">
                <a:solidFill>
                  <a:srgbClr val="FFC000"/>
                </a:solidFill>
                <a:effectLst>
                  <a:outerShdw blurRad="38100" dist="38100" dir="2700000" algn="tl">
                    <a:srgbClr val="000000"/>
                  </a:outerShdw>
                </a:effectLst>
              </a:rPr>
              <a:t>Dios vivirá en medio de los hombres (Ap. 21:3)</a:t>
            </a:r>
          </a:p>
          <a:p>
            <a:pPr>
              <a:defRPr/>
            </a:pPr>
            <a:r>
              <a:rPr lang="es-CO" sz="3600" b="1" dirty="0">
                <a:solidFill>
                  <a:srgbClr val="FFC000"/>
                </a:solidFill>
                <a:effectLst>
                  <a:outerShdw blurRad="38100" dist="38100" dir="2700000" algn="tl">
                    <a:srgbClr val="000000"/>
                  </a:outerShdw>
                </a:effectLst>
              </a:rPr>
              <a:t>“Y oí una gran voz del cielo que decía: He aquí el tabernáculo de </a:t>
            </a:r>
            <a:r>
              <a:rPr lang="es-CO" sz="3600" b="1" u="sng" dirty="0">
                <a:solidFill>
                  <a:srgbClr val="FFC000"/>
                </a:solidFill>
                <a:effectLst>
                  <a:outerShdw blurRad="38100" dist="38100" dir="2700000" algn="tl">
                    <a:srgbClr val="000000"/>
                  </a:outerShdw>
                </a:effectLst>
              </a:rPr>
              <a:t>Dios con los hombres, y morará con ellos</a:t>
            </a:r>
            <a:r>
              <a:rPr lang="es-CO" sz="3600" b="1" dirty="0">
                <a:solidFill>
                  <a:srgbClr val="FFC000"/>
                </a:solidFill>
                <a:effectLst>
                  <a:outerShdw blurRad="38100" dist="38100" dir="2700000" algn="tl">
                    <a:srgbClr val="000000"/>
                  </a:outerShdw>
                </a:effectLst>
              </a:rPr>
              <a:t>; y ellos serán su pueblo, y el mismo Dios será su Dios con ellos.”</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down)">
                                      <p:cBhvr>
                                        <p:cTn id="7" dur="500"/>
                                        <p:tgtEl>
                                          <p:spTgt spid="51203">
                                            <p:txEl>
                                              <p:pRg st="0" end="0"/>
                                            </p:txEl>
                                          </p:spTgt>
                                        </p:tgtEl>
                                      </p:cBhvr>
                                    </p:animEffect>
                                  </p:childTnLst>
                                  <p:subTnLst>
                                    <p:animClr clrSpc="rgb" dir="cw">
                                      <p:cBhvr override="childStyle">
                                        <p:cTn dur="1" fill="hold" display="0" masterRel="nextClick" afterEffect="1"/>
                                        <p:tgtEl>
                                          <p:spTgt spid="51203">
                                            <p:txEl>
                                              <p:pRg st="0" end="0"/>
                                            </p:txEl>
                                          </p:spTgt>
                                        </p:tgtEl>
                                        <p:attrNameLst>
                                          <p:attrName>ppt_c</p:attrName>
                                        </p:attrNameLst>
                                      </p:cBhvr>
                                      <p:to>
                                        <a:srgbClr val="FDC0E5"/>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wipe(down)">
                                      <p:cBhvr>
                                        <p:cTn id="12" dur="500"/>
                                        <p:tgtEl>
                                          <p:spTgt spid="51203">
                                            <p:txEl>
                                              <p:pRg st="1" end="1"/>
                                            </p:txEl>
                                          </p:spTgt>
                                        </p:tgtEl>
                                      </p:cBhvr>
                                    </p:animEffect>
                                  </p:childTnLst>
                                  <p:subTnLst>
                                    <p:animClr clrSpc="rgb" dir="cw">
                                      <p:cBhvr override="childStyle">
                                        <p:cTn dur="1" fill="hold" display="0" masterRel="nextClick" afterEffect="1"/>
                                        <p:tgtEl>
                                          <p:spTgt spid="51203">
                                            <p:txEl>
                                              <p:pRg st="1" end="1"/>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4" descr="G094.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title"/>
          </p:nvPr>
        </p:nvSpPr>
        <p:spPr>
          <a:xfrm>
            <a:off x="685800" y="123825"/>
            <a:ext cx="7772400" cy="857250"/>
          </a:xfrm>
        </p:spPr>
        <p:txBody>
          <a:bodyPr/>
          <a:lstStyle/>
          <a:p>
            <a:pPr>
              <a:defRPr/>
            </a:pPr>
            <a:r>
              <a:rPr lang="en-US" b="1" dirty="0">
                <a:solidFill>
                  <a:srgbClr val="FDC0E5"/>
                </a:solidFill>
                <a:effectLst>
                  <a:outerShdw blurRad="38100" dist="38100" dir="2700000" algn="tl">
                    <a:srgbClr val="000000"/>
                  </a:outerShdw>
                </a:effectLst>
              </a:rPr>
              <a:t>LA TIERRA NUEVA</a:t>
            </a:r>
          </a:p>
        </p:txBody>
      </p:sp>
      <p:sp>
        <p:nvSpPr>
          <p:cNvPr id="52227" name="Rectangle 3"/>
          <p:cNvSpPr>
            <a:spLocks noGrp="1" noChangeArrowheads="1"/>
          </p:cNvSpPr>
          <p:nvPr>
            <p:ph type="body" sz="half" idx="1"/>
          </p:nvPr>
        </p:nvSpPr>
        <p:spPr>
          <a:xfrm>
            <a:off x="179388" y="1257300"/>
            <a:ext cx="8640762" cy="3314700"/>
          </a:xfrm>
        </p:spPr>
        <p:txBody>
          <a:bodyPr/>
          <a:lstStyle/>
          <a:p>
            <a:pPr algn="just">
              <a:defRPr/>
            </a:pPr>
            <a:r>
              <a:rPr lang="es-CO" sz="3600" b="1">
                <a:solidFill>
                  <a:srgbClr val="8CF4EA"/>
                </a:solidFill>
                <a:effectLst>
                  <a:outerShdw blurRad="38100" dist="38100" dir="2700000" algn="tl">
                    <a:srgbClr val="000000"/>
                  </a:outerShdw>
                </a:effectLst>
              </a:rPr>
              <a:t>Qué no habrá más en la tierra nueva? (Ap. 21:4)</a:t>
            </a:r>
          </a:p>
          <a:p>
            <a:pPr algn="just">
              <a:defRPr/>
            </a:pPr>
            <a:r>
              <a:rPr lang="es-CO" sz="3600" b="1">
                <a:solidFill>
                  <a:srgbClr val="FAFD00"/>
                </a:solidFill>
                <a:effectLst>
                  <a:outerShdw blurRad="38100" dist="38100" dir="2700000" algn="tl">
                    <a:srgbClr val="000000"/>
                  </a:outerShdw>
                </a:effectLst>
              </a:rPr>
              <a:t>“Y limpiará Dios toda lágrima de los ojos de ellos; y la muerte no será más; y no habrá más llanto, ni clamor, ni dolor: porque las primeras cosas son pasadas.”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500" fill="hold"/>
                                        <p:tgtEl>
                                          <p:spTgt spid="5222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5222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52227">
                                            <p:txEl>
                                              <p:pRg st="0" end="0"/>
                                            </p:txEl>
                                          </p:spTgt>
                                        </p:tgtEl>
                                        <p:attrNameLst>
                                          <p:attrName>ppt_c</p:attrName>
                                        </p:attrNameLst>
                                      </p:cBhvr>
                                      <p:to>
                                        <a:srgbClr val="FDC0E5"/>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p:cTn id="13" dur="500" fill="hold"/>
                                        <p:tgtEl>
                                          <p:spTgt spid="5222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5222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52227">
                                            <p:txEl>
                                              <p:pRg st="1" end="1"/>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4" descr="G096.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p:cNvSpPr>
            <a:spLocks noGrp="1" noChangeArrowheads="1"/>
          </p:cNvSpPr>
          <p:nvPr>
            <p:ph type="title"/>
          </p:nvPr>
        </p:nvSpPr>
        <p:spPr>
          <a:xfrm>
            <a:off x="685800" y="123825"/>
            <a:ext cx="7772400" cy="857250"/>
          </a:xfrm>
        </p:spPr>
        <p:txBody>
          <a:bodyPr/>
          <a:lstStyle/>
          <a:p>
            <a:pPr>
              <a:defRPr/>
            </a:pPr>
            <a:r>
              <a:rPr lang="en-US" b="1" dirty="0">
                <a:solidFill>
                  <a:schemeClr val="tx1"/>
                </a:solidFill>
                <a:effectLst>
                  <a:outerShdw blurRad="38100" dist="38100" dir="2700000" algn="tl">
                    <a:srgbClr val="FFFFFF"/>
                  </a:outerShdw>
                </a:effectLst>
              </a:rPr>
              <a:t>LA TIERRA NUEVA</a:t>
            </a:r>
            <a:endParaRPr lang="en-US" b="1" dirty="0">
              <a:solidFill>
                <a:srgbClr val="FDC0E5"/>
              </a:solidFill>
              <a:effectLst>
                <a:outerShdw blurRad="38100" dist="38100" dir="2700000" algn="tl">
                  <a:srgbClr val="000000"/>
                </a:outerShdw>
              </a:effectLst>
            </a:endParaRPr>
          </a:p>
        </p:txBody>
      </p:sp>
      <p:sp>
        <p:nvSpPr>
          <p:cNvPr id="53251" name="Rectangle 3"/>
          <p:cNvSpPr>
            <a:spLocks noGrp="1" noChangeArrowheads="1"/>
          </p:cNvSpPr>
          <p:nvPr>
            <p:ph type="body" sz="half" idx="1"/>
          </p:nvPr>
        </p:nvSpPr>
        <p:spPr>
          <a:xfrm>
            <a:off x="250825" y="1058863"/>
            <a:ext cx="8569325" cy="3314700"/>
          </a:xfrm>
        </p:spPr>
        <p:txBody>
          <a:bodyPr/>
          <a:lstStyle/>
          <a:p>
            <a:pPr>
              <a:defRPr/>
            </a:pPr>
            <a:r>
              <a:rPr lang="es-CO" b="1" dirty="0">
                <a:effectLst>
                  <a:outerShdw blurRad="38100" dist="38100" dir="2700000" algn="tl">
                    <a:srgbClr val="FFFFFF"/>
                  </a:outerShdw>
                </a:effectLst>
              </a:rPr>
              <a:t>Cuán real será la vida en la tierra nueva? 	(Isa. 65:21,22</a:t>
            </a:r>
            <a:r>
              <a:rPr lang="es-CO" b="1" dirty="0">
                <a:solidFill>
                  <a:srgbClr val="8CF4EA"/>
                </a:solidFill>
                <a:effectLst>
                  <a:outerShdw blurRad="38100" dist="38100" dir="2700000" algn="tl">
                    <a:srgbClr val="000000"/>
                  </a:outerShdw>
                </a:effectLst>
              </a:rPr>
              <a:t>)</a:t>
            </a:r>
          </a:p>
          <a:p>
            <a:pPr>
              <a:defRPr/>
            </a:pPr>
            <a:r>
              <a:rPr lang="es-CO" sz="3600" b="1" dirty="0">
                <a:solidFill>
                  <a:srgbClr val="FAFD00"/>
                </a:solidFill>
                <a:effectLst>
                  <a:outerShdw blurRad="38100" dist="38100" dir="2700000" algn="tl">
                    <a:srgbClr val="000000"/>
                  </a:outerShdw>
                </a:effectLst>
              </a:rPr>
              <a:t>Y edificarán casas, y morarán en ellas; plantarán viñas, y comerán el fruto de ellas.</a:t>
            </a:r>
          </a:p>
          <a:p>
            <a:pPr>
              <a:defRPr/>
            </a:pPr>
            <a:r>
              <a:rPr lang="es-CO" sz="3600" b="1" dirty="0">
                <a:solidFill>
                  <a:srgbClr val="FAFD00"/>
                </a:solidFill>
                <a:effectLst>
                  <a:outerShdw blurRad="38100" dist="38100" dir="2700000" algn="tl">
                    <a:srgbClr val="000000"/>
                  </a:outerShdw>
                </a:effectLst>
              </a:rPr>
              <a:t>“..., y mis escogidos perpetuarán las obras de sus manos”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500" fill="hold"/>
                                        <p:tgtEl>
                                          <p:spTgt spid="53251">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53251">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5325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53251">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53251">
                                            <p:txEl>
                                              <p:pRg st="0" end="0"/>
                                            </p:txEl>
                                          </p:spTgt>
                                        </p:tgtEl>
                                        <p:attrNameLst>
                                          <p:attrName>ppt_c</p:attrName>
                                        </p:attrNameLst>
                                      </p:cBhvr>
                                      <p:to>
                                        <a:srgbClr val="FDC0E5"/>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53251">
                                            <p:txEl>
                                              <p:pRg st="1" end="1"/>
                                            </p:txEl>
                                          </p:spTgt>
                                        </p:tgtEl>
                                        <p:attrNameLst>
                                          <p:attrName>style.visibility</p:attrName>
                                        </p:attrNameLst>
                                      </p:cBhvr>
                                      <p:to>
                                        <p:strVal val="visible"/>
                                      </p:to>
                                    </p:set>
                                    <p:anim calcmode="lin" valueType="num">
                                      <p:cBhvr>
                                        <p:cTn id="15" dur="500" fill="hold"/>
                                        <p:tgtEl>
                                          <p:spTgt spid="53251">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53251">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5325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53251">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53251">
                                            <p:txEl>
                                              <p:pRg st="1" end="1"/>
                                            </p:txEl>
                                          </p:spTgt>
                                        </p:tgtEl>
                                        <p:attrNameLst>
                                          <p:attrName>ppt_c</p:attrName>
                                        </p:attrNameLst>
                                      </p:cBhvr>
                                      <p:to>
                                        <a:srgbClr val="FDC0E5"/>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anim calcmode="lin" valueType="num">
                                      <p:cBhvr>
                                        <p:cTn id="23" dur="500" fill="hold"/>
                                        <p:tgtEl>
                                          <p:spTgt spid="53251">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53251">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5325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53251">
                                            <p:txEl>
                                              <p:pRg st="2" end="2"/>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53251">
                                            <p:txEl>
                                              <p:pRg st="2" end="2"/>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4" descr=" G093A.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p:cNvSpPr>
            <a:spLocks noGrp="1" noChangeArrowheads="1"/>
          </p:cNvSpPr>
          <p:nvPr>
            <p:ph type="title"/>
          </p:nvPr>
        </p:nvSpPr>
        <p:spPr>
          <a:xfrm>
            <a:off x="755650" y="123825"/>
            <a:ext cx="7772400" cy="857250"/>
          </a:xfrm>
        </p:spPr>
        <p:txBody>
          <a:bodyPr/>
          <a:lstStyle/>
          <a:p>
            <a:pPr>
              <a:defRPr/>
            </a:pPr>
            <a:r>
              <a:rPr lang="en-US" b="1" dirty="0">
                <a:solidFill>
                  <a:srgbClr val="FDC0E5"/>
                </a:solidFill>
                <a:effectLst>
                  <a:outerShdw blurRad="38100" dist="38100" dir="2700000" algn="tl">
                    <a:srgbClr val="000000"/>
                  </a:outerShdw>
                </a:effectLst>
              </a:rPr>
              <a:t>LA TIERRA NUEVA</a:t>
            </a:r>
          </a:p>
        </p:txBody>
      </p:sp>
      <p:sp>
        <p:nvSpPr>
          <p:cNvPr id="54275" name="Rectangle 3"/>
          <p:cNvSpPr>
            <a:spLocks noGrp="1" noChangeArrowheads="1"/>
          </p:cNvSpPr>
          <p:nvPr>
            <p:ph type="body" sz="half" idx="1"/>
          </p:nvPr>
        </p:nvSpPr>
        <p:spPr>
          <a:xfrm>
            <a:off x="0" y="1257300"/>
            <a:ext cx="4427538" cy="3314700"/>
          </a:xfrm>
        </p:spPr>
        <p:txBody>
          <a:bodyPr/>
          <a:lstStyle/>
          <a:p>
            <a:pPr algn="just">
              <a:defRPr/>
            </a:pPr>
            <a:r>
              <a:rPr lang="es-CO" sz="2800" b="1" dirty="0">
                <a:solidFill>
                  <a:srgbClr val="8CF4EA"/>
                </a:solidFill>
                <a:effectLst>
                  <a:outerShdw blurRad="38100" dist="38100" dir="2700000" algn="tl">
                    <a:srgbClr val="000000"/>
                  </a:outerShdw>
                </a:effectLst>
              </a:rPr>
              <a:t>Habrá un nuevo Edén “Morará el lobo con el cordero, y el tigre con el cabrito se acostará: el becerro y el león y la bestia doméstica andarán juntos, y un niño los pastoreará....            (Isa. 11:6-9)</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54275">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54275">
                                            <p:txEl>
                                              <p:pRg st="0" end="0"/>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6" descr="30Y.JPG                                                        0000A8CC&#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noChangeArrowheads="1"/>
          </p:cNvSpPr>
          <p:nvPr>
            <p:ph type="title"/>
          </p:nvPr>
        </p:nvSpPr>
        <p:spPr>
          <a:xfrm>
            <a:off x="611188" y="842963"/>
            <a:ext cx="7772400" cy="857250"/>
          </a:xfrm>
        </p:spPr>
        <p:txBody>
          <a:bodyPr/>
          <a:lstStyle/>
          <a:p>
            <a:pPr>
              <a:defRPr/>
            </a:pPr>
            <a:r>
              <a:rPr lang="es-CO" sz="1200" b="1" dirty="0">
                <a:solidFill>
                  <a:srgbClr val="FFC000"/>
                </a:solidFill>
                <a:effectLst>
                  <a:outerShdw blurRad="38100" dist="38100" dir="2700000" algn="tl">
                    <a:srgbClr val="000000"/>
                  </a:outerShdw>
                </a:effectLst>
              </a:rPr>
              <a:t>LA TIERRA NUEVA</a:t>
            </a:r>
          </a:p>
        </p:txBody>
      </p:sp>
      <p:sp>
        <p:nvSpPr>
          <p:cNvPr id="55299" name="Rectangle 3"/>
          <p:cNvSpPr>
            <a:spLocks noGrp="1" noChangeArrowheads="1"/>
          </p:cNvSpPr>
          <p:nvPr>
            <p:ph type="body" sz="half" idx="1"/>
          </p:nvPr>
        </p:nvSpPr>
        <p:spPr>
          <a:xfrm>
            <a:off x="0" y="3292475"/>
            <a:ext cx="9144000" cy="1746250"/>
          </a:xfrm>
        </p:spPr>
        <p:txBody>
          <a:bodyPr/>
          <a:lstStyle/>
          <a:p>
            <a:pPr algn="just"/>
            <a:r>
              <a:rPr lang="es-CO" sz="2400" b="1">
                <a:solidFill>
                  <a:srgbClr val="FFC000"/>
                </a:solidFill>
              </a:rPr>
              <a:t>“La vaca y la osa pacerán, sus crías se echarán juntas; y el león como el buey comerá paja. (vs. 7)</a:t>
            </a:r>
          </a:p>
          <a:p>
            <a:pPr algn="just"/>
            <a:r>
              <a:rPr lang="es-CO" sz="2400" b="1">
                <a:solidFill>
                  <a:srgbClr val="FFC000"/>
                </a:solidFill>
              </a:rPr>
              <a:t>“No harán mal ni dañarán en todo mi santo monte; porque la tierra será llena del conocimiento de Jehová, ...” (vs. 9)</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5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299">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55299">
                                            <p:txEl>
                                              <p:pRg st="0" end="0"/>
                                            </p:txEl>
                                          </p:spTgt>
                                        </p:tgtEl>
                                        <p:attrNameLst>
                                          <p:attrName>ppt_c</p:attrName>
                                        </p:attrNameLst>
                                      </p:cBhvr>
                                      <p:to>
                                        <a:srgbClr val="FDC0E5"/>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p:cTn id="13" dur="5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5299">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55299">
                                            <p:txEl>
                                              <p:pRg st="1" end="1"/>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5" descr="67N.JPG                                                        0000A896&#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p:nvPr>
        </p:nvSpPr>
        <p:spPr>
          <a:xfrm>
            <a:off x="685800" y="195263"/>
            <a:ext cx="7772400" cy="857250"/>
          </a:xfrm>
        </p:spPr>
        <p:txBody>
          <a:bodyPr/>
          <a:lstStyle/>
          <a:p>
            <a:pPr>
              <a:defRPr/>
            </a:pPr>
            <a:r>
              <a:rPr lang="es-CO" b="1">
                <a:solidFill>
                  <a:srgbClr val="FDC0E5"/>
                </a:solidFill>
                <a:effectLst>
                  <a:outerShdw blurRad="38100" dist="38100" dir="2700000" algn="tl">
                    <a:srgbClr val="000000"/>
                  </a:outerShdw>
                </a:effectLst>
              </a:rPr>
              <a:t>LA TIERRA NUEVA</a:t>
            </a:r>
          </a:p>
        </p:txBody>
      </p:sp>
      <p:sp>
        <p:nvSpPr>
          <p:cNvPr id="56323" name="Rectangle 3"/>
          <p:cNvSpPr>
            <a:spLocks noGrp="1" noChangeArrowheads="1"/>
          </p:cNvSpPr>
          <p:nvPr>
            <p:ph type="body" sz="half" idx="1"/>
          </p:nvPr>
        </p:nvSpPr>
        <p:spPr>
          <a:xfrm>
            <a:off x="250825" y="2343150"/>
            <a:ext cx="8424863" cy="2571750"/>
          </a:xfrm>
        </p:spPr>
        <p:txBody>
          <a:bodyPr/>
          <a:lstStyle/>
          <a:p>
            <a:pPr algn="just">
              <a:defRPr/>
            </a:pPr>
            <a:r>
              <a:rPr lang="es-CO" sz="3600" b="1" dirty="0">
                <a:solidFill>
                  <a:srgbClr val="000000"/>
                </a:solidFill>
                <a:effectLst>
                  <a:outerShdw blurRad="38100" dist="38100" dir="2700000" algn="tl">
                    <a:srgbClr val="FFFFFF"/>
                  </a:outerShdw>
                </a:effectLst>
              </a:rPr>
              <a:t>Porque como los cielos nuevos y la nueva tierra, que yo hago, permanecen delante de mí, dice Jehová, así permanecerá vuestra simiente y vuestro nombre....</a:t>
            </a:r>
            <a:r>
              <a:rPr lang="es-CO" sz="3600" b="1" dirty="0">
                <a:solidFill>
                  <a:srgbClr val="8CF4EA"/>
                </a:solidFill>
                <a:effectLst>
                  <a:outerShdw blurRad="38100" dist="38100" dir="2700000" algn="tl">
                    <a:srgbClr val="000000"/>
                  </a:outerShdw>
                </a:effectLst>
              </a:rPr>
              <a:t>      </a:t>
            </a:r>
            <a:r>
              <a:rPr lang="es-CO" sz="4000" b="1" dirty="0">
                <a:solidFill>
                  <a:schemeClr val="accent2"/>
                </a:solidFill>
                <a:effectLst>
                  <a:outerShdw blurRad="38100" dist="38100" dir="2700000" algn="tl">
                    <a:srgbClr val="000000"/>
                  </a:outerShdw>
                </a:effectLst>
              </a:rPr>
              <a:t>(Isa. 66:22)</a:t>
            </a:r>
          </a:p>
          <a:p>
            <a:pPr algn="just">
              <a:defRPr/>
            </a:pPr>
            <a:endParaRPr lang="es-CO" sz="3600" b="1" dirty="0">
              <a:solidFill>
                <a:srgbClr val="8CF4EA"/>
              </a:solidFill>
              <a:effectLst>
                <a:outerShdw blurRad="38100" dist="38100" dir="2700000" algn="tl">
                  <a:srgbClr val="000000"/>
                </a:outerShdw>
              </a:effectLst>
            </a:endParaRPr>
          </a:p>
        </p:txBody>
      </p:sp>
      <p:sp>
        <p:nvSpPr>
          <p:cNvPr id="56324" name="Rectangle 4"/>
          <p:cNvSpPr>
            <a:spLocks noChangeArrowheads="1"/>
          </p:cNvSpPr>
          <p:nvPr/>
        </p:nvSpPr>
        <p:spPr bwMode="auto">
          <a:xfrm>
            <a:off x="3429000" y="1131888"/>
            <a:ext cx="41910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20000"/>
              </a:spcBef>
              <a:defRPr/>
            </a:pPr>
            <a:r>
              <a:rPr lang="es-CO" sz="3600">
                <a:solidFill>
                  <a:schemeClr val="accent2"/>
                </a:solidFill>
                <a:effectLst>
                  <a:outerShdw blurRad="38100" dist="38100" dir="2700000" algn="tl">
                    <a:srgbClr val="000000"/>
                  </a:outerShdw>
                </a:effectLst>
                <a:latin typeface="Times" charset="0"/>
              </a:rPr>
              <a:t>Qué otra promesa nos hace Dios?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6323">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56323">
                                            <p:txEl>
                                              <p:pRg st="0" end="0"/>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6" descr="C:\Users\hp\Documents\Adventista 7 Día\Diapositivas Power\a\content\bin\images\large\IB_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p:nvPr>
        </p:nvSpPr>
        <p:spPr>
          <a:xfrm>
            <a:off x="4800600" y="457200"/>
            <a:ext cx="3657600" cy="857250"/>
          </a:xfrm>
        </p:spPr>
        <p:txBody>
          <a:bodyPr/>
          <a:lstStyle/>
          <a:p>
            <a:pPr>
              <a:defRPr/>
            </a:pPr>
            <a:r>
              <a:rPr lang="en-US" b="1" dirty="0">
                <a:solidFill>
                  <a:srgbClr val="FFC000"/>
                </a:solidFill>
                <a:effectLst>
                  <a:outerShdw blurRad="38100" dist="38100" dir="2700000" algn="tl">
                    <a:srgbClr val="000000"/>
                  </a:outerShdw>
                </a:effectLst>
              </a:rPr>
              <a:t>LA TIERRA NUEVA</a:t>
            </a:r>
          </a:p>
        </p:txBody>
      </p:sp>
      <p:sp>
        <p:nvSpPr>
          <p:cNvPr id="57347" name="Rectangle 3"/>
          <p:cNvSpPr>
            <a:spLocks noGrp="1" noChangeArrowheads="1"/>
          </p:cNvSpPr>
          <p:nvPr>
            <p:ph type="body" sz="half" idx="1"/>
          </p:nvPr>
        </p:nvSpPr>
        <p:spPr>
          <a:xfrm>
            <a:off x="762000" y="2171700"/>
            <a:ext cx="7239000" cy="2171700"/>
          </a:xfrm>
        </p:spPr>
        <p:txBody>
          <a:bodyPr/>
          <a:lstStyle/>
          <a:p>
            <a:pPr algn="just">
              <a:buFontTx/>
              <a:buNone/>
              <a:defRPr/>
            </a:pPr>
            <a:r>
              <a:rPr lang="es-CO" sz="3600" b="1">
                <a:solidFill>
                  <a:srgbClr val="8CF4EA"/>
                </a:solidFill>
                <a:effectLst>
                  <a:outerShdw blurRad="38100" dist="38100" dir="2700000" algn="tl">
                    <a:srgbClr val="000000"/>
                  </a:outerShdw>
                </a:effectLst>
              </a:rPr>
              <a:t>“Y será que de mes en mes, y </a:t>
            </a:r>
            <a:r>
              <a:rPr lang="es-CO" sz="3600" b="1" u="sng">
                <a:solidFill>
                  <a:srgbClr val="FAFD00"/>
                </a:solidFill>
                <a:effectLst>
                  <a:outerShdw blurRad="38100" dist="38100" dir="2700000" algn="tl">
                    <a:srgbClr val="000000"/>
                  </a:outerShdw>
                </a:effectLst>
              </a:rPr>
              <a:t>de sábado en sábado, vendrá toda carne a adorar delante de mí, dijo Jehová</a:t>
            </a:r>
            <a:r>
              <a:rPr lang="es-CO" sz="3600" b="1">
                <a:solidFill>
                  <a:srgbClr val="8CF4EA"/>
                </a:solidFill>
                <a:effectLst>
                  <a:outerShdw blurRad="38100" dist="38100" dir="2700000" algn="tl">
                    <a:srgbClr val="000000"/>
                  </a:outerShdw>
                </a:effectLst>
              </a:rPr>
              <a:t>.” (Isa. 66:23)</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right)">
                                      <p:cBhvr>
                                        <p:cTn id="7" dur="500"/>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6" descr="C:\Users\hp\Documents\Adventista 7 Día\Diapositivas Power\sv\content\bin\images\large\0903065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a:xfrm>
            <a:off x="3025775" y="195263"/>
            <a:ext cx="6118225" cy="857250"/>
          </a:xfrm>
        </p:spPr>
        <p:txBody>
          <a:bodyPr/>
          <a:lstStyle/>
          <a:p>
            <a:pPr>
              <a:defRPr/>
            </a:pPr>
            <a:r>
              <a:rPr lang="es-CO" sz="3600" b="1" dirty="0">
                <a:solidFill>
                  <a:srgbClr val="FAFD00"/>
                </a:solidFill>
                <a:effectLst>
                  <a:outerShdw blurRad="38100" dist="38100" dir="2700000" algn="tl">
                    <a:srgbClr val="000000"/>
                  </a:outerShdw>
                </a:effectLst>
              </a:rPr>
              <a:t>La batalla del Armagedón </a:t>
            </a:r>
            <a:br>
              <a:rPr lang="es-CO" sz="3600" b="1" dirty="0">
                <a:solidFill>
                  <a:srgbClr val="FAFD00"/>
                </a:solidFill>
                <a:effectLst>
                  <a:outerShdw blurRad="38100" dist="38100" dir="2700000" algn="tl">
                    <a:srgbClr val="000000"/>
                  </a:outerShdw>
                </a:effectLst>
              </a:rPr>
            </a:br>
            <a:r>
              <a:rPr lang="es-CO" sz="3600" b="1" dirty="0">
                <a:solidFill>
                  <a:srgbClr val="FAFD00"/>
                </a:solidFill>
                <a:effectLst>
                  <a:outerShdw blurRad="38100" dist="38100" dir="2700000" algn="tl">
                    <a:srgbClr val="000000"/>
                  </a:outerShdw>
                </a:effectLst>
              </a:rPr>
              <a:t>final tiene dos etapas:</a:t>
            </a:r>
          </a:p>
        </p:txBody>
      </p:sp>
      <p:sp>
        <p:nvSpPr>
          <p:cNvPr id="8195" name="Rectangle 3"/>
          <p:cNvSpPr>
            <a:spLocks noGrp="1" noChangeArrowheads="1"/>
          </p:cNvSpPr>
          <p:nvPr>
            <p:ph type="body" sz="half" idx="1"/>
          </p:nvPr>
        </p:nvSpPr>
        <p:spPr>
          <a:xfrm>
            <a:off x="685800" y="1846263"/>
            <a:ext cx="7989888" cy="2741612"/>
          </a:xfrm>
        </p:spPr>
        <p:txBody>
          <a:bodyPr/>
          <a:lstStyle/>
          <a:p>
            <a:pPr>
              <a:defRPr/>
            </a:pPr>
            <a:r>
              <a:rPr lang="es-CO" sz="4000" b="1">
                <a:effectLst>
                  <a:outerShdw blurRad="38100" dist="38100" dir="2700000" algn="tl">
                    <a:srgbClr val="FFFFFF"/>
                  </a:outerShdw>
                </a:effectLst>
              </a:rPr>
              <a:t>Una primera fase previa a la segunda venida de Cristo.</a:t>
            </a:r>
          </a:p>
          <a:p>
            <a:pPr>
              <a:defRPr/>
            </a:pPr>
            <a:r>
              <a:rPr lang="es-CO" sz="4000" b="1">
                <a:solidFill>
                  <a:srgbClr val="FDC0E5"/>
                </a:solidFill>
                <a:effectLst>
                  <a:outerShdw blurRad="38100" dist="38100" dir="2700000" algn="tl">
                    <a:srgbClr val="000000"/>
                  </a:outerShdw>
                </a:effectLst>
              </a:rPr>
              <a:t>La última fase después de que los santos vivan en el cielo mil años.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down)">
                                      <p:cBhvr>
                                        <p:cTn id="12"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6" descr="C:\Users\hp\Documents\Adventista 7 Día\Diapositivas Power\a\content\bin\images\large\IB_0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2"/>
          <p:cNvSpPr>
            <a:spLocks noGrp="1" noChangeArrowheads="1"/>
          </p:cNvSpPr>
          <p:nvPr>
            <p:ph type="title"/>
          </p:nvPr>
        </p:nvSpPr>
        <p:spPr>
          <a:xfrm>
            <a:off x="685800" y="274638"/>
            <a:ext cx="7772400" cy="857250"/>
          </a:xfrm>
        </p:spPr>
        <p:txBody>
          <a:bodyPr/>
          <a:lstStyle/>
          <a:p>
            <a:pPr>
              <a:defRPr/>
            </a:pPr>
            <a:r>
              <a:rPr lang="es-CO" b="1" dirty="0">
                <a:solidFill>
                  <a:srgbClr val="FAFD00"/>
                </a:solidFill>
                <a:effectLst>
                  <a:outerShdw blurRad="38100" dist="38100" dir="2700000" algn="tl">
                    <a:srgbClr val="000000"/>
                  </a:outerShdw>
                </a:effectLst>
              </a:rPr>
              <a:t>TODAS ESTAS PROMESAS SON PARA NOSOTROS</a:t>
            </a:r>
          </a:p>
        </p:txBody>
      </p:sp>
      <p:sp>
        <p:nvSpPr>
          <p:cNvPr id="59395" name="Rectangle 3"/>
          <p:cNvSpPr>
            <a:spLocks noGrp="1" noChangeArrowheads="1"/>
          </p:cNvSpPr>
          <p:nvPr>
            <p:ph type="body" sz="half" idx="1"/>
          </p:nvPr>
        </p:nvSpPr>
        <p:spPr>
          <a:xfrm>
            <a:off x="241300" y="1492250"/>
            <a:ext cx="8578850" cy="2016125"/>
          </a:xfrm>
        </p:spPr>
        <p:txBody>
          <a:bodyPr/>
          <a:lstStyle/>
          <a:p>
            <a:pPr algn="just"/>
            <a:r>
              <a:rPr lang="es-CO" sz="2400" b="1">
                <a:solidFill>
                  <a:schemeClr val="bg2"/>
                </a:solidFill>
              </a:rPr>
              <a:t>“Venid luego, dirá Jehová, y estemos á cuenta: si vuestros pecados fueren como la grana, como la nieve serán emblanquecidos: si fueren rojos como el carmesí, vendrán á ser como blanca lana. “Si quisiereis y oyereis, comiereis el bien de la tierra”         (Isa. 1:18,19)</a:t>
            </a:r>
          </a:p>
          <a:p>
            <a:pPr algn="just"/>
            <a:endParaRPr lang="es-CO" sz="2400" b="1">
              <a:solidFill>
                <a:schemeClr val="bg2"/>
              </a:solidFill>
            </a:endParaRPr>
          </a:p>
          <a:p>
            <a:pPr algn="just"/>
            <a:endParaRPr lang="es-CO" sz="2400" b="1">
              <a:solidFill>
                <a:schemeClr val="bg2"/>
              </a:solidFill>
            </a:endParaRPr>
          </a:p>
          <a:p>
            <a:pPr algn="just"/>
            <a:endParaRPr lang="es-CO" sz="2400" b="1">
              <a:solidFill>
                <a:schemeClr val="bg2"/>
              </a:solidFill>
            </a:endParaRPr>
          </a:p>
          <a:p>
            <a:pPr algn="just">
              <a:buFontTx/>
              <a:buNone/>
            </a:pPr>
            <a:r>
              <a:rPr lang="es-CO" sz="2400" b="1">
                <a:solidFill>
                  <a:schemeClr val="bg2"/>
                </a:solidFill>
              </a:rPr>
              <a:t> </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 fill="hold"/>
                                        <p:tgtEl>
                                          <p:spTgt spid="59395">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59395">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5939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59395">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anim calcmode="lin" valueType="num">
                                      <p:cBhvr>
                                        <p:cTn id="15" dur="500" fill="hold"/>
                                        <p:tgtEl>
                                          <p:spTgt spid="59395">
                                            <p:txEl>
                                              <p:pRg st="4" end="4"/>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59395">
                                            <p:txEl>
                                              <p:pRg st="4" end="4"/>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59395">
                                            <p:txEl>
                                              <p:pRg st="4" end="4"/>
                                            </p:txEl>
                                          </p:spTgt>
                                        </p:tgtEl>
                                        <p:attrNameLst>
                                          <p:attrName>ppt_x</p:attrName>
                                        </p:attrNameLst>
                                      </p:cBhvr>
                                      <p:tavLst>
                                        <p:tav tm="0">
                                          <p:val>
                                            <p:fltVal val="0.5"/>
                                          </p:val>
                                        </p:tav>
                                        <p:tav tm="100000">
                                          <p:val>
                                            <p:strVal val="#ppt_x"/>
                                          </p:val>
                                        </p:tav>
                                      </p:tavLst>
                                    </p:anim>
                                    <p:anim calcmode="lin" valueType="num">
                                      <p:cBhvr>
                                        <p:cTn id="18" dur="500" fill="hold"/>
                                        <p:tgtEl>
                                          <p:spTgt spid="59395">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81W.JPG                                                        0000A8CC&#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p:cNvSpPr>
            <a:spLocks noGrp="1" noChangeArrowheads="1"/>
          </p:cNvSpPr>
          <p:nvPr>
            <p:ph type="title"/>
          </p:nvPr>
        </p:nvSpPr>
        <p:spPr/>
        <p:txBody>
          <a:bodyPr/>
          <a:lstStyle/>
          <a:p>
            <a:pPr>
              <a:defRPr/>
            </a:pPr>
            <a:r>
              <a:rPr lang="en-US" b="1" dirty="0">
                <a:solidFill>
                  <a:schemeClr val="bg2"/>
                </a:solidFill>
                <a:effectLst>
                  <a:outerShdw blurRad="38100" dist="38100" dir="2700000" algn="tl">
                    <a:srgbClr val="FFFFFF"/>
                  </a:outerShdw>
                </a:effectLst>
              </a:rPr>
              <a:t>QUE LE DIREMOS AL AMOROSO  REDENTOR</a:t>
            </a:r>
          </a:p>
        </p:txBody>
      </p:sp>
      <p:sp>
        <p:nvSpPr>
          <p:cNvPr id="64515" name="Rectangle 3"/>
          <p:cNvSpPr>
            <a:spLocks noGrp="1" noChangeArrowheads="1"/>
          </p:cNvSpPr>
          <p:nvPr>
            <p:ph type="body" sz="half" idx="1"/>
          </p:nvPr>
        </p:nvSpPr>
        <p:spPr>
          <a:xfrm>
            <a:off x="107950" y="2716213"/>
            <a:ext cx="6550025" cy="2236787"/>
          </a:xfrm>
        </p:spPr>
        <p:txBody>
          <a:bodyPr/>
          <a:lstStyle/>
          <a:p>
            <a:pPr algn="just">
              <a:defRPr/>
            </a:pPr>
            <a:r>
              <a:rPr lang="es-CO" sz="2800" b="1" dirty="0">
                <a:solidFill>
                  <a:srgbClr val="FFC000"/>
                </a:solidFill>
                <a:effectLst>
                  <a:outerShdw blurRad="38100" dist="38100" dir="2700000" algn="tl">
                    <a:srgbClr val="000000"/>
                  </a:outerShdw>
                </a:effectLst>
              </a:rPr>
              <a:t>La invitación del Señor está latente.</a:t>
            </a:r>
          </a:p>
          <a:p>
            <a:pPr algn="just">
              <a:defRPr/>
            </a:pPr>
            <a:r>
              <a:rPr lang="es-CO" sz="2800" b="1" dirty="0">
                <a:solidFill>
                  <a:srgbClr val="FFC000"/>
                </a:solidFill>
                <a:effectLst>
                  <a:outerShdw blurRad="38100" dist="38100" dir="2700000" algn="tl">
                    <a:srgbClr val="000000"/>
                  </a:outerShdw>
                </a:effectLst>
              </a:rPr>
              <a:t>Todo está dado para que seamos salvos.</a:t>
            </a:r>
          </a:p>
          <a:p>
            <a:pPr algn="just">
              <a:defRPr/>
            </a:pPr>
            <a:r>
              <a:rPr lang="es-CO" sz="2800" b="1" dirty="0">
                <a:solidFill>
                  <a:srgbClr val="FFC000"/>
                </a:solidFill>
                <a:effectLst>
                  <a:outerShdw blurRad="38100" dist="38100" dir="2700000" algn="tl">
                    <a:srgbClr val="000000"/>
                  </a:outerShdw>
                </a:effectLst>
              </a:rPr>
              <a:t>Muy pronto estaremos con el Señor…</a:t>
            </a:r>
          </a:p>
          <a:p>
            <a:pPr algn="just">
              <a:defRPr/>
            </a:pPr>
            <a:r>
              <a:rPr lang="es-CO" sz="2800" b="1" dirty="0">
                <a:solidFill>
                  <a:srgbClr val="FFC000"/>
                </a:solidFill>
                <a:effectLst>
                  <a:outerShdw blurRad="38100" dist="38100" dir="2700000" algn="tl">
                    <a:srgbClr val="000000"/>
                  </a:outerShdw>
                </a:effectLst>
              </a:rPr>
              <a:t>No queras perderte esta cita.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4" descr=" W035A.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p:txBody>
          <a:bodyPr/>
          <a:lstStyle/>
          <a:p>
            <a:pPr>
              <a:defRPr/>
            </a:pPr>
            <a:r>
              <a:rPr lang="es-CO" sz="3600" b="1">
                <a:solidFill>
                  <a:srgbClr val="FAFD00"/>
                </a:solidFill>
                <a:effectLst>
                  <a:outerShdw blurRad="38100" dist="38100" dir="2700000" algn="tl">
                    <a:srgbClr val="000000"/>
                  </a:outerShdw>
                </a:effectLst>
              </a:rPr>
              <a:t>El apóstol Juan vio el incio de la batalla del  Armagedón:</a:t>
            </a:r>
          </a:p>
        </p:txBody>
      </p:sp>
      <p:sp>
        <p:nvSpPr>
          <p:cNvPr id="9219" name="Rectangle 3"/>
          <p:cNvSpPr>
            <a:spLocks noGrp="1" noChangeArrowheads="1"/>
          </p:cNvSpPr>
          <p:nvPr>
            <p:ph type="body" sz="half" idx="1"/>
          </p:nvPr>
        </p:nvSpPr>
        <p:spPr>
          <a:xfrm>
            <a:off x="323850" y="1485900"/>
            <a:ext cx="8351838" cy="3086100"/>
          </a:xfrm>
        </p:spPr>
        <p:txBody>
          <a:bodyPr/>
          <a:lstStyle/>
          <a:p>
            <a:pPr algn="just">
              <a:defRPr/>
            </a:pPr>
            <a:r>
              <a:rPr lang="es-CO" sz="3600" b="1" dirty="0">
                <a:solidFill>
                  <a:srgbClr val="FDC0E5"/>
                </a:solidFill>
                <a:effectLst>
                  <a:outerShdw blurRad="38100" dist="38100" dir="2700000" algn="tl">
                    <a:srgbClr val="000000"/>
                  </a:outerShdw>
                </a:effectLst>
              </a:rPr>
              <a:t>Ocurre en la sexta plaga                    (Ap. 16:13-16).</a:t>
            </a:r>
          </a:p>
          <a:p>
            <a:pPr algn="just">
              <a:defRPr/>
            </a:pPr>
            <a:r>
              <a:rPr lang="es-CO" sz="3600" b="1" dirty="0">
                <a:solidFill>
                  <a:srgbClr val="FDC0E5"/>
                </a:solidFill>
                <a:effectLst>
                  <a:outerShdw blurRad="38100" dist="38100" dir="2700000" algn="tl">
                    <a:srgbClr val="000000"/>
                  </a:outerShdw>
                </a:effectLst>
              </a:rPr>
              <a:t>“Vi salir de la boca del dragón y de la boca de la bestia y de la boca del falso profeta, tres espíritus impuros semejantes a ranas…   (vs. 13)</a:t>
            </a:r>
          </a:p>
          <a:p>
            <a:pPr algn="just">
              <a:defRPr/>
            </a:pPr>
            <a:endParaRPr lang="es-CO" sz="3600" b="1" dirty="0">
              <a:solidFill>
                <a:srgbClr val="FDC0E5"/>
              </a:solidFill>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strips(downLeft)">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p\Documents\Adventista 7 Día\Diapositivas Power\sv\content\bin\images\large\rel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4 Rectángulo"/>
          <p:cNvSpPr>
            <a:spLocks noChangeArrowheads="1"/>
          </p:cNvSpPr>
          <p:nvPr/>
        </p:nvSpPr>
        <p:spPr bwMode="auto">
          <a:xfrm>
            <a:off x="84138" y="195263"/>
            <a:ext cx="88090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O" sz="1800" b="0">
                <a:solidFill>
                  <a:schemeClr val="bg1"/>
                </a:solidFill>
                <a:latin typeface="Aparajita" pitchFamily="34" charset="0"/>
                <a:cs typeface="Aparajita" pitchFamily="34" charset="0"/>
              </a:rPr>
              <a:t>Satanás ha estado preparándose desde hace tiempo para su último esfuerzo para engaitar al mundo.  El cimiento de su obra lo puso en la afirmación que hiciera a Eva en el Edén: "De seguro que no moriréis." "En el día que comiereis de él, vuestros ojos serán abiertos, y seréis como Dios, conocedores del bien y del mal." (Génesis 3: 4, 5, V.M.) Poco a poco Satanás ha preparado el camino para su obra maestra de seducción: el desarrollo del espiritismo.  Hasta ahora no ha logrado realizar completamente sus designios; pero lo conseguirá en el poco tiempo que nos separa del fin.  </a:t>
            </a:r>
          </a:p>
        </p:txBody>
      </p:sp>
      <p:sp>
        <p:nvSpPr>
          <p:cNvPr id="9220" name="5 Rectángulo"/>
          <p:cNvSpPr>
            <a:spLocks noChangeArrowheads="1"/>
          </p:cNvSpPr>
          <p:nvPr/>
        </p:nvSpPr>
        <p:spPr bwMode="auto">
          <a:xfrm>
            <a:off x="107950" y="1635125"/>
            <a:ext cx="58832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O" sz="1800" b="0">
                <a:solidFill>
                  <a:schemeClr val="bg1"/>
                </a:solidFill>
                <a:latin typeface="Aparajita" pitchFamily="34" charset="0"/>
                <a:cs typeface="Aparajita" pitchFamily="34" charset="0"/>
              </a:rPr>
              <a:t>El profeta dice: "Y vi ... tres espíritus inmundos, como ranas: . . . son espíritus de demonios, que obran prodigios; los cuales salen a los reyes de todo el mundo habitado, a juntarlos para la guerra del gran, día del Dios Todopoderoso." (Apocalipsis 16: 13, 14, V.M.) Todos menos los que estén protegidos por el poder de Dios y la fe en su Palabra, se verán envueltos en ese engaño.  Los hombres se están dejando adormecer en una seguridad fatal y sólo, despertarán cuando la ira de Dios se derrame sobre la tierra, Dios, el Señor, dice: "También pondré el juicio por cordel, y la justicia por plomada; y la granizada barrerá el refugio de mentiras, y las aguas arrebatarán vuestro escondrijo.  Asimismo vuestro pacto con la muerte será anulado, y vuestro convenio con el infierno no quedará en pie cuando pasare el azote, cual torrente, vosotros seréis hollados de este invasor." (Isaías 28: 17, 18, V.M.)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4" descr="107F.JPG                                                       0000A860&#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a:xfrm>
            <a:off x="250825" y="457200"/>
            <a:ext cx="8713788" cy="857250"/>
          </a:xfrm>
        </p:spPr>
        <p:txBody>
          <a:bodyPr/>
          <a:lstStyle/>
          <a:p>
            <a:pPr>
              <a:defRPr/>
            </a:pPr>
            <a:r>
              <a:rPr lang="es-CO" sz="3600" b="1">
                <a:solidFill>
                  <a:srgbClr val="FAFD00"/>
                </a:solidFill>
                <a:effectLst>
                  <a:outerShdw blurRad="38100" dist="38100" dir="2700000" algn="tl">
                    <a:srgbClr val="000000"/>
                  </a:outerShdw>
                </a:effectLst>
              </a:rPr>
              <a:t>EN LA HORA FINAL Los reyes de la tierra se unirán  a la triple alianza gracias a la obra de los espíritus de demonios</a:t>
            </a:r>
          </a:p>
        </p:txBody>
      </p:sp>
      <p:sp>
        <p:nvSpPr>
          <p:cNvPr id="11267" name="Rectangle 3"/>
          <p:cNvSpPr>
            <a:spLocks noGrp="1" noChangeArrowheads="1"/>
          </p:cNvSpPr>
          <p:nvPr>
            <p:ph type="body" sz="half" idx="1"/>
          </p:nvPr>
        </p:nvSpPr>
        <p:spPr>
          <a:xfrm>
            <a:off x="323850" y="3338513"/>
            <a:ext cx="8583613" cy="1800225"/>
          </a:xfrm>
        </p:spPr>
        <p:txBody>
          <a:bodyPr/>
          <a:lstStyle/>
          <a:p>
            <a:pPr algn="just">
              <a:defRPr/>
            </a:pPr>
            <a:r>
              <a:rPr lang="es-CO" sz="2800" b="1" dirty="0">
                <a:solidFill>
                  <a:srgbClr val="FDC0E5"/>
                </a:solidFill>
                <a:effectLst>
                  <a:outerShdw blurRad="38100" dist="38100" dir="2700000" algn="tl">
                    <a:srgbClr val="000000"/>
                  </a:outerShdw>
                </a:effectLst>
              </a:rPr>
              <a:t>“Pues son espíritus de demonios que hacen señales, los cuales salen a los reyes de todo el mundo habitado para congregarlos para la batalla del gran día del Dios Todopoderoso....          (Ap. 16:14)</a:t>
            </a:r>
          </a:p>
          <a:p>
            <a:pPr algn="just">
              <a:buFontTx/>
              <a:buNone/>
              <a:defRPr/>
            </a:pPr>
            <a:r>
              <a:rPr lang="es-CO" sz="2000" b="1" dirty="0">
                <a:solidFill>
                  <a:srgbClr val="FDC0E5"/>
                </a:solidFill>
                <a:effectLst>
                  <a:outerShdw blurRad="38100" dist="38100" dir="2700000" algn="tl">
                    <a:srgbClr val="000000"/>
                  </a:outerShdw>
                </a:effectLst>
              </a:rPr>
              <a:t> </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1267">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500" fill="hold"/>
                                        <p:tgtEl>
                                          <p:spTgt spid="1126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1267">
                                            <p:txEl>
                                              <p:pRg st="1" end="1"/>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6" descr="http://revistamirelea.files.wordpress.com/2011/08/193139_armage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26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xfrm>
            <a:off x="685800" y="50800"/>
            <a:ext cx="7772400" cy="857250"/>
          </a:xfrm>
        </p:spPr>
        <p:txBody>
          <a:bodyPr/>
          <a:lstStyle/>
          <a:p>
            <a:pPr>
              <a:defRPr/>
            </a:pPr>
            <a:r>
              <a:rPr lang="es-CO" sz="3600" b="1">
                <a:solidFill>
                  <a:srgbClr val="FAFD00"/>
                </a:solidFill>
                <a:effectLst>
                  <a:outerShdw blurRad="38100" dist="38100" dir="2700000" algn="tl">
                    <a:srgbClr val="000000"/>
                  </a:outerShdw>
                </a:effectLst>
              </a:rPr>
              <a:t>Los reyes de la tierra se unen a la triple alianza </a:t>
            </a:r>
          </a:p>
        </p:txBody>
      </p:sp>
      <p:sp>
        <p:nvSpPr>
          <p:cNvPr id="12291" name="Rectangle 3"/>
          <p:cNvSpPr>
            <a:spLocks noGrp="1" noChangeArrowheads="1"/>
          </p:cNvSpPr>
          <p:nvPr>
            <p:ph type="body" sz="half" idx="1"/>
          </p:nvPr>
        </p:nvSpPr>
        <p:spPr>
          <a:xfrm>
            <a:off x="685800" y="1485900"/>
            <a:ext cx="8134350" cy="3086100"/>
          </a:xfrm>
        </p:spPr>
        <p:txBody>
          <a:bodyPr/>
          <a:lstStyle/>
          <a:p>
            <a:pPr algn="just">
              <a:defRPr/>
            </a:pPr>
            <a:r>
              <a:rPr lang="es-CO" b="1" dirty="0">
                <a:solidFill>
                  <a:srgbClr val="C00000"/>
                </a:solidFill>
                <a:effectLst>
                  <a:outerShdw blurRad="38100" dist="38100" dir="2700000" algn="tl">
                    <a:srgbClr val="FFFFFF"/>
                  </a:outerShdw>
                </a:effectLst>
              </a:rPr>
              <a:t>“ Y los congregó en el lugar que se llama en hebreo Armagedón.” (Ap. 16: 16)</a:t>
            </a:r>
          </a:p>
          <a:p>
            <a:pPr algn="just">
              <a:defRPr/>
            </a:pPr>
            <a:r>
              <a:rPr lang="es-CO" b="1" dirty="0">
                <a:solidFill>
                  <a:srgbClr val="C00000"/>
                </a:solidFill>
                <a:effectLst>
                  <a:outerShdw blurRad="38100" dist="38100" dir="2700000" algn="tl">
                    <a:srgbClr val="FFFFFF"/>
                  </a:outerShdw>
                </a:effectLst>
              </a:rPr>
              <a:t>“Estos tienen un solo propósito, y entregan su poder y autoridad a la bestia.. Ellos harán guerra contra el Cordero...”              (Ap. 17:13,14)</a:t>
            </a:r>
          </a:p>
          <a:p>
            <a:pPr algn="just">
              <a:defRPr/>
            </a:pPr>
            <a:endParaRPr lang="es-CO" b="1" dirty="0">
              <a:solidFill>
                <a:srgbClr val="C00000"/>
              </a:solidFill>
              <a:effectLst>
                <a:outerShdw blurRad="38100" dist="38100" dir="2700000" algn="tl">
                  <a:srgbClr val="FFFFFF"/>
                </a:outerShdw>
              </a:effectLs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arn(inVertical)">
                                      <p:cBhvr>
                                        <p:cTn id="1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theme/theme1.xml><?xml version="1.0" encoding="utf-8"?>
<a:theme xmlns:a="http://schemas.openxmlformats.org/drawingml/2006/main" name="untitled 3">
  <a:themeElements>
    <a:clrScheme name="">
      <a:dk1>
        <a:srgbClr val="000000"/>
      </a:dk1>
      <a:lt1>
        <a:srgbClr val="FC0128"/>
      </a:lt1>
      <a:dk2>
        <a:srgbClr val="000000"/>
      </a:dk2>
      <a:lt2>
        <a:srgbClr val="919191"/>
      </a:lt2>
      <a:accent1>
        <a:srgbClr val="618FFD"/>
      </a:accent1>
      <a:accent2>
        <a:srgbClr val="00AE00"/>
      </a:accent2>
      <a:accent3>
        <a:srgbClr val="FDAAAC"/>
      </a:accent3>
      <a:accent4>
        <a:srgbClr val="000000"/>
      </a:accent4>
      <a:accent5>
        <a:srgbClr val="B7C6FE"/>
      </a:accent5>
      <a:accent6>
        <a:srgbClr val="009D00"/>
      </a:accent6>
      <a:hlink>
        <a:srgbClr val="FC0128"/>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AFD00"/>
            </a:solidFill>
            <a:effectLst/>
            <a:latin typeface="Times"/>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AFD00"/>
            </a:solidFill>
            <a:effectLst/>
            <a:latin typeface="Times"/>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 Disk:Applications:Microsoft Office:Microsoft PowerPoint 4:</Template>
  <TotalTime>821</TotalTime>
  <Pages>73</Pages>
  <Words>2896</Words>
  <Application>Microsoft Office PowerPoint</Application>
  <PresentationFormat>Presentación en pantalla (16:9)</PresentationFormat>
  <Paragraphs>145</Paragraphs>
  <Slides>51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51</vt:i4>
      </vt:variant>
    </vt:vector>
  </HeadingPairs>
  <TitlesOfParts>
    <vt:vector size="55" baseType="lpstr">
      <vt:lpstr>Adobe Caslon Pro Bold</vt:lpstr>
      <vt:lpstr>Aparajita</vt:lpstr>
      <vt:lpstr>Times</vt:lpstr>
      <vt:lpstr>untitled 3</vt:lpstr>
      <vt:lpstr>EL FUERTE PREGON  PRESENTA</vt:lpstr>
      <vt:lpstr>EL REINO DEL MAL PRONTO LLEGARA A SU FINAL</vt:lpstr>
      <vt:lpstr>Qué significa la palabra Armagedón”?</vt:lpstr>
      <vt:lpstr>AR-MEGIDDO fue el escenario de grandes batallas</vt:lpstr>
      <vt:lpstr>La batalla del Armagedón  final tiene dos etapas:</vt:lpstr>
      <vt:lpstr>El apóstol Juan vio el incio de la batalla del  Armagedón:</vt:lpstr>
      <vt:lpstr>Presentación de PowerPoint</vt:lpstr>
      <vt:lpstr>EN LA HORA FINAL Los reyes de la tierra se unirán  a la triple alianza gracias a la obra de los espíritus de demonios</vt:lpstr>
      <vt:lpstr>Los reyes de la tierra se unen a la triple alianza </vt:lpstr>
      <vt:lpstr>Qué hará Cristo con ellos? (Ap. 19:20,21)</vt:lpstr>
      <vt:lpstr>Qué ocurrirá con el diablo? (Ap. 20:1,2)</vt:lpstr>
      <vt:lpstr>Qué  sucederán  con los fieles a la segunda venida de Cristo? </vt:lpstr>
      <vt:lpstr>Qué pasará con luego con los redimidos? (Ap. 20:4)</vt:lpstr>
      <vt:lpstr>Presentación de PowerPoint</vt:lpstr>
      <vt:lpstr>Por qué los redimidos reciben la facultad de juzgar? A quiénes juzgan? (1 Cor. 6:2,3)</vt:lpstr>
      <vt:lpstr>Al constatar el por qué los impíos se han perdido, qué reconocerán también  los santos?  Ap. 16:7)</vt:lpstr>
      <vt:lpstr>LA SEGUNDA FASE DEL MILENARIO</vt:lpstr>
      <vt:lpstr>Qué ocurre con los impíos que habían muerto a la venida de Cristo?  (Ap. 20:5)</vt:lpstr>
      <vt:lpstr>Qué pretenderá Satanás? (vs. 8,9)</vt:lpstr>
      <vt:lpstr>Cuál es el acto culminante de la Batalla del Armagedón? (Ap. 20:9,10)</vt:lpstr>
      <vt:lpstr>Cuán completa será la destrucción de Satanás? (Ez. 28:18,19)</vt:lpstr>
      <vt:lpstr>Cuán completa será la destrucción de Satanás? (Ez. 28:18,19)</vt:lpstr>
      <vt:lpstr>Sufrirán los impíos y Satanás un tormento eternamente? Existe el infierno?</vt:lpstr>
      <vt:lpstr>“SHEOL” - INFIERNO</vt:lpstr>
      <vt:lpstr>“HADES” - INFIERNO</vt:lpstr>
      <vt:lpstr>Cuando Jesús murió descansó en la sepultura y no fue a un lugar de llamas llamado infierno.</vt:lpstr>
      <vt:lpstr>EL INFIERNO como un lugar de llamas es de origen pagano.</vt:lpstr>
      <vt:lpstr>EL INFIERNO como un lugar de llamas es de origen pagano.</vt:lpstr>
      <vt:lpstr>La Biblia sí menciona un lugar de fuego pero no es el infierno sino “EL LAGO DE FUEGO”. </vt:lpstr>
      <vt:lpstr>Al lago de fuego son arrojados personajes simbólicos .  Cómo puede ser posible esto?</vt:lpstr>
      <vt:lpstr>El lago de fuego es  sinónimo de muerte.</vt:lpstr>
      <vt:lpstr>Pero cómo entender cuando la Biblia dice que arderán por la eternidad?</vt:lpstr>
      <vt:lpstr>ETERNO no significa siempre  sin comienzo ni final.  </vt:lpstr>
      <vt:lpstr>Ejemplos cuando “eterno” no significa “eterno” sino “prolongado dependiendo las circunstancias”:</vt:lpstr>
      <vt:lpstr>Pero Dios le quitó el sacerdocio por la infidelidad de su familia: </vt:lpstr>
      <vt:lpstr>Dios le prometió a Salomón poner Su Nombre para siempre en su templo (1 Re. 9:3)</vt:lpstr>
      <vt:lpstr>El fuego “eterno” no es eterno en sí mismo; sus consecuencias sí que lo son. (Judas 7)</vt:lpstr>
      <vt:lpstr>Hoy no vemos arder el fuego “eterno”  de Sodoma y Gomorra. Lo que sí es notoria fue su destrucción eterna.</vt:lpstr>
      <vt:lpstr>Así lo describió Malaquías - (Mal. 4:1)</vt:lpstr>
      <vt:lpstr>Así lo describió Pedro - (2 Ped. 3:10)</vt:lpstr>
      <vt:lpstr>Pero qué pasará con los fieles? (Mal. 4:2)</vt:lpstr>
      <vt:lpstr>Vislumbres de una TIERRA NUEVA</vt:lpstr>
      <vt:lpstr>LA TIERRA NUEVA</vt:lpstr>
      <vt:lpstr>LA TIERRA NUEVA</vt:lpstr>
      <vt:lpstr>LA TIERRA NUEVA</vt:lpstr>
      <vt:lpstr>LA TIERRA NUEVA</vt:lpstr>
      <vt:lpstr>LA TIERRA NUEVA</vt:lpstr>
      <vt:lpstr>LA TIERRA NUEVA</vt:lpstr>
      <vt:lpstr>LA TIERRA NUEVA</vt:lpstr>
      <vt:lpstr>TODAS ESTAS PROMESAS SON PARA NOSOTROS</vt:lpstr>
      <vt:lpstr>QUE LE DIREMOS AL AMOROSO  REDENTOR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4 jinestes del Apocalipsis</dc:title>
  <dc:creator>Carlos Quintana</dc:creator>
  <cp:lastModifiedBy>57314</cp:lastModifiedBy>
  <cp:revision>48</cp:revision>
  <cp:lastPrinted>2009-04-22T19:24:48Z</cp:lastPrinted>
  <dcterms:created xsi:type="dcterms:W3CDTF">1998-02-18T14:32:54Z</dcterms:created>
  <dcterms:modified xsi:type="dcterms:W3CDTF">2023-04-18T21:56:15Z</dcterms:modified>
</cp:coreProperties>
</file>