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29" r:id="rId3"/>
    <p:sldId id="330" r:id="rId4"/>
    <p:sldId id="331" r:id="rId5"/>
    <p:sldId id="332" r:id="rId6"/>
    <p:sldId id="333" r:id="rId7"/>
    <p:sldId id="334" r:id="rId8"/>
    <p:sldId id="341" r:id="rId9"/>
    <p:sldId id="342" r:id="rId10"/>
    <p:sldId id="343" r:id="rId11"/>
    <p:sldId id="336" r:id="rId12"/>
    <p:sldId id="335" r:id="rId13"/>
    <p:sldId id="340" r:id="rId14"/>
    <p:sldId id="345" r:id="rId15"/>
    <p:sldId id="346" r:id="rId16"/>
    <p:sldId id="375" r:id="rId17"/>
    <p:sldId id="348" r:id="rId18"/>
    <p:sldId id="349" r:id="rId19"/>
    <p:sldId id="369" r:id="rId20"/>
    <p:sldId id="269" r:id="rId21"/>
    <p:sldId id="270" r:id="rId22"/>
    <p:sldId id="271" r:id="rId23"/>
    <p:sldId id="350" r:id="rId24"/>
    <p:sldId id="352" r:id="rId25"/>
    <p:sldId id="366" r:id="rId26"/>
    <p:sldId id="272" r:id="rId27"/>
    <p:sldId id="273" r:id="rId28"/>
    <p:sldId id="274" r:id="rId29"/>
    <p:sldId id="353" r:id="rId30"/>
    <p:sldId id="367" r:id="rId31"/>
    <p:sldId id="275" r:id="rId32"/>
    <p:sldId id="276" r:id="rId33"/>
    <p:sldId id="281" r:id="rId34"/>
    <p:sldId id="354" r:id="rId35"/>
    <p:sldId id="355" r:id="rId36"/>
    <p:sldId id="356" r:id="rId37"/>
    <p:sldId id="368" r:id="rId38"/>
    <p:sldId id="283" r:id="rId39"/>
    <p:sldId id="284" r:id="rId40"/>
    <p:sldId id="285" r:id="rId41"/>
    <p:sldId id="370" r:id="rId42"/>
    <p:sldId id="287" r:id="rId43"/>
    <p:sldId id="373" r:id="rId44"/>
    <p:sldId id="357" r:id="rId45"/>
    <p:sldId id="359" r:id="rId46"/>
    <p:sldId id="360" r:id="rId47"/>
    <p:sldId id="361" r:id="rId48"/>
    <p:sldId id="362" r:id="rId49"/>
    <p:sldId id="288" r:id="rId50"/>
    <p:sldId id="293" r:id="rId51"/>
    <p:sldId id="363" r:id="rId52"/>
    <p:sldId id="364" r:id="rId53"/>
    <p:sldId id="376" r:id="rId54"/>
    <p:sldId id="324" r:id="rId55"/>
    <p:sldId id="325" r:id="rId56"/>
    <p:sldId id="365" r:id="rId57"/>
    <p:sldId id="326" r:id="rId58"/>
    <p:sldId id="327" r:id="rId59"/>
    <p:sldId id="347" r:id="rId60"/>
    <p:sldId id="374" r:id="rId61"/>
  </p:sldIdLst>
  <p:sldSz cx="9144000" cy="5143500" type="screen16x9"/>
  <p:notesSz cx="6858000" cy="91567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FAFD00"/>
        </a:solidFill>
        <a:latin typeface="Times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FAFD00"/>
        </a:solidFill>
        <a:latin typeface="Times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FAFD00"/>
        </a:solidFill>
        <a:latin typeface="Times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FAFD00"/>
        </a:solidFill>
        <a:latin typeface="Times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rgbClr val="FAFD00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FAFD00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FAFD00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FAFD00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FAFD00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0000FF"/>
    <a:srgbClr val="FFFFFF"/>
    <a:srgbClr val="000000"/>
    <a:srgbClr val="FAFD00"/>
    <a:srgbClr val="CCFFFF"/>
    <a:srgbClr val="FCFEB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8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603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975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75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5325"/>
            <a:ext cx="60706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4281110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733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896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1329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3846889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983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ítulo, text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gráfico"/>
          <p:cNvSpPr>
            <a:spLocks noGrp="1"/>
          </p:cNvSpPr>
          <p:nvPr>
            <p:ph type="ch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97223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933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61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300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925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488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93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4595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http://www.google.com.co/url?source=imglanding&amp;ct=img&amp;q=http://2.bp.blogspot.com/_k3Y9EdAsKig/S4Is96jOgvI/AAAAAAAAACw/VNCiQtPffMo/s320/7_cartas.jpg&amp;sa=X&amp;ei=CvOUTue_JsHa0QGIvInnBw&amp;ved=0CAkQ8wc4Eg&amp;usg=AFQjCNFH0uHmvPNtIWIvNtyr8RWuzows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38" y="9525"/>
            <a:ext cx="9136062" cy="977900"/>
          </a:xfrm>
        </p:spPr>
        <p:txBody>
          <a:bodyPr/>
          <a:lstStyle/>
          <a:p>
            <a:r>
              <a:rPr lang="en-US" b="1">
                <a:solidFill>
                  <a:schemeClr val="bg2"/>
                </a:solidFill>
              </a:rPr>
              <a:t>EL FUERTE PREGON  PRESENTA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5875" y="3886200"/>
            <a:ext cx="9144000" cy="1257300"/>
          </a:xfrm>
        </p:spPr>
        <p:txBody>
          <a:bodyPr/>
          <a:lstStyle/>
          <a:p>
            <a:pPr marL="342900" indent="-342900"/>
            <a:r>
              <a:rPr lang="es-CO" b="1">
                <a:solidFill>
                  <a:schemeClr val="bg2"/>
                </a:solidFill>
              </a:rPr>
              <a:t>Tema No. 15</a:t>
            </a:r>
          </a:p>
          <a:p>
            <a:pPr marL="342900" indent="-342900"/>
            <a:r>
              <a:rPr lang="es-CO" b="1">
                <a:solidFill>
                  <a:schemeClr val="bg2"/>
                </a:solidFill>
              </a:rPr>
              <a:t>“EL MENSAJE DE LAS SIETE IGLESIAS”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2a.  venida                                                    00000004láminas zip                    B212E60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113"/>
            <a:ext cx="42735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lutero                                                         00000004láminas zip                    B212E60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0638"/>
            <a:ext cx="43370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608013" y="50800"/>
            <a:ext cx="7772400" cy="571500"/>
          </a:xfrm>
        </p:spPr>
        <p:txBody>
          <a:bodyPr/>
          <a:lstStyle/>
          <a:p>
            <a:pPr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PASO A TRAVES DE DIFERENTES EPOCAS DE ACUERDO A SUS NOMBRES</a:t>
            </a:r>
            <a:endParaRPr lang="es-CO" sz="28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4450" y="2859088"/>
            <a:ext cx="4400550" cy="20574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Durante la edad media la iglesia pasa por un cisma. El movimiento de reforma es como “</a:t>
            </a:r>
            <a:r>
              <a:rPr lang="es-CO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Sardis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”, es decir,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escapan de la iglesia madre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(1565 - 1750)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3076575"/>
            <a:ext cx="4389437" cy="1885950"/>
          </a:xfrm>
        </p:spPr>
        <p:txBody>
          <a:bodyPr/>
          <a:lstStyle/>
          <a:p>
            <a:pPr algn="just">
              <a:defRPr/>
            </a:pPr>
            <a:r>
              <a:rPr lang="es-CO" sz="2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1750 a 1844 hay un despertamiento en las iglesias : la verdad de la venida de Jesús enciende su espíritu de “</a:t>
            </a:r>
            <a:r>
              <a:rPr lang="es-CO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Filadelfia</a:t>
            </a:r>
            <a:r>
              <a:rPr lang="es-CO" sz="2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”, es decir, </a:t>
            </a:r>
            <a:r>
              <a:rPr lang="es-CO" sz="22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amor entre los hermanos.</a:t>
            </a:r>
          </a:p>
          <a:p>
            <a:pPr algn="just">
              <a:defRPr/>
            </a:pPr>
            <a:endParaRPr lang="es-CO" sz="2200" dirty="0"/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3" descr="&#10;JESUS_49.PICT                                                  00000101&#10;Fotos CD Alfa                  B16F8E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2051"/>
          <p:cNvSpPr>
            <a:spLocks noGrp="1" noChangeArrowheads="1"/>
          </p:cNvSpPr>
          <p:nvPr>
            <p:ph type="body" sz="half" idx="2"/>
          </p:nvPr>
        </p:nvSpPr>
        <p:spPr>
          <a:xfrm>
            <a:off x="142875" y="3219450"/>
            <a:ext cx="8858250" cy="15668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s-CO" sz="2400" b="1" kern="1200" dirty="0">
                <a:solidFill>
                  <a:srgbClr val="FAFD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Después de 1844, comienza la etapa de la última iglesia: “Laodicea”, es decir, la etapa en que Dios juzgará a su pueblo. El mensaje del primer ángel de </a:t>
            </a:r>
            <a:r>
              <a:rPr lang="es-CO" sz="2400" b="1" kern="1200" dirty="0" err="1">
                <a:solidFill>
                  <a:srgbClr val="FAFD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Apoc</a:t>
            </a:r>
            <a:r>
              <a:rPr lang="es-CO" sz="2400" b="1" kern="1200" dirty="0">
                <a:solidFill>
                  <a:srgbClr val="FAFD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14:7 dice que la hora del juicio ha llegado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http://www.google.com.co/url?source=imglanding&amp;ct=img&amp;q=http://casadeoracionmexico.info/blog/wp-content/uploads/biblia11.jpg&amp;sa=X&amp;ei=X6GVTtfDLYTu0gGsvqG_BA&amp;ved=0CAkQ8wc4Lw&amp;usg=AFQjCNEFeqLU6Xk-S-TjGv1MESgbD7WrV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32887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55875" y="123825"/>
            <a:ext cx="6119813" cy="120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CO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MENSAJE A LAS SIETE IGLESIAS ES LA HISTORIA DE LOS FIELES Y DE LA APOSTASIA</a:t>
            </a:r>
          </a:p>
        </p:txBody>
      </p:sp>
    </p:spTree>
  </p:cSld>
  <p:clrMapOvr>
    <a:masterClrMapping/>
  </p:clrMapOvr>
  <p:transition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15900"/>
            <a:ext cx="9036050" cy="1568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CO" sz="3200" b="1" kern="1200" dirty="0">
                <a:solidFill>
                  <a:srgbClr val="FAFD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La Biblia presenta el hecho de que en medio del pueblo de Dios hay dos tipos de creyentes </a:t>
            </a:r>
            <a:br>
              <a:rPr lang="es-CO" sz="3200" b="1" kern="1200" dirty="0">
                <a:solidFill>
                  <a:srgbClr val="FAFD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s-CO" sz="3200" b="1" kern="1200" dirty="0">
                <a:solidFill>
                  <a:srgbClr val="FAFD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(Mat. 13:24-43)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4495800" y="1600200"/>
            <a:ext cx="10634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es-CO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12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8575" y="2024063"/>
            <a:ext cx="4244975" cy="3086100"/>
          </a:xfrm>
        </p:spPr>
        <p:txBody>
          <a:bodyPr/>
          <a:lstStyle/>
          <a:p>
            <a:pPr algn="just">
              <a:defRPr/>
            </a:pPr>
            <a:r>
              <a:rPr lang="es-CO" sz="3600" b="1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TRIGO</a:t>
            </a:r>
          </a:p>
          <a:p>
            <a:pPr algn="just">
              <a:defRPr/>
            </a:pPr>
            <a:r>
              <a:rPr lang="es-CO" b="1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“El reino de los cielos es semejante a un hombre que sembró </a:t>
            </a:r>
            <a:r>
              <a:rPr lang="es-CO" b="1" u="sng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buena semilla</a:t>
            </a:r>
            <a:r>
              <a:rPr lang="es-CO" b="1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 su campo” (Mat. 13:24)</a:t>
            </a:r>
            <a:endParaRPr lang="es-CO" sz="3600" b="1">
              <a:solidFill>
                <a:srgbClr val="B5006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121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2062163"/>
            <a:ext cx="4495800" cy="3086100"/>
          </a:xfrm>
        </p:spPr>
        <p:txBody>
          <a:bodyPr/>
          <a:lstStyle/>
          <a:p>
            <a:pPr algn="just">
              <a:defRPr/>
            </a:pPr>
            <a:r>
              <a:rPr lang="es-CO" sz="3600" b="1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LA CIZAÑA</a:t>
            </a:r>
          </a:p>
          <a:p>
            <a:pPr algn="just">
              <a:defRPr/>
            </a:pPr>
            <a:r>
              <a:rPr lang="es-CO" b="1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“Pero mientras dormían los hombres, vino su enemigo y sembró </a:t>
            </a:r>
            <a:r>
              <a:rPr lang="es-CO" b="1" u="sng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cizaña</a:t>
            </a:r>
            <a:r>
              <a:rPr lang="es-CO" b="1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entre el trigo, y se fue” (Mat. 13:25)</a:t>
            </a:r>
            <a:endParaRPr lang="es-CO" sz="3600" b="1">
              <a:solidFill>
                <a:srgbClr val="B5006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endParaRPr lang="es-CO" sz="3600" b="1">
              <a:solidFill>
                <a:srgbClr val="B5006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endParaRPr lang="es-CO"/>
          </a:p>
        </p:txBody>
      </p:sp>
    </p:spTree>
  </p:cSld>
  <p:clrMapOvr>
    <a:masterClrMapping/>
  </p:clrMapOvr>
  <p:transition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0638" y="1995488"/>
            <a:ext cx="9144000" cy="504825"/>
          </a:xfrm>
        </p:spPr>
        <p:txBody>
          <a:bodyPr/>
          <a:lstStyle/>
          <a:p>
            <a:pPr algn="l">
              <a:defRPr/>
            </a:pPr>
            <a:r>
              <a:rPr lang="es-CO" sz="4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EL TRIGO                         </a:t>
            </a:r>
            <a:r>
              <a:rPr lang="es-CO" sz="40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CIZAÑA	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2284413"/>
            <a:ext cx="2663825" cy="1693862"/>
          </a:xfrm>
        </p:spPr>
        <p:txBody>
          <a:bodyPr/>
          <a:lstStyle/>
          <a:p>
            <a:pPr algn="ctr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que han trabajado arduamente por el nombre de Cristo sin desmayar.   (Ap. 2:3)</a:t>
            </a:r>
          </a:p>
        </p:txBody>
      </p:sp>
      <p:sp>
        <p:nvSpPr>
          <p:cNvPr id="9523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6227763" y="2500313"/>
            <a:ext cx="2808287" cy="901700"/>
          </a:xfrm>
        </p:spPr>
        <p:txBody>
          <a:bodyPr/>
          <a:lstStyle/>
          <a:p>
            <a:pPr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Falsos apóstoles (vs.2)</a:t>
            </a:r>
          </a:p>
          <a:p>
            <a:pPr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Nicolaítas (vs. 6)</a:t>
            </a:r>
            <a:endParaRPr lang="es-CO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619672" y="36231"/>
            <a:ext cx="5814392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defRPr/>
            </a:pPr>
            <a:r>
              <a:rPr lang="es-CO" sz="3600" b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Iglesia de Éfeso (31 - 100 d.C)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87425"/>
            <a:ext cx="3887787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131888"/>
            <a:ext cx="3889376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470"/>
            <a:ext cx="7772400" cy="643766"/>
          </a:xfr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defRPr/>
            </a:pPr>
            <a:r>
              <a:rPr lang="es-CO" sz="3600" kern="120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EL TRIGO EN EFESO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32138" y="1058863"/>
            <a:ext cx="5903912" cy="3086100"/>
          </a:xfrm>
        </p:spPr>
        <p:txBody>
          <a:bodyPr/>
          <a:lstStyle/>
          <a:p>
            <a:pPr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esta iglesia Cristo se presenta como : “El que tiene las siete estrellas en su diestra, el que anda en medio de los siete candeleros” . Al trigo fiel El le dice:</a:t>
            </a:r>
          </a:p>
          <a:p>
            <a:pPr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“Yo conozco tus obras, y tu arduo trabajo y paciencia” (</a:t>
            </a:r>
            <a:r>
              <a:rPr lang="es-CO" sz="2400" b="1" dirty="0" err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2:2)</a:t>
            </a:r>
          </a:p>
          <a:p>
            <a:pPr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trigo es la  iglesia apostólica que en poco tiempo llevó el evangelio , “el cual se predica en toda la creación que está debajo del cielo”  (Col. 1:23)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23825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32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cizaña fue sembrada por el enemigo en la misma iglesia primitiva.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32138" y="1131888"/>
            <a:ext cx="5911850" cy="3086100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Señor menciona que en </a:t>
            </a:r>
            <a:r>
              <a:rPr lang="es-CO" sz="20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Efeso</a:t>
            </a: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han surgido “los malos”, “los que dicen ser apóstoles, y no lo son”, “los  </a:t>
            </a:r>
            <a:r>
              <a:rPr lang="es-CO" sz="2000" b="1" u="sng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nicolaítas</a:t>
            </a: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 (</a:t>
            </a:r>
            <a:r>
              <a:rPr lang="es-CO" sz="20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2:2,6).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Estos nicolaítas  eran falsos apóstoles que contaminaron la iglesia con algunas </a:t>
            </a:r>
            <a:r>
              <a:rPr lang="es-CO" sz="20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herejías gnósticas.</a:t>
            </a:r>
            <a:endParaRPr lang="es-CO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Entre tantas herejías </a:t>
            </a:r>
            <a:r>
              <a:rPr lang="es-CO" sz="2000" b="1" u="sng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negaban que Jesucristo se había hecho carne ya que la carne era mala.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Esto lo denuncia  2 Juan 7: “Porque muchos engañadores han salido por el mundo, que no confiesan que Jesucristo ha venido en carne. Quien esto hace es el engañador, el </a:t>
            </a:r>
            <a:r>
              <a:rPr lang="es-CO" sz="2000" b="1" u="sng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anticristo</a:t>
            </a:r>
            <a:r>
              <a:rPr lang="es-CO" sz="20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s-CO" sz="20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endParaRPr lang="es-CO" sz="2400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125538"/>
            <a:ext cx="388937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&#10;CORTINA_.PICT                                                  00000302&#10;Fotos CD Alfa                  B16F8E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44291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17463"/>
            <a:ext cx="4751387" cy="857250"/>
          </a:xfrm>
        </p:spPr>
        <p:txBody>
          <a:bodyPr/>
          <a:lstStyle/>
          <a:p>
            <a:pPr>
              <a:defRPr/>
            </a:pPr>
            <a:r>
              <a:rPr lang="es-CO" sz="40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falsos apóstoles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987425"/>
            <a:ext cx="5033963" cy="3086100"/>
          </a:xfrm>
        </p:spPr>
        <p:txBody>
          <a:bodyPr/>
          <a:lstStyle/>
          <a:p>
            <a:pPr algn="just">
              <a:defRPr/>
            </a:pPr>
            <a:r>
              <a:rPr lang="es-CO" sz="1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UN LADO ESTABAN LOS </a:t>
            </a:r>
            <a:r>
              <a:rPr lang="es-CO" sz="1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LEGALISTAS JUDAIZANTES</a:t>
            </a:r>
            <a:r>
              <a:rPr lang="es-CO" sz="1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QUE PRETENDIAN HACER VOLVER A LOS CREYENTES A LOS RITUALES QUE HABIAN LLEGADO A SU FINAL CUANDO EL VELO DEL LUGAR SANTISIMO DEL TEMPLO SE RASGO EN OCASION DE LA MUERTE DE CRISTO: </a:t>
            </a:r>
          </a:p>
          <a:p>
            <a:pPr algn="just">
              <a:defRPr/>
            </a:pPr>
            <a:r>
              <a:rPr lang="es-CO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Estos falsos maestros querían obligar a los creyentes a volver a  la circuncisión, a las fiestas y  sábados rituales , a participar obligatoriamente de comidas y bebidas que eran parte de los festivales rituales, etc.                         (</a:t>
            </a:r>
            <a:r>
              <a:rPr lang="es-CO" sz="18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Gál</a:t>
            </a:r>
            <a:r>
              <a:rPr lang="es-CO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5:6; Col. 2:8, 16,17)</a:t>
            </a:r>
          </a:p>
          <a:p>
            <a:pPr algn="just">
              <a:defRPr/>
            </a:pPr>
            <a:endParaRPr lang="es-CO" sz="1800" b="1" dirty="0">
              <a:solidFill>
                <a:srgbClr val="B5006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&#10;HOMBRE06.PICT                                                  00000101&#10;Fotos CD Alfa                  B16F8E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284663" y="204788"/>
            <a:ext cx="4787900" cy="4743450"/>
          </a:xfrm>
        </p:spPr>
        <p:txBody>
          <a:bodyPr/>
          <a:lstStyle/>
          <a:p>
            <a:pPr algn="just">
              <a:defRPr/>
            </a:pPr>
            <a:r>
              <a:rPr lang="es-CO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POR OTRO LADO ESTABAN</a:t>
            </a:r>
            <a:r>
              <a:rPr lang="es-CO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18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 LIBERTINOS</a:t>
            </a:r>
            <a:r>
              <a:rPr lang="es-CO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NEGABAN  LA VALIDEZ DE LA LEY DE DIOS POR EL HECHO DE QUE ESTAMOS BAJO LA GRACIA DE DIOS:</a:t>
            </a:r>
          </a:p>
          <a:p>
            <a:pPr algn="just">
              <a:defRPr/>
            </a:pPr>
            <a:r>
              <a:rPr lang="es-CO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“Porque algunos hombres han entrado  encubiertamente, hombres impíos, </a:t>
            </a:r>
            <a:r>
              <a:rPr lang="es-CO" sz="18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convierten en libertinaje la gracia</a:t>
            </a:r>
            <a:r>
              <a:rPr lang="es-CO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Dios, y niegan a Dios el único soberano y a nuestro Señor Jesucristo” (Judas 4)</a:t>
            </a:r>
          </a:p>
          <a:p>
            <a:pPr algn="just">
              <a:defRPr/>
            </a:pPr>
            <a:r>
              <a:rPr lang="es-CO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</a:t>
            </a:r>
            <a:r>
              <a:rPr lang="es-CO" sz="18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INICUOS</a:t>
            </a:r>
            <a:r>
              <a:rPr lang="es-CO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1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(Inicuo, del griego “anomos” que quiere decir “SIN LEY”)</a:t>
            </a:r>
          </a:p>
          <a:p>
            <a:pPr algn="just">
              <a:defRPr/>
            </a:pPr>
            <a:r>
              <a:rPr lang="es-CO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SE OPONEN A DIOS Y A TODO LO QUE SEA OBJETO DE CULTO Y QUE SE HACEN PASAR POR DIOS EN EL TEMPLO DE DIOS (2 </a:t>
            </a:r>
            <a:r>
              <a:rPr lang="es-CO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</a:t>
            </a:r>
            <a:r>
              <a:rPr lang="es-CO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2:4)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01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01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1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01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2146300" y="1281113"/>
            <a:ext cx="4800600" cy="28575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6946900" y="1281113"/>
            <a:ext cx="1524000" cy="285750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38" name="Rectangle 10"/>
          <p:cNvSpPr>
            <a:spLocks noGrp="1" noChangeArrowheads="1"/>
          </p:cNvSpPr>
          <p:nvPr>
            <p:ph type="title"/>
          </p:nvPr>
        </p:nvSpPr>
        <p:spPr>
          <a:xfrm>
            <a:off x="65088" y="195263"/>
            <a:ext cx="8963025" cy="603250"/>
          </a:xfrm>
        </p:spPr>
        <p:txBody>
          <a:bodyPr/>
          <a:lstStyle/>
          <a:p>
            <a:pPr>
              <a:defRPr/>
            </a:pPr>
            <a:r>
              <a:rPr lang="es-CO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crecimiento del cáncer de la cizaña</a:t>
            </a:r>
          </a:p>
        </p:txBody>
      </p:sp>
      <p:sp>
        <p:nvSpPr>
          <p:cNvPr id="22533" name="WordArt 18"/>
          <p:cNvSpPr>
            <a:spLocks noChangeArrowheads="1" noChangeShapeType="1" noTextEdit="1"/>
          </p:cNvSpPr>
          <p:nvPr/>
        </p:nvSpPr>
        <p:spPr bwMode="auto">
          <a:xfrm>
            <a:off x="990600" y="4286250"/>
            <a:ext cx="7112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CO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Pero siempre ha habido un remanente</a:t>
            </a:r>
          </a:p>
        </p:txBody>
      </p:sp>
      <p:sp>
        <p:nvSpPr>
          <p:cNvPr id="124947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1413"/>
            <a:ext cx="8001000" cy="1639887"/>
          </a:xfrm>
        </p:spPr>
        <p:txBody>
          <a:bodyPr/>
          <a:lstStyle/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EFESO 			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Trigo	                    </a:t>
            </a:r>
            <a:r>
              <a:rPr lang="es-CO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NICOLAITAS</a:t>
            </a:r>
          </a:p>
          <a:p>
            <a:pPr>
              <a:defRPr/>
            </a:pPr>
            <a:r>
              <a:rPr lang="es-CO" sz="2800" b="1" i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las próximas iglesias veremos cómo se extiende la mancha negra de la apostasía!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24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24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24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24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ttp://www.google.com.co/url?source=imglanding&amp;ct=img&amp;q=http://casadeoracionmexico.info/blog/wp-content/uploads/biblia11.jpg&amp;sa=X&amp;ei=X6GVTtfDLYTu0gGsvqG_BA&amp;ved=0CAkQ8wc4Lw&amp;usg=AFQjCNEFeqLU6Xk-S-TjGv1MESgbD7WrV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32887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REVELACIONES </a:t>
            </a:r>
            <a:b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DIOS</a:t>
            </a:r>
            <a:endParaRPr lang="en-US">
              <a:solidFill>
                <a:srgbClr val="00FF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13" y="2114550"/>
            <a:ext cx="5265737" cy="3028950"/>
          </a:xfrm>
        </p:spPr>
        <p:txBody>
          <a:bodyPr/>
          <a:lstStyle/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 contrario de lo que muchos piensan el libro de Apocalipsis no es un libro desconocido.</a:t>
            </a:r>
          </a:p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Apocalipsis es una palabra griega cuyo significado es: ‘REVELACIONES”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0413" y="484188"/>
            <a:ext cx="7772400" cy="469900"/>
          </a:xfrm>
        </p:spPr>
        <p:txBody>
          <a:bodyPr/>
          <a:lstStyle/>
          <a:p>
            <a:pPr>
              <a:defRPr/>
            </a:pPr>
            <a:br>
              <a:rPr lang="en-US" sz="3600" b="1" dirty="0">
                <a:solidFill>
                  <a:srgbClr val="B5006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600" b="1" dirty="0">
                <a:solidFill>
                  <a:srgbClr val="B5006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CIZAÑA			EL TRIGO</a:t>
            </a:r>
            <a:endParaRPr lang="en-US" sz="3600" b="1" dirty="0">
              <a:solidFill>
                <a:srgbClr val="FAFD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203325"/>
            <a:ext cx="7772400" cy="2663825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s-CO" sz="3200" b="1">
                <a:solidFill>
                  <a:srgbClr val="FCFEB9"/>
                </a:solidFill>
              </a:rPr>
              <a:t>*	Los falsos judíos          * </a:t>
            </a:r>
            <a:r>
              <a:rPr lang="es-CO" sz="3200" b="1">
                <a:solidFill>
                  <a:srgbClr val="FAFD00"/>
                </a:solidFill>
              </a:rPr>
              <a:t>Los que padecen</a:t>
            </a:r>
            <a:r>
              <a:rPr lang="es-CO" sz="3200" b="1">
                <a:solidFill>
                  <a:srgbClr val="FCFEB9"/>
                </a:solidFill>
              </a:rPr>
              <a:t> o sinagoga de 		</a:t>
            </a:r>
            <a:r>
              <a:rPr lang="es-CO" sz="3200" b="1">
                <a:solidFill>
                  <a:srgbClr val="FAFD00"/>
                </a:solidFill>
              </a:rPr>
              <a:t>persecución por</a:t>
            </a:r>
            <a:r>
              <a:rPr lang="es-CO" sz="3200" b="1">
                <a:solidFill>
                  <a:srgbClr val="FCFEB9"/>
                </a:solidFill>
              </a:rPr>
              <a:t> Satanás (vs. 9)		</a:t>
            </a:r>
            <a:r>
              <a:rPr lang="es-CO" sz="3200" b="1">
                <a:solidFill>
                  <a:srgbClr val="FAFD00"/>
                </a:solidFill>
              </a:rPr>
              <a:t>causa del 							evangelio 							(Ap.2:9)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547664" y="0"/>
            <a:ext cx="6264696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defRPr/>
            </a:pPr>
            <a:r>
              <a:rPr lang="es-CO" sz="320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Iglesia de Esmirna (100 - 313 d.C)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93975"/>
            <a:ext cx="370840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45T.JPG                                                        0000A8CC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7063" y="195263"/>
            <a:ext cx="4730750" cy="914400"/>
          </a:xfrm>
        </p:spPr>
        <p:txBody>
          <a:bodyPr/>
          <a:lstStyle/>
          <a:p>
            <a:pPr>
              <a:defRPr/>
            </a:pPr>
            <a:r>
              <a:rPr lang="es-CO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de Esmirna fue la iglesia martirizada por Roma</a:t>
            </a:r>
            <a:r>
              <a:rPr lang="es-CO" sz="2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. 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842963"/>
            <a:ext cx="4908550" cy="3519487"/>
          </a:xfrm>
        </p:spPr>
        <p:txBody>
          <a:bodyPr/>
          <a:lstStyle/>
          <a:p>
            <a:pPr algn="just">
              <a:defRPr/>
            </a:pPr>
            <a:r>
              <a:rPr lang="es-CO" sz="1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Cristo se presenta ante esta iglesia como </a:t>
            </a:r>
            <a:r>
              <a:rPr lang="es-CO" sz="1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“El que estuvo muerto y vivió”</a:t>
            </a:r>
            <a:r>
              <a:rPr lang="es-CO" sz="1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s-CO" sz="1800" b="1" dirty="0" err="1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1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2:8).</a:t>
            </a:r>
          </a:p>
          <a:p>
            <a:pPr algn="just">
              <a:defRPr/>
            </a:pPr>
            <a:r>
              <a:rPr lang="es-CO" sz="1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presenta así para animar a sus fieles seguidores</a:t>
            </a:r>
            <a:r>
              <a:rPr lang="es-CO" sz="1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para que no desmayen ante las persecuciones que desatarían los emperadores romanos Nerón, Calígula, Domiciano, Trajano, Valeriano y Diocleciano.</a:t>
            </a:r>
          </a:p>
          <a:p>
            <a:pPr algn="just">
              <a:defRPr/>
            </a:pPr>
            <a:r>
              <a:rPr lang="es-CO" sz="1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“No temas en nada lo que vas a padecer.</a:t>
            </a:r>
            <a:r>
              <a:rPr lang="es-CO" sz="1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He aquí, el diablo echará a algunos de vosotros en la cárcel, para que seáis probados, y tendréis tribulación por diez días. </a:t>
            </a:r>
            <a:r>
              <a:rPr lang="es-CO" sz="18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Sé fiel hasta la muerte y yo te daré la corona de la vida… El que venciere no sufrirá daño de la segunda muerte”</a:t>
            </a:r>
            <a:r>
              <a:rPr lang="es-CO" sz="1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1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s-CO" sz="1800" b="1" dirty="0" err="1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18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2:10,11)</a:t>
            </a:r>
          </a:p>
          <a:p>
            <a:pPr algn="just">
              <a:defRPr/>
            </a:pPr>
            <a:endParaRPr lang="es-CO" sz="18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23S.JPG                                                        0000A8CC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trigo en contraste con </a:t>
            </a:r>
            <a:br>
              <a:rPr lang="en-US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cizaña en Esmirna </a:t>
            </a:r>
            <a:endParaRPr lang="en-US">
              <a:solidFill>
                <a:srgbClr val="FAFD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779588"/>
            <a:ext cx="8640763" cy="3086100"/>
          </a:xfrm>
        </p:spPr>
        <p:txBody>
          <a:bodyPr/>
          <a:lstStyle/>
          <a:p>
            <a:pPr algn="just">
              <a:defRPr/>
            </a:pPr>
            <a:r>
              <a:rPr lang="es-CO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Señor la desenmascara cuando dice:</a:t>
            </a:r>
          </a:p>
          <a:p>
            <a:pPr algn="just">
              <a:defRPr/>
            </a:pPr>
            <a:r>
              <a:rPr lang="es-CO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(1) </a:t>
            </a:r>
            <a:r>
              <a:rPr lang="es-CO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TRIGO: </a:t>
            </a:r>
            <a:r>
              <a:rPr lang="es-CO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“Yo conozco tus obras, y tu tribulación, y tu pobreza. (pero tú eres rico), </a:t>
            </a:r>
          </a:p>
          <a:p>
            <a:pPr algn="just">
              <a:defRPr/>
            </a:pPr>
            <a:r>
              <a:rPr lang="es-CO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(2) CIZAÑA: “ Y </a:t>
            </a:r>
            <a:r>
              <a:rPr lang="es-CO" b="1" u="sng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blasfemia de los que se dicen ser judíos y no lo son, sino sinagoga de Satanás</a:t>
            </a:r>
            <a:r>
              <a:rPr lang="es-CO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”.        (Apoc. 2:9)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C:\Users\hp\Documents\Adventista 7 Día\Diapositivas Power\pec\content\bin\images\large\0903039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22225" y="0"/>
            <a:ext cx="8964613" cy="8572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SINAGOGA DE SATANAS</a:t>
            </a:r>
          </a:p>
        </p:txBody>
      </p:sp>
      <p:sp>
        <p:nvSpPr>
          <p:cNvPr id="102404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771525"/>
            <a:ext cx="9139238" cy="4248150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Apocalipsis la describe como la “blasfemia de los que</a:t>
            </a:r>
            <a:r>
              <a:rPr lang="es-C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dicen ser</a:t>
            </a:r>
            <a:r>
              <a:rPr lang="es-C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judíos</a:t>
            </a:r>
            <a:r>
              <a:rPr lang="es-C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no lo son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 (</a:t>
            </a:r>
            <a:r>
              <a:rPr lang="es-CO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2:9).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estos se refiere Pablo: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“He aquí, 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tú tienes el sobrenombre de judío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y te apoyas en la ley, y te glorías en Dios, y conoces su voluntad…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“Tú, pues, que enseñas a otro, no te enseñas a ti mismo? Tú que predicas que no se ha de hurtar, hurtas? 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“Tú que dices que no se ha de adulterar, adulteras? Tú que abominas de los ídolos, cometes sacrilegio?…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“… 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Pues no es judío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el que lo es exteriormente…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“Sino que es judío el que lo es en lo interior, y la circuncisión es la del corazón, en espíritu, no en letra…” (</a:t>
            </a:r>
            <a:r>
              <a:rPr lang="es-CO" sz="20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2:17,21-23,28,29)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hp\Documents\Adventista 7 Día\Diapositivas Power\pec\content\bin\images\large\0903039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8975" y="268288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QUE DICEN SER Y </a:t>
            </a:r>
            <a:br>
              <a:rPr lang="en-US" b="1" dirty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SON</a:t>
            </a:r>
          </a:p>
        </p:txBody>
      </p:sp>
      <p:sp>
        <p:nvSpPr>
          <p:cNvPr id="10445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1635125"/>
            <a:ext cx="4537075" cy="3086100"/>
          </a:xfrm>
        </p:spPr>
        <p:txBody>
          <a:bodyPr/>
          <a:lstStyle/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Durante las terribles persecuciones desatadas contra la iglesia hubo un grupo que por miedo a la muerte abandonaron la fe:</a:t>
            </a:r>
          </a:p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Fueron conocidos como los ‘RELAPSE”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2 Grupo"/>
          <p:cNvGrpSpPr>
            <a:grpSpLocks/>
          </p:cNvGrpSpPr>
          <p:nvPr/>
        </p:nvGrpSpPr>
        <p:grpSpPr bwMode="auto">
          <a:xfrm>
            <a:off x="3505200" y="1492250"/>
            <a:ext cx="5105400" cy="285750"/>
            <a:chOff x="3505200" y="1943100"/>
            <a:chExt cx="5105400" cy="285750"/>
          </a:xfrm>
        </p:grpSpPr>
        <p:sp>
          <p:nvSpPr>
            <p:cNvPr id="121862" name="Rectangle 6"/>
            <p:cNvSpPr>
              <a:spLocks noChangeArrowheads="1"/>
            </p:cNvSpPr>
            <p:nvPr/>
          </p:nvSpPr>
          <p:spPr bwMode="auto">
            <a:xfrm>
              <a:off x="3505200" y="19431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60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  <p:sp>
          <p:nvSpPr>
            <p:cNvPr id="121863" name="Rectangle 7"/>
            <p:cNvSpPr>
              <a:spLocks noChangeArrowheads="1"/>
            </p:cNvSpPr>
            <p:nvPr/>
          </p:nvSpPr>
          <p:spPr bwMode="auto">
            <a:xfrm>
              <a:off x="6248400" y="1943100"/>
              <a:ext cx="23622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5" name="1 Grupo"/>
          <p:cNvGrpSpPr>
            <a:grpSpLocks/>
          </p:cNvGrpSpPr>
          <p:nvPr/>
        </p:nvGrpSpPr>
        <p:grpSpPr bwMode="auto">
          <a:xfrm>
            <a:off x="3505200" y="987425"/>
            <a:ext cx="5105400" cy="285750"/>
            <a:chOff x="3505200" y="1543050"/>
            <a:chExt cx="5105400" cy="285750"/>
          </a:xfrm>
        </p:grpSpPr>
        <p:sp>
          <p:nvSpPr>
            <p:cNvPr id="121864" name="Rectangle 8"/>
            <p:cNvSpPr>
              <a:spLocks noChangeArrowheads="1"/>
            </p:cNvSpPr>
            <p:nvPr/>
          </p:nvSpPr>
          <p:spPr bwMode="auto">
            <a:xfrm>
              <a:off x="3505200" y="1543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865" name="Rectangle 9"/>
            <p:cNvSpPr>
              <a:spLocks noChangeArrowheads="1"/>
            </p:cNvSpPr>
            <p:nvPr/>
          </p:nvSpPr>
          <p:spPr bwMode="auto">
            <a:xfrm>
              <a:off x="7086600" y="1543050"/>
              <a:ext cx="1524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1866" name="Rectangle 10"/>
          <p:cNvSpPr>
            <a:spLocks noGrp="1" noChangeArrowheads="1"/>
          </p:cNvSpPr>
          <p:nvPr>
            <p:ph type="title"/>
          </p:nvPr>
        </p:nvSpPr>
        <p:spPr>
          <a:xfrm>
            <a:off x="179388" y="50800"/>
            <a:ext cx="8856662" cy="857250"/>
          </a:xfrm>
        </p:spPr>
        <p:txBody>
          <a:bodyPr/>
          <a:lstStyle/>
          <a:p>
            <a:pPr>
              <a:defRPr/>
            </a:pPr>
            <a:r>
              <a:rPr lang="es-CO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crecimiento del cáncer de la cizaña</a:t>
            </a:r>
          </a:p>
        </p:txBody>
      </p:sp>
      <p:sp>
        <p:nvSpPr>
          <p:cNvPr id="28677" name="WordArt 18"/>
          <p:cNvSpPr>
            <a:spLocks noChangeArrowheads="1" noChangeShapeType="1" noTextEdit="1"/>
          </p:cNvSpPr>
          <p:nvPr/>
        </p:nvSpPr>
        <p:spPr bwMode="auto">
          <a:xfrm>
            <a:off x="990600" y="4286250"/>
            <a:ext cx="7112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CO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Pero siempre ha habido un remanente</a:t>
            </a:r>
          </a:p>
        </p:txBody>
      </p:sp>
      <p:sp>
        <p:nvSpPr>
          <p:cNvPr id="121875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674688" y="863600"/>
            <a:ext cx="8001000" cy="1584325"/>
          </a:xfrm>
        </p:spPr>
        <p:txBody>
          <a:bodyPr/>
          <a:lstStyle/>
          <a:p>
            <a:r>
              <a:rPr lang="es-CO" sz="2800" b="1">
                <a:solidFill>
                  <a:srgbClr val="FAFD00"/>
                </a:solidFill>
              </a:rPr>
              <a:t>EFESO 			</a:t>
            </a:r>
            <a:r>
              <a:rPr lang="es-CO" sz="2800" b="1">
                <a:solidFill>
                  <a:schemeClr val="bg1"/>
                </a:solidFill>
              </a:rPr>
              <a:t>Trigo	                    </a:t>
            </a:r>
            <a:r>
              <a:rPr lang="es-CO" sz="1400" b="1">
                <a:solidFill>
                  <a:schemeClr val="bg1"/>
                </a:solidFill>
              </a:rPr>
              <a:t>NICOLAITAS</a:t>
            </a:r>
            <a:endParaRPr lang="es-CO" sz="2800" b="1">
              <a:solidFill>
                <a:schemeClr val="bg1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ESMIRNA		</a:t>
            </a:r>
            <a:r>
              <a:rPr lang="es-CO" sz="2800" b="1">
                <a:solidFill>
                  <a:schemeClr val="bg1"/>
                </a:solidFill>
              </a:rPr>
              <a:t>Trigo		 </a:t>
            </a:r>
            <a:r>
              <a:rPr lang="es-CO" sz="1400" b="1">
                <a:solidFill>
                  <a:schemeClr val="bg1"/>
                </a:solidFill>
              </a:rPr>
              <a:t>SINAGOGA DE SATANAS</a:t>
            </a:r>
          </a:p>
          <a:p>
            <a:r>
              <a:rPr lang="es-CO" b="1" i="1">
                <a:solidFill>
                  <a:srgbClr val="FCFEB9"/>
                </a:solidFill>
              </a:rPr>
              <a:t>Y el cáncer se ha extendido!</a:t>
            </a:r>
            <a:endParaRPr lang="es-CO" sz="2800" b="1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2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2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21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21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12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12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7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785813"/>
            <a:ext cx="33147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419225"/>
            <a:ext cx="8928100" cy="576263"/>
          </a:xfrm>
        </p:spPr>
        <p:txBody>
          <a:bodyPr/>
          <a:lstStyle/>
          <a:p>
            <a:pPr algn="l">
              <a:defRPr/>
            </a:pPr>
            <a:r>
              <a:rPr lang="es-CO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LA CIZAÑA			      </a:t>
            </a:r>
            <a:r>
              <a:rPr lang="es-CO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TRIGO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07950" y="2670175"/>
            <a:ext cx="3052763" cy="2422525"/>
          </a:xfrm>
        </p:spPr>
        <p:txBody>
          <a:bodyPr/>
          <a:lstStyle/>
          <a:p>
            <a:pPr algn="ctr"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Siguen la doctrina de Balaam.       (Ap. 2:14)</a:t>
            </a:r>
          </a:p>
          <a:p>
            <a:pPr algn="ctr"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Continúan las doctrinas de los nicolaítas (vs. 15)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24525" y="2716213"/>
            <a:ext cx="3275013" cy="2303462"/>
          </a:xfrm>
        </p:spPr>
        <p:txBody>
          <a:bodyPr/>
          <a:lstStyle/>
          <a:p>
            <a:pPr algn="ctr"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que retienen el nombre de Cristo y no han negado su fe.   (Ap. 2:13)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259632" y="51470"/>
            <a:ext cx="6933162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es-CO" sz="3200" dirty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La iglesia de Pérgamo (313-538 d.C.)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8863"/>
            <a:ext cx="4356100" cy="4084637"/>
          </a:xfrm>
          <a:noFill/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23825"/>
            <a:ext cx="8205787" cy="742950"/>
          </a:xfrm>
        </p:spPr>
        <p:txBody>
          <a:bodyPr/>
          <a:lstStyle/>
          <a:p>
            <a:pPr>
              <a:defRPr/>
            </a:pPr>
            <a:r>
              <a:rPr lang="es-C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tiempos de Pérgamo </a:t>
            </a:r>
            <a:br>
              <a:rPr lang="es-C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C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(cuyo nombre significa la ciudad de las alturas):</a:t>
            </a:r>
            <a:endParaRPr lang="es-CO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4663" y="1357313"/>
            <a:ext cx="4678362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llega a ser la favorita del estado. Constantino el Grande supuestamente se convierte.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Balaam, el antiguo profeta, los nuevos líderes religiosos llegan a amar más el poder y el dinero que a su propia fe. (Núm. 22:7)</a:t>
            </a:r>
            <a:endParaRPr lang="es-CO" sz="1800" b="1" dirty="0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76F.JPG 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 rot="420000">
            <a:off x="928040" y="159273"/>
            <a:ext cx="5362956" cy="794880"/>
          </a:xfrm>
          <a:solidFill>
            <a:srgbClr val="000000"/>
          </a:solidFill>
          <a:ln w="12700" cap="flat" algn="ctr"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0" vertOverflow="overflow" horzOverflow="overflow" lIns="91440" tIns="45720" rIns="91440" bIns="45720" spcCol="0" rtlCol="0" fromWordArt="0" anchor="t" forceAA="0">
            <a:noAutofit/>
          </a:bodyPr>
          <a:lstStyle/>
          <a:p>
            <a:pPr>
              <a:defRPr/>
            </a:pPr>
            <a:r>
              <a:rPr lang="en-US" sz="2400" b="1" kern="12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PERGAMO: SITUADA DONDE ESTABA EL TRONO DE SATANAS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31888"/>
            <a:ext cx="8942388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trono de Satanás no es otra cosa que una referencia a Roma.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emperadores romanos, como Satanás, se auto-proclamaron  dioses.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emperadores romanos, como Satanás, persiguieron al pueblo de Dios.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emperadores romanos, como Satanás, echaron la verdad por tierra, profanaron el Santuario de Dios.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Fue un gobernador del imperio Romano, como Satanás, que se levantó contra el Príncipe de los príncipes, Jesús, y le clavó en una cruz.</a:t>
            </a:r>
          </a:p>
          <a:p>
            <a:pPr algn="just">
              <a:defRPr/>
            </a:pPr>
            <a:endParaRPr lang="es-CO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708400" y="842963"/>
            <a:ext cx="5256213" cy="245745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Tristemente, en esta época, los herederos de los humildes pescadores de Galilea y del Carpintero de Nazaret, cambian sus vestimentas, toman coronas sobre sus cabezas y adoptan títulos como los de los emperadores romanos que se habían auto-proclamado dioses,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Unos  de esos títulos: SUMO PONTIFICE, SANTO PADRE, SU SANTIDAD.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 rot="420000">
            <a:off x="928040" y="159273"/>
            <a:ext cx="5362956" cy="794880"/>
          </a:xfrm>
          <a:solidFill>
            <a:srgbClr val="000000"/>
          </a:solidFill>
          <a:ln w="12700" cap="flat" algn="ctr"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0" vertOverflow="overflow" horzOverflow="overflow" lIns="91440" tIns="45720" rIns="91440" bIns="45720" spcCol="0" rtlCol="0" fromWordArt="0" anchor="t" forceAA="0">
            <a:noAutofit/>
          </a:bodyPr>
          <a:lstStyle/>
          <a:p>
            <a:pPr>
              <a:defRPr/>
            </a:pPr>
            <a:r>
              <a:rPr lang="en-US" sz="2400" b="1" kern="12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LA IGLESIA Y EL TRONO DE SATANAS</a:t>
            </a:r>
          </a:p>
        </p:txBody>
      </p:sp>
      <p:pic>
        <p:nvPicPr>
          <p:cNvPr id="32772" name="Picture 1029" descr="papa y rey 1                                                   00000004láminas zip                    B21B6BF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350"/>
            <a:ext cx="37084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104F.JPG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9725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PROPOSITO DIVINO REVELADO</a:t>
            </a:r>
            <a:endParaRPr lang="en-US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2211388"/>
            <a:ext cx="8207375" cy="2343150"/>
          </a:xfrm>
        </p:spPr>
        <p:txBody>
          <a:bodyPr/>
          <a:lstStyle/>
          <a:p>
            <a:pPr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“La revelación de Jesucristo, que Dios le dio, para </a:t>
            </a:r>
            <a:r>
              <a:rPr lang="es-CO" sz="2400" b="1" u="sng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manifestar a sus siervos las cosas que deben suceder pronto</a:t>
            </a: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 y la declaró enviándola por medio de su ángel a su siervo Juan,</a:t>
            </a:r>
          </a:p>
          <a:p>
            <a:pPr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“Que ha dado testimonio de la palabra de Dios, y del testimonio de Jesucristo, y de todas las cosas que has visto” (Apoc. 1:1,2)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4 Grupo"/>
          <p:cNvGrpSpPr>
            <a:grpSpLocks/>
          </p:cNvGrpSpPr>
          <p:nvPr/>
        </p:nvGrpSpPr>
        <p:grpSpPr bwMode="auto">
          <a:xfrm>
            <a:off x="3505200" y="1481138"/>
            <a:ext cx="5105400" cy="285750"/>
            <a:chOff x="3505200" y="1943100"/>
            <a:chExt cx="5105400" cy="285750"/>
          </a:xfrm>
        </p:grpSpPr>
        <p:sp>
          <p:nvSpPr>
            <p:cNvPr id="122886" name="Rectangle 1030"/>
            <p:cNvSpPr>
              <a:spLocks noChangeArrowheads="1"/>
            </p:cNvSpPr>
            <p:nvPr/>
          </p:nvSpPr>
          <p:spPr bwMode="auto">
            <a:xfrm>
              <a:off x="3505200" y="19431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60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  <p:sp>
          <p:nvSpPr>
            <p:cNvPr id="122887" name="Rectangle 1031"/>
            <p:cNvSpPr>
              <a:spLocks noChangeArrowheads="1"/>
            </p:cNvSpPr>
            <p:nvPr/>
          </p:nvSpPr>
          <p:spPr bwMode="auto">
            <a:xfrm>
              <a:off x="6248400" y="1943100"/>
              <a:ext cx="23622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795" name="5 Grupo"/>
          <p:cNvGrpSpPr>
            <a:grpSpLocks/>
          </p:cNvGrpSpPr>
          <p:nvPr/>
        </p:nvGrpSpPr>
        <p:grpSpPr bwMode="auto">
          <a:xfrm>
            <a:off x="3505200" y="977900"/>
            <a:ext cx="5105400" cy="285750"/>
            <a:chOff x="3505200" y="1543050"/>
            <a:chExt cx="5105400" cy="285750"/>
          </a:xfrm>
        </p:grpSpPr>
        <p:sp>
          <p:nvSpPr>
            <p:cNvPr id="122888" name="Rectangle 1032"/>
            <p:cNvSpPr>
              <a:spLocks noChangeArrowheads="1"/>
            </p:cNvSpPr>
            <p:nvPr/>
          </p:nvSpPr>
          <p:spPr bwMode="auto">
            <a:xfrm>
              <a:off x="3505200" y="1543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89" name="Rectangle 1033"/>
            <p:cNvSpPr>
              <a:spLocks noChangeArrowheads="1"/>
            </p:cNvSpPr>
            <p:nvPr/>
          </p:nvSpPr>
          <p:spPr bwMode="auto">
            <a:xfrm>
              <a:off x="7086600" y="1543050"/>
              <a:ext cx="1524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2890" name="Rectangle 1034"/>
          <p:cNvSpPr>
            <a:spLocks noGrp="1" noChangeArrowheads="1"/>
          </p:cNvSpPr>
          <p:nvPr>
            <p:ph type="title"/>
          </p:nvPr>
        </p:nvSpPr>
        <p:spPr>
          <a:xfrm>
            <a:off x="250825" y="58738"/>
            <a:ext cx="8642350" cy="712787"/>
          </a:xfrm>
        </p:spPr>
        <p:txBody>
          <a:bodyPr/>
          <a:lstStyle/>
          <a:p>
            <a:pPr>
              <a:defRPr/>
            </a:pPr>
            <a:r>
              <a:rPr lang="es-CO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crecimiento del cáncer de la cizaña</a:t>
            </a:r>
          </a:p>
        </p:txBody>
      </p:sp>
      <p:grpSp>
        <p:nvGrpSpPr>
          <p:cNvPr id="33797" name="3 Grupo"/>
          <p:cNvGrpSpPr>
            <a:grpSpLocks/>
          </p:cNvGrpSpPr>
          <p:nvPr/>
        </p:nvGrpSpPr>
        <p:grpSpPr bwMode="auto">
          <a:xfrm>
            <a:off x="3505200" y="1995488"/>
            <a:ext cx="5105400" cy="285750"/>
            <a:chOff x="3505200" y="2286000"/>
            <a:chExt cx="5105400" cy="285750"/>
          </a:xfrm>
        </p:grpSpPr>
        <p:sp>
          <p:nvSpPr>
            <p:cNvPr id="33800" name="Rectangle 1029"/>
            <p:cNvSpPr>
              <a:spLocks noChangeArrowheads="1"/>
            </p:cNvSpPr>
            <p:nvPr/>
          </p:nvSpPr>
          <p:spPr bwMode="auto">
            <a:xfrm>
              <a:off x="3505200" y="22860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3801" name="Rectangle 1037"/>
            <p:cNvSpPr>
              <a:spLocks noChangeArrowheads="1"/>
            </p:cNvSpPr>
            <p:nvPr/>
          </p:nvSpPr>
          <p:spPr bwMode="auto">
            <a:xfrm>
              <a:off x="5410200" y="2286000"/>
              <a:ext cx="32004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33798" name="WordArt 1042"/>
          <p:cNvSpPr>
            <a:spLocks noChangeArrowheads="1" noChangeShapeType="1" noTextEdit="1"/>
          </p:cNvSpPr>
          <p:nvPr/>
        </p:nvSpPr>
        <p:spPr bwMode="auto">
          <a:xfrm>
            <a:off x="990600" y="4286250"/>
            <a:ext cx="7112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CO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Pero siempre ha habido un remanente</a:t>
            </a:r>
          </a:p>
        </p:txBody>
      </p:sp>
      <p:sp>
        <p:nvSpPr>
          <p:cNvPr id="122899" name="Rectangle 104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54075"/>
            <a:ext cx="8137525" cy="1800225"/>
          </a:xfrm>
        </p:spPr>
        <p:txBody>
          <a:bodyPr/>
          <a:lstStyle/>
          <a:p>
            <a:r>
              <a:rPr lang="es-CO" sz="2800" b="1">
                <a:solidFill>
                  <a:srgbClr val="FAFD00"/>
                </a:solidFill>
              </a:rPr>
              <a:t>EFESO 			</a:t>
            </a:r>
            <a:r>
              <a:rPr lang="es-CO" sz="2800" b="1">
                <a:solidFill>
                  <a:schemeClr val="bg1"/>
                </a:solidFill>
              </a:rPr>
              <a:t>Trigo	                        </a:t>
            </a:r>
            <a:r>
              <a:rPr lang="es-CO" sz="1400" b="1">
                <a:solidFill>
                  <a:schemeClr val="bg1"/>
                </a:solidFill>
              </a:rPr>
              <a:t>NICOLAITAS</a:t>
            </a:r>
            <a:endParaRPr lang="es-CO" sz="2800" b="1">
              <a:solidFill>
                <a:schemeClr val="bg1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ESMIRNA		</a:t>
            </a:r>
            <a:r>
              <a:rPr lang="es-CO" sz="2800" b="1">
                <a:solidFill>
                  <a:schemeClr val="bg1"/>
                </a:solidFill>
              </a:rPr>
              <a:t>Trigo		   </a:t>
            </a:r>
            <a:r>
              <a:rPr lang="es-CO" sz="1400" b="1">
                <a:solidFill>
                  <a:schemeClr val="bg1"/>
                </a:solidFill>
              </a:rPr>
              <a:t>SINAGOGA DE SATANAS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PERGAMO	     </a:t>
            </a:r>
            <a:r>
              <a:rPr lang="es-CO" sz="2800" b="1">
                <a:solidFill>
                  <a:schemeClr val="bg1"/>
                </a:solidFill>
              </a:rPr>
              <a:t>Trigo                 </a:t>
            </a:r>
            <a:r>
              <a:rPr lang="es-CO" sz="1400" b="1">
                <a:solidFill>
                  <a:schemeClr val="bg1"/>
                </a:solidFill>
              </a:rPr>
              <a:t>BALAAM + NICOLAITAS</a:t>
            </a:r>
            <a:endParaRPr lang="es-CO" sz="2800" b="1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/>
                                        <p:tgtEl>
                                          <p:spTgt spid="12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"/>
                                        <p:tgtEl>
                                          <p:spTgt spid="12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/>
                                        <p:tgtEl>
                                          <p:spTgt spid="12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75"/>
                                        <p:tgtEl>
                                          <p:spTgt spid="12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/>
                                        <p:tgtEl>
                                          <p:spTgt spid="12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12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68288"/>
            <a:ext cx="3810000" cy="403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1635125"/>
            <a:ext cx="9131300" cy="857250"/>
          </a:xfrm>
        </p:spPr>
        <p:txBody>
          <a:bodyPr/>
          <a:lstStyle/>
          <a:p>
            <a:pPr algn="l">
              <a:defRPr/>
            </a:pPr>
            <a:r>
              <a:rPr lang="es-CO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LA CIZAÑA	          	     </a:t>
            </a:r>
            <a:r>
              <a:rPr lang="es-CO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TRIGO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52413" y="2284413"/>
            <a:ext cx="3455988" cy="2401887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Surgen Jezabel como profetisa y los hijos de la misma (vs. 20-23).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que practican las profundidades de Satanás (vs. 24)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2355850"/>
            <a:ext cx="3779837" cy="2670175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Aquellos cuyas obras postreras son mejores que las primeras; que tienen amor, fe, paciencia, servicio (</a:t>
            </a:r>
            <a:r>
              <a:rPr lang="es-CO" sz="24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2:19)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210526" y="123478"/>
            <a:ext cx="655435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/>
            </a:scene3d>
            <a:sp3d extrusionH="57150" prstMaterial="metal">
              <a:bevelT w="25400" h="25400"/>
              <a:bevelB w="38100" h="38100"/>
              <a:contourClr>
                <a:srgbClr val="FF0000"/>
              </a:contourClr>
            </a:sp3d>
          </a:bodyPr>
          <a:lstStyle/>
          <a:p>
            <a:pPr>
              <a:defRPr/>
            </a:pPr>
            <a:r>
              <a:rPr lang="es-CO" sz="360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glow>
                    <a:schemeClr val="accent1"/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La iglesia de Tiatira (538 - 1798)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5263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la etapa más oscura de la iglesia surge la ramera JEZABEL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363913" y="1203325"/>
            <a:ext cx="5616575" cy="3086100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JEZABEL  es una referencia a aquella sacerdotisa de Baal, pagana, que se uniera en matrimonio con el rey de Israel, </a:t>
            </a:r>
            <a:r>
              <a:rPr lang="es-CO" sz="2000" b="1" dirty="0" err="1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Acab</a:t>
            </a:r>
            <a:r>
              <a:rPr lang="es-CO" sz="20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  (1 Reyes  16:29-31).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Seducido por su mujer el rey de Israel le hizo altares a Baal, el dios sol, y a  </a:t>
            </a:r>
            <a:r>
              <a:rPr lang="es-CO" sz="2000" b="1" dirty="0" err="1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Asera</a:t>
            </a:r>
            <a:r>
              <a:rPr lang="es-CO" sz="20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la diosa luna, comparada con Afrodita, la diosa del amor. A ella se le rendía culto de prostitución.  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Además, Jezabel, no contenta con haber introducido la idolatría y la fornicación en Israel, asesinó a los profetas  de Jehová. (1 Re. 18:4)</a:t>
            </a:r>
          </a:p>
        </p:txBody>
      </p:sp>
      <p:pic>
        <p:nvPicPr>
          <p:cNvPr id="35844" name="Picture 6" descr="http://www.google.com.co/url?source=imglanding&amp;ct=img&amp;q=http://www.devocionaldiario.com/wp-content/uploads/2009/03/jezabel-276x300.jpg&amp;sa=X&amp;ei=C9-VTrPfAqHY0QGxnJy9Bw&amp;ved=0CAkQ8wc&amp;usg=AFQjCNGeZ0pLA0oHo-S-ggalWt0CYlDy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3348038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067175" y="1200150"/>
            <a:ext cx="4695825" cy="20193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 tal como “Jezabel” </a:t>
            </a:r>
            <a:r>
              <a:rPr lang="es-CO" sz="24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implantó la adoración en domingo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(En inglés: “</a:t>
            </a:r>
            <a:r>
              <a:rPr lang="es-CO" sz="24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Sunday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 - “día del sol”). 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tal como “Jezabel”  </a:t>
            </a:r>
            <a:r>
              <a:rPr lang="es-CO" sz="24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derramó la sangre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sus oponentes durante la inquisición. Juan la vio “ebria de la sangre de los santos”     (</a:t>
            </a:r>
            <a:r>
              <a:rPr lang="es-CO" sz="24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17:6)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620000" cy="742950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JEZABEL DE APOCALIPSIS 17</a:t>
            </a:r>
            <a:endParaRPr lang="en-US" sz="2400" b="1">
              <a:solidFill>
                <a:srgbClr val="FCFEB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3995738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X110.JPG                                                       0000A96E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5263"/>
            <a:ext cx="7772400" cy="857250"/>
          </a:xfrm>
        </p:spPr>
        <p:txBody>
          <a:bodyPr/>
          <a:lstStyle/>
          <a:p>
            <a:r>
              <a:rPr lang="es-CO" b="1">
                <a:solidFill>
                  <a:srgbClr val="CCFFFF"/>
                </a:solidFill>
              </a:rPr>
              <a:t>JEZABEL enseñó las </a:t>
            </a:r>
            <a:br>
              <a:rPr lang="es-CO" b="1">
                <a:solidFill>
                  <a:srgbClr val="CCFFFF"/>
                </a:solidFill>
              </a:rPr>
            </a:br>
            <a:r>
              <a:rPr lang="es-CO" b="1">
                <a:solidFill>
                  <a:srgbClr val="00FF00"/>
                </a:solidFill>
              </a:rPr>
              <a:t>“Profundidades de Satanás”</a:t>
            </a:r>
            <a:endParaRPr lang="es-CO" sz="3600" b="1">
              <a:solidFill>
                <a:srgbClr val="00FF0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1203325"/>
            <a:ext cx="4572000" cy="3086100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Entre tantas profundidades están: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Violación de la ley de Dios al cambiar el mandamiento del sábado por el domingo; al eliminar el mandamiento que prohíbe la idolatría.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Elevar a un simple mortal a la categoría de Santo Padre ignorando lo que Cristo había dicho: “Y no llaméis padre vuestro a nadie en la tierra; porque uno es vuestro Padre, el que está en los cielos” (Mateo 23:9)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7950" y="123825"/>
            <a:ext cx="8928100" cy="688975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ESTA JEZABEL DIOS LE DIO TIEMPO</a:t>
            </a:r>
            <a:endParaRPr lang="en-US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4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915988"/>
            <a:ext cx="4483100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“Le he dado tiempo para que se arrepienta de su fornicación, pero no quiere arrepentirse…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“He aquí, yo la arrojo en cama, y en gran tribulación a los que con ella adulteran…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 a sus hijos heriré de muerte…”      (</a:t>
            </a:r>
            <a:r>
              <a:rPr lang="es-CO" sz="24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2:21-23)</a:t>
            </a:r>
            <a:endParaRPr lang="es-CO" sz="2000" b="1" dirty="0">
              <a:solidFill>
                <a:srgbClr val="FDC0E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5263"/>
            <a:ext cx="4321175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-14288"/>
            <a:ext cx="4191000" cy="857251"/>
          </a:xfrm>
        </p:spPr>
        <p:txBody>
          <a:bodyPr/>
          <a:lstStyle/>
          <a:p>
            <a:pPr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GRAN  TRIBULACION DE LA RAMERA</a:t>
            </a:r>
            <a:endParaRPr lang="es-CO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067175" y="771525"/>
            <a:ext cx="5076825" cy="3944938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1793 estalló la revolución francesa y el mundo oyó por primera vez a toda una nación repudiar a Dios y a su Palabra.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Convención Nacional proclamó a la diosa razón.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1798 el papa Pío VI es expulsado del Vaticano y confinado a prisión en Valencia, Francia. Allí murió el 29 de agosto de 1799.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hegemonía papal había llegado a su final. La misma Francia que le había dado el poder en tiempo de Carlomagno ahora se lo quitaba. </a:t>
            </a:r>
            <a:endParaRPr lang="es-CO" sz="2000" b="1" dirty="0">
              <a:solidFill>
                <a:srgbClr val="FDC0E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0" name="Picture 8" descr="http://www.google.com.co/url?source=imglanding&amp;ct=img&amp;q=http://monsieurdevillefort.files.wordpress.com/2011/03/ejecucic3b3n-luis-xvi.jpg&amp;sa=X&amp;ei=QuKVTpucDerz0gG_poTEBw&amp;ved=0CAsQ8wc4FA&amp;usg=AFQjCNHJMZW6_IKLzRwzBPN0TuE2wVvi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4270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2 Grupo"/>
          <p:cNvGrpSpPr>
            <a:grpSpLocks/>
          </p:cNvGrpSpPr>
          <p:nvPr/>
        </p:nvGrpSpPr>
        <p:grpSpPr bwMode="auto">
          <a:xfrm>
            <a:off x="3008313" y="1458913"/>
            <a:ext cx="5105400" cy="285750"/>
            <a:chOff x="3505200" y="1943100"/>
            <a:chExt cx="5105400" cy="285750"/>
          </a:xfrm>
        </p:grpSpPr>
        <p:sp>
          <p:nvSpPr>
            <p:cNvPr id="123910" name="Rectangle 6"/>
            <p:cNvSpPr>
              <a:spLocks noChangeArrowheads="1"/>
            </p:cNvSpPr>
            <p:nvPr/>
          </p:nvSpPr>
          <p:spPr bwMode="auto">
            <a:xfrm>
              <a:off x="3505200" y="19431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60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  <p:sp>
          <p:nvSpPr>
            <p:cNvPr id="123911" name="Rectangle 7"/>
            <p:cNvSpPr>
              <a:spLocks noChangeArrowheads="1"/>
            </p:cNvSpPr>
            <p:nvPr/>
          </p:nvSpPr>
          <p:spPr bwMode="auto">
            <a:xfrm>
              <a:off x="6248400" y="1943100"/>
              <a:ext cx="23622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963" name="1 Grupo"/>
          <p:cNvGrpSpPr>
            <a:grpSpLocks/>
          </p:cNvGrpSpPr>
          <p:nvPr/>
        </p:nvGrpSpPr>
        <p:grpSpPr bwMode="auto">
          <a:xfrm>
            <a:off x="2995613" y="946150"/>
            <a:ext cx="5105400" cy="285750"/>
            <a:chOff x="3505200" y="1543050"/>
            <a:chExt cx="5105400" cy="285750"/>
          </a:xfrm>
        </p:grpSpPr>
        <p:sp>
          <p:nvSpPr>
            <p:cNvPr id="123912" name="Rectangle 8"/>
            <p:cNvSpPr>
              <a:spLocks noChangeArrowheads="1"/>
            </p:cNvSpPr>
            <p:nvPr/>
          </p:nvSpPr>
          <p:spPr bwMode="auto">
            <a:xfrm>
              <a:off x="3505200" y="1543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913" name="Rectangle 9"/>
            <p:cNvSpPr>
              <a:spLocks noChangeArrowheads="1"/>
            </p:cNvSpPr>
            <p:nvPr/>
          </p:nvSpPr>
          <p:spPr bwMode="auto">
            <a:xfrm>
              <a:off x="7086600" y="1543050"/>
              <a:ext cx="1524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3914" name="Rectangle 10"/>
          <p:cNvSpPr>
            <a:spLocks noGrp="1" noChangeArrowheads="1"/>
          </p:cNvSpPr>
          <p:nvPr>
            <p:ph type="title"/>
          </p:nvPr>
        </p:nvSpPr>
        <p:spPr>
          <a:xfrm>
            <a:off x="179388" y="-20638"/>
            <a:ext cx="8856662" cy="857251"/>
          </a:xfrm>
        </p:spPr>
        <p:txBody>
          <a:bodyPr/>
          <a:lstStyle/>
          <a:p>
            <a:pPr>
              <a:defRPr/>
            </a:pPr>
            <a:r>
              <a:rPr lang="es-CO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crecimiento del cáncer de la cizaña</a:t>
            </a:r>
          </a:p>
        </p:txBody>
      </p:sp>
      <p:grpSp>
        <p:nvGrpSpPr>
          <p:cNvPr id="40965" name="3 Grupo"/>
          <p:cNvGrpSpPr>
            <a:grpSpLocks/>
          </p:cNvGrpSpPr>
          <p:nvPr/>
        </p:nvGrpSpPr>
        <p:grpSpPr bwMode="auto">
          <a:xfrm>
            <a:off x="3016250" y="1944688"/>
            <a:ext cx="5105400" cy="285750"/>
            <a:chOff x="3505200" y="2286000"/>
            <a:chExt cx="5105400" cy="285750"/>
          </a:xfrm>
        </p:grpSpPr>
        <p:sp>
          <p:nvSpPr>
            <p:cNvPr id="123909" name="Rectangle 5"/>
            <p:cNvSpPr>
              <a:spLocks noChangeArrowheads="1"/>
            </p:cNvSpPr>
            <p:nvPr/>
          </p:nvSpPr>
          <p:spPr bwMode="auto">
            <a:xfrm>
              <a:off x="3505200" y="22860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917" name="Rectangle 13"/>
            <p:cNvSpPr>
              <a:spLocks noChangeArrowheads="1"/>
            </p:cNvSpPr>
            <p:nvPr/>
          </p:nvSpPr>
          <p:spPr bwMode="auto">
            <a:xfrm>
              <a:off x="5410200" y="2286000"/>
              <a:ext cx="32004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966" name="4 Grupo"/>
          <p:cNvGrpSpPr>
            <a:grpSpLocks/>
          </p:cNvGrpSpPr>
          <p:nvPr/>
        </p:nvGrpSpPr>
        <p:grpSpPr bwMode="auto">
          <a:xfrm>
            <a:off x="3017838" y="2478088"/>
            <a:ext cx="5105400" cy="285750"/>
            <a:chOff x="3505200" y="2686050"/>
            <a:chExt cx="5105400" cy="285750"/>
          </a:xfrm>
        </p:grpSpPr>
        <p:sp>
          <p:nvSpPr>
            <p:cNvPr id="123908" name="Rectangle 4"/>
            <p:cNvSpPr>
              <a:spLocks noChangeArrowheads="1"/>
            </p:cNvSpPr>
            <p:nvPr/>
          </p:nvSpPr>
          <p:spPr bwMode="auto">
            <a:xfrm>
              <a:off x="3505200" y="2686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918" name="Rectangle 14"/>
            <p:cNvSpPr>
              <a:spLocks noChangeArrowheads="1"/>
            </p:cNvSpPr>
            <p:nvPr/>
          </p:nvSpPr>
          <p:spPr bwMode="auto">
            <a:xfrm>
              <a:off x="5181600" y="2686050"/>
              <a:ext cx="3429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0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</p:grpSp>
      <p:sp>
        <p:nvSpPr>
          <p:cNvPr id="40967" name="WordArt 18"/>
          <p:cNvSpPr>
            <a:spLocks noChangeArrowheads="1" noChangeShapeType="1" noTextEdit="1"/>
          </p:cNvSpPr>
          <p:nvPr/>
        </p:nvSpPr>
        <p:spPr bwMode="auto">
          <a:xfrm>
            <a:off x="990600" y="4286250"/>
            <a:ext cx="7112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CO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Pero siempre ha habido un remanente</a:t>
            </a:r>
          </a:p>
        </p:txBody>
      </p:sp>
      <p:sp>
        <p:nvSpPr>
          <p:cNvPr id="123923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315913" y="803275"/>
            <a:ext cx="8001000" cy="2190750"/>
          </a:xfrm>
        </p:spPr>
        <p:txBody>
          <a:bodyPr/>
          <a:lstStyle/>
          <a:p>
            <a:r>
              <a:rPr lang="es-CO" sz="2800" b="1">
                <a:solidFill>
                  <a:srgbClr val="FAFD00"/>
                </a:solidFill>
              </a:rPr>
              <a:t>EFESO 			</a:t>
            </a:r>
            <a:r>
              <a:rPr lang="es-CO" sz="2800" b="1">
                <a:solidFill>
                  <a:schemeClr val="bg1"/>
                </a:solidFill>
              </a:rPr>
              <a:t>Trigo	                    </a:t>
            </a:r>
            <a:r>
              <a:rPr lang="es-CO" sz="1400" b="1">
                <a:solidFill>
                  <a:schemeClr val="bg1"/>
                </a:solidFill>
              </a:rPr>
              <a:t>NICOLAITAS</a:t>
            </a:r>
            <a:endParaRPr lang="es-CO" sz="2800" b="1">
              <a:solidFill>
                <a:schemeClr val="bg1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ESMIRNA		</a:t>
            </a:r>
            <a:r>
              <a:rPr lang="es-CO" sz="2800" b="1">
                <a:solidFill>
                  <a:schemeClr val="bg1"/>
                </a:solidFill>
              </a:rPr>
              <a:t>Trigo		 </a:t>
            </a:r>
            <a:r>
              <a:rPr lang="es-CO" sz="1400" b="1">
                <a:solidFill>
                  <a:schemeClr val="bg1"/>
                </a:solidFill>
              </a:rPr>
              <a:t>SINAGOGA DE SATANAS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PERGAMO	     </a:t>
            </a:r>
            <a:r>
              <a:rPr lang="es-CO" sz="2800" b="1">
                <a:solidFill>
                  <a:schemeClr val="bg1"/>
                </a:solidFill>
              </a:rPr>
              <a:t>Trigo                 </a:t>
            </a:r>
            <a:r>
              <a:rPr lang="es-CO" sz="1400" b="1">
                <a:solidFill>
                  <a:schemeClr val="bg1"/>
                </a:solidFill>
              </a:rPr>
              <a:t>BALAAM + NICOLAITAS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TIATIRA	  </a:t>
            </a:r>
            <a:r>
              <a:rPr lang="es-CO" sz="2800" b="1">
                <a:solidFill>
                  <a:schemeClr val="bg1"/>
                </a:solidFill>
              </a:rPr>
              <a:t>Trigo		</a:t>
            </a:r>
            <a:r>
              <a:rPr lang="es-CO" sz="1400" b="1">
                <a:solidFill>
                  <a:schemeClr val="bg1"/>
                </a:solidFill>
              </a:rPr>
              <a:t>JEZABEL Y SUS HIJOS</a:t>
            </a:r>
            <a:endParaRPr lang="es-CO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http://1.bp.blogspot.com/_1KTYEB10gAw/S1Rw85h7uJI/AAAAAAAACT4/MLm1ntYM40k/s400/sard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268288"/>
            <a:ext cx="3810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71750"/>
            <a:ext cx="9109075" cy="857250"/>
          </a:xfrm>
        </p:spPr>
        <p:txBody>
          <a:bodyPr/>
          <a:lstStyle/>
          <a:p>
            <a:pPr algn="l">
              <a:defRPr/>
            </a:pPr>
            <a:r>
              <a:rPr lang="en-US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LA CIZAÑA 		                 </a:t>
            </a:r>
            <a:r>
              <a:rPr lang="en-US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TRIGO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424238"/>
            <a:ext cx="3995738" cy="1693862"/>
          </a:xfrm>
        </p:spPr>
        <p:txBody>
          <a:bodyPr/>
          <a:lstStyle/>
          <a:p>
            <a:pPr algn="just"/>
            <a:r>
              <a:rPr lang="es-CO" sz="2400" b="1">
                <a:solidFill>
                  <a:srgbClr val="FCFEB9"/>
                </a:solidFill>
              </a:rPr>
              <a:t>Son los que tienen nombre de que están vivos pero en verdad están muertos (Apoc. 3: 1)</a:t>
            </a:r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5588" y="3506788"/>
            <a:ext cx="3810000" cy="1636712"/>
          </a:xfrm>
        </p:spPr>
        <p:txBody>
          <a:bodyPr/>
          <a:lstStyle/>
          <a:p>
            <a:pPr algn="just"/>
            <a:r>
              <a:rPr lang="es-CO" sz="2400" b="1">
                <a:solidFill>
                  <a:srgbClr val="FAFD00"/>
                </a:solidFill>
              </a:rPr>
              <a:t>Son los pocos que no han manchado sus ropas, que andan con Cristo y son dignos     (Apoc. 3:4)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942716" y="165869"/>
            <a:ext cx="5293580" cy="46166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>
              <a:defRPr/>
            </a:pPr>
            <a:r>
              <a:rPr lang="es-CO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La iglesia de Sardis (1555 - 1800)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Knox                                                           0000031DMacintosh HD                   B0361D1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441"/>
            <a:ext cx="3016250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 descr="Martín Lutero pintado por Lucas Cranach el Viejo, 15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1117464"/>
            <a:ext cx="3746500" cy="27472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31750"/>
            <a:ext cx="5791200" cy="1085850"/>
          </a:xfrm>
        </p:spPr>
        <p:txBody>
          <a:bodyPr/>
          <a:lstStyle/>
          <a:p>
            <a:pPr algn="r">
              <a:defRPr/>
            </a:pPr>
            <a:r>
              <a:rPr lang="es-CO" sz="32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de Sardis es la iglesia de la reforma protestante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611688"/>
            <a:ext cx="5508625" cy="511175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 es la iglesia que 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ESCAPA </a:t>
            </a: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Jezabel</a:t>
            </a:r>
          </a:p>
        </p:txBody>
      </p:sp>
      <p:pic>
        <p:nvPicPr>
          <p:cNvPr id="44038" name="Picture 6" descr="Wycleff                                                        0000031DMacintosh HD                   B0361D1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1635646"/>
            <a:ext cx="3375025" cy="32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WordArt 7"/>
          <p:cNvSpPr>
            <a:spLocks noChangeArrowheads="1" noChangeShapeType="1" noTextEdit="1"/>
          </p:cNvSpPr>
          <p:nvPr/>
        </p:nvSpPr>
        <p:spPr bwMode="auto">
          <a:xfrm>
            <a:off x="6096000" y="4743450"/>
            <a:ext cx="1536700" cy="247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s-CO" sz="3600" kern="1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atMod val="280000"/>
                        <a:tint val="10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atMod val="280000"/>
                        <a:tint val="10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atMod val="280000"/>
                        <a:tint val="10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/>
              </a:rPr>
              <a:t>         </a:t>
            </a:r>
          </a:p>
        </p:txBody>
      </p:sp>
      <p:sp>
        <p:nvSpPr>
          <p:cNvPr id="44040" name="WordArt 8"/>
          <p:cNvSpPr>
            <a:spLocks noChangeArrowheads="1" noChangeShapeType="1" noTextEdit="1"/>
          </p:cNvSpPr>
          <p:nvPr/>
        </p:nvSpPr>
        <p:spPr bwMode="auto">
          <a:xfrm>
            <a:off x="280988" y="3106738"/>
            <a:ext cx="2044700" cy="247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s-CO" sz="3600" kern="1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atMod val="280000"/>
                        <a:tint val="10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atMod val="280000"/>
                        <a:tint val="10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atMod val="280000"/>
                        <a:tint val="10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/>
              </a:rPr>
              <a:t>            </a:t>
            </a:r>
          </a:p>
        </p:txBody>
      </p:sp>
      <p:sp>
        <p:nvSpPr>
          <p:cNvPr id="44041" name="WordArt 9"/>
          <p:cNvSpPr>
            <a:spLocks noChangeArrowheads="1" noChangeShapeType="1" noTextEdit="1"/>
          </p:cNvSpPr>
          <p:nvPr/>
        </p:nvSpPr>
        <p:spPr bwMode="auto">
          <a:xfrm>
            <a:off x="3962400" y="4013200"/>
            <a:ext cx="914400" cy="412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s-CO" sz="3600" kern="1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atMod val="280000"/>
                        <a:tint val="10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atMod val="280000"/>
                        <a:tint val="10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atMod val="280000"/>
                        <a:tint val="10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/>
              </a:rPr>
              <a:t>      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:\Users\hp\Documents\Adventista 7 Día\Diapositivas Power\prof\content\bin\images\large\0908075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DESTINATARIOS DE LAS REVELACIONES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563688"/>
            <a:ext cx="5791200" cy="3086100"/>
          </a:xfrm>
        </p:spPr>
        <p:txBody>
          <a:bodyPr/>
          <a:lstStyle/>
          <a:p>
            <a:pPr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“Yo estaba en el Espíritu en el día del Señor, y oí detrás de mí una gran voz como de trompeta, que decía:</a:t>
            </a:r>
          </a:p>
          <a:p>
            <a:pPr>
              <a:defRPr/>
            </a:pP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“Yo soy el Alfa y la Omega, el primero y el último . Escribe en un libro lo que ves, y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envíalo a las siete iglesias que están en Asia: a </a:t>
            </a:r>
            <a:r>
              <a:rPr lang="es-CO" sz="2400" b="1" u="sng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Efeso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Esmirna, Pérgamo, </a:t>
            </a:r>
            <a:r>
              <a:rPr lang="es-CO" sz="2400" b="1" u="sng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Tiatira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Sardis, Filadelfia y Laodicea</a:t>
            </a: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 (</a:t>
            </a:r>
            <a:r>
              <a:rPr lang="es-CO" sz="2400" b="1" dirty="0" err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4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1:10,11)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5263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reformada  tenía nombre de viva pero estaba muerta!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31888"/>
            <a:ext cx="8458200" cy="2808287"/>
          </a:xfrm>
        </p:spPr>
        <p:txBody>
          <a:bodyPr/>
          <a:lstStyle/>
          <a:p>
            <a:pPr algn="just">
              <a:defRPr/>
            </a:pPr>
            <a:r>
              <a:rPr lang="es-CO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Lutero y los reformadores enseñaron que la salvación era por fe, pero...</a:t>
            </a:r>
          </a:p>
          <a:p>
            <a:pPr algn="just">
              <a:defRPr/>
            </a:pPr>
            <a:r>
              <a:rPr lang="es-CO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su afán de demeritar las obras rechazaron la ley, especialmente el sábado!</a:t>
            </a:r>
          </a:p>
          <a:p>
            <a:pPr algn="just">
              <a:defRPr/>
            </a:pPr>
            <a:r>
              <a:rPr lang="es-CO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Siguieron con doctrinas de Jezabel tal como la inmortalidad del alma.</a:t>
            </a:r>
          </a:p>
          <a:p>
            <a:pPr algn="just">
              <a:defRPr/>
            </a:pPr>
            <a:r>
              <a:rPr lang="es-CO" sz="20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 Iglesia había llegado a ser idolente y altergada; manifestaba una alarmante complacencia, latía en ella un estado de muerte espiritual.  Cristo había dejado de vivir en los corazones de sus miembros; su fe era una fe muerta, y sus obras muertas que Cristo no podía aceptar.</a:t>
            </a:r>
          </a:p>
          <a:p>
            <a:pPr algn="just">
              <a:defRPr/>
            </a:pPr>
            <a:endParaRPr lang="es-CO" sz="20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940175"/>
            <a:ext cx="5934075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5 Grupo"/>
          <p:cNvGrpSpPr>
            <a:grpSpLocks/>
          </p:cNvGrpSpPr>
          <p:nvPr/>
        </p:nvGrpSpPr>
        <p:grpSpPr bwMode="auto">
          <a:xfrm>
            <a:off x="2851150" y="3168650"/>
            <a:ext cx="5105400" cy="285750"/>
            <a:chOff x="3505200" y="3086100"/>
            <a:chExt cx="5105400" cy="285750"/>
          </a:xfrm>
        </p:grpSpPr>
        <p:sp>
          <p:nvSpPr>
            <p:cNvPr id="125954" name="Rectangle 2"/>
            <p:cNvSpPr>
              <a:spLocks noChangeArrowheads="1"/>
            </p:cNvSpPr>
            <p:nvPr/>
          </p:nvSpPr>
          <p:spPr bwMode="auto">
            <a:xfrm>
              <a:off x="4800600" y="3086100"/>
              <a:ext cx="3810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25955" name="Rectangle 3"/>
            <p:cNvSpPr>
              <a:spLocks noChangeArrowheads="1"/>
            </p:cNvSpPr>
            <p:nvPr/>
          </p:nvSpPr>
          <p:spPr bwMode="auto">
            <a:xfrm>
              <a:off x="3505200" y="3086100"/>
              <a:ext cx="11430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059" name="2 Grupo"/>
          <p:cNvGrpSpPr>
            <a:grpSpLocks/>
          </p:cNvGrpSpPr>
          <p:nvPr/>
        </p:nvGrpSpPr>
        <p:grpSpPr bwMode="auto">
          <a:xfrm>
            <a:off x="2851150" y="1635125"/>
            <a:ext cx="5105400" cy="285750"/>
            <a:chOff x="3505200" y="1943100"/>
            <a:chExt cx="5105400" cy="285750"/>
          </a:xfrm>
        </p:grpSpPr>
        <p:sp>
          <p:nvSpPr>
            <p:cNvPr id="125958" name="Rectangle 6"/>
            <p:cNvSpPr>
              <a:spLocks noChangeArrowheads="1"/>
            </p:cNvSpPr>
            <p:nvPr/>
          </p:nvSpPr>
          <p:spPr bwMode="auto">
            <a:xfrm>
              <a:off x="3505200" y="19431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60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  <p:sp>
          <p:nvSpPr>
            <p:cNvPr id="125959" name="Rectangle 7"/>
            <p:cNvSpPr>
              <a:spLocks noChangeArrowheads="1"/>
            </p:cNvSpPr>
            <p:nvPr/>
          </p:nvSpPr>
          <p:spPr bwMode="auto">
            <a:xfrm>
              <a:off x="6248400" y="1943100"/>
              <a:ext cx="23622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060" name="1 Grupo"/>
          <p:cNvGrpSpPr>
            <a:grpSpLocks/>
          </p:cNvGrpSpPr>
          <p:nvPr/>
        </p:nvGrpSpPr>
        <p:grpSpPr bwMode="auto">
          <a:xfrm>
            <a:off x="2851150" y="1131888"/>
            <a:ext cx="5105400" cy="285750"/>
            <a:chOff x="3505200" y="1543050"/>
            <a:chExt cx="5105400" cy="285750"/>
          </a:xfrm>
        </p:grpSpPr>
        <p:sp>
          <p:nvSpPr>
            <p:cNvPr id="125960" name="Rectangle 8"/>
            <p:cNvSpPr>
              <a:spLocks noChangeArrowheads="1"/>
            </p:cNvSpPr>
            <p:nvPr/>
          </p:nvSpPr>
          <p:spPr bwMode="auto">
            <a:xfrm>
              <a:off x="3505200" y="1543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61" name="Rectangle 9"/>
            <p:cNvSpPr>
              <a:spLocks noChangeArrowheads="1"/>
            </p:cNvSpPr>
            <p:nvPr/>
          </p:nvSpPr>
          <p:spPr bwMode="auto">
            <a:xfrm>
              <a:off x="7086600" y="1543050"/>
              <a:ext cx="1524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5962" name="Rectangle 10"/>
          <p:cNvSpPr>
            <a:spLocks noGrp="1" noChangeArrowheads="1"/>
          </p:cNvSpPr>
          <p:nvPr>
            <p:ph type="title"/>
          </p:nvPr>
        </p:nvSpPr>
        <p:spPr>
          <a:xfrm>
            <a:off x="255588" y="123825"/>
            <a:ext cx="8785225" cy="857250"/>
          </a:xfrm>
        </p:spPr>
        <p:txBody>
          <a:bodyPr/>
          <a:lstStyle/>
          <a:p>
            <a:pPr>
              <a:defRPr/>
            </a:pPr>
            <a:r>
              <a:rPr lang="es-CO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crecimiento del cáncer de la cizaña</a:t>
            </a:r>
          </a:p>
        </p:txBody>
      </p:sp>
      <p:grpSp>
        <p:nvGrpSpPr>
          <p:cNvPr id="45062" name="3 Grupo"/>
          <p:cNvGrpSpPr>
            <a:grpSpLocks/>
          </p:cNvGrpSpPr>
          <p:nvPr/>
        </p:nvGrpSpPr>
        <p:grpSpPr bwMode="auto">
          <a:xfrm>
            <a:off x="2851150" y="2139950"/>
            <a:ext cx="5105400" cy="285750"/>
            <a:chOff x="3505200" y="2286000"/>
            <a:chExt cx="5105400" cy="285750"/>
          </a:xfrm>
        </p:grpSpPr>
        <p:sp>
          <p:nvSpPr>
            <p:cNvPr id="125957" name="Rectangle 5"/>
            <p:cNvSpPr>
              <a:spLocks noChangeArrowheads="1"/>
            </p:cNvSpPr>
            <p:nvPr/>
          </p:nvSpPr>
          <p:spPr bwMode="auto">
            <a:xfrm>
              <a:off x="3505200" y="22860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65" name="Rectangle 13"/>
            <p:cNvSpPr>
              <a:spLocks noChangeArrowheads="1"/>
            </p:cNvSpPr>
            <p:nvPr/>
          </p:nvSpPr>
          <p:spPr bwMode="auto">
            <a:xfrm>
              <a:off x="5410200" y="2286000"/>
              <a:ext cx="32004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063" name="4 Grupo"/>
          <p:cNvGrpSpPr>
            <a:grpSpLocks/>
          </p:cNvGrpSpPr>
          <p:nvPr/>
        </p:nvGrpSpPr>
        <p:grpSpPr bwMode="auto">
          <a:xfrm>
            <a:off x="2851150" y="2676525"/>
            <a:ext cx="5105400" cy="285750"/>
            <a:chOff x="3505200" y="2686050"/>
            <a:chExt cx="5105400" cy="285750"/>
          </a:xfrm>
        </p:grpSpPr>
        <p:sp>
          <p:nvSpPr>
            <p:cNvPr id="125956" name="Rectangle 4"/>
            <p:cNvSpPr>
              <a:spLocks noChangeArrowheads="1"/>
            </p:cNvSpPr>
            <p:nvPr/>
          </p:nvSpPr>
          <p:spPr bwMode="auto">
            <a:xfrm>
              <a:off x="3505200" y="2686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966" name="Rectangle 14"/>
            <p:cNvSpPr>
              <a:spLocks noChangeArrowheads="1"/>
            </p:cNvSpPr>
            <p:nvPr/>
          </p:nvSpPr>
          <p:spPr bwMode="auto">
            <a:xfrm>
              <a:off x="5181600" y="2686050"/>
              <a:ext cx="3429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0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</p:grpSp>
      <p:sp>
        <p:nvSpPr>
          <p:cNvPr id="125971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04888"/>
            <a:ext cx="8001000" cy="3086100"/>
          </a:xfrm>
        </p:spPr>
        <p:txBody>
          <a:bodyPr/>
          <a:lstStyle/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</a:rPr>
              <a:t>EFESO 			</a:t>
            </a:r>
            <a:r>
              <a:rPr lang="es-CO" sz="2800" b="1" dirty="0">
                <a:solidFill>
                  <a:schemeClr val="bg1"/>
                </a:solidFill>
              </a:rPr>
              <a:t>Trigo	                    </a:t>
            </a:r>
            <a:r>
              <a:rPr lang="es-CO" sz="1400" b="1" dirty="0">
                <a:solidFill>
                  <a:schemeClr val="bg1"/>
                </a:solidFill>
              </a:rPr>
              <a:t>NICOLAITAS</a:t>
            </a:r>
            <a:endParaRPr lang="es-CO" sz="2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</a:rPr>
              <a:t>ESMIRNA		</a:t>
            </a:r>
            <a:r>
              <a:rPr lang="es-CO" sz="2800" b="1" dirty="0">
                <a:solidFill>
                  <a:schemeClr val="bg1"/>
                </a:solidFill>
              </a:rPr>
              <a:t>Trigo		 </a:t>
            </a:r>
            <a:r>
              <a:rPr lang="es-CO" sz="1400" b="1" dirty="0">
                <a:solidFill>
                  <a:schemeClr val="bg1"/>
                </a:solidFill>
              </a:rPr>
              <a:t>SINAGOGA DE SATANAS</a:t>
            </a:r>
            <a:endParaRPr lang="es-CO" sz="2800" b="1" dirty="0">
              <a:solidFill>
                <a:srgbClr val="FAFD00"/>
              </a:solidFill>
            </a:endParaRP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</a:rPr>
              <a:t>PERGAMO	     </a:t>
            </a:r>
            <a:r>
              <a:rPr lang="es-CO" sz="2800" b="1" dirty="0">
                <a:solidFill>
                  <a:schemeClr val="bg1"/>
                </a:solidFill>
              </a:rPr>
              <a:t>Trigo                 </a:t>
            </a:r>
            <a:r>
              <a:rPr lang="es-CO" sz="1400" b="1" dirty="0">
                <a:solidFill>
                  <a:schemeClr val="bg1"/>
                </a:solidFill>
              </a:rPr>
              <a:t>BALAAM + NICOLAITAS</a:t>
            </a:r>
            <a:endParaRPr lang="es-CO" sz="2800" b="1" dirty="0">
              <a:solidFill>
                <a:srgbClr val="FAFD00"/>
              </a:solidFill>
            </a:endParaRP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</a:rPr>
              <a:t>TIATIRA	  </a:t>
            </a:r>
            <a:r>
              <a:rPr lang="es-CO" sz="2800" b="1" dirty="0">
                <a:solidFill>
                  <a:schemeClr val="bg1"/>
                </a:solidFill>
              </a:rPr>
              <a:t>Trigo		</a:t>
            </a:r>
            <a:r>
              <a:rPr lang="es-CO" sz="1400" b="1" dirty="0">
                <a:solidFill>
                  <a:schemeClr val="bg1"/>
                </a:solidFill>
              </a:rPr>
              <a:t>JEZABEL Y SUS HIJOS</a:t>
            </a:r>
            <a:endParaRPr lang="es-CO" sz="2800" b="1" dirty="0">
              <a:solidFill>
                <a:srgbClr val="FAFD00"/>
              </a:solidFill>
            </a:endParaRP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</a:rPr>
              <a:t>SARDIS		</a:t>
            </a:r>
            <a:r>
              <a:rPr lang="es-CO" sz="2800" b="1" dirty="0">
                <a:solidFill>
                  <a:schemeClr val="bg1"/>
                </a:solidFill>
              </a:rPr>
              <a:t>Trigo		</a:t>
            </a:r>
            <a:r>
              <a:rPr lang="es-CO" sz="1400" b="1" dirty="0">
                <a:solidFill>
                  <a:schemeClr val="bg1"/>
                </a:solidFill>
              </a:rPr>
              <a:t>Babilonia la madre de las rameras</a:t>
            </a:r>
          </a:p>
          <a:p>
            <a:pPr marL="0" indent="0" algn="ctr">
              <a:buFontTx/>
              <a:buNone/>
              <a:defRPr/>
            </a:pPr>
            <a:endParaRPr lang="es-CO" sz="2400" b="1" dirty="0">
              <a:solidFill>
                <a:srgbClr val="FCFEB9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lang="es-CO" sz="2400" b="1" dirty="0">
                <a:solidFill>
                  <a:srgbClr val="FCFEB9"/>
                </a:solidFill>
              </a:rPr>
              <a:t>Aquí ya se produjo la ruptura entre los dos grupos. </a:t>
            </a:r>
          </a:p>
          <a:p>
            <a:pPr marL="0" indent="0" algn="ctr">
              <a:buFontTx/>
              <a:buNone/>
              <a:defRPr/>
            </a:pPr>
            <a:r>
              <a:rPr lang="es-CO" sz="2400" b="1" dirty="0">
                <a:solidFill>
                  <a:srgbClr val="FCFEB9"/>
                </a:solidFill>
              </a:rPr>
              <a:t>La atención ahora se centrará en el remanente fiel.</a:t>
            </a:r>
            <a:endParaRPr lang="es-CO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2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2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" fill="hold"/>
                                        <p:tgtEl>
                                          <p:spTgt spid="12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fill="hold"/>
                                        <p:tgtEl>
                                          <p:spTgt spid="12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12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12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12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12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12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" fill="hold"/>
                                        <p:tgtEl>
                                          <p:spTgt spid="12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" fill="hold"/>
                                        <p:tgtEl>
                                          <p:spTgt spid="12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fill="hold"/>
                                        <p:tgtEl>
                                          <p:spTgt spid="12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" fill="hold"/>
                                        <p:tgtEl>
                                          <p:spTgt spid="12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fill="hold"/>
                                        <p:tgtEl>
                                          <p:spTgt spid="12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fill="hold"/>
                                        <p:tgtEl>
                                          <p:spTgt spid="12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fill="hold"/>
                                        <p:tgtEl>
                                          <p:spTgt spid="12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" fill="hold"/>
                                        <p:tgtEl>
                                          <p:spTgt spid="12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fill="hold"/>
                                        <p:tgtEl>
                                          <p:spTgt spid="12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fill="hold"/>
                                        <p:tgtEl>
                                          <p:spTgt spid="12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" fill="hold"/>
                                        <p:tgtEl>
                                          <p:spTgt spid="12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" fill="hold"/>
                                        <p:tgtEl>
                                          <p:spTgt spid="12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" fill="hold"/>
                                        <p:tgtEl>
                                          <p:spTgt spid="12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" fill="hold"/>
                                        <p:tgtEl>
                                          <p:spTgt spid="12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fill="hold"/>
                                        <p:tgtEl>
                                          <p:spTgt spid="12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" fill="hold"/>
                                        <p:tgtEl>
                                          <p:spTgt spid="12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" fill="hold"/>
                                        <p:tgtEl>
                                          <p:spTgt spid="12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" fill="hold"/>
                                        <p:tgtEl>
                                          <p:spTgt spid="12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fill="hold"/>
                                        <p:tgtEl>
                                          <p:spTgt spid="12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7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06438"/>
            <a:ext cx="8564563" cy="857250"/>
          </a:xfrm>
        </p:spPr>
        <p:txBody>
          <a:bodyPr/>
          <a:lstStyle/>
          <a:p>
            <a:pPr algn="l">
              <a:defRPr/>
            </a:pPr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LA CIZAÑA</a:t>
            </a:r>
            <a:r>
              <a:rPr lang="en-US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</a:t>
            </a:r>
            <a:r>
              <a:rPr lang="en-US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TRIGO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2313" y="1276350"/>
            <a:ext cx="3810000" cy="12954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Los que son sinagoga de Satanás; dicen ser y no son (vs. 9)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1485900"/>
            <a:ext cx="3619500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que no han negado el nombre del Señor; han guardado la palabra de su paciencia y sufren la hora de la prueba  (Ap. 3:8,10)</a:t>
            </a:r>
          </a:p>
        </p:txBody>
      </p:sp>
      <p:pic>
        <p:nvPicPr>
          <p:cNvPr id="46085" name="Picture 6" descr="http://www.manmin.or.kr/spanish/ManminNews/image/20110313_04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2139950"/>
            <a:ext cx="6191251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87624" y="123478"/>
            <a:ext cx="7056784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s-CO" sz="32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La iglesia de Filadelfia (1800 - 1844)</a:t>
            </a: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3048000" y="1828800"/>
            <a:ext cx="2743200" cy="28575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Filadelfia es la única iglesia que no recibe reprensión!</a:t>
            </a:r>
          </a:p>
        </p:txBody>
      </p:sp>
      <p:sp>
        <p:nvSpPr>
          <p:cNvPr id="47108" name="WordArt 16"/>
          <p:cNvSpPr>
            <a:spLocks noChangeArrowheads="1" noChangeShapeType="1" noTextEdit="1"/>
          </p:cNvSpPr>
          <p:nvPr/>
        </p:nvSpPr>
        <p:spPr bwMode="auto">
          <a:xfrm>
            <a:off x="990600" y="3143250"/>
            <a:ext cx="71247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CO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TODO EN ELLA ES TRIGO...</a:t>
            </a:r>
          </a:p>
          <a:p>
            <a:r>
              <a:rPr lang="es-CO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 DEMAS ES SINAGOGA DE SATANAS</a:t>
            </a:r>
          </a:p>
        </p:txBody>
      </p:sp>
      <p:sp>
        <p:nvSpPr>
          <p:cNvPr id="129043" name="Line 19"/>
          <p:cNvSpPr>
            <a:spLocks noChangeShapeType="1"/>
          </p:cNvSpPr>
          <p:nvPr/>
        </p:nvSpPr>
        <p:spPr bwMode="auto">
          <a:xfrm flipV="1">
            <a:off x="4419600" y="2171700"/>
            <a:ext cx="0" cy="8001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60F.JPG 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FILADELFIA:</a:t>
            </a:r>
            <a:b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con un doble mensaje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485900"/>
            <a:ext cx="8305800" cy="3086100"/>
          </a:xfrm>
        </p:spPr>
        <p:txBody>
          <a:bodyPr/>
          <a:lstStyle/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Señor se presenta a esta iglesia como “el que tiene la llave de David, el que abre y ninguno cierra, y cierra y ninguno abre” (</a:t>
            </a:r>
            <a:r>
              <a:rPr lang="es-CO" sz="28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3:7);  y le da un doble mensaje:</a:t>
            </a:r>
          </a:p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(1) “He aquí, he puesto delante de ti </a:t>
            </a:r>
            <a:r>
              <a:rPr lang="es-CO" sz="28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 puerta abierta,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cual nadie puede cerrar…” (</a:t>
            </a:r>
            <a:r>
              <a:rPr lang="es-CO" sz="28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3:8)</a:t>
            </a:r>
          </a:p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(2) “He aquí, </a:t>
            </a:r>
            <a:r>
              <a:rPr lang="es-CO" sz="28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 vengo pronto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 retén lo que tienes, para que ninguno tome tu corona” (vs. 11)</a:t>
            </a:r>
          </a:p>
          <a:p>
            <a:pPr algn="just">
              <a:buFontTx/>
              <a:buNone/>
              <a:defRPr/>
            </a:pPr>
            <a:endParaRPr lang="es-CO" sz="28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46A.JPG 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5263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CRISTO INICIO SU OBRA DE PURIFICACION DEL SANTUARIO</a:t>
            </a:r>
            <a:endParaRPr lang="es-CO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4438" y="1069975"/>
            <a:ext cx="6619875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única vez que el Sumo Sacerdote entraba tras el velo del Lugar Santísimo era en el día de la Expiación o de la Purificación del Santuario.</a:t>
            </a:r>
          </a:p>
          <a:p>
            <a:pPr algn="just"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Ese día se realizaba el </a:t>
            </a:r>
            <a:r>
              <a:rPr lang="es-CO" sz="2400" b="1" u="sng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juicio anual</a:t>
            </a: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todo el pueblo. Los fieles eran ratificados, los infieles eran eliminados.</a:t>
            </a:r>
          </a:p>
          <a:p>
            <a:pPr algn="just"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Fue </a:t>
            </a:r>
            <a:r>
              <a:rPr lang="es-CO" sz="2400" b="1" u="sng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tiempos de la iglesia de Filadelfia que Cristo abrió la puerta del Lugar Santísimo</a:t>
            </a: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para iniciar la parte final de su ministerio.</a:t>
            </a:r>
          </a:p>
          <a:p>
            <a:pPr algn="just">
              <a:defRPr/>
            </a:pPr>
            <a:endParaRPr lang="es-CO" sz="24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81G.JPG 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8288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SEGUNDO MENSAJE:</a:t>
            </a:r>
            <a:br>
              <a:rPr lang="en-US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SEGUNDA VENIDA DE CRISTO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5900"/>
            <a:ext cx="8497887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mediados del siglo XIX, los teólogos no creían en la inminencia de la venida de Cristo. Ellos creían que primero vendrían mil años de paz a la tierra.</a:t>
            </a:r>
          </a:p>
          <a:p>
            <a:pPr algn="just"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 en esa época que surge un movimiento enseñando todo lo contrario: Que Cristo vendría antes de los mil años de paz.</a:t>
            </a:r>
          </a:p>
          <a:p>
            <a:pPr algn="just"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Todo esto era corroborado por el cumplimiento de las señales de la venida de Cristo predichas por el mismo Señor.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5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http://www.google.com.co/url?source=imglanding&amp;ct=img&amp;q=http://img.vso-start.com/files/2008/08/214253_cielo-luna.jpg&amp;sa=X&amp;ei=du2VTpPjMMru0gG3vtjlBw&amp;ved=0CAkQ8wc4Eg&amp;usg=AFQjCNEDfjRx0G-QGtn5RPe6Rk1gzmvt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8288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cumplimiento de las señales precursoras de la venida de Cristo</a:t>
            </a:r>
            <a:endParaRPr lang="es-CO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851025"/>
            <a:ext cx="8856663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“Miré cuando abrió el sexto sello, y he aquí hubo un (1)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gran terremoto </a:t>
            </a: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(2)</a:t>
            </a:r>
            <a:r>
              <a:rPr lang="es-CO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el sol se puso negro… y la luna se volvió toda como de sangre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 </a:t>
            </a:r>
            <a:r>
              <a:rPr 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(3)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estrellas del cielo cayeron sobre la tierra</a:t>
            </a:r>
            <a:r>
              <a:rPr lang="es-CO" sz="2400" b="1" dirty="0">
                <a:solidFill>
                  <a:schemeClr val="bg1"/>
                </a:solidFill>
              </a:rPr>
              <a:t>…” (</a:t>
            </a:r>
            <a:r>
              <a:rPr lang="es-CO" sz="2400" b="1" dirty="0" err="1">
                <a:solidFill>
                  <a:schemeClr val="bg1"/>
                </a:solidFill>
              </a:rPr>
              <a:t>Apoc</a:t>
            </a:r>
            <a:r>
              <a:rPr lang="es-CO" sz="2400" b="1" dirty="0">
                <a:solidFill>
                  <a:schemeClr val="bg1"/>
                </a:solidFill>
              </a:rPr>
              <a:t>. 6:12,13; Véase Mat. 24:29).</a:t>
            </a:r>
          </a:p>
          <a:p>
            <a:pPr algn="just">
              <a:defRPr/>
            </a:pPr>
            <a:r>
              <a:rPr lang="es-CO" sz="2400" b="1" dirty="0">
                <a:solidFill>
                  <a:schemeClr val="bg1"/>
                </a:solidFill>
              </a:rPr>
              <a:t>“Entonces aparecerá la señal del Hijo del hombre en el cielo; y entonces lamentarán todas las tribus de la tierra, y verán al Hijo del hombre viniendo sobre las nubes del cielo, con poder y gran gloria” (Mat. 24:30)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7494"/>
            <a:ext cx="4750296" cy="857250"/>
          </a:xfrm>
          <a:solidFill>
            <a:srgbClr val="000000"/>
          </a:solidFill>
          <a:ln w="12700" cap="flat" algn="ctr"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0" vertOverflow="overflow" horzOverflow="overflow" lIns="91440" tIns="45720" rIns="91440" bIns="45720" spcCol="0" rtlCol="0" fromWordArt="0" anchor="t" forceAA="0">
            <a:noAutofit/>
          </a:bodyPr>
          <a:lstStyle/>
          <a:p>
            <a:pPr>
              <a:defRPr/>
            </a:pPr>
            <a:r>
              <a:rPr lang="es-CO" sz="2400" b="1" kern="12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El cumplimiento de las señales precursoras de la venida de Cristo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95250" y="1573213"/>
            <a:ext cx="4752975" cy="3086100"/>
          </a:xfrm>
        </p:spPr>
        <p:txBody>
          <a:bodyPr/>
          <a:lstStyle/>
          <a:p>
            <a:pPr algn="just"/>
            <a:r>
              <a:rPr lang="es-CO" sz="1800" b="1">
                <a:solidFill>
                  <a:srgbClr val="00FF00"/>
                </a:solidFill>
              </a:rPr>
              <a:t>El gran terremoto:</a:t>
            </a:r>
            <a:r>
              <a:rPr lang="es-CO" sz="1800" b="1">
                <a:solidFill>
                  <a:srgbClr val="FAFD00"/>
                </a:solidFill>
              </a:rPr>
              <a:t> El terremoto de Lisboa que se sintió en toda la tierra fue en 1755;</a:t>
            </a:r>
          </a:p>
          <a:p>
            <a:pPr algn="just"/>
            <a:r>
              <a:rPr lang="es-CO" sz="1800" b="1">
                <a:solidFill>
                  <a:srgbClr val="00FF00"/>
                </a:solidFill>
              </a:rPr>
              <a:t>El oscurecimiento del sol y la luna en sangre: </a:t>
            </a:r>
            <a:r>
              <a:rPr lang="es-CO" sz="1800" b="1">
                <a:solidFill>
                  <a:srgbClr val="FAFD00"/>
                </a:solidFill>
              </a:rPr>
              <a:t>Ocurrió 25 años después: el 19 de mayo de 1780;</a:t>
            </a:r>
          </a:p>
          <a:p>
            <a:pPr algn="just"/>
            <a:r>
              <a:rPr lang="es-CO" sz="1800" b="1">
                <a:solidFill>
                  <a:srgbClr val="00FF00"/>
                </a:solidFill>
              </a:rPr>
              <a:t>La caída de las estrellas: </a:t>
            </a:r>
            <a:r>
              <a:rPr lang="es-CO" sz="1800" b="1">
                <a:solidFill>
                  <a:srgbClr val="FAFD00"/>
                </a:solidFill>
              </a:rPr>
              <a:t> 53 años después, el 13 de noviembre de 1833.</a:t>
            </a:r>
          </a:p>
          <a:p>
            <a:pPr algn="just"/>
            <a:r>
              <a:rPr lang="es-CO" sz="1800" b="1">
                <a:solidFill>
                  <a:srgbClr val="00FF00"/>
                </a:solidFill>
              </a:rPr>
              <a:t>Ante el cumplimiento de las señales precursoras se levanta Guillermo Miller y basándose en los cálculos proféticos de Daniel 8:13, fija la venida de Cristo para el año de 1844.</a:t>
            </a:r>
          </a:p>
        </p:txBody>
      </p:sp>
      <p:grpSp>
        <p:nvGrpSpPr>
          <p:cNvPr id="53252" name="1 Grupo"/>
          <p:cNvGrpSpPr>
            <a:grpSpLocks/>
          </p:cNvGrpSpPr>
          <p:nvPr/>
        </p:nvGrpSpPr>
        <p:grpSpPr bwMode="auto">
          <a:xfrm>
            <a:off x="4716463" y="0"/>
            <a:ext cx="4427537" cy="5143500"/>
            <a:chOff x="4716016" y="0"/>
            <a:chExt cx="4427984" cy="5143500"/>
          </a:xfrm>
        </p:grpSpPr>
        <p:pic>
          <p:nvPicPr>
            <p:cNvPr id="53253" name="Picture 9" descr="&#10;CAIDA_ES.PICT                                                  00000101&#10;Fotos CD Alfa                  B16F8E46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867894"/>
              <a:ext cx="4427984" cy="1275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0"/>
              <a:ext cx="4427984" cy="1952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255" name="Picture 8" descr="http://3.bp.blogspot.com/_M97yuHVwfYI/THRAVohyxFI/AAAAAAAAAMg/szJ56JSXjf0/s400/d%C3%ADa+oscuro---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1952653"/>
              <a:ext cx="2339752" cy="188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952653"/>
              <a:ext cx="2088232" cy="1915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&#10;PERSON02.PICT                                                  00000101&#10;Fotos CD Alfa                  B16F8E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14313"/>
            <a:ext cx="8712200" cy="628650"/>
          </a:xfrm>
        </p:spPr>
        <p:txBody>
          <a:bodyPr/>
          <a:lstStyle/>
          <a:p>
            <a:pPr>
              <a:defRPr/>
            </a:pPr>
            <a:r>
              <a:rPr lang="es-CO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 no venir, Cristo, en 1844 la iglesia pasó por una gran prueba que ya había sido profetizada</a:t>
            </a:r>
            <a:endParaRPr lang="es-CO" sz="3200" b="1" dirty="0">
              <a:solidFill>
                <a:srgbClr val="FDC0E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6388" y="1492250"/>
            <a:ext cx="8531225" cy="3200400"/>
          </a:xfrm>
        </p:spPr>
        <p:txBody>
          <a:bodyPr/>
          <a:lstStyle/>
          <a:p>
            <a:pPr algn="just"/>
            <a:r>
              <a:rPr lang="es-CO" sz="2400" b="1">
                <a:solidFill>
                  <a:srgbClr val="FCFEB9"/>
                </a:solidFill>
              </a:rPr>
              <a:t>“Por cuanto has guardado la palabra de mi paciencia, yo también </a:t>
            </a:r>
            <a:r>
              <a:rPr lang="es-CO" sz="2400" b="1" u="sng">
                <a:solidFill>
                  <a:srgbClr val="00FF00"/>
                </a:solidFill>
              </a:rPr>
              <a:t>te guardaré de la hora de la prueba</a:t>
            </a:r>
            <a:r>
              <a:rPr lang="es-CO" sz="2400" b="1">
                <a:solidFill>
                  <a:srgbClr val="FCFEB9"/>
                </a:solidFill>
              </a:rPr>
              <a:t> que ha de venir sobre el mundo entero, para probar a los que moran en la tierra” (Apoc. 3:10)</a:t>
            </a:r>
          </a:p>
          <a:p>
            <a:pPr algn="just"/>
            <a:r>
              <a:rPr lang="es-CO" sz="2400" b="1">
                <a:solidFill>
                  <a:srgbClr val="FCFEB9"/>
                </a:solidFill>
              </a:rPr>
              <a:t>El movimiento millerita creyó que en 1844 Cristo regresaría a la tierra pero sufrieron un gran chasco.</a:t>
            </a:r>
          </a:p>
          <a:p>
            <a:pPr algn="just"/>
            <a:r>
              <a:rPr lang="es-CO" sz="2400" b="1">
                <a:solidFill>
                  <a:srgbClr val="FCFEB9"/>
                </a:solidFill>
              </a:rPr>
              <a:t>Los que decían ser y no eran, se apartaron (vs.9)</a:t>
            </a:r>
          </a:p>
          <a:p>
            <a:pPr algn="just"/>
            <a:r>
              <a:rPr lang="es-CO" sz="2400" b="1">
                <a:solidFill>
                  <a:srgbClr val="FCFEB9"/>
                </a:solidFill>
              </a:rPr>
              <a:t>Los fieles continuaron y llegaron a constituir la Iglesia  Adventista del Séptimo Día.				                     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32887" cy="51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POR QUE DE ESTAS SIETE IGLESIAS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7950" y="1714500"/>
            <a:ext cx="8351838" cy="3086100"/>
          </a:xfrm>
        </p:spPr>
        <p:txBody>
          <a:bodyPr/>
          <a:lstStyle/>
          <a:p>
            <a:pPr algn="just"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 duda que habían iglesias más importantes que las siete iglesias de Asia.</a:t>
            </a:r>
          </a:p>
          <a:p>
            <a:pPr algn="just"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Estaban, entre otras,  las iglesias de Jerusalén, Samaria, Corinto, Tesalónica, Roma, etc. </a:t>
            </a:r>
          </a:p>
          <a:p>
            <a:pPr algn="just"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qué no enviar estas revelaciones a ellas?</a:t>
            </a:r>
          </a:p>
          <a:p>
            <a:pPr algn="just">
              <a:defRPr/>
            </a:pPr>
            <a:endParaRPr lang="es-CO" sz="28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81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58S.JPG                                                        0000A8CC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0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4663" y="1419225"/>
            <a:ext cx="4751387" cy="3086100"/>
          </a:xfrm>
        </p:spPr>
        <p:txBody>
          <a:bodyPr/>
          <a:lstStyle/>
          <a:p>
            <a:pPr algn="ctr"/>
            <a:r>
              <a:rPr lang="es-CO" b="1">
                <a:solidFill>
                  <a:srgbClr val="00FF00"/>
                </a:solidFill>
              </a:rPr>
              <a:t>Laodicea viene del griego; “LAOS” y “DIKAIO”, que significa:           “Juzgando al pueblo”</a:t>
            </a:r>
          </a:p>
          <a:p>
            <a:pPr algn="ctr"/>
            <a:r>
              <a:rPr lang="es-CO" b="1">
                <a:solidFill>
                  <a:srgbClr val="00FF00"/>
                </a:solidFill>
              </a:rPr>
              <a:t>Esto fue lo que Dios inició en 1844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71450"/>
            <a:ext cx="4895850" cy="857250"/>
          </a:xfrm>
        </p:spPr>
        <p:txBody>
          <a:bodyPr/>
          <a:lstStyle/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nombre de la última Iglesia corrobora que estamos en el tiempo del juicio: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8288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4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de Laodicea, después de 1844, cae en un estado mortal</a:t>
            </a:r>
            <a:endParaRPr lang="es-CO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987675" y="1276350"/>
            <a:ext cx="5976938" cy="30861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“Yo conozco tus obras”, le dice el Señor, “que ni eres frío ni caliente. Ojalá fueses frío o caliente!. Pero por cuanto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eres tibio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y no frío o caliente, te vomitaré de mi boca.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“Porque tú dices: Yo soy rico, y me he enriquecido, y de ninguna cosa tengo necesidad; y no sabes que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tú eres un desventurado, miserable, pobre, ciego y desnudo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 (</a:t>
            </a:r>
            <a:r>
              <a:rPr lang="es-CO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3:15-17)</a:t>
            </a: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365250"/>
            <a:ext cx="3309937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8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8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S074.JPG                                                       0000A96E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23825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DIOS REPRENDE Y </a:t>
            </a:r>
            <a:br>
              <a:rPr lang="es-CO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CO" sz="4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CASTIGA A LOS QUE AMA</a:t>
            </a:r>
            <a:endParaRPr lang="es-CO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7800" y="2057400"/>
            <a:ext cx="7696200" cy="3086100"/>
          </a:xfrm>
        </p:spPr>
        <p:txBody>
          <a:bodyPr/>
          <a:lstStyle/>
          <a:p>
            <a:pPr algn="just">
              <a:defRPr/>
            </a:pPr>
            <a:r>
              <a:rPr lang="es-CO" sz="28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el mensaje a Laodicea Dios comienza a hacer una distinción entre los fríos y los calientes y amonesta a los tibios a cambiar de actitud so pena de vomitarlos de la boca.</a:t>
            </a:r>
          </a:p>
          <a:p>
            <a:pPr algn="just">
              <a:defRPr/>
            </a:pPr>
            <a:r>
              <a:rPr lang="es-CO" sz="28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“Yo reprendo y castigo a todos los que amo; sé, pues, celoso, y arrepiéntete” (Apoc. 3:19)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REMEDIO PARA  </a:t>
            </a:r>
            <a:br>
              <a:rPr lang="en-US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DE LAODICEA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348038" y="1143000"/>
            <a:ext cx="5795962" cy="3657600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Señor le ofrece a su iglesia del tiempo del fin el remedio para su miseria: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“Yo te amonesto que de mí compres</a:t>
            </a:r>
            <a:r>
              <a:rPr lang="es-CO" sz="24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oro afinado en fuego, 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que seas hecho rico,…</a:t>
            </a:r>
          </a:p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 Y seas vestido de</a:t>
            </a:r>
            <a:r>
              <a:rPr lang="es-CO" sz="24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vestiduras blancas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para que no se descubra la vergüenza de tu desnudez; y unge tus ojos con</a:t>
            </a:r>
            <a:r>
              <a:rPr lang="es-CO" sz="2400" b="1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colirio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para que veas.” (Ap. 3:18)</a:t>
            </a:r>
          </a:p>
          <a:p>
            <a:pPr algn="just">
              <a:defRPr/>
            </a:pPr>
            <a:endParaRPr lang="es-CO" sz="24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endParaRPr lang="es-CO" sz="2000" dirty="0"/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471613"/>
            <a:ext cx="293370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C:\Users\hp\Documents\Adventista 7 Día\Diapositivas Power\biblia\content\bin\images\large\fondo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888"/>
            <a:ext cx="2754313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3825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s-CO" sz="4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qué representa el oro?</a:t>
            </a:r>
            <a: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11413" y="1058863"/>
            <a:ext cx="6624637" cy="3513137"/>
          </a:xfrm>
        </p:spPr>
        <p:txBody>
          <a:bodyPr/>
          <a:lstStyle/>
          <a:p>
            <a:pPr algn="just"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“Para que la prueba de </a:t>
            </a:r>
            <a:r>
              <a:rPr lang="es-CO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vuestra fe, mucho más preciosa que el oro,</a:t>
            </a:r>
            <a:r>
              <a:rPr lang="es-CO" b="1" u="sng" dirty="0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cual perece, bien que sea probado con fuego, sea hallada en alabanza, gloria y honra, cuando Jesucristo fuera manifestado” </a:t>
            </a:r>
            <a:r>
              <a:rPr lang="es-CO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 Pe. 1:7)</a:t>
            </a:r>
          </a:p>
          <a:p>
            <a:pPr algn="just">
              <a:defRPr/>
            </a:pPr>
            <a:r>
              <a:rPr lang="es-CO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la fe es un don del Espíritu Santo</a:t>
            </a:r>
            <a:r>
              <a:rPr lang="es-CO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(Gálatas 5:22)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Users\hp\Documents\Adventista 7 Día\Diapositivas Power\ora\content\bin\images\large\IB_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5400"/>
            <a:ext cx="912177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3132138" y="1131888"/>
            <a:ext cx="5891212" cy="3887787"/>
          </a:xfrm>
        </p:spPr>
        <p:txBody>
          <a:bodyPr/>
          <a:lstStyle/>
          <a:p>
            <a:pPr algn="just">
              <a:defRPr/>
            </a:pPr>
            <a:r>
              <a:rPr lang="es-CO" sz="2200" b="1" dirty="0">
                <a:solidFill>
                  <a:schemeClr val="bg1"/>
                </a:solidFill>
              </a:rPr>
              <a:t>Las vestiduras son un símbolo del carácter de una persona: </a:t>
            </a:r>
          </a:p>
          <a:p>
            <a:pPr algn="just">
              <a:defRPr/>
            </a:pPr>
            <a:r>
              <a:rPr lang="es-CO" sz="2200" b="1" dirty="0">
                <a:solidFill>
                  <a:schemeClr val="bg1"/>
                </a:solidFill>
              </a:rPr>
              <a:t>“Y Josué estaba vestido de vestiduras viles, y estaba delante del ángel. Y habló el ángel, y mandó a los que estaban delante de él, diciendo: </a:t>
            </a:r>
            <a:r>
              <a:rPr lang="es-CO" sz="2200" b="1" dirty="0">
                <a:solidFill>
                  <a:srgbClr val="0000FF"/>
                </a:solidFill>
              </a:rPr>
              <a:t>‘</a:t>
            </a:r>
            <a:r>
              <a:rPr lang="es-CO" sz="2200" b="1" u="sng" dirty="0">
                <a:solidFill>
                  <a:srgbClr val="0000FF"/>
                </a:solidFill>
              </a:rPr>
              <a:t>Quitadle esas</a:t>
            </a:r>
            <a:r>
              <a:rPr lang="es-CO" sz="2200" b="1" dirty="0">
                <a:solidFill>
                  <a:srgbClr val="0000FF"/>
                </a:solidFill>
              </a:rPr>
              <a:t> </a:t>
            </a:r>
            <a:r>
              <a:rPr lang="es-CO" sz="2200" b="1" u="sng" dirty="0">
                <a:solidFill>
                  <a:srgbClr val="0000FF"/>
                </a:solidFill>
              </a:rPr>
              <a:t>vestiduras viles.</a:t>
            </a:r>
            <a:r>
              <a:rPr lang="es-CO" sz="22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2200" b="1" dirty="0">
                <a:solidFill>
                  <a:schemeClr val="bg1"/>
                </a:solidFill>
              </a:rPr>
              <a:t>Y a él le dijo: Mira que </a:t>
            </a:r>
            <a:r>
              <a:rPr lang="es-CO" sz="2200" b="1" dirty="0">
                <a:solidFill>
                  <a:srgbClr val="0000FF"/>
                </a:solidFill>
              </a:rPr>
              <a:t>he quitado de ti tu pecado, </a:t>
            </a:r>
            <a:r>
              <a:rPr lang="es-CO" sz="2200" b="1" dirty="0">
                <a:solidFill>
                  <a:schemeClr val="bg1"/>
                </a:solidFill>
              </a:rPr>
              <a:t>y te he hecho vestir de ropa de gala” (Zacarías 3:3,4)</a:t>
            </a:r>
          </a:p>
          <a:p>
            <a:pPr algn="just">
              <a:defRPr/>
            </a:pPr>
            <a:r>
              <a:rPr lang="es-CO" sz="2200" b="1" dirty="0">
                <a:solidFill>
                  <a:srgbClr val="0000FF"/>
                </a:solidFill>
              </a:rPr>
              <a:t>En este pasaje “quitar vestiduras viles” es sinónimo de “quitar el pecado”. 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123825"/>
            <a:ext cx="7772400" cy="857250"/>
          </a:xfrm>
        </p:spPr>
        <p:txBody>
          <a:bodyPr/>
          <a:lstStyle/>
          <a:p>
            <a:r>
              <a:rPr lang="es-CO" sz="3200" b="1">
                <a:solidFill>
                  <a:schemeClr val="bg1"/>
                </a:solidFill>
              </a:rPr>
              <a:t> </a:t>
            </a:r>
            <a:r>
              <a:rPr lang="es-CO" sz="3600" b="1">
                <a:solidFill>
                  <a:schemeClr val="bg1"/>
                </a:solidFill>
              </a:rPr>
              <a:t>Y qué representan las </a:t>
            </a:r>
            <a:br>
              <a:rPr lang="es-CO" sz="3600" b="1">
                <a:solidFill>
                  <a:schemeClr val="bg1"/>
                </a:solidFill>
              </a:rPr>
            </a:br>
            <a:r>
              <a:rPr lang="es-CO" sz="3600" b="1">
                <a:solidFill>
                  <a:schemeClr val="bg1"/>
                </a:solidFill>
              </a:rPr>
              <a:t>vestiduras blancas?</a:t>
            </a:r>
            <a:endParaRPr lang="es-CO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C0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K084.JPG                                                       0000A938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01613"/>
            <a:ext cx="8713788" cy="857250"/>
          </a:xfrm>
        </p:spPr>
        <p:txBody>
          <a:bodyPr/>
          <a:lstStyle/>
          <a:p>
            <a:pPr>
              <a:defRPr/>
            </a:pPr>
            <a:r>
              <a:rPr lang="es-CO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Cómo llegan a ser blancas </a:t>
            </a:r>
            <a:br>
              <a:rPr lang="es-CO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CO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vestiduras?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276350"/>
            <a:ext cx="8928100" cy="3295650"/>
          </a:xfrm>
        </p:spPr>
        <p:txBody>
          <a:bodyPr/>
          <a:lstStyle/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“Y yo le dije: --Señor mío, tú lo sabes. Y él me dijo: --Estos son los que vienen de la gran tribulación; </a:t>
            </a:r>
            <a:r>
              <a:rPr lang="es-CO" sz="2800" b="1" u="sng" dirty="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han lavado sus vestidos y los han emblanquecido en la sangre del Cordero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.” 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s-CO" sz="28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Apoc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7:14)</a:t>
            </a:r>
            <a:endParaRPr lang="es-CO" sz="24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vestiduras blancas no son otra cosa que un  carácter puro. Esto es lo que Cristo le ofrece a la iglesia en el tiempo del fin.</a:t>
            </a:r>
            <a:r>
              <a:rPr lang="es-CO" sz="2400" dirty="0">
                <a:solidFill>
                  <a:srgbClr val="FAFD00"/>
                </a:solidFill>
              </a:rPr>
              <a:t>	</a:t>
            </a:r>
          </a:p>
          <a:p>
            <a:pPr algn="just">
              <a:defRPr/>
            </a:pPr>
            <a:endParaRPr lang="es-CO" sz="24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endParaRPr lang="es-CO" sz="2400" dirty="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C:\Users\hp\Documents\Adventista 7 Día\Diapositivas Power\pers\content\bin\images\large\fondos_2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23825"/>
            <a:ext cx="7772400" cy="719138"/>
          </a:xfrm>
        </p:spPr>
        <p:txBody>
          <a:bodyPr/>
          <a:lstStyle/>
          <a:p>
            <a:pPr>
              <a:defRPr/>
            </a:pPr>
            <a:r>
              <a:rPr lang="es-CO" sz="36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qué representa el COLIRIO?</a:t>
            </a:r>
            <a:endParaRPr lang="es-CO" sz="3600" b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35375" y="1492250"/>
            <a:ext cx="5329238" cy="3086100"/>
          </a:xfrm>
        </p:spPr>
        <p:txBody>
          <a:bodyPr/>
          <a:lstStyle/>
          <a:p>
            <a:pPr algn="just"/>
            <a:r>
              <a:rPr lang="es-CO" sz="2600" b="1">
                <a:solidFill>
                  <a:srgbClr val="FAFD00"/>
                </a:solidFill>
              </a:rPr>
              <a:t> “Entonces Eliseo oró diciendo: --Te ruego, oh Jehovah, que </a:t>
            </a:r>
            <a:r>
              <a:rPr lang="es-CO" sz="2600" b="1" u="sng">
                <a:solidFill>
                  <a:schemeClr val="bg1"/>
                </a:solidFill>
              </a:rPr>
              <a:t>abras sus ojos para que vea</a:t>
            </a:r>
            <a:r>
              <a:rPr lang="es-CO" sz="2600" b="1">
                <a:solidFill>
                  <a:srgbClr val="FAFD00"/>
                </a:solidFill>
              </a:rPr>
              <a:t>. Jehovah abrió los ojos del criado, y éste miró; y he aquí que el monte estaba lleno de gente de a caballo y carros de fuego, alrededor de Eliseo.” </a:t>
            </a:r>
            <a:r>
              <a:rPr lang="es-CO" sz="2600" b="1">
                <a:solidFill>
                  <a:srgbClr val="FDC0E5"/>
                </a:solidFill>
              </a:rPr>
              <a:t>(2 Re. 6:17)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52N.JPG                                                        0000A896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14350"/>
            <a:ext cx="7924800" cy="914400"/>
          </a:xfrm>
        </p:spPr>
        <p:txBody>
          <a:bodyPr/>
          <a:lstStyle/>
          <a:p>
            <a:pPr>
              <a:defRPr/>
            </a:pPr>
            <a:r>
              <a:rPr lang="es-CO" sz="3600" b="1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colirio representa la obra de Dios de abrir los ojos de sus siervos para que puedan discernir.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00250"/>
            <a:ext cx="7620000" cy="1771650"/>
          </a:xfrm>
        </p:spPr>
        <p:txBody>
          <a:bodyPr/>
          <a:lstStyle/>
          <a:p>
            <a:pPr algn="just">
              <a:defRPr/>
            </a:pPr>
            <a:r>
              <a:rPr lang="es-CO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“Pero a nosotros  Dios nos las reveló </a:t>
            </a:r>
            <a:r>
              <a:rPr lang="es-CO" sz="3600" b="1" u="sng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el Espíritu</a:t>
            </a:r>
            <a:r>
              <a:rPr lang="es-CO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 porque </a:t>
            </a:r>
            <a:r>
              <a:rPr lang="es-CO" sz="3600" b="1" u="sng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Espíritu todo lo escudriña, aun las cosas profundas de Dios.”</a:t>
            </a:r>
            <a:r>
              <a:rPr lang="es-CO" sz="3600" b="1">
                <a:solidFill>
                  <a:srgbClr val="FDC0E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O" sz="3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 Cor. 2:10)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5 Grupo"/>
          <p:cNvGrpSpPr>
            <a:grpSpLocks/>
          </p:cNvGrpSpPr>
          <p:nvPr/>
        </p:nvGrpSpPr>
        <p:grpSpPr bwMode="auto">
          <a:xfrm>
            <a:off x="3132138" y="3149600"/>
            <a:ext cx="5105400" cy="285750"/>
            <a:chOff x="3505200" y="3086100"/>
            <a:chExt cx="5105400" cy="285750"/>
          </a:xfrm>
        </p:grpSpPr>
        <p:sp>
          <p:nvSpPr>
            <p:cNvPr id="99330" name="Rectangle 2"/>
            <p:cNvSpPr>
              <a:spLocks noChangeArrowheads="1"/>
            </p:cNvSpPr>
            <p:nvPr/>
          </p:nvSpPr>
          <p:spPr bwMode="auto">
            <a:xfrm>
              <a:off x="4800600" y="3086100"/>
              <a:ext cx="3810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9331" name="Rectangle 3"/>
            <p:cNvSpPr>
              <a:spLocks noChangeArrowheads="1"/>
            </p:cNvSpPr>
            <p:nvPr/>
          </p:nvSpPr>
          <p:spPr bwMode="auto">
            <a:xfrm>
              <a:off x="3505200" y="3086100"/>
              <a:ext cx="11430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4515" name="2 Grupo"/>
          <p:cNvGrpSpPr>
            <a:grpSpLocks/>
          </p:cNvGrpSpPr>
          <p:nvPr/>
        </p:nvGrpSpPr>
        <p:grpSpPr bwMode="auto">
          <a:xfrm>
            <a:off x="3132138" y="1635125"/>
            <a:ext cx="5105400" cy="285750"/>
            <a:chOff x="3505200" y="1943100"/>
            <a:chExt cx="5105400" cy="285750"/>
          </a:xfrm>
        </p:grpSpPr>
        <p:sp>
          <p:nvSpPr>
            <p:cNvPr id="99334" name="Rectangle 6"/>
            <p:cNvSpPr>
              <a:spLocks noChangeArrowheads="1"/>
            </p:cNvSpPr>
            <p:nvPr/>
          </p:nvSpPr>
          <p:spPr bwMode="auto">
            <a:xfrm>
              <a:off x="3505200" y="19431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600">
                <a:solidFill>
                  <a:srgbClr val="B50069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  <p:sp>
          <p:nvSpPr>
            <p:cNvPr id="99335" name="Rectangle 7"/>
            <p:cNvSpPr>
              <a:spLocks noChangeArrowheads="1"/>
            </p:cNvSpPr>
            <p:nvPr/>
          </p:nvSpPr>
          <p:spPr bwMode="auto">
            <a:xfrm>
              <a:off x="6248400" y="1943100"/>
              <a:ext cx="23622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4516" name="1 Grupo"/>
          <p:cNvGrpSpPr>
            <a:grpSpLocks/>
          </p:cNvGrpSpPr>
          <p:nvPr/>
        </p:nvGrpSpPr>
        <p:grpSpPr bwMode="auto">
          <a:xfrm>
            <a:off x="3141663" y="1120775"/>
            <a:ext cx="5105400" cy="285750"/>
            <a:chOff x="3505200" y="1543050"/>
            <a:chExt cx="5105400" cy="285750"/>
          </a:xfrm>
        </p:grpSpPr>
        <p:sp>
          <p:nvSpPr>
            <p:cNvPr id="99336" name="Rectangle 8"/>
            <p:cNvSpPr>
              <a:spLocks noChangeArrowheads="1"/>
            </p:cNvSpPr>
            <p:nvPr/>
          </p:nvSpPr>
          <p:spPr bwMode="auto">
            <a:xfrm>
              <a:off x="3505200" y="1543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337" name="Rectangle 9"/>
            <p:cNvSpPr>
              <a:spLocks noChangeArrowheads="1"/>
            </p:cNvSpPr>
            <p:nvPr/>
          </p:nvSpPr>
          <p:spPr bwMode="auto">
            <a:xfrm>
              <a:off x="7086600" y="1543050"/>
              <a:ext cx="1524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9338" name="Rectangle 10"/>
          <p:cNvSpPr>
            <a:spLocks noGrp="1" noChangeArrowheads="1"/>
          </p:cNvSpPr>
          <p:nvPr>
            <p:ph type="title"/>
          </p:nvPr>
        </p:nvSpPr>
        <p:spPr>
          <a:xfrm>
            <a:off x="190500" y="50800"/>
            <a:ext cx="8712200" cy="857250"/>
          </a:xfrm>
        </p:spPr>
        <p:txBody>
          <a:bodyPr/>
          <a:lstStyle/>
          <a:p>
            <a:pPr>
              <a:defRPr/>
            </a:pPr>
            <a:r>
              <a:rPr lang="es-CO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conclusión, el mensaje a las 7 iglesias es la historia del remanente fiel y del desarrollo de la apostasía</a:t>
            </a:r>
            <a:endParaRPr lang="es-CO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4518" name="3 Grupo"/>
          <p:cNvGrpSpPr>
            <a:grpSpLocks/>
          </p:cNvGrpSpPr>
          <p:nvPr/>
        </p:nvGrpSpPr>
        <p:grpSpPr bwMode="auto">
          <a:xfrm>
            <a:off x="3132138" y="2139950"/>
            <a:ext cx="5105400" cy="285750"/>
            <a:chOff x="3505200" y="2286000"/>
            <a:chExt cx="5105400" cy="285750"/>
          </a:xfrm>
        </p:grpSpPr>
        <p:sp>
          <p:nvSpPr>
            <p:cNvPr id="99333" name="Rectangle 5"/>
            <p:cNvSpPr>
              <a:spLocks noChangeArrowheads="1"/>
            </p:cNvSpPr>
            <p:nvPr/>
          </p:nvSpPr>
          <p:spPr bwMode="auto">
            <a:xfrm>
              <a:off x="3505200" y="228600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341" name="Rectangle 13"/>
            <p:cNvSpPr>
              <a:spLocks noChangeArrowheads="1"/>
            </p:cNvSpPr>
            <p:nvPr/>
          </p:nvSpPr>
          <p:spPr bwMode="auto">
            <a:xfrm>
              <a:off x="5410200" y="2286000"/>
              <a:ext cx="32004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4519" name="4 Grupo"/>
          <p:cNvGrpSpPr>
            <a:grpSpLocks/>
          </p:cNvGrpSpPr>
          <p:nvPr/>
        </p:nvGrpSpPr>
        <p:grpSpPr bwMode="auto">
          <a:xfrm>
            <a:off x="3138488" y="2643188"/>
            <a:ext cx="5105400" cy="285750"/>
            <a:chOff x="3505200" y="2686050"/>
            <a:chExt cx="5105400" cy="285750"/>
          </a:xfrm>
        </p:grpSpPr>
        <p:sp>
          <p:nvSpPr>
            <p:cNvPr id="99332" name="Rectangle 4"/>
            <p:cNvSpPr>
              <a:spLocks noChangeArrowheads="1"/>
            </p:cNvSpPr>
            <p:nvPr/>
          </p:nvSpPr>
          <p:spPr bwMode="auto">
            <a:xfrm>
              <a:off x="3505200" y="2686050"/>
              <a:ext cx="48006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342" name="Rectangle 14"/>
            <p:cNvSpPr>
              <a:spLocks noChangeArrowheads="1"/>
            </p:cNvSpPr>
            <p:nvPr/>
          </p:nvSpPr>
          <p:spPr bwMode="auto">
            <a:xfrm>
              <a:off x="5181600" y="2686050"/>
              <a:ext cx="3429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0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defRPr/>
              </a:pPr>
              <a:endParaRPr lang="en-US"/>
            </a:p>
          </p:txBody>
        </p:sp>
      </p:grpSp>
      <p:grpSp>
        <p:nvGrpSpPr>
          <p:cNvPr id="64520" name="6 Grupo"/>
          <p:cNvGrpSpPr>
            <a:grpSpLocks/>
          </p:cNvGrpSpPr>
          <p:nvPr/>
        </p:nvGrpSpPr>
        <p:grpSpPr bwMode="auto">
          <a:xfrm>
            <a:off x="3132138" y="3651250"/>
            <a:ext cx="5105400" cy="285750"/>
            <a:chOff x="3505200" y="3486150"/>
            <a:chExt cx="5105400" cy="285750"/>
          </a:xfrm>
        </p:grpSpPr>
        <p:sp>
          <p:nvSpPr>
            <p:cNvPr id="99339" name="Rectangle 11"/>
            <p:cNvSpPr>
              <a:spLocks noChangeArrowheads="1"/>
            </p:cNvSpPr>
            <p:nvPr/>
          </p:nvSpPr>
          <p:spPr bwMode="auto">
            <a:xfrm>
              <a:off x="3505200" y="3486150"/>
              <a:ext cx="1143000" cy="28575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343" name="Rectangle 15"/>
            <p:cNvSpPr>
              <a:spLocks noChangeArrowheads="1"/>
            </p:cNvSpPr>
            <p:nvPr/>
          </p:nvSpPr>
          <p:spPr bwMode="auto">
            <a:xfrm>
              <a:off x="4800600" y="3486150"/>
              <a:ext cx="3810000" cy="2857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4521" name="8 Grupo"/>
          <p:cNvGrpSpPr>
            <a:grpSpLocks/>
          </p:cNvGrpSpPr>
          <p:nvPr/>
        </p:nvGrpSpPr>
        <p:grpSpPr bwMode="auto">
          <a:xfrm>
            <a:off x="3132138" y="4227513"/>
            <a:ext cx="5105400" cy="288925"/>
            <a:chOff x="3505200" y="3886200"/>
            <a:chExt cx="5105400" cy="288226"/>
          </a:xfrm>
        </p:grpSpPr>
        <p:grpSp>
          <p:nvGrpSpPr>
            <p:cNvPr id="64524" name="7 Grupo"/>
            <p:cNvGrpSpPr>
              <a:grpSpLocks/>
            </p:cNvGrpSpPr>
            <p:nvPr/>
          </p:nvGrpSpPr>
          <p:grpSpPr bwMode="auto">
            <a:xfrm>
              <a:off x="3505200" y="3888676"/>
              <a:ext cx="5105400" cy="285750"/>
              <a:chOff x="3505200" y="3886200"/>
              <a:chExt cx="5105400" cy="285750"/>
            </a:xfrm>
          </p:grpSpPr>
          <p:sp>
            <p:nvSpPr>
              <p:cNvPr id="99340" name="Rectangle 12"/>
              <p:cNvSpPr>
                <a:spLocks noChangeArrowheads="1"/>
              </p:cNvSpPr>
              <p:nvPr/>
            </p:nvSpPr>
            <p:spPr bwMode="auto">
              <a:xfrm>
                <a:off x="3505200" y="3886891"/>
                <a:ext cx="1143000" cy="285059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CO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9344" name="Rectangle 16"/>
              <p:cNvSpPr>
                <a:spLocks noChangeArrowheads="1"/>
              </p:cNvSpPr>
              <p:nvPr/>
            </p:nvSpPr>
            <p:spPr bwMode="auto">
              <a:xfrm>
                <a:off x="4800600" y="3886891"/>
                <a:ext cx="3810000" cy="285059"/>
              </a:xfrm>
              <a:prstGeom prst="rect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CO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4525" name="Rectangle 17"/>
            <p:cNvSpPr>
              <a:spLocks noChangeArrowheads="1"/>
            </p:cNvSpPr>
            <p:nvPr/>
          </p:nvSpPr>
          <p:spPr bwMode="auto">
            <a:xfrm>
              <a:off x="4038600" y="3886200"/>
              <a:ext cx="609600" cy="285750"/>
            </a:xfrm>
            <a:prstGeom prst="rect">
              <a:avLst/>
            </a:prstGeom>
            <a:solidFill>
              <a:srgbClr val="B5006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>
                <a:solidFill>
                  <a:srgbClr val="00FF00"/>
                </a:solidFill>
              </a:endParaRPr>
            </a:p>
          </p:txBody>
        </p:sp>
      </p:grpSp>
      <p:sp>
        <p:nvSpPr>
          <p:cNvPr id="64522" name="WordArt 18"/>
          <p:cNvSpPr>
            <a:spLocks noChangeArrowheads="1" noChangeShapeType="1" noTextEdit="1"/>
          </p:cNvSpPr>
          <p:nvPr/>
        </p:nvSpPr>
        <p:spPr bwMode="auto">
          <a:xfrm>
            <a:off x="990600" y="4600575"/>
            <a:ext cx="7112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CO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Y el trigo será recogido en el granero y la cizaña será quemada</a:t>
            </a:r>
          </a:p>
        </p:txBody>
      </p:sp>
      <p:sp>
        <p:nvSpPr>
          <p:cNvPr id="99347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998538"/>
            <a:ext cx="8001000" cy="3086100"/>
          </a:xfrm>
        </p:spPr>
        <p:txBody>
          <a:bodyPr/>
          <a:lstStyle/>
          <a:p>
            <a:r>
              <a:rPr lang="es-CO" sz="2800" b="1">
                <a:solidFill>
                  <a:srgbClr val="FAFD00"/>
                </a:solidFill>
              </a:rPr>
              <a:t>EFESO 			</a:t>
            </a:r>
            <a:r>
              <a:rPr lang="es-CO" sz="2800" b="1">
                <a:solidFill>
                  <a:schemeClr val="bg1"/>
                </a:solidFill>
              </a:rPr>
              <a:t>Trigo	                    </a:t>
            </a:r>
            <a:r>
              <a:rPr lang="es-CO" sz="1400" b="1">
                <a:solidFill>
                  <a:schemeClr val="bg1"/>
                </a:solidFill>
              </a:rPr>
              <a:t>NICOLAITAS</a:t>
            </a:r>
            <a:endParaRPr lang="es-CO" sz="2800" b="1">
              <a:solidFill>
                <a:schemeClr val="bg1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ESMIRNA		</a:t>
            </a:r>
            <a:r>
              <a:rPr lang="es-CO" sz="2800" b="1">
                <a:solidFill>
                  <a:schemeClr val="bg1"/>
                </a:solidFill>
              </a:rPr>
              <a:t>Trigo		 </a:t>
            </a:r>
            <a:r>
              <a:rPr lang="es-CO" sz="1400" b="1">
                <a:solidFill>
                  <a:schemeClr val="bg1"/>
                </a:solidFill>
              </a:rPr>
              <a:t>SINAGOGA DE SATANAS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PERGAMO	     </a:t>
            </a:r>
            <a:r>
              <a:rPr lang="es-CO" sz="2800" b="1">
                <a:solidFill>
                  <a:schemeClr val="bg1"/>
                </a:solidFill>
              </a:rPr>
              <a:t>Trigo                 </a:t>
            </a:r>
            <a:r>
              <a:rPr lang="es-CO" sz="1400" b="1">
                <a:solidFill>
                  <a:schemeClr val="bg1"/>
                </a:solidFill>
              </a:rPr>
              <a:t>BALAAM + NICOLAITAS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TIATIRA	  </a:t>
            </a:r>
            <a:r>
              <a:rPr lang="es-CO" sz="2800" b="1">
                <a:solidFill>
                  <a:schemeClr val="bg1"/>
                </a:solidFill>
              </a:rPr>
              <a:t>Trigo		</a:t>
            </a:r>
            <a:r>
              <a:rPr lang="es-CO" sz="1400" b="1">
                <a:solidFill>
                  <a:schemeClr val="bg1"/>
                </a:solidFill>
              </a:rPr>
              <a:t>JEZABEL Y SUS HIJOS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SARDIS		</a:t>
            </a:r>
            <a:r>
              <a:rPr lang="es-CO" sz="2800" b="1">
                <a:solidFill>
                  <a:schemeClr val="bg1"/>
                </a:solidFill>
              </a:rPr>
              <a:t>Trigo		</a:t>
            </a:r>
            <a:r>
              <a:rPr lang="es-CO" sz="1400" b="1">
                <a:solidFill>
                  <a:schemeClr val="bg1"/>
                </a:solidFill>
              </a:rPr>
              <a:t>Babilonia la madre de las rameras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FILADELFIA   </a:t>
            </a:r>
            <a:r>
              <a:rPr lang="es-CO" sz="1600" b="1">
                <a:solidFill>
                  <a:schemeClr val="bg1"/>
                </a:solidFill>
              </a:rPr>
              <a:t>Trigo		SINAGOGA DE SATANAS</a:t>
            </a:r>
            <a:endParaRPr lang="es-CO" sz="2800" b="1">
              <a:solidFill>
                <a:srgbClr val="FAFD00"/>
              </a:solidFill>
            </a:endParaRPr>
          </a:p>
          <a:p>
            <a:r>
              <a:rPr lang="es-CO" sz="2800" b="1">
                <a:solidFill>
                  <a:srgbClr val="FAFD00"/>
                </a:solidFill>
              </a:rPr>
              <a:t>LAODICEA	</a:t>
            </a:r>
            <a:r>
              <a:rPr lang="es-CO" sz="1200" b="1">
                <a:solidFill>
                  <a:schemeClr val="bg1"/>
                </a:solidFill>
              </a:rPr>
              <a:t>Trigo      </a:t>
            </a:r>
            <a:r>
              <a:rPr lang="es-CO" sz="1200" b="1">
                <a:solidFill>
                  <a:srgbClr val="FAFD00"/>
                </a:solidFill>
              </a:rPr>
              <a:t>Tibios	</a:t>
            </a:r>
            <a:r>
              <a:rPr lang="es-CO" sz="1200" b="1">
                <a:solidFill>
                  <a:schemeClr val="bg1"/>
                </a:solidFill>
              </a:rPr>
              <a:t>BABILONIA LA GRANDE + AGUAS + REYES</a:t>
            </a:r>
            <a:endParaRPr lang="es-CO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9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9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9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9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9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9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9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9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9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9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9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9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9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" fill="hold"/>
                                        <p:tgtEl>
                                          <p:spTgt spid="9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21163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95263"/>
            <a:ext cx="4572000" cy="857250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SIETE IGLESIAS </a:t>
            </a:r>
            <a:br>
              <a:rPr lang="en-US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SU SIGNIFICADO </a:t>
            </a:r>
            <a:br>
              <a:rPr lang="en-US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LA IGLESIA UNIVERSAL</a:t>
            </a:r>
            <a:endParaRPr lang="en-US" sz="2800" dirty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1131888"/>
            <a:ext cx="4752975" cy="3763962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mensaje no está circunscrito a estas solas siete iglesias.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siete tienen un significado especial: 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Ellas revelan la historia de la Iglesia desde su fundación hasta el fin del mundo, y no solo eso, sino también el desarrollo de la apostasía dentro del seno de la misma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Cada iglesia tiene un nombre y cada nombre un significado; una experiencia y problemas  y promesas diferentes.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2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6551712" cy="2771361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 rot="355535">
            <a:off x="685800" y="490364"/>
            <a:ext cx="7772400" cy="857250"/>
          </a:xfrm>
          <a:solidFill>
            <a:srgbClr val="000000"/>
          </a:solidFill>
          <a:ln w="12700" cap="flat" algn="ctr"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s-CO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Dios no callará para siempre!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07596" y="1923678"/>
            <a:ext cx="4079304" cy="2629240"/>
          </a:xfrm>
          <a:solidFill>
            <a:srgbClr val="000000"/>
          </a:solidFill>
          <a:ln w="12700" cap="flat" algn="ctr"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0" vertOverflow="overflow" horzOverflow="overflow" lIns="91440" tIns="45720" rIns="91440" bIns="45720" spcCol="0" rtlCol="0" fromWordArt="0" forceAA="0">
            <a:noAutofit/>
          </a:bodyPr>
          <a:lstStyle/>
          <a:p>
            <a:pPr marL="0" indent="0" algn="ctr">
              <a:spcBef>
                <a:spcPct val="0"/>
              </a:spcBef>
              <a:buSzTx/>
              <a:buFontTx/>
              <a:buNone/>
              <a:defRPr/>
            </a:pPr>
            <a:r>
              <a:rPr lang="es-CO" sz="1800" b="1" kern="12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través de la historia de las 7 iglesias Dios le dio tanto al trigo como a la cizaña mensajes de advertencia.</a:t>
            </a:r>
          </a:p>
          <a:p>
            <a:pPr marL="0" indent="0" algn="ctr">
              <a:spcBef>
                <a:spcPct val="0"/>
              </a:spcBef>
              <a:buSzTx/>
              <a:buFontTx/>
              <a:buNone/>
              <a:defRPr/>
            </a:pPr>
            <a:r>
              <a:rPr lang="es-CO" sz="1800" b="1" kern="12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Estos mensajes están registrados en los 7 sellos del Apocalipsis</a:t>
            </a:r>
          </a:p>
          <a:p>
            <a:pPr marL="0" indent="0" algn="ctr">
              <a:spcBef>
                <a:spcPct val="0"/>
              </a:spcBef>
              <a:buSzTx/>
              <a:buFontTx/>
              <a:buNone/>
              <a:defRPr/>
            </a:pPr>
            <a:r>
              <a:rPr lang="es-CO" sz="1800" b="1" kern="12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Dentro de los 7 sellos están los 4 jinetes del Apocalipsis y lo que esto representa será tratado en nuestro próximo tema.</a:t>
            </a:r>
          </a:p>
          <a:p>
            <a:pPr marL="0" indent="0" algn="ctr">
              <a:spcBef>
                <a:spcPct val="0"/>
              </a:spcBef>
              <a:buSzTx/>
              <a:buFontTx/>
              <a:buNone/>
              <a:defRPr/>
            </a:pPr>
            <a:r>
              <a:rPr lang="es-CO" sz="1800" b="1" kern="12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 LO PIERDAS!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350"/>
            <a:ext cx="9126537" cy="51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0638"/>
            <a:ext cx="8229600" cy="576263"/>
          </a:xfrm>
        </p:spPr>
        <p:txBody>
          <a:bodyPr/>
          <a:lstStyle/>
          <a:p>
            <a:pPr algn="l">
              <a:defRPr/>
            </a:pPr>
            <a:r>
              <a:rPr lang="es-CO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SIGNIFICADO DE LOS NOMBRES</a:t>
            </a:r>
            <a:endParaRPr lang="es-CO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555625"/>
            <a:ext cx="8382000" cy="4032250"/>
          </a:xfrm>
        </p:spPr>
        <p:txBody>
          <a:bodyPr/>
          <a:lstStyle/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EFESO:</a:t>
            </a:r>
            <a:r>
              <a:rPr lang="es-CO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						</a:t>
            </a:r>
            <a:r>
              <a:rPr lang="es-CO" sz="2800" b="1" dirty="0">
                <a:solidFill>
                  <a:srgbClr val="FFFFFF"/>
                </a:solidFill>
              </a:rPr>
              <a:t>“Deseable”</a:t>
            </a: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ESMIRNA: </a:t>
            </a:r>
            <a:r>
              <a:rPr lang="es-CO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	        </a:t>
            </a:r>
            <a:r>
              <a:rPr lang="es-CO" sz="2800" b="1" dirty="0">
                <a:solidFill>
                  <a:srgbClr val="FFFFFF"/>
                </a:solidFill>
              </a:rPr>
              <a:t>“Mirra, sacrificio”</a:t>
            </a: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PERGAMO: </a:t>
            </a:r>
            <a:r>
              <a:rPr lang="es-CO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      </a:t>
            </a:r>
            <a:r>
              <a:rPr lang="es-CO" sz="2800" b="1" dirty="0">
                <a:solidFill>
                  <a:srgbClr val="FFFFFF"/>
                </a:solidFill>
              </a:rPr>
              <a:t>“Acrópolis, la que ciudad 	               			que está en la cumbre”</a:t>
            </a: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TIATIRA: </a:t>
            </a:r>
            <a:r>
              <a:rPr lang="es-CO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          </a:t>
            </a:r>
            <a:r>
              <a:rPr lang="es-CO" sz="2800" b="1" dirty="0">
                <a:solidFill>
                  <a:srgbClr val="FFFFFF"/>
                </a:solidFill>
              </a:rPr>
              <a:t>	“Sacrificio    continuo”</a:t>
            </a: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SARDIS: </a:t>
            </a:r>
            <a:r>
              <a:rPr lang="es-CO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		</a:t>
            </a:r>
            <a:r>
              <a:rPr lang="es-CO" sz="2800" b="1" dirty="0">
                <a:solidFill>
                  <a:srgbClr val="FFFFFF"/>
                </a:solidFill>
              </a:rPr>
              <a:t>      “Escapando”</a:t>
            </a: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FILADELFIA: </a:t>
            </a:r>
            <a:r>
              <a:rPr lang="es-CO" sz="2800" b="1" dirty="0">
                <a:solidFill>
                  <a:srgbClr val="FFFFFF"/>
                </a:solidFill>
              </a:rPr>
              <a:t>                             “Amor fraternal”</a:t>
            </a:r>
          </a:p>
          <a:p>
            <a:pPr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LAODICEA:</a:t>
            </a:r>
            <a:r>
              <a:rPr lang="es-CO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	                      </a:t>
            </a:r>
            <a:r>
              <a:rPr lang="es-CO" sz="2800" b="1" dirty="0">
                <a:solidFill>
                  <a:srgbClr val="FFFFFF"/>
                </a:solidFill>
              </a:rPr>
              <a:t>“Juzgando al pueblo”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C:\Users\hp\Documents\Adventista 7 Día\Imagenes Cristianas\Martires\000732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-1588"/>
            <a:ext cx="4403725" cy="314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&#10;JESUS_06.PICT                                                  00000101&#10;Fotos CD Alfa                  B16F8E4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4422775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195263"/>
            <a:ext cx="7772400" cy="571500"/>
          </a:xfrm>
        </p:spPr>
        <p:txBody>
          <a:bodyPr/>
          <a:lstStyle/>
          <a:p>
            <a:pPr>
              <a:defRPr/>
            </a:pP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PASO A TRAVES DE DIFERENTES EPOCAS DE ACUERDO A SUS NOMBRES</a:t>
            </a:r>
            <a:endParaRPr lang="es-CO" sz="28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3" y="3148013"/>
            <a:ext cx="4422775" cy="1995487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sus comienzos, la iglesia primitiva, fue una iglesia “</a:t>
            </a:r>
            <a:r>
              <a:rPr lang="es-CO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Éfeso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”, es decir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deseable    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(Es la iglesia de los años 37 - 100)</a:t>
            </a:r>
          </a:p>
          <a:p>
            <a:pPr algn="just">
              <a:defRPr/>
            </a:pPr>
            <a:endParaRPr lang="es-CO" sz="2400" dirty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3148013"/>
            <a:ext cx="4500562" cy="1995487"/>
          </a:xfrm>
        </p:spPr>
        <p:txBody>
          <a:bodyPr/>
          <a:lstStyle/>
          <a:p>
            <a:pPr algn="just">
              <a:defRPr/>
            </a:pP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Después fue una iglesia martirizada, perseguida por Roma, es la “</a:t>
            </a:r>
            <a:r>
              <a:rPr lang="es-CO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Esmirna</a:t>
            </a:r>
            <a:r>
              <a:rPr lang="es-CO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”, es decir la iglesia </a:t>
            </a:r>
            <a:r>
              <a:rPr lang="es-CO" sz="24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 sacrificio</a:t>
            </a:r>
            <a:r>
              <a:rPr lang="es-CO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(100 - 313).</a:t>
            </a:r>
          </a:p>
          <a:p>
            <a:pPr algn="just">
              <a:defRPr/>
            </a:pPr>
            <a:endParaRPr lang="es-CO" sz="2400" dirty="0"/>
          </a:p>
        </p:txBody>
      </p:sp>
    </p:spTree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2225"/>
            <a:ext cx="434022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1033" descr="&#10;patristica                                                     00000004láminas zip                    B212E60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225"/>
            <a:ext cx="46228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50800"/>
            <a:ext cx="7772400" cy="571500"/>
          </a:xfrm>
        </p:spPr>
        <p:txBody>
          <a:bodyPr/>
          <a:lstStyle/>
          <a:p>
            <a:pPr>
              <a:defRPr/>
            </a:pPr>
            <a:r>
              <a:rPr lang="es-CO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PASO A TRAVES DE DIFERENTES EPOCAS DE ACUERDO A SUS NOMBRES</a:t>
            </a:r>
            <a:endParaRPr lang="es-CO" sz="28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65" name="Rectangle 1029"/>
          <p:cNvSpPr>
            <a:spLocks noGrp="1" noChangeArrowheads="1"/>
          </p:cNvSpPr>
          <p:nvPr>
            <p:ph type="body" sz="half" idx="1"/>
          </p:nvPr>
        </p:nvSpPr>
        <p:spPr>
          <a:xfrm>
            <a:off x="15875" y="3128963"/>
            <a:ext cx="4313238" cy="1987550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Pero esta iglesia pasó de ser perseguida y clandestina a ser la iglesia oficial del Estado. La iglesia se volvió “</a:t>
            </a:r>
            <a:r>
              <a:rPr lang="es-CO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Pérgamo</a:t>
            </a: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”, es decir, la iglesia </a:t>
            </a:r>
            <a:r>
              <a:rPr lang="es-CO" sz="20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alcanzó las alturas </a:t>
            </a:r>
            <a:r>
              <a:rPr lang="es-CO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(313 - 538).</a:t>
            </a:r>
          </a:p>
          <a:p>
            <a:pPr algn="just">
              <a:defRPr/>
            </a:pPr>
            <a:endParaRPr lang="es-CO" sz="2000" dirty="0"/>
          </a:p>
        </p:txBody>
      </p:sp>
      <p:sp>
        <p:nvSpPr>
          <p:cNvPr id="92166" name="Rectangle 1030"/>
          <p:cNvSpPr>
            <a:spLocks noGrp="1" noChangeArrowheads="1"/>
          </p:cNvSpPr>
          <p:nvPr>
            <p:ph type="body" sz="half" idx="2"/>
          </p:nvPr>
        </p:nvSpPr>
        <p:spPr>
          <a:xfrm>
            <a:off x="4524375" y="3073400"/>
            <a:ext cx="4495800" cy="1885950"/>
          </a:xfrm>
        </p:spPr>
        <p:txBody>
          <a:bodyPr/>
          <a:lstStyle/>
          <a:p>
            <a:pPr algn="just">
              <a:defRPr/>
            </a:pPr>
            <a:r>
              <a:rPr lang="es-CO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iglesia ahora a través de sus teólogos mezcla el  paganismo  con las verdades bíblicas y comienza a pisotear grandes verdades tales como la </a:t>
            </a:r>
            <a:r>
              <a:rPr lang="es-CO" sz="20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 sacrificio continuo</a:t>
            </a: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(</a:t>
            </a:r>
            <a:r>
              <a:rPr lang="es-CO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Tiatira</a:t>
            </a:r>
            <a:r>
              <a:rPr lang="es-CO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). (538 - 1565)</a:t>
            </a:r>
          </a:p>
          <a:p>
            <a:pPr algn="just">
              <a:defRPr/>
            </a:pPr>
            <a:endParaRPr lang="es-CO" sz="2000" dirty="0"/>
          </a:p>
        </p:txBody>
      </p:sp>
    </p:spTree>
  </p:cSld>
  <p:clrMapOvr>
    <a:masterClrMapping/>
  </p:clrMapOvr>
  <p:transition>
    <p:checker dir="vert"/>
  </p:transition>
</p:sld>
</file>

<file path=ppt/theme/theme1.xml><?xml version="1.0" encoding="utf-8"?>
<a:theme xmlns:a="http://schemas.openxmlformats.org/drawingml/2006/main" name="untitled 3">
  <a:themeElements>
    <a:clrScheme name="">
      <a:dk1>
        <a:srgbClr val="000000"/>
      </a:dk1>
      <a:lt1>
        <a:srgbClr val="FC012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DAAAC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919191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C7C7C7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 Disk:Applications:Microsoft Office:Microsoft PowerPoint 4:</Template>
  <TotalTime>581</TotalTime>
  <Pages>73</Pages>
  <Words>4452</Words>
  <Application>Microsoft Office PowerPoint</Application>
  <PresentationFormat>Presentación en pantalla (16:9)</PresentationFormat>
  <Paragraphs>245</Paragraphs>
  <Slides>60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3" baseType="lpstr">
      <vt:lpstr>Impact</vt:lpstr>
      <vt:lpstr>Times</vt:lpstr>
      <vt:lpstr>untitled 3</vt:lpstr>
      <vt:lpstr>EL FUERTE PREGON  PRESENTA</vt:lpstr>
      <vt:lpstr>LAS REVELACIONES  DE DIOS</vt:lpstr>
      <vt:lpstr>EL PROPOSITO DIVINO REVELADO</vt:lpstr>
      <vt:lpstr>LOS DESTINATARIOS DE LAS REVELACIONES</vt:lpstr>
      <vt:lpstr>EL POR QUE DE ESTAS SIETE IGLESIAS</vt:lpstr>
      <vt:lpstr>LAS SIETE IGLESIAS  Y SU SIGNIFICADO  PARA LA IGLESIA UNIVERSAL</vt:lpstr>
      <vt:lpstr>EL SIGNIFICADO DE LOS NOMBRES</vt:lpstr>
      <vt:lpstr>LA IGLESIA PASO A TRAVES DE DIFERENTES EPOCAS DE ACUERDO A SUS NOMBRES</vt:lpstr>
      <vt:lpstr>LA IGLESIA PASO A TRAVES DE DIFERENTES EPOCAS DE ACUERDO A SUS NOMBRES</vt:lpstr>
      <vt:lpstr>LA IGLESIA PASO A TRAVES DE DIFERENTES EPOCAS DE ACUERDO A SUS NOMBRES</vt:lpstr>
      <vt:lpstr>Presentación de PowerPoint</vt:lpstr>
      <vt:lpstr>Presentación de PowerPoint</vt:lpstr>
      <vt:lpstr>La Biblia presenta el hecho de que en medio del pueblo de Dios hay dos tipos de creyentes  (Mat. 13:24-43)</vt:lpstr>
      <vt:lpstr>  EL TRIGO                          LA CIZAÑA </vt:lpstr>
      <vt:lpstr>EL TRIGO EN EFESO</vt:lpstr>
      <vt:lpstr>La cizaña fue sembrada por el enemigo en la misma iglesia primitiva.</vt:lpstr>
      <vt:lpstr>Los falsos apóstoles</vt:lpstr>
      <vt:lpstr>Presentación de PowerPoint</vt:lpstr>
      <vt:lpstr>El crecimiento del cáncer de la cizaña</vt:lpstr>
      <vt:lpstr> LA CIZAÑA   EL TRIGO</vt:lpstr>
      <vt:lpstr>La iglesia de Esmirna fue la iglesia martirizada por Roma . </vt:lpstr>
      <vt:lpstr>El trigo en contraste con  la cizaña en Esmirna </vt:lpstr>
      <vt:lpstr>LA SINAGOGA DE SATANAS</vt:lpstr>
      <vt:lpstr>LOS QUE DICEN SER Y  NO SON</vt:lpstr>
      <vt:lpstr>El crecimiento del cáncer de la cizaña</vt:lpstr>
      <vt:lpstr>  LA CIZAÑA         EL TRIGO</vt:lpstr>
      <vt:lpstr>En tiempos de Pérgamo  (cuyo nombre significa la ciudad de las alturas):</vt:lpstr>
      <vt:lpstr>PERGAMO: SITUADA DONDE ESTABA EL TRONO DE SATANAS</vt:lpstr>
      <vt:lpstr>LA IGLESIA Y EL TRONO DE SATANAS</vt:lpstr>
      <vt:lpstr>El crecimiento del cáncer de la cizaña</vt:lpstr>
      <vt:lpstr>  LA CIZAÑA                 EL TRIGO</vt:lpstr>
      <vt:lpstr>En la etapa más oscura de la iglesia surge la ramera JEZABEL</vt:lpstr>
      <vt:lpstr>LA JEZABEL DE APOCALIPSIS 17</vt:lpstr>
      <vt:lpstr>JEZABEL enseñó las  “Profundidades de Satanás”</vt:lpstr>
      <vt:lpstr>A ESTA JEZABEL DIOS LE DIO TIEMPO</vt:lpstr>
      <vt:lpstr>LA GRAN  TRIBULACION DE LA RAMERA</vt:lpstr>
      <vt:lpstr>El crecimiento del cáncer de la cizaña</vt:lpstr>
      <vt:lpstr>       LA CIZAÑA                    EL TRIGO</vt:lpstr>
      <vt:lpstr>La iglesia de Sardis es la iglesia de la reforma protestante</vt:lpstr>
      <vt:lpstr>La iglesia reformada  tenía nombre de viva pero estaba muerta!</vt:lpstr>
      <vt:lpstr>El crecimiento del cáncer de la cizaña</vt:lpstr>
      <vt:lpstr>          LA CIZAÑA   EL TRIGO</vt:lpstr>
      <vt:lpstr>Filadelfia es la única iglesia que no recibe reprensión!</vt:lpstr>
      <vt:lpstr>FILADELFIA: La iglesia con un doble mensaje</vt:lpstr>
      <vt:lpstr>CRISTO INICIO SU OBRA DE PURIFICACION DEL SANTUARIO</vt:lpstr>
      <vt:lpstr>EL SEGUNDO MENSAJE: LA SEGUNDA VENIDA DE CRISTO</vt:lpstr>
      <vt:lpstr>El cumplimiento de las señales precursoras de la venida de Cristo</vt:lpstr>
      <vt:lpstr>El cumplimiento de las señales precursoras de la venida de Cristo</vt:lpstr>
      <vt:lpstr>Al no venir, Cristo, en 1844 la iglesia pasó por una gran prueba que ya había sido profetizada</vt:lpstr>
      <vt:lpstr>El nombre de la última Iglesia corrobora que estamos en el tiempo del juicio:</vt:lpstr>
      <vt:lpstr>La iglesia de Laodicea, después de 1844, cae en un estado mortal</vt:lpstr>
      <vt:lpstr>DIOS REPRENDE Y  CASTIGA A LOS QUE AMA</vt:lpstr>
      <vt:lpstr>EL REMEDIO PARA   LA IGLESIA DE LAODICEA</vt:lpstr>
      <vt:lpstr>Y qué representa el oro? </vt:lpstr>
      <vt:lpstr> Y qué representan las  vestiduras blancas?</vt:lpstr>
      <vt:lpstr>Cómo llegan a ser blancas  las vestiduras?</vt:lpstr>
      <vt:lpstr>Y qué representa el COLIRIO?</vt:lpstr>
      <vt:lpstr>El colirio representa la obra de Dios de abrir los ojos de sus siervos para que puedan discernir.</vt:lpstr>
      <vt:lpstr>En conclusión, el mensaje a las 7 iglesias es la historia del remanente fiel y del desarrollo de la apostasía</vt:lpstr>
      <vt:lpstr>Dios no callará para siempre!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FUERTE PREGON  PRESENTA</dc:title>
  <dc:creator>J. David Flores</dc:creator>
  <cp:lastModifiedBy>57314</cp:lastModifiedBy>
  <cp:revision>57</cp:revision>
  <cp:lastPrinted>2009-04-22T19:24:48Z</cp:lastPrinted>
  <dcterms:created xsi:type="dcterms:W3CDTF">1998-09-15T20:37:01Z</dcterms:created>
  <dcterms:modified xsi:type="dcterms:W3CDTF">2023-04-18T21:53:59Z</dcterms:modified>
</cp:coreProperties>
</file>