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 id="274" r:id="rId20"/>
    <p:sldId id="275" r:id="rId21"/>
    <p:sldId id="276" r:id="rId22"/>
    <p:sldId id="277" r:id="rId23"/>
    <p:sldId id="318" r:id="rId24"/>
    <p:sldId id="278" r:id="rId25"/>
    <p:sldId id="280" r:id="rId26"/>
    <p:sldId id="281" r:id="rId27"/>
    <p:sldId id="279"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7" r:id="rId53"/>
    <p:sldId id="308" r:id="rId54"/>
    <p:sldId id="309" r:id="rId55"/>
    <p:sldId id="306" r:id="rId56"/>
    <p:sldId id="310" r:id="rId57"/>
    <p:sldId id="311" r:id="rId58"/>
    <p:sldId id="313" r:id="rId59"/>
    <p:sldId id="314" r:id="rId60"/>
    <p:sldId id="315" r:id="rId61"/>
    <p:sldId id="316" r:id="rId62"/>
    <p:sldId id="317" r:id="rId63"/>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988" y="4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51435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 name="Group 5"/>
              <p:cNvGrpSpPr>
                <a:grpSpLocks/>
              </p:cNvGrpSpPr>
              <p:nvPr/>
            </p:nvGrpSpPr>
            <p:grpSpPr bwMode="auto">
              <a:xfrm>
                <a:off x="422910" y="0"/>
                <a:ext cx="2514600" cy="6858000"/>
                <a:chOff x="0" y="0"/>
                <a:chExt cx="2514600"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77"/>
                <p:cNvSpPr/>
                <p:nvPr/>
              </p:nvSpPr>
              <p:spPr>
                <a:xfrm>
                  <a:off x="914785" y="14816"/>
                  <a:ext cx="1600094"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78"/>
                <p:cNvSpPr/>
                <p:nvPr/>
              </p:nvSpPr>
              <p:spPr>
                <a:xfrm>
                  <a:off x="445" y="14816"/>
                  <a:ext cx="45717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80"/>
                <p:cNvSpPr/>
                <p:nvPr/>
              </p:nvSpPr>
              <p:spPr>
                <a:xfrm>
                  <a:off x="229030" y="14816"/>
                  <a:ext cx="76195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Freeform 44"/>
            <p:cNvSpPr/>
            <p:nvPr/>
          </p:nvSpPr>
          <p:spPr>
            <a:xfrm>
              <a:off x="-12540" y="5035551"/>
              <a:ext cx="9144984" cy="1174749"/>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Freeform 47"/>
            <p:cNvSpPr/>
            <p:nvPr/>
          </p:nvSpPr>
          <p:spPr>
            <a:xfrm>
              <a:off x="-12540" y="3467100"/>
              <a:ext cx="9144984" cy="891117"/>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48"/>
            <p:cNvSpPr/>
            <p:nvPr/>
          </p:nvSpPr>
          <p:spPr>
            <a:xfrm>
              <a:off x="-23653" y="5640917"/>
              <a:ext cx="3004940" cy="121073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50"/>
            <p:cNvSpPr/>
            <p:nvPr/>
          </p:nvSpPr>
          <p:spPr>
            <a:xfrm>
              <a:off x="-12540" y="5285317"/>
              <a:ext cx="9144984" cy="1477433"/>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51"/>
            <p:cNvSpPr/>
            <p:nvPr/>
          </p:nvSpPr>
          <p:spPr>
            <a:xfrm>
              <a:off x="2136793" y="5132917"/>
              <a:ext cx="6982952" cy="1718733"/>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Hexagon 52"/>
            <p:cNvSpPr/>
            <p:nvPr/>
          </p:nvSpPr>
          <p:spPr>
            <a:xfrm rot="1800000">
              <a:off x="2995574" y="2859617"/>
              <a:ext cx="1601681" cy="1388533"/>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Hexagon 53"/>
            <p:cNvSpPr/>
            <p:nvPr/>
          </p:nvSpPr>
          <p:spPr>
            <a:xfrm rot="1800000">
              <a:off x="3719426" y="4125384"/>
              <a:ext cx="1601681"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54"/>
            <p:cNvSpPr/>
            <p:nvPr/>
          </p:nvSpPr>
          <p:spPr>
            <a:xfrm rot="1800000">
              <a:off x="3728950" y="1591733"/>
              <a:ext cx="1601681" cy="1388533"/>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55"/>
            <p:cNvSpPr/>
            <p:nvPr/>
          </p:nvSpPr>
          <p:spPr>
            <a:xfrm rot="1800000">
              <a:off x="2976525" y="325967"/>
              <a:ext cx="1601681" cy="1388533"/>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56"/>
            <p:cNvSpPr/>
            <p:nvPr/>
          </p:nvSpPr>
          <p:spPr>
            <a:xfrm rot="1800000">
              <a:off x="4462327" y="5382684"/>
              <a:ext cx="1601681" cy="1388533"/>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57"/>
            <p:cNvSpPr/>
            <p:nvPr/>
          </p:nvSpPr>
          <p:spPr>
            <a:xfrm rot="1800000">
              <a:off x="-382404" y="4201584"/>
              <a:ext cx="1261980" cy="138853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Hexagon 58"/>
            <p:cNvSpPr/>
            <p:nvPr/>
          </p:nvSpPr>
          <p:spPr>
            <a:xfrm rot="1800000">
              <a:off x="23970" y="5401733"/>
              <a:ext cx="1601681"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59"/>
            <p:cNvSpPr/>
            <p:nvPr/>
          </p:nvSpPr>
          <p:spPr>
            <a:xfrm rot="1800000">
              <a:off x="52543" y="2849033"/>
              <a:ext cx="1601681" cy="1388533"/>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60"/>
            <p:cNvSpPr/>
            <p:nvPr/>
          </p:nvSpPr>
          <p:spPr>
            <a:xfrm rot="1800000">
              <a:off x="776395" y="4125384"/>
              <a:ext cx="1601681"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61"/>
            <p:cNvSpPr/>
            <p:nvPr/>
          </p:nvSpPr>
          <p:spPr>
            <a:xfrm rot="1800000">
              <a:off x="1509772" y="5412317"/>
              <a:ext cx="1601681"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62"/>
            <p:cNvSpPr/>
            <p:nvPr/>
          </p:nvSpPr>
          <p:spPr>
            <a:xfrm rot="1800000">
              <a:off x="1528821" y="2859617"/>
              <a:ext cx="1601681" cy="1388533"/>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63"/>
            <p:cNvSpPr/>
            <p:nvPr/>
          </p:nvSpPr>
          <p:spPr>
            <a:xfrm rot="1800000">
              <a:off x="795444" y="1564217"/>
              <a:ext cx="1601681"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64"/>
            <p:cNvSpPr/>
            <p:nvPr/>
          </p:nvSpPr>
          <p:spPr>
            <a:xfrm rot="1800000">
              <a:off x="6806909" y="4144433"/>
              <a:ext cx="1600094" cy="1388533"/>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65"/>
            <p:cNvSpPr/>
            <p:nvPr/>
          </p:nvSpPr>
          <p:spPr>
            <a:xfrm rot="1800000">
              <a:off x="7549810" y="5420784"/>
              <a:ext cx="1600094"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66"/>
            <p:cNvSpPr/>
            <p:nvPr/>
          </p:nvSpPr>
          <p:spPr>
            <a:xfrm rot="1800000">
              <a:off x="7549810" y="2868084"/>
              <a:ext cx="1600094" cy="1388533"/>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67"/>
            <p:cNvSpPr/>
            <p:nvPr/>
          </p:nvSpPr>
          <p:spPr>
            <a:xfrm rot="1800000">
              <a:off x="8306998" y="4055533"/>
              <a:ext cx="1242930" cy="138853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68"/>
            <p:cNvSpPr/>
            <p:nvPr/>
          </p:nvSpPr>
          <p:spPr>
            <a:xfrm rot="1800000">
              <a:off x="8306998" y="1511300"/>
              <a:ext cx="1241343" cy="138853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3" name="Rectangle 45"/>
          <p:cNvSpPr/>
          <p:nvPr/>
        </p:nvSpPr>
        <p:spPr>
          <a:xfrm>
            <a:off x="4560888" y="-15875"/>
            <a:ext cx="3679825" cy="470376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6"/>
          <p:cNvSpPr/>
          <p:nvPr/>
        </p:nvSpPr>
        <p:spPr>
          <a:xfrm>
            <a:off x="4649788" y="-15875"/>
            <a:ext cx="3505200" cy="1735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9"/>
          <p:cNvSpPr/>
          <p:nvPr/>
        </p:nvSpPr>
        <p:spPr>
          <a:xfrm>
            <a:off x="4651375" y="4565650"/>
            <a:ext cx="3505200" cy="61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88"/>
          <p:cNvSpPr/>
          <p:nvPr/>
        </p:nvSpPr>
        <p:spPr>
          <a:xfrm>
            <a:off x="4651375" y="4565650"/>
            <a:ext cx="3505200" cy="61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733366" y="2031357"/>
            <a:ext cx="3313355" cy="1276620"/>
          </a:xfrm>
        </p:spPr>
        <p:txBody>
          <a:bodyPr>
            <a:normAutofit/>
          </a:bodyPr>
          <a:lstStyle>
            <a:lvl1pPr>
              <a:defRPr sz="3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733366" y="3315810"/>
            <a:ext cx="3309803" cy="945472"/>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7" name="Date Placeholder 3"/>
          <p:cNvSpPr>
            <a:spLocks noGrp="1"/>
          </p:cNvSpPr>
          <p:nvPr>
            <p:ph type="dt" sz="half" idx="10"/>
          </p:nvPr>
        </p:nvSpPr>
        <p:spPr>
          <a:xfrm>
            <a:off x="4738688" y="1138238"/>
            <a:ext cx="2133600" cy="561975"/>
          </a:xfrm>
        </p:spPr>
        <p:txBody>
          <a:bodyPr anchor="b"/>
          <a:lstStyle>
            <a:lvl1pPr algn="l">
              <a:defRPr sz="2400"/>
            </a:lvl1pPr>
          </a:lstStyle>
          <a:p>
            <a:pPr>
              <a:defRPr/>
            </a:pPr>
            <a:endParaRPr lang="en-US" altLang="en-US"/>
          </a:p>
        </p:txBody>
      </p:sp>
      <p:sp>
        <p:nvSpPr>
          <p:cNvPr id="48" name="Footer Placeholder 4"/>
          <p:cNvSpPr>
            <a:spLocks noGrp="1"/>
          </p:cNvSpPr>
          <p:nvPr>
            <p:ph type="ftr" sz="quarter" idx="11"/>
          </p:nvPr>
        </p:nvSpPr>
        <p:spPr>
          <a:xfrm>
            <a:off x="5303838" y="4289425"/>
            <a:ext cx="2830512" cy="274638"/>
          </a:xfrm>
        </p:spPr>
        <p:txBody>
          <a:bodyPr>
            <a:normAutofit/>
          </a:bodyPr>
          <a:lstStyle>
            <a:lvl1pPr>
              <a:defRPr>
                <a:solidFill>
                  <a:schemeClr val="accent1"/>
                </a:solidFill>
              </a:defRPr>
            </a:lvl1pPr>
          </a:lstStyle>
          <a:p>
            <a:pPr>
              <a:defRPr/>
            </a:pPr>
            <a:endParaRPr lang="en-US" altLang="en-US"/>
          </a:p>
        </p:txBody>
      </p:sp>
      <p:sp>
        <p:nvSpPr>
          <p:cNvPr id="49" name="Slide Number Placeholder 5"/>
          <p:cNvSpPr>
            <a:spLocks noGrp="1"/>
          </p:cNvSpPr>
          <p:nvPr>
            <p:ph type="sldNum" sz="quarter" idx="12"/>
          </p:nvPr>
        </p:nvSpPr>
        <p:spPr>
          <a:xfrm>
            <a:off x="4649788" y="4289425"/>
            <a:ext cx="642937" cy="274638"/>
          </a:xfrm>
        </p:spPr>
        <p:txBody>
          <a:bodyPr/>
          <a:lstStyle>
            <a:lvl1pPr>
              <a:defRPr>
                <a:solidFill>
                  <a:schemeClr val="accent1"/>
                </a:solidFill>
              </a:defRPr>
            </a:lvl1pPr>
          </a:lstStyle>
          <a:p>
            <a:pPr>
              <a:defRPr/>
            </a:pPr>
            <a:fld id="{E9B6D32B-018F-4022-9EC2-083BC0A82962}" type="slidenum">
              <a:rPr lang="en-US" altLang="en-US"/>
              <a:pPr>
                <a:defRPr/>
              </a:pPr>
              <a:t>‹Nº›</a:t>
            </a:fld>
            <a:endParaRPr lang="en-US" altLang="en-US"/>
          </a:p>
        </p:txBody>
      </p:sp>
    </p:spTree>
    <p:extLst>
      <p:ext uri="{BB962C8B-B14F-4D97-AF65-F5344CB8AC3E}">
        <p14:creationId xmlns:p14="http://schemas.microsoft.com/office/powerpoint/2010/main" val="1686284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1772E75-272C-45B3-8DFA-DA03E44EC99E}" type="slidenum">
              <a:rPr lang="en-US" altLang="en-US"/>
              <a:pPr>
                <a:defRPr/>
              </a:pPr>
              <a:t>‹Nº›</a:t>
            </a:fld>
            <a:endParaRPr lang="en-US" altLang="en-US"/>
          </a:p>
        </p:txBody>
      </p:sp>
    </p:spTree>
    <p:extLst>
      <p:ext uri="{BB962C8B-B14F-4D97-AF65-F5344CB8AC3E}">
        <p14:creationId xmlns:p14="http://schemas.microsoft.com/office/powerpoint/2010/main" val="361841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772610"/>
            <a:ext cx="1484453" cy="3585258"/>
          </a:xfrm>
        </p:spPr>
        <p:txBody>
          <a:bodyPr vert="eaVert" anchor="ct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053296" y="772610"/>
            <a:ext cx="5423704" cy="358525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913BDA7-AF97-4421-B508-48C868BE7725}" type="slidenum">
              <a:rPr lang="en-US" altLang="en-US"/>
              <a:pPr>
                <a:defRPr/>
              </a:pPr>
              <a:t>‹Nº›</a:t>
            </a:fld>
            <a:endParaRPr lang="en-US" altLang="en-US"/>
          </a:p>
        </p:txBody>
      </p:sp>
    </p:spTree>
    <p:extLst>
      <p:ext uri="{BB962C8B-B14F-4D97-AF65-F5344CB8AC3E}">
        <p14:creationId xmlns:p14="http://schemas.microsoft.com/office/powerpoint/2010/main" val="2792197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295400" y="457200"/>
            <a:ext cx="7772400" cy="857250"/>
          </a:xfrm>
        </p:spPr>
        <p:txBody>
          <a:bodyPr/>
          <a:lstStyle/>
          <a:p>
            <a:r>
              <a:rPr lang="es-ES"/>
              <a:t>Haga clic para modificar el estilo de título del patrón</a:t>
            </a:r>
            <a:endParaRPr lang="es-ES_tradnl"/>
          </a:p>
        </p:txBody>
      </p:sp>
      <p:sp>
        <p:nvSpPr>
          <p:cNvPr id="3" name="2 Marcador de texto"/>
          <p:cNvSpPr>
            <a:spLocks noGrp="1"/>
          </p:cNvSpPr>
          <p:nvPr>
            <p:ph type="body" sz="half" idx="1"/>
          </p:nvPr>
        </p:nvSpPr>
        <p:spPr>
          <a:xfrm>
            <a:off x="1295400" y="1485900"/>
            <a:ext cx="3810000" cy="30861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imágenes prediseñadas"/>
          <p:cNvSpPr>
            <a:spLocks noGrp="1"/>
          </p:cNvSpPr>
          <p:nvPr>
            <p:ph type="clipArt" sz="half" idx="2"/>
          </p:nvPr>
        </p:nvSpPr>
        <p:spPr>
          <a:xfrm>
            <a:off x="5257800" y="1485900"/>
            <a:ext cx="3810000" cy="3086100"/>
          </a:xfrm>
        </p:spPr>
        <p:txBody>
          <a:bodyPr rtlCol="0">
            <a:normAutofit/>
          </a:bodyPr>
          <a:lstStyle/>
          <a:p>
            <a:pPr lvl="0"/>
            <a:endParaRPr lang="es-ES_tradnl"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71927F6-AF01-4CA2-A5D5-AEC085924343}" type="slidenum">
              <a:rPr lang="en-US" altLang="en-US"/>
              <a:pPr>
                <a:defRPr/>
              </a:pPr>
              <a:t>‹Nº›</a:t>
            </a:fld>
            <a:endParaRPr lang="en-US" altLang="en-US"/>
          </a:p>
        </p:txBody>
      </p:sp>
    </p:spTree>
    <p:extLst>
      <p:ext uri="{BB962C8B-B14F-4D97-AF65-F5344CB8AC3E}">
        <p14:creationId xmlns:p14="http://schemas.microsoft.com/office/powerpoint/2010/main" val="3840549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295400" y="457200"/>
            <a:ext cx="7772400" cy="857250"/>
          </a:xfrm>
        </p:spPr>
        <p:txBody>
          <a:bodyPr/>
          <a:lstStyle/>
          <a:p>
            <a:r>
              <a:rPr lang="es-ES"/>
              <a:t>Haga clic para modificar el estilo de título del patrón</a:t>
            </a:r>
            <a:endParaRPr lang="es-ES_tradnl"/>
          </a:p>
        </p:txBody>
      </p:sp>
      <p:sp>
        <p:nvSpPr>
          <p:cNvPr id="3" name="2 Marcador de imágenes prediseñadas"/>
          <p:cNvSpPr>
            <a:spLocks noGrp="1"/>
          </p:cNvSpPr>
          <p:nvPr>
            <p:ph type="clipArt" sz="half" idx="1"/>
          </p:nvPr>
        </p:nvSpPr>
        <p:spPr>
          <a:xfrm>
            <a:off x="1295400" y="1485900"/>
            <a:ext cx="3810000" cy="3086100"/>
          </a:xfrm>
        </p:spPr>
        <p:txBody>
          <a:bodyPr rtlCol="0">
            <a:normAutofit/>
          </a:bodyPr>
          <a:lstStyle/>
          <a:p>
            <a:pPr lvl="0"/>
            <a:endParaRPr lang="es-ES_tradnl" noProof="0"/>
          </a:p>
        </p:txBody>
      </p:sp>
      <p:sp>
        <p:nvSpPr>
          <p:cNvPr id="4" name="3 Marcador de texto"/>
          <p:cNvSpPr>
            <a:spLocks noGrp="1"/>
          </p:cNvSpPr>
          <p:nvPr>
            <p:ph type="body" sz="half" idx="2"/>
          </p:nvPr>
        </p:nvSpPr>
        <p:spPr>
          <a:xfrm>
            <a:off x="5257800" y="1485900"/>
            <a:ext cx="3810000" cy="30861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B93172B-9EFF-40B3-8893-64C7ED4476A8}" type="slidenum">
              <a:rPr lang="en-US" altLang="en-US"/>
              <a:pPr>
                <a:defRPr/>
              </a:pPr>
              <a:t>‹Nº›</a:t>
            </a:fld>
            <a:endParaRPr lang="en-US" altLang="en-US"/>
          </a:p>
        </p:txBody>
      </p:sp>
    </p:spTree>
    <p:extLst>
      <p:ext uri="{BB962C8B-B14F-4D97-AF65-F5344CB8AC3E}">
        <p14:creationId xmlns:p14="http://schemas.microsoft.com/office/powerpoint/2010/main" val="1589665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132A0F9-6265-4507-A657-B9B12AA481C0}" type="slidenum">
              <a:rPr lang="en-US" altLang="en-US"/>
              <a:pPr>
                <a:defRPr/>
              </a:pPr>
              <a:t>‹Nº›</a:t>
            </a:fld>
            <a:endParaRPr lang="en-US" altLang="en-US"/>
          </a:p>
        </p:txBody>
      </p:sp>
    </p:spTree>
    <p:extLst>
      <p:ext uri="{BB962C8B-B14F-4D97-AF65-F5344CB8AC3E}">
        <p14:creationId xmlns:p14="http://schemas.microsoft.com/office/powerpoint/2010/main" val="183634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175622"/>
            <a:ext cx="6637468" cy="1021556"/>
          </a:xfrm>
        </p:spPr>
        <p:txBody>
          <a:bodyPr/>
          <a:lstStyle>
            <a:lvl1pPr algn="l">
              <a:defRPr sz="4000" b="0" cap="none"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8646" y="3200400"/>
            <a:ext cx="6637467" cy="114031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B9C212B-C59C-43C7-9671-4D24DC70CF80}" type="slidenum">
              <a:rPr lang="en-US" altLang="en-US"/>
              <a:pPr>
                <a:defRPr/>
              </a:pPr>
              <a:t>‹Nº›</a:t>
            </a:fld>
            <a:endParaRPr lang="en-US" altLang="en-US"/>
          </a:p>
        </p:txBody>
      </p:sp>
    </p:spTree>
    <p:extLst>
      <p:ext uri="{BB962C8B-B14F-4D97-AF65-F5344CB8AC3E}">
        <p14:creationId xmlns:p14="http://schemas.microsoft.com/office/powerpoint/2010/main" val="144432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9" name="Content Placeholder 8"/>
          <p:cNvSpPr>
            <a:spLocks noGrp="1"/>
          </p:cNvSpPr>
          <p:nvPr>
            <p:ph sz="quarter" idx="13"/>
          </p:nvPr>
        </p:nvSpPr>
        <p:spPr>
          <a:xfrm>
            <a:off x="1042416" y="1735074"/>
            <a:ext cx="3419856" cy="26197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Content Placeholder 10"/>
          <p:cNvSpPr>
            <a:spLocks noGrp="1"/>
          </p:cNvSpPr>
          <p:nvPr>
            <p:ph sz="quarter" idx="14"/>
          </p:nvPr>
        </p:nvSpPr>
        <p:spPr>
          <a:xfrm>
            <a:off x="4645152" y="1735073"/>
            <a:ext cx="3419856" cy="26197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pPr>
              <a:defRPr/>
            </a:pPr>
            <a:fld id="{71A40290-9B56-4D0E-ADB5-313B8DF9EE42}" type="slidenum">
              <a:rPr lang="en-US" altLang="en-US"/>
              <a:pPr>
                <a:defRPr/>
              </a:pPr>
              <a:t>‹Nº›</a:t>
            </a:fld>
            <a:endParaRPr lang="en-US" altLang="en-US"/>
          </a:p>
        </p:txBody>
      </p:sp>
    </p:spTree>
    <p:extLst>
      <p:ext uri="{BB962C8B-B14F-4D97-AF65-F5344CB8AC3E}">
        <p14:creationId xmlns:p14="http://schemas.microsoft.com/office/powerpoint/2010/main" val="218099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412111" y="1737007"/>
            <a:ext cx="3057148"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41721"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11838" y="1737007"/>
            <a:ext cx="3055717"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152"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6A4D8553-DFA9-4572-B38F-0D12A49A25DD}" type="slidenum">
              <a:rPr lang="en-US" altLang="en-US"/>
              <a:pPr>
                <a:defRPr/>
              </a:pPr>
              <a:t>‹Nº›</a:t>
            </a:fld>
            <a:endParaRPr lang="en-US" altLang="en-US"/>
          </a:p>
        </p:txBody>
      </p:sp>
    </p:spTree>
    <p:extLst>
      <p:ext uri="{BB962C8B-B14F-4D97-AF65-F5344CB8AC3E}">
        <p14:creationId xmlns:p14="http://schemas.microsoft.com/office/powerpoint/2010/main" val="155591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9460D112-F4A9-491E-AC8C-748C89336AF4}" type="slidenum">
              <a:rPr lang="en-US" altLang="en-US"/>
              <a:pPr>
                <a:defRPr/>
              </a:pPr>
              <a:t>‹Nº›</a:t>
            </a:fld>
            <a:endParaRPr lang="en-US" altLang="en-US"/>
          </a:p>
        </p:txBody>
      </p:sp>
    </p:spTree>
    <p:extLst>
      <p:ext uri="{BB962C8B-B14F-4D97-AF65-F5344CB8AC3E}">
        <p14:creationId xmlns:p14="http://schemas.microsoft.com/office/powerpoint/2010/main" val="367572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07FF8E1D-1018-4953-863B-316438890B2F}" type="slidenum">
              <a:rPr lang="en-US" altLang="en-US"/>
              <a:pPr>
                <a:defRPr/>
              </a:pPr>
              <a:t>‹Nº›</a:t>
            </a:fld>
            <a:endParaRPr lang="en-US" altLang="en-US"/>
          </a:p>
        </p:txBody>
      </p:sp>
    </p:spTree>
    <p:extLst>
      <p:ext uri="{BB962C8B-B14F-4D97-AF65-F5344CB8AC3E}">
        <p14:creationId xmlns:p14="http://schemas.microsoft.com/office/powerpoint/2010/main" val="1769028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51435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77"/>
                <p:cNvSpPr/>
                <p:nvPr/>
              </p:nvSpPr>
              <p:spPr>
                <a:xfrm>
                  <a:off x="914785" y="14816"/>
                  <a:ext cx="1600094"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78"/>
                <p:cNvSpPr/>
                <p:nvPr/>
              </p:nvSpPr>
              <p:spPr>
                <a:xfrm>
                  <a:off x="445" y="14816"/>
                  <a:ext cx="45717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79"/>
                <p:cNvSpPr/>
                <p:nvPr/>
              </p:nvSpPr>
              <p:spPr>
                <a:xfrm>
                  <a:off x="229030" y="14816"/>
                  <a:ext cx="76195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46"/>
            <p:cNvSpPr/>
            <p:nvPr/>
          </p:nvSpPr>
          <p:spPr>
            <a:xfrm>
              <a:off x="-12540" y="5035551"/>
              <a:ext cx="9144984" cy="1174749"/>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47"/>
            <p:cNvSpPr/>
            <p:nvPr/>
          </p:nvSpPr>
          <p:spPr>
            <a:xfrm>
              <a:off x="-12540" y="3467100"/>
              <a:ext cx="9144984" cy="891117"/>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48"/>
            <p:cNvSpPr/>
            <p:nvPr/>
          </p:nvSpPr>
          <p:spPr>
            <a:xfrm>
              <a:off x="-23653" y="5640917"/>
              <a:ext cx="3004940" cy="121073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49"/>
            <p:cNvSpPr/>
            <p:nvPr/>
          </p:nvSpPr>
          <p:spPr>
            <a:xfrm>
              <a:off x="-12540" y="5285317"/>
              <a:ext cx="9144984" cy="1477433"/>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50"/>
            <p:cNvSpPr/>
            <p:nvPr/>
          </p:nvSpPr>
          <p:spPr>
            <a:xfrm>
              <a:off x="2136793" y="5132917"/>
              <a:ext cx="6982952" cy="1718733"/>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51"/>
            <p:cNvSpPr/>
            <p:nvPr/>
          </p:nvSpPr>
          <p:spPr>
            <a:xfrm rot="1800000">
              <a:off x="2995574" y="2859617"/>
              <a:ext cx="1601681" cy="1388533"/>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52"/>
            <p:cNvSpPr/>
            <p:nvPr/>
          </p:nvSpPr>
          <p:spPr>
            <a:xfrm rot="1800000">
              <a:off x="3719426" y="4125384"/>
              <a:ext cx="1601681"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53"/>
            <p:cNvSpPr/>
            <p:nvPr/>
          </p:nvSpPr>
          <p:spPr>
            <a:xfrm rot="1800000">
              <a:off x="3728950" y="1591733"/>
              <a:ext cx="1601681" cy="1388533"/>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54"/>
            <p:cNvSpPr/>
            <p:nvPr/>
          </p:nvSpPr>
          <p:spPr>
            <a:xfrm rot="1800000">
              <a:off x="2976525" y="325967"/>
              <a:ext cx="1601681" cy="1388533"/>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55"/>
            <p:cNvSpPr/>
            <p:nvPr/>
          </p:nvSpPr>
          <p:spPr>
            <a:xfrm rot="1800000">
              <a:off x="4462327" y="5382684"/>
              <a:ext cx="1601681" cy="1388533"/>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58"/>
            <p:cNvSpPr/>
            <p:nvPr/>
          </p:nvSpPr>
          <p:spPr>
            <a:xfrm rot="1800000">
              <a:off x="-382404" y="4201584"/>
              <a:ext cx="1261980" cy="138853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59"/>
            <p:cNvSpPr/>
            <p:nvPr/>
          </p:nvSpPr>
          <p:spPr>
            <a:xfrm rot="1800000">
              <a:off x="23970" y="5401733"/>
              <a:ext cx="1601681"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61"/>
            <p:cNvSpPr/>
            <p:nvPr/>
          </p:nvSpPr>
          <p:spPr>
            <a:xfrm rot="1800000">
              <a:off x="52543" y="2849033"/>
              <a:ext cx="1601681" cy="1388533"/>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62"/>
            <p:cNvSpPr/>
            <p:nvPr/>
          </p:nvSpPr>
          <p:spPr>
            <a:xfrm rot="1800000">
              <a:off x="776395" y="4125384"/>
              <a:ext cx="1601681"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63"/>
            <p:cNvSpPr/>
            <p:nvPr/>
          </p:nvSpPr>
          <p:spPr>
            <a:xfrm rot="1800000">
              <a:off x="1509772" y="5412317"/>
              <a:ext cx="1601681"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64"/>
            <p:cNvSpPr/>
            <p:nvPr/>
          </p:nvSpPr>
          <p:spPr>
            <a:xfrm rot="1800000">
              <a:off x="1528821" y="2859617"/>
              <a:ext cx="1601681" cy="1388533"/>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65"/>
            <p:cNvSpPr/>
            <p:nvPr/>
          </p:nvSpPr>
          <p:spPr>
            <a:xfrm rot="1800000">
              <a:off x="795444" y="1564217"/>
              <a:ext cx="1601681"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66"/>
            <p:cNvSpPr/>
            <p:nvPr/>
          </p:nvSpPr>
          <p:spPr>
            <a:xfrm rot="1800000">
              <a:off x="6806909" y="4144433"/>
              <a:ext cx="1600094" cy="1388533"/>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67"/>
            <p:cNvSpPr/>
            <p:nvPr/>
          </p:nvSpPr>
          <p:spPr>
            <a:xfrm rot="1800000">
              <a:off x="7549810" y="5420784"/>
              <a:ext cx="1600094"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68"/>
            <p:cNvSpPr/>
            <p:nvPr/>
          </p:nvSpPr>
          <p:spPr>
            <a:xfrm rot="1800000">
              <a:off x="7549810" y="2868084"/>
              <a:ext cx="1600094" cy="1388533"/>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69"/>
            <p:cNvSpPr/>
            <p:nvPr/>
          </p:nvSpPr>
          <p:spPr>
            <a:xfrm rot="1800000">
              <a:off x="8306998" y="4055533"/>
              <a:ext cx="1242930" cy="138853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70"/>
            <p:cNvSpPr/>
            <p:nvPr/>
          </p:nvSpPr>
          <p:spPr>
            <a:xfrm rot="1800000">
              <a:off x="8306998" y="1511300"/>
              <a:ext cx="1241343" cy="138853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45"/>
          <p:cNvSpPr/>
          <p:nvPr/>
        </p:nvSpPr>
        <p:spPr>
          <a:xfrm>
            <a:off x="4560888" y="-15875"/>
            <a:ext cx="3679825" cy="470376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56"/>
          <p:cNvSpPr/>
          <p:nvPr/>
        </p:nvSpPr>
        <p:spPr>
          <a:xfrm>
            <a:off x="4649788" y="-15875"/>
            <a:ext cx="3505200" cy="468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57"/>
          <p:cNvSpPr/>
          <p:nvPr/>
        </p:nvSpPr>
        <p:spPr>
          <a:xfrm>
            <a:off x="904875" y="450850"/>
            <a:ext cx="3562350" cy="423703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60"/>
          <p:cNvSpPr/>
          <p:nvPr/>
        </p:nvSpPr>
        <p:spPr>
          <a:xfrm>
            <a:off x="4651375" y="4565650"/>
            <a:ext cx="3505200" cy="61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1145894" y="642395"/>
            <a:ext cx="3090440" cy="3863051"/>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Title 1"/>
          <p:cNvSpPr>
            <a:spLocks noGrp="1"/>
          </p:cNvSpPr>
          <p:nvPr>
            <p:ph type="title"/>
          </p:nvPr>
        </p:nvSpPr>
        <p:spPr>
          <a:xfrm>
            <a:off x="4739833" y="1993076"/>
            <a:ext cx="3304572" cy="1097365"/>
          </a:xfrm>
        </p:spPr>
        <p:txBody>
          <a:bodyPr>
            <a:normAutofit/>
          </a:bodyPr>
          <a:lstStyle>
            <a:lvl1pPr algn="l">
              <a:defRPr sz="2800" b="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4736592" y="3102746"/>
            <a:ext cx="3298784" cy="1138428"/>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8" name="Date Placeholder 4"/>
          <p:cNvSpPr>
            <a:spLocks noGrp="1"/>
          </p:cNvSpPr>
          <p:nvPr>
            <p:ph type="dt" sz="half" idx="10"/>
          </p:nvPr>
        </p:nvSpPr>
        <p:spPr/>
        <p:txBody>
          <a:bodyPr/>
          <a:lstStyle>
            <a:lvl1pPr>
              <a:defRPr/>
            </a:lvl1pPr>
          </a:lstStyle>
          <a:p>
            <a:pPr>
              <a:defRPr/>
            </a:pPr>
            <a:endParaRPr lang="en-US" altLang="en-US"/>
          </a:p>
        </p:txBody>
      </p:sp>
      <p:sp>
        <p:nvSpPr>
          <p:cNvPr id="49" name="Slide Number Placeholder 6"/>
          <p:cNvSpPr>
            <a:spLocks noGrp="1"/>
          </p:cNvSpPr>
          <p:nvPr>
            <p:ph type="sldNum" sz="quarter" idx="11"/>
          </p:nvPr>
        </p:nvSpPr>
        <p:spPr/>
        <p:txBody>
          <a:bodyPr/>
          <a:lstStyle>
            <a:lvl1pPr>
              <a:defRPr/>
            </a:lvl1pPr>
          </a:lstStyle>
          <a:p>
            <a:pPr>
              <a:defRPr/>
            </a:pPr>
            <a:fld id="{4B5A8C50-7EA3-4A56-9422-3891AF3C9124}" type="slidenum">
              <a:rPr lang="en-US" altLang="en-US"/>
              <a:pPr>
                <a:defRPr/>
              </a:pPr>
              <a:t>‹Nº›</a:t>
            </a:fld>
            <a:endParaRPr lang="en-US" altLang="en-US"/>
          </a:p>
        </p:txBody>
      </p:sp>
      <p:sp>
        <p:nvSpPr>
          <p:cNvPr id="50" name="Footer Placeholder 5"/>
          <p:cNvSpPr>
            <a:spLocks noGrp="1"/>
          </p:cNvSpPr>
          <p:nvPr>
            <p:ph type="ftr" sz="quarter" idx="12"/>
          </p:nvPr>
        </p:nvSpPr>
        <p:spPr>
          <a:xfrm>
            <a:off x="4641850" y="4294188"/>
            <a:ext cx="3492500" cy="273050"/>
          </a:xfrm>
        </p:spPr>
        <p:txBody>
          <a:bodyPr>
            <a:normAutofit/>
          </a:bodyPr>
          <a:lstStyle>
            <a:lvl1pPr>
              <a:defRPr/>
            </a:lvl1pPr>
          </a:lstStyle>
          <a:p>
            <a:pPr>
              <a:defRPr/>
            </a:pPr>
            <a:endParaRPr lang="en-US" altLang="en-US"/>
          </a:p>
        </p:txBody>
      </p:sp>
    </p:spTree>
    <p:extLst>
      <p:ext uri="{BB962C8B-B14F-4D97-AF65-F5344CB8AC3E}">
        <p14:creationId xmlns:p14="http://schemas.microsoft.com/office/powerpoint/2010/main" val="160750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51435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80"/>
                <p:cNvSpPr/>
                <p:nvPr/>
              </p:nvSpPr>
              <p:spPr>
                <a:xfrm>
                  <a:off x="914785" y="14816"/>
                  <a:ext cx="1600094"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81"/>
                <p:cNvSpPr/>
                <p:nvPr/>
              </p:nvSpPr>
              <p:spPr>
                <a:xfrm>
                  <a:off x="445" y="14816"/>
                  <a:ext cx="45717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82"/>
                <p:cNvSpPr/>
                <p:nvPr/>
              </p:nvSpPr>
              <p:spPr>
                <a:xfrm>
                  <a:off x="229030" y="14816"/>
                  <a:ext cx="76195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45"/>
            <p:cNvSpPr/>
            <p:nvPr/>
          </p:nvSpPr>
          <p:spPr>
            <a:xfrm>
              <a:off x="-12540" y="5035551"/>
              <a:ext cx="9144984" cy="1174749"/>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46"/>
            <p:cNvSpPr/>
            <p:nvPr/>
          </p:nvSpPr>
          <p:spPr>
            <a:xfrm>
              <a:off x="-12540" y="3467100"/>
              <a:ext cx="9144984" cy="891117"/>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47"/>
            <p:cNvSpPr/>
            <p:nvPr/>
          </p:nvSpPr>
          <p:spPr>
            <a:xfrm>
              <a:off x="-23653" y="5640917"/>
              <a:ext cx="3004940" cy="121073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48"/>
            <p:cNvSpPr/>
            <p:nvPr/>
          </p:nvSpPr>
          <p:spPr>
            <a:xfrm>
              <a:off x="-12540" y="5285317"/>
              <a:ext cx="9144984" cy="1477433"/>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49"/>
            <p:cNvSpPr/>
            <p:nvPr/>
          </p:nvSpPr>
          <p:spPr>
            <a:xfrm>
              <a:off x="2136793" y="5132917"/>
              <a:ext cx="6982952" cy="1718733"/>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50"/>
            <p:cNvSpPr/>
            <p:nvPr/>
          </p:nvSpPr>
          <p:spPr>
            <a:xfrm rot="1800000">
              <a:off x="2995574" y="2859617"/>
              <a:ext cx="1601681" cy="1388533"/>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51"/>
            <p:cNvSpPr/>
            <p:nvPr/>
          </p:nvSpPr>
          <p:spPr>
            <a:xfrm rot="1800000">
              <a:off x="3719426" y="4125384"/>
              <a:ext cx="1601681"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59"/>
            <p:cNvSpPr/>
            <p:nvPr/>
          </p:nvSpPr>
          <p:spPr>
            <a:xfrm rot="1800000">
              <a:off x="3728950" y="1591733"/>
              <a:ext cx="1601681" cy="1388533"/>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60"/>
            <p:cNvSpPr/>
            <p:nvPr/>
          </p:nvSpPr>
          <p:spPr>
            <a:xfrm rot="1800000">
              <a:off x="2976525" y="325967"/>
              <a:ext cx="1601681" cy="1388533"/>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61"/>
            <p:cNvSpPr/>
            <p:nvPr/>
          </p:nvSpPr>
          <p:spPr>
            <a:xfrm rot="1800000">
              <a:off x="4462327" y="5382684"/>
              <a:ext cx="1601681" cy="1388533"/>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62"/>
            <p:cNvSpPr/>
            <p:nvPr/>
          </p:nvSpPr>
          <p:spPr>
            <a:xfrm rot="1800000">
              <a:off x="-382404" y="4201584"/>
              <a:ext cx="1261980" cy="138853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63"/>
            <p:cNvSpPr/>
            <p:nvPr/>
          </p:nvSpPr>
          <p:spPr>
            <a:xfrm rot="1800000">
              <a:off x="23970" y="5401733"/>
              <a:ext cx="1601681"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64"/>
            <p:cNvSpPr/>
            <p:nvPr/>
          </p:nvSpPr>
          <p:spPr>
            <a:xfrm rot="1800000">
              <a:off x="52543" y="2849033"/>
              <a:ext cx="1601681" cy="1388533"/>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65"/>
            <p:cNvSpPr/>
            <p:nvPr/>
          </p:nvSpPr>
          <p:spPr>
            <a:xfrm rot="1800000">
              <a:off x="776395" y="4125384"/>
              <a:ext cx="1601681"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66"/>
            <p:cNvSpPr/>
            <p:nvPr/>
          </p:nvSpPr>
          <p:spPr>
            <a:xfrm rot="1800000">
              <a:off x="1509772" y="5412317"/>
              <a:ext cx="1601681"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67"/>
            <p:cNvSpPr/>
            <p:nvPr/>
          </p:nvSpPr>
          <p:spPr>
            <a:xfrm rot="1800000">
              <a:off x="1528821" y="2859617"/>
              <a:ext cx="1601681" cy="1388533"/>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68"/>
            <p:cNvSpPr/>
            <p:nvPr/>
          </p:nvSpPr>
          <p:spPr>
            <a:xfrm rot="1800000">
              <a:off x="795444" y="1564217"/>
              <a:ext cx="1601681"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69"/>
            <p:cNvSpPr/>
            <p:nvPr/>
          </p:nvSpPr>
          <p:spPr>
            <a:xfrm rot="1800000">
              <a:off x="6806909" y="4144433"/>
              <a:ext cx="1600094" cy="1388533"/>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70"/>
            <p:cNvSpPr/>
            <p:nvPr/>
          </p:nvSpPr>
          <p:spPr>
            <a:xfrm rot="1800000">
              <a:off x="7549810" y="5420784"/>
              <a:ext cx="1600094"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71"/>
            <p:cNvSpPr/>
            <p:nvPr/>
          </p:nvSpPr>
          <p:spPr>
            <a:xfrm rot="1800000">
              <a:off x="7549810" y="2868084"/>
              <a:ext cx="1600094" cy="1388533"/>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72"/>
            <p:cNvSpPr/>
            <p:nvPr/>
          </p:nvSpPr>
          <p:spPr>
            <a:xfrm rot="1800000">
              <a:off x="8306998" y="4055533"/>
              <a:ext cx="1242930" cy="138853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73"/>
            <p:cNvSpPr/>
            <p:nvPr/>
          </p:nvSpPr>
          <p:spPr>
            <a:xfrm rot="1800000">
              <a:off x="8306998" y="1511300"/>
              <a:ext cx="1241343" cy="138853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93"/>
          <p:cNvSpPr/>
          <p:nvPr/>
        </p:nvSpPr>
        <p:spPr>
          <a:xfrm>
            <a:off x="4560888" y="-15875"/>
            <a:ext cx="3679825" cy="470376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100"/>
          <p:cNvSpPr/>
          <p:nvPr/>
        </p:nvSpPr>
        <p:spPr>
          <a:xfrm>
            <a:off x="4649788" y="-15875"/>
            <a:ext cx="3505200" cy="468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101"/>
          <p:cNvSpPr/>
          <p:nvPr/>
        </p:nvSpPr>
        <p:spPr>
          <a:xfrm>
            <a:off x="904875" y="450850"/>
            <a:ext cx="3562350" cy="4237038"/>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104"/>
          <p:cNvSpPr/>
          <p:nvPr/>
        </p:nvSpPr>
        <p:spPr>
          <a:xfrm>
            <a:off x="4651375" y="4565650"/>
            <a:ext cx="3505200" cy="61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734424" y="1995678"/>
            <a:ext cx="3300984" cy="1097280"/>
          </a:xfrm>
        </p:spPr>
        <p:txBody>
          <a:bodyPr>
            <a:normAutofit/>
          </a:bodyPr>
          <a:lstStyle>
            <a:lvl1pPr algn="l">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a:off x="1005209" y="520346"/>
            <a:ext cx="3359623" cy="4101084"/>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4734631" y="3099816"/>
            <a:ext cx="3300573" cy="113967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8" name="Date Placeholder 4"/>
          <p:cNvSpPr>
            <a:spLocks noGrp="1"/>
          </p:cNvSpPr>
          <p:nvPr>
            <p:ph type="dt" sz="half" idx="10"/>
          </p:nvPr>
        </p:nvSpPr>
        <p:spPr/>
        <p:txBody>
          <a:bodyPr/>
          <a:lstStyle>
            <a:lvl1pPr>
              <a:defRPr/>
            </a:lvl1pPr>
          </a:lstStyle>
          <a:p>
            <a:pPr>
              <a:defRPr/>
            </a:pPr>
            <a:endParaRPr lang="en-US" altLang="en-US"/>
          </a:p>
        </p:txBody>
      </p:sp>
      <p:sp>
        <p:nvSpPr>
          <p:cNvPr id="49" name="Footer Placeholder 5"/>
          <p:cNvSpPr>
            <a:spLocks noGrp="1"/>
          </p:cNvSpPr>
          <p:nvPr>
            <p:ph type="ftr" sz="quarter" idx="11"/>
          </p:nvPr>
        </p:nvSpPr>
        <p:spPr>
          <a:xfrm>
            <a:off x="4641850" y="4294188"/>
            <a:ext cx="3492500" cy="273050"/>
          </a:xfrm>
        </p:spPr>
        <p:txBody>
          <a:bodyPr>
            <a:normAutofit/>
          </a:bodyPr>
          <a:lstStyle>
            <a:lvl1pPr>
              <a:defRPr/>
            </a:lvl1pPr>
          </a:lstStyle>
          <a:p>
            <a:pPr>
              <a:defRPr/>
            </a:pPr>
            <a:endParaRPr lang="en-US" altLang="en-US"/>
          </a:p>
        </p:txBody>
      </p:sp>
      <p:sp>
        <p:nvSpPr>
          <p:cNvPr id="50" name="Slide Number Placeholder 6"/>
          <p:cNvSpPr>
            <a:spLocks noGrp="1"/>
          </p:cNvSpPr>
          <p:nvPr>
            <p:ph type="sldNum" sz="quarter" idx="12"/>
          </p:nvPr>
        </p:nvSpPr>
        <p:spPr/>
        <p:txBody>
          <a:bodyPr/>
          <a:lstStyle>
            <a:lvl1pPr>
              <a:defRPr/>
            </a:lvl1pPr>
          </a:lstStyle>
          <a:p>
            <a:pPr>
              <a:defRPr/>
            </a:pPr>
            <a:fld id="{08846873-97A7-414B-919B-D265CE81D4DD}" type="slidenum">
              <a:rPr lang="en-US" altLang="en-US"/>
              <a:pPr>
                <a:defRPr/>
              </a:pPr>
              <a:t>‹Nº›</a:t>
            </a:fld>
            <a:endParaRPr lang="en-US" altLang="en-US"/>
          </a:p>
        </p:txBody>
      </p:sp>
    </p:spTree>
    <p:extLst>
      <p:ext uri="{BB962C8B-B14F-4D97-AF65-F5344CB8AC3E}">
        <p14:creationId xmlns:p14="http://schemas.microsoft.com/office/powerpoint/2010/main" val="352810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51435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14816"/>
                  <a:ext cx="1600094"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ectangle 107"/>
                <p:cNvSpPr/>
                <p:nvPr/>
              </p:nvSpPr>
              <p:spPr>
                <a:xfrm>
                  <a:off x="445" y="14816"/>
                  <a:ext cx="45717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108"/>
                <p:cNvSpPr/>
                <p:nvPr/>
              </p:nvSpPr>
              <p:spPr>
                <a:xfrm>
                  <a:off x="229030" y="14816"/>
                  <a:ext cx="76195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Freeform 43"/>
            <p:cNvSpPr/>
            <p:nvPr/>
          </p:nvSpPr>
          <p:spPr>
            <a:xfrm>
              <a:off x="-12540" y="5035551"/>
              <a:ext cx="9144983" cy="1174749"/>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Freeform 44"/>
            <p:cNvSpPr/>
            <p:nvPr/>
          </p:nvSpPr>
          <p:spPr>
            <a:xfrm>
              <a:off x="-12540" y="3467100"/>
              <a:ext cx="9144983" cy="891117"/>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Freeform 45"/>
            <p:cNvSpPr/>
            <p:nvPr/>
          </p:nvSpPr>
          <p:spPr>
            <a:xfrm>
              <a:off x="-23653" y="5640917"/>
              <a:ext cx="3004940" cy="121073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Freeform 46"/>
            <p:cNvSpPr/>
            <p:nvPr/>
          </p:nvSpPr>
          <p:spPr>
            <a:xfrm>
              <a:off x="-12540" y="5285317"/>
              <a:ext cx="9144983" cy="1477433"/>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Freeform 48"/>
            <p:cNvSpPr/>
            <p:nvPr/>
          </p:nvSpPr>
          <p:spPr>
            <a:xfrm>
              <a:off x="2136793" y="5132917"/>
              <a:ext cx="6982951" cy="1718733"/>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Hexagon 49"/>
            <p:cNvSpPr/>
            <p:nvPr/>
          </p:nvSpPr>
          <p:spPr>
            <a:xfrm rot="1800000">
              <a:off x="2995573" y="2859617"/>
              <a:ext cx="1601682" cy="1388533"/>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Hexagon 50"/>
            <p:cNvSpPr/>
            <p:nvPr/>
          </p:nvSpPr>
          <p:spPr>
            <a:xfrm rot="1800000">
              <a:off x="3719425" y="4125384"/>
              <a:ext cx="1601682"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Hexagon 51"/>
            <p:cNvSpPr/>
            <p:nvPr/>
          </p:nvSpPr>
          <p:spPr>
            <a:xfrm rot="1800000">
              <a:off x="3728949" y="1591733"/>
              <a:ext cx="1601682" cy="1388533"/>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Hexagon 52"/>
            <p:cNvSpPr/>
            <p:nvPr/>
          </p:nvSpPr>
          <p:spPr>
            <a:xfrm rot="1800000">
              <a:off x="2976524" y="325967"/>
              <a:ext cx="1601682" cy="1388533"/>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Hexagon 53"/>
            <p:cNvSpPr/>
            <p:nvPr/>
          </p:nvSpPr>
          <p:spPr>
            <a:xfrm rot="1800000">
              <a:off x="4462326" y="5382684"/>
              <a:ext cx="1601682" cy="1388533"/>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Freeform 54"/>
            <p:cNvSpPr/>
            <p:nvPr/>
          </p:nvSpPr>
          <p:spPr>
            <a:xfrm rot="1800000">
              <a:off x="-382404" y="4201584"/>
              <a:ext cx="1261980" cy="138853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Hexagon 55"/>
            <p:cNvSpPr/>
            <p:nvPr/>
          </p:nvSpPr>
          <p:spPr>
            <a:xfrm rot="1800000">
              <a:off x="23969" y="5401733"/>
              <a:ext cx="1601682"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Hexagon 56"/>
            <p:cNvSpPr/>
            <p:nvPr/>
          </p:nvSpPr>
          <p:spPr>
            <a:xfrm rot="1800000">
              <a:off x="52542" y="2849033"/>
              <a:ext cx="1601682" cy="1388533"/>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Hexagon 57"/>
            <p:cNvSpPr/>
            <p:nvPr/>
          </p:nvSpPr>
          <p:spPr>
            <a:xfrm rot="1800000">
              <a:off x="776394" y="4125384"/>
              <a:ext cx="1601682"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Hexagon 58"/>
            <p:cNvSpPr/>
            <p:nvPr/>
          </p:nvSpPr>
          <p:spPr>
            <a:xfrm rot="1800000">
              <a:off x="1509771" y="5412317"/>
              <a:ext cx="1601682"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Hexagon 59"/>
            <p:cNvSpPr/>
            <p:nvPr/>
          </p:nvSpPr>
          <p:spPr>
            <a:xfrm rot="1800000">
              <a:off x="1528820" y="2859617"/>
              <a:ext cx="1601682" cy="1388533"/>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Hexagon 94"/>
            <p:cNvSpPr/>
            <p:nvPr/>
          </p:nvSpPr>
          <p:spPr>
            <a:xfrm rot="1800000">
              <a:off x="795443" y="1564217"/>
              <a:ext cx="1601682"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Hexagon 95"/>
            <p:cNvSpPr/>
            <p:nvPr/>
          </p:nvSpPr>
          <p:spPr>
            <a:xfrm rot="1800000">
              <a:off x="6806909" y="4144433"/>
              <a:ext cx="1600094" cy="1388533"/>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Hexagon 96"/>
            <p:cNvSpPr/>
            <p:nvPr/>
          </p:nvSpPr>
          <p:spPr>
            <a:xfrm rot="1800000">
              <a:off x="7549810" y="5420784"/>
              <a:ext cx="1600094" cy="1388533"/>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Hexagon 97"/>
            <p:cNvSpPr/>
            <p:nvPr/>
          </p:nvSpPr>
          <p:spPr>
            <a:xfrm rot="1800000">
              <a:off x="7549810" y="2868084"/>
              <a:ext cx="1600094" cy="1388533"/>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Freeform 98"/>
            <p:cNvSpPr/>
            <p:nvPr/>
          </p:nvSpPr>
          <p:spPr>
            <a:xfrm rot="1800000">
              <a:off x="8306997" y="4055533"/>
              <a:ext cx="1242931" cy="138853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Freeform 99"/>
            <p:cNvSpPr/>
            <p:nvPr/>
          </p:nvSpPr>
          <p:spPr>
            <a:xfrm rot="1800000">
              <a:off x="8306997" y="1511300"/>
              <a:ext cx="1241343" cy="138853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6" name="Rectangle 65"/>
          <p:cNvSpPr/>
          <p:nvPr/>
        </p:nvSpPr>
        <p:spPr>
          <a:xfrm>
            <a:off x="457200" y="250825"/>
            <a:ext cx="8229600" cy="463867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4560888" y="-15875"/>
            <a:ext cx="3679825" cy="523875"/>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a:off x="4649788" y="-15875"/>
            <a:ext cx="3505200" cy="468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Title Placeholder 1"/>
          <p:cNvSpPr>
            <a:spLocks noGrp="1"/>
          </p:cNvSpPr>
          <p:nvPr>
            <p:ph type="title"/>
          </p:nvPr>
        </p:nvSpPr>
        <p:spPr bwMode="auto">
          <a:xfrm>
            <a:off x="1042988" y="771525"/>
            <a:ext cx="70246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t>Haga clic para modificar el estilo de título del patrón</a:t>
            </a:r>
            <a:endParaRPr lang="en-US"/>
          </a:p>
        </p:txBody>
      </p:sp>
      <p:sp>
        <p:nvSpPr>
          <p:cNvPr id="1031" name="Text Placeholder 2"/>
          <p:cNvSpPr>
            <a:spLocks noGrp="1"/>
          </p:cNvSpPr>
          <p:nvPr>
            <p:ph type="body" idx="1"/>
          </p:nvPr>
        </p:nvSpPr>
        <p:spPr bwMode="auto">
          <a:xfrm>
            <a:off x="1042988" y="1743075"/>
            <a:ext cx="6777037"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5997575" y="168275"/>
            <a:ext cx="2133600" cy="274638"/>
          </a:xfrm>
          <a:prstGeom prst="rect">
            <a:avLst/>
          </a:prstGeom>
        </p:spPr>
        <p:txBody>
          <a:bodyPr vert="horz" lIns="91440" tIns="45720" rIns="91440" bIns="45720" rtlCol="0" anchor="ctr"/>
          <a:lstStyle>
            <a:lvl1pPr algn="r">
              <a:defRPr sz="1200">
                <a:solidFill>
                  <a:srgbClr val="FEFEFE"/>
                </a:solidFill>
              </a:defRPr>
            </a:lvl1pPr>
          </a:lstStyle>
          <a:p>
            <a:pPr>
              <a:defRPr/>
            </a:pPr>
            <a:endParaRPr lang="en-US" altLang="en-US"/>
          </a:p>
        </p:txBody>
      </p:sp>
      <p:sp>
        <p:nvSpPr>
          <p:cNvPr id="5" name="Footer Placeholder 4"/>
          <p:cNvSpPr>
            <a:spLocks noGrp="1"/>
          </p:cNvSpPr>
          <p:nvPr>
            <p:ph type="ftr" sz="quarter" idx="3"/>
          </p:nvPr>
        </p:nvSpPr>
        <p:spPr>
          <a:xfrm>
            <a:off x="4641850" y="4389438"/>
            <a:ext cx="3502025" cy="273050"/>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ltLang="en-US"/>
          </a:p>
        </p:txBody>
      </p:sp>
      <p:sp>
        <p:nvSpPr>
          <p:cNvPr id="6" name="Slide Number Placeholder 5"/>
          <p:cNvSpPr>
            <a:spLocks noGrp="1"/>
          </p:cNvSpPr>
          <p:nvPr>
            <p:ph type="sldNum" sz="quarter" idx="4"/>
          </p:nvPr>
        </p:nvSpPr>
        <p:spPr>
          <a:xfrm>
            <a:off x="4649788" y="168275"/>
            <a:ext cx="1331912" cy="274638"/>
          </a:xfrm>
          <a:prstGeom prst="rect">
            <a:avLst/>
          </a:prstGeom>
        </p:spPr>
        <p:txBody>
          <a:bodyPr vert="horz" lIns="91440" tIns="45720" rIns="91440" bIns="45720" rtlCol="0" anchor="ctr"/>
          <a:lstStyle>
            <a:lvl1pPr algn="l">
              <a:defRPr sz="1200">
                <a:solidFill>
                  <a:srgbClr val="FEFEFE"/>
                </a:solidFill>
              </a:defRPr>
            </a:lvl1pPr>
          </a:lstStyle>
          <a:p>
            <a:pPr>
              <a:defRPr/>
            </a:pPr>
            <a:fld id="{7D1923A5-499E-4C8C-9B9C-21442154B955}" type="slidenum">
              <a:rPr lang="en-US" altLang="en-US"/>
              <a:pPr>
                <a:defRPr/>
              </a:pPr>
              <a:t>‹Nº›</a:t>
            </a:fld>
            <a:endParaRPr lang="en-US" altLang="en-US"/>
          </a:p>
        </p:txBody>
      </p:sp>
    </p:spTree>
  </p:cSld>
  <p:clrMap bg1="lt1" tx1="dk1" bg2="lt2" tx2="dk2" accent1="accent1" accent2="accent2" accent3="accent3" accent4="accent4" accent5="accent5" accent6="accent6" hlink="hlink" folHlink="folHlink"/>
  <p:sldLayoutIdLst>
    <p:sldLayoutId id="2147483830" r:id="rId1"/>
    <p:sldLayoutId id="2147483820" r:id="rId2"/>
    <p:sldLayoutId id="2147483821" r:id="rId3"/>
    <p:sldLayoutId id="2147483822" r:id="rId4"/>
    <p:sldLayoutId id="2147483823" r:id="rId5"/>
    <p:sldLayoutId id="2147483824" r:id="rId6"/>
    <p:sldLayoutId id="2147483825" r:id="rId7"/>
    <p:sldLayoutId id="2147483831" r:id="rId8"/>
    <p:sldLayoutId id="2147483832" r:id="rId9"/>
    <p:sldLayoutId id="2147483826" r:id="rId10"/>
    <p:sldLayoutId id="2147483827" r:id="rId11"/>
    <p:sldLayoutId id="2147483828" r:id="rId12"/>
    <p:sldLayoutId id="2147483829" r:id="rId13"/>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3813"/>
            <a:ext cx="9177338" cy="516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p:cNvSpPr>
            <a:spLocks noGrp="1" noChangeArrowheads="1"/>
          </p:cNvSpPr>
          <p:nvPr>
            <p:ph type="ctrTitle"/>
          </p:nvPr>
        </p:nvSpPr>
        <p:spPr>
          <a:xfrm>
            <a:off x="5508625" y="268288"/>
            <a:ext cx="3313113" cy="1276350"/>
          </a:xfrm>
        </p:spPr>
        <p:txBody>
          <a:bodyPr rtlCol="0">
            <a:normAutofit fontScale="90000"/>
          </a:bodyPr>
          <a:lstStyle/>
          <a:p>
            <a:pPr algn="ctr" eaLnBrk="1" fontAlgn="auto" hangingPunct="1">
              <a:spcAft>
                <a:spcPts val="0"/>
              </a:spcAft>
              <a:defRPr/>
            </a:pPr>
            <a:r>
              <a:rPr lang="en-US" altLang="en-US" b="1" dirty="0">
                <a:solidFill>
                  <a:schemeClr val="bg1"/>
                </a:solidFill>
                <a:effectLst>
                  <a:outerShdw blurRad="38100" dist="38100" dir="2700000" algn="tl">
                    <a:srgbClr val="C0C0C0"/>
                  </a:outerShdw>
                </a:effectLst>
              </a:rPr>
              <a:t>EL FUERTE PREGON PRESENTA:</a:t>
            </a:r>
          </a:p>
        </p:txBody>
      </p:sp>
      <p:sp>
        <p:nvSpPr>
          <p:cNvPr id="2051" name="Rectangle 3"/>
          <p:cNvSpPr>
            <a:spLocks noGrp="1" noChangeArrowheads="1"/>
          </p:cNvSpPr>
          <p:nvPr>
            <p:ph type="subTitle" idx="1"/>
          </p:nvPr>
        </p:nvSpPr>
        <p:spPr>
          <a:xfrm>
            <a:off x="34925" y="1419225"/>
            <a:ext cx="6265863" cy="1873250"/>
          </a:xfrm>
        </p:spPr>
        <p:txBody>
          <a:bodyPr rtlCol="0"/>
          <a:lstStyle/>
          <a:p>
            <a:pPr algn="ctr" eaLnBrk="1" fontAlgn="auto" hangingPunct="1">
              <a:spcAft>
                <a:spcPts val="0"/>
              </a:spcAft>
              <a:defRPr/>
            </a:pPr>
            <a:r>
              <a:rPr lang="en-US" altLang="en-US" sz="4400" b="1" dirty="0">
                <a:solidFill>
                  <a:schemeClr val="tx1"/>
                </a:solidFill>
                <a:effectLst>
                  <a:outerShdw blurRad="38100" dist="38100" dir="2700000" algn="tl">
                    <a:srgbClr val="C0C0C0"/>
                  </a:outerShdw>
                </a:effectLst>
              </a:rPr>
              <a:t>EL MAYOR ENGAÑO </a:t>
            </a:r>
          </a:p>
          <a:p>
            <a:pPr algn="ctr" eaLnBrk="1" fontAlgn="auto" hangingPunct="1">
              <a:spcAft>
                <a:spcPts val="0"/>
              </a:spcAft>
              <a:defRPr/>
            </a:pPr>
            <a:r>
              <a:rPr lang="en-US" altLang="en-US" sz="4400" b="1" dirty="0">
                <a:solidFill>
                  <a:schemeClr val="tx1"/>
                </a:solidFill>
                <a:effectLst>
                  <a:outerShdw blurRad="38100" dist="38100" dir="2700000" algn="tl">
                    <a:srgbClr val="C0C0C0"/>
                  </a:outerShdw>
                </a:effectLst>
              </a:rPr>
              <a:t>DE LA HISTORIA</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484188"/>
            <a:ext cx="8280400" cy="857250"/>
          </a:xfrm>
        </p:spPr>
        <p:txBody>
          <a:bodyPr rtlCol="0">
            <a:normAutofit fontScale="90000"/>
          </a:bodyPr>
          <a:lstStyle/>
          <a:p>
            <a:pPr algn="ctr" eaLnBrk="1" fontAlgn="auto" hangingPunct="1">
              <a:spcAft>
                <a:spcPts val="0"/>
              </a:spcAft>
              <a:defRPr/>
            </a:pPr>
            <a:r>
              <a:rPr lang="es-CO" altLang="en-US" b="1">
                <a:solidFill>
                  <a:srgbClr val="C00000"/>
                </a:solidFill>
                <a:effectLst>
                  <a:outerShdw blurRad="38100" dist="38100" dir="2700000" algn="tl">
                    <a:srgbClr val="C0C0C0"/>
                  </a:outerShdw>
                </a:effectLst>
                <a:latin typeface="Tahoma" pitchFamily="34" charset="0"/>
              </a:rPr>
              <a:t>EL SABADO es un remedio contra:</a:t>
            </a:r>
          </a:p>
        </p:txBody>
      </p:sp>
      <p:pic>
        <p:nvPicPr>
          <p:cNvPr id="14339" name="Picture 6" descr="E:\laminas\EVOLUC.BMP"/>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11188" y="1492250"/>
            <a:ext cx="2665412" cy="3228975"/>
          </a:xfrm>
        </p:spPr>
      </p:pic>
      <p:sp>
        <p:nvSpPr>
          <p:cNvPr id="13316" name="Rectangle 4"/>
          <p:cNvSpPr>
            <a:spLocks noGrp="1" noChangeArrowheads="1"/>
          </p:cNvSpPr>
          <p:nvPr>
            <p:ph type="body" sz="half" idx="2"/>
          </p:nvPr>
        </p:nvSpPr>
        <p:spPr>
          <a:xfrm>
            <a:off x="3203575" y="1419225"/>
            <a:ext cx="5334000" cy="3086100"/>
          </a:xfrm>
        </p:spPr>
        <p:txBody>
          <a:bodyPr rtlCol="0">
            <a:normAutofit fontScale="92500" lnSpcReduction="10000"/>
          </a:bodyPr>
          <a:lstStyle/>
          <a:p>
            <a:pPr indent="-274320" algn="just" eaLnBrk="1" fontAlgn="auto" hangingPunct="1">
              <a:spcAft>
                <a:spcPts val="0"/>
              </a:spcAft>
              <a:defRPr/>
            </a:pPr>
            <a:r>
              <a:rPr lang="es-CO" altLang="en-US" sz="2800" b="1" u="sng">
                <a:solidFill>
                  <a:schemeClr val="tx1">
                    <a:lumMod val="85000"/>
                    <a:lumOff val="15000"/>
                  </a:schemeClr>
                </a:solidFill>
                <a:effectLst>
                  <a:outerShdw blurRad="38100" dist="38100" dir="2700000" algn="tl">
                    <a:srgbClr val="C0C0C0"/>
                  </a:outerShdw>
                </a:effectLst>
                <a:latin typeface="Tahoma" pitchFamily="34" charset="0"/>
              </a:rPr>
              <a:t>EL ATEISMO Y EL EVOLUCIONISMO:</a:t>
            </a:r>
          </a:p>
          <a:p>
            <a:pPr indent="-274320" algn="just" eaLnBrk="1" fontAlgn="auto" hangingPunct="1">
              <a:spcAft>
                <a:spcPts val="0"/>
              </a:spcAft>
              <a:defRPr/>
            </a:pPr>
            <a:r>
              <a:rPr lang="es-CO" altLang="en-US" sz="2800" b="1">
                <a:solidFill>
                  <a:schemeClr val="tx1">
                    <a:lumMod val="85000"/>
                    <a:lumOff val="15000"/>
                  </a:schemeClr>
                </a:solidFill>
                <a:effectLst>
                  <a:outerShdw blurRad="38100" dist="38100" dir="2700000" algn="tl">
                    <a:srgbClr val="C0C0C0"/>
                  </a:outerShdw>
                </a:effectLst>
                <a:latin typeface="Tahoma" pitchFamily="34" charset="0"/>
              </a:rPr>
              <a:t>“Porque en seis días hizo Jehová los cielos y la tierra… y reposó en el séptimo día; </a:t>
            </a:r>
            <a:r>
              <a:rPr lang="es-CO" altLang="en-US" sz="2800" b="1" u="sng">
                <a:solidFill>
                  <a:schemeClr val="tx1">
                    <a:lumMod val="85000"/>
                    <a:lumOff val="15000"/>
                  </a:schemeClr>
                </a:solidFill>
                <a:effectLst>
                  <a:outerShdw blurRad="38100" dist="38100" dir="2700000" algn="tl">
                    <a:srgbClr val="C0C0C0"/>
                  </a:outerShdw>
                </a:effectLst>
                <a:latin typeface="Tahoma" pitchFamily="34" charset="0"/>
              </a:rPr>
              <a:t>por tanto, Jehová bendijo el día de reposo y lo santificó” (</a:t>
            </a:r>
            <a:r>
              <a:rPr lang="es-CO" altLang="en-US" sz="2800" b="1">
                <a:solidFill>
                  <a:schemeClr val="tx1">
                    <a:lumMod val="85000"/>
                    <a:lumOff val="15000"/>
                  </a:schemeClr>
                </a:solidFill>
                <a:effectLst>
                  <a:outerShdw blurRad="38100" dist="38100" dir="2700000" algn="tl">
                    <a:srgbClr val="C0C0C0"/>
                  </a:outerShdw>
                </a:effectLst>
                <a:latin typeface="Tahoma" pitchFamily="34" charset="0"/>
              </a:rPr>
              <a:t>Exo.20:11)</a:t>
            </a:r>
            <a:endParaRPr lang="es-CO" altLang="en-US" sz="2800" b="1" u="sng">
              <a:solidFill>
                <a:schemeClr val="tx1">
                  <a:lumMod val="85000"/>
                  <a:lumOff val="15000"/>
                </a:schemeClr>
              </a:solidFill>
              <a:effectLst>
                <a:outerShdw blurRad="38100" dist="38100" dir="2700000" algn="tl">
                  <a:srgbClr val="C0C0C0"/>
                </a:outerShdw>
              </a:effectLst>
              <a:latin typeface="Tahoma" pitchFamily="34" charset="0"/>
            </a:endParaRPr>
          </a:p>
        </p:txBody>
      </p:sp>
    </p:spTree>
  </p:cSld>
  <p:clrMapOvr>
    <a:masterClrMapping/>
  </p:clrMapOvr>
  <p:transition>
    <p:cover dir="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0825" y="339725"/>
            <a:ext cx="8529638" cy="857250"/>
          </a:xfrm>
        </p:spPr>
        <p:txBody>
          <a:bodyPr rtlCol="0">
            <a:normAutofit fontScale="90000"/>
          </a:bodyPr>
          <a:lstStyle/>
          <a:p>
            <a:pPr algn="ctr" eaLnBrk="1" fontAlgn="auto" hangingPunct="1">
              <a:spcAft>
                <a:spcPts val="0"/>
              </a:spcAft>
              <a:defRPr/>
            </a:pPr>
            <a:r>
              <a:rPr lang="es-CO" altLang="en-US" b="1">
                <a:solidFill>
                  <a:srgbClr val="C00000"/>
                </a:solidFill>
                <a:effectLst>
                  <a:outerShdw blurRad="38100" dist="38100" dir="2700000" algn="tl">
                    <a:srgbClr val="C0C0C0"/>
                  </a:outerShdw>
                </a:effectLst>
                <a:latin typeface="Tahoma" pitchFamily="34" charset="0"/>
              </a:rPr>
              <a:t>EL SABADO es un remedio contra:</a:t>
            </a:r>
          </a:p>
        </p:txBody>
      </p:sp>
      <p:sp>
        <p:nvSpPr>
          <p:cNvPr id="14339" name="Rectangle 3"/>
          <p:cNvSpPr>
            <a:spLocks noGrp="1" noChangeArrowheads="1"/>
          </p:cNvSpPr>
          <p:nvPr>
            <p:ph type="body" sz="half" idx="2"/>
          </p:nvPr>
        </p:nvSpPr>
        <p:spPr>
          <a:xfrm>
            <a:off x="755650" y="1492250"/>
            <a:ext cx="7772400" cy="3086100"/>
          </a:xfrm>
        </p:spPr>
        <p:txBody>
          <a:bodyPr rtlCol="0">
            <a:normAutofit fontScale="92500" lnSpcReduction="10000"/>
          </a:bodyPr>
          <a:lstStyle/>
          <a:p>
            <a:pPr indent="-274320" eaLnBrk="1" fontAlgn="auto" hangingPunct="1">
              <a:spcAft>
                <a:spcPts val="0"/>
              </a:spcAft>
              <a:buFontTx/>
              <a:buNone/>
              <a:defRPr/>
            </a:pPr>
            <a:r>
              <a:rPr lang="es-CO" altLang="en-US" sz="2800" b="1">
                <a:solidFill>
                  <a:schemeClr val="tx1">
                    <a:lumMod val="85000"/>
                    <a:lumOff val="15000"/>
                  </a:schemeClr>
                </a:solidFill>
                <a:effectLst>
                  <a:outerShdw blurRad="38100" dist="38100" dir="2700000" algn="tl">
                    <a:srgbClr val="C0C0C0"/>
                  </a:outerShdw>
                </a:effectLst>
                <a:latin typeface="Tahoma" pitchFamily="34" charset="0"/>
              </a:rPr>
              <a:t>					  LA ESCLAVITUD:</a:t>
            </a:r>
          </a:p>
          <a:p>
            <a:pPr indent="-274320" eaLnBrk="1" fontAlgn="auto" hangingPunct="1">
              <a:spcAft>
                <a:spcPts val="0"/>
              </a:spcAft>
              <a:buFontTx/>
              <a:buNone/>
              <a:defRPr/>
            </a:pPr>
            <a:r>
              <a:rPr lang="es-CO" altLang="en-US" sz="2800" b="1">
                <a:solidFill>
                  <a:schemeClr val="tx1">
                    <a:lumMod val="85000"/>
                    <a:lumOff val="15000"/>
                  </a:schemeClr>
                </a:solidFill>
                <a:effectLst>
                  <a:outerShdw blurRad="38100" dist="38100" dir="2700000" algn="tl">
                    <a:srgbClr val="C0C0C0"/>
                  </a:outerShdw>
                </a:effectLst>
                <a:latin typeface="Tahoma" pitchFamily="34" charset="0"/>
              </a:rPr>
              <a:t>					 “Acuérdate que      					  fuiste siervo en 					  tierra de Egipto, y 					  que Jehová tu Dios  				  te sacó de allá… </a:t>
            </a:r>
            <a:r>
              <a:rPr lang="es-CO" altLang="en-US" sz="2800" b="1" u="sng">
                <a:solidFill>
                  <a:schemeClr val="tx1">
                    <a:lumMod val="85000"/>
                    <a:lumOff val="15000"/>
                  </a:schemeClr>
                </a:solidFill>
                <a:effectLst>
                  <a:outerShdw blurRad="38100" dist="38100" dir="2700000" algn="tl">
                    <a:srgbClr val="C0C0C0"/>
                  </a:outerShdw>
                </a:effectLst>
                <a:latin typeface="Tahoma" pitchFamily="34" charset="0"/>
              </a:rPr>
              <a:t>por lo cual Jehová tu Dios te ha mandado que guardes el día del sábado”</a:t>
            </a:r>
            <a:r>
              <a:rPr lang="es-CO" altLang="en-US" sz="2800" b="1">
                <a:solidFill>
                  <a:schemeClr val="tx1">
                    <a:lumMod val="85000"/>
                    <a:lumOff val="15000"/>
                  </a:schemeClr>
                </a:solidFill>
                <a:effectLst>
                  <a:outerShdw blurRad="38100" dist="38100" dir="2700000" algn="tl">
                    <a:srgbClr val="C0C0C0"/>
                  </a:outerShdw>
                </a:effectLst>
                <a:latin typeface="Tahoma" pitchFamily="34" charset="0"/>
              </a:rPr>
              <a:t> (Deuteronomio 5:15)</a:t>
            </a:r>
          </a:p>
        </p:txBody>
      </p:sp>
      <p:pic>
        <p:nvPicPr>
          <p:cNvPr id="15364" name="Picture 5" descr="C:\Users\hp\Documents\Adventista 7 Día\Imagenes Cristianas\I- Imaagenes cristianas\LJAS0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203325"/>
            <a:ext cx="291147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u"/>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268288"/>
            <a:ext cx="8383587" cy="857250"/>
          </a:xfrm>
        </p:spPr>
        <p:txBody>
          <a:bodyPr rtlCol="0">
            <a:normAutofit fontScale="90000"/>
          </a:bodyPr>
          <a:lstStyle/>
          <a:p>
            <a:pPr algn="ctr" eaLnBrk="1" fontAlgn="auto" hangingPunct="1">
              <a:spcAft>
                <a:spcPts val="0"/>
              </a:spcAft>
              <a:defRPr/>
            </a:pPr>
            <a:r>
              <a:rPr lang="es-CO" altLang="en-US" b="1">
                <a:solidFill>
                  <a:srgbClr val="C00000"/>
                </a:solidFill>
                <a:effectLst>
                  <a:outerShdw blurRad="38100" dist="38100" dir="2700000" algn="tl">
                    <a:srgbClr val="C0C0C0"/>
                  </a:outerShdw>
                </a:effectLst>
                <a:latin typeface="Tahoma" pitchFamily="34" charset="0"/>
              </a:rPr>
              <a:t>EL SABADO es un remedio contra:</a:t>
            </a:r>
          </a:p>
        </p:txBody>
      </p:sp>
      <p:pic>
        <p:nvPicPr>
          <p:cNvPr id="16387" name="Picture 10" descr="C:\WINDOWS\DESKTOP\MyWork\laminas2\penitent.bmp"/>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4213" y="1347788"/>
            <a:ext cx="2894012" cy="3086100"/>
          </a:xfrm>
        </p:spPr>
      </p:pic>
      <p:sp>
        <p:nvSpPr>
          <p:cNvPr id="15363" name="Rectangle 3"/>
          <p:cNvSpPr>
            <a:spLocks noGrp="1" noChangeArrowheads="1"/>
          </p:cNvSpPr>
          <p:nvPr>
            <p:ph type="body" sz="half" idx="2"/>
          </p:nvPr>
        </p:nvSpPr>
        <p:spPr>
          <a:xfrm>
            <a:off x="3635375" y="1276350"/>
            <a:ext cx="4953000" cy="3086100"/>
          </a:xfrm>
        </p:spPr>
        <p:txBody>
          <a:bodyPr rtlCol="0">
            <a:normAutofit fontScale="92500" lnSpcReduction="20000"/>
          </a:bodyPr>
          <a:lstStyle/>
          <a:p>
            <a:pPr indent="-274320" algn="just" eaLnBrk="1" fontAlgn="auto" hangingPunct="1">
              <a:spcAft>
                <a:spcPts val="0"/>
              </a:spcAft>
              <a:defRPr/>
            </a:pPr>
            <a:r>
              <a:rPr lang="es-CO" altLang="en-US" sz="2800" u="sng" dirty="0">
                <a:solidFill>
                  <a:schemeClr val="tx1">
                    <a:lumMod val="85000"/>
                    <a:lumOff val="15000"/>
                  </a:schemeClr>
                </a:solidFill>
                <a:effectLst>
                  <a:outerShdw blurRad="38100" dist="38100" dir="2700000" algn="tl">
                    <a:srgbClr val="C0C0C0"/>
                  </a:outerShdw>
                </a:effectLst>
                <a:latin typeface="Tahoma" pitchFamily="34" charset="0"/>
              </a:rPr>
              <a:t>LA PECAMINOSIDAD:</a:t>
            </a:r>
          </a:p>
          <a:p>
            <a:pPr indent="-274320" algn="just" eaLnBrk="1" fontAlgn="auto" hangingPunct="1">
              <a:spcAft>
                <a:spcPts val="0"/>
              </a:spcAft>
              <a:defRPr/>
            </a:pPr>
            <a:r>
              <a:rPr lang="es-CO" altLang="en-US" sz="2800" dirty="0">
                <a:solidFill>
                  <a:schemeClr val="tx1">
                    <a:lumMod val="85000"/>
                    <a:lumOff val="15000"/>
                  </a:schemeClr>
                </a:solidFill>
                <a:effectLst>
                  <a:outerShdw blurRad="38100" dist="38100" dir="2700000" algn="tl">
                    <a:srgbClr val="C0C0C0"/>
                  </a:outerShdw>
                </a:effectLst>
                <a:latin typeface="Tahoma" pitchFamily="34" charset="0"/>
              </a:rPr>
              <a:t>“…Guardaréis mis sábados; porque eso es señal entre mí y vosotros por vuestras edades, para que sepáis que yo soy Jehová que os SANTIFICO” 		</a:t>
            </a:r>
          </a:p>
          <a:p>
            <a:pPr marL="68580" indent="0" algn="just" eaLnBrk="1" fontAlgn="auto" hangingPunct="1">
              <a:spcAft>
                <a:spcPts val="0"/>
              </a:spcAft>
              <a:buFont typeface="Wingdings 2" pitchFamily="18" charset="2"/>
              <a:buNone/>
              <a:defRPr/>
            </a:pPr>
            <a:r>
              <a:rPr lang="es-CO" altLang="en-US" sz="2800" dirty="0">
                <a:solidFill>
                  <a:schemeClr val="tx1">
                    <a:lumMod val="85000"/>
                    <a:lumOff val="15000"/>
                  </a:schemeClr>
                </a:solidFill>
                <a:effectLst>
                  <a:outerShdw blurRad="38100" dist="38100" dir="2700000" algn="tl">
                    <a:srgbClr val="C0C0C0"/>
                  </a:outerShdw>
                </a:effectLst>
                <a:latin typeface="Tahoma" pitchFamily="34" charset="0"/>
              </a:rPr>
              <a:t>		(</a:t>
            </a:r>
            <a:r>
              <a:rPr lang="es-CO" altLang="en-US" sz="2800" dirty="0" err="1">
                <a:solidFill>
                  <a:schemeClr val="tx1">
                    <a:lumMod val="85000"/>
                    <a:lumOff val="15000"/>
                  </a:schemeClr>
                </a:solidFill>
                <a:effectLst>
                  <a:outerShdw blurRad="38100" dist="38100" dir="2700000" algn="tl">
                    <a:srgbClr val="C0C0C0"/>
                  </a:outerShdw>
                </a:effectLst>
                <a:latin typeface="Tahoma" pitchFamily="34" charset="0"/>
              </a:rPr>
              <a:t>Exo</a:t>
            </a:r>
            <a:r>
              <a:rPr lang="es-CO" altLang="en-US" sz="2800" dirty="0">
                <a:solidFill>
                  <a:schemeClr val="tx1">
                    <a:lumMod val="85000"/>
                    <a:lumOff val="15000"/>
                  </a:schemeClr>
                </a:solidFill>
                <a:effectLst>
                  <a:outerShdw blurRad="38100" dist="38100" dir="2700000" algn="tl">
                    <a:srgbClr val="C0C0C0"/>
                  </a:outerShdw>
                </a:effectLst>
                <a:latin typeface="Tahoma" pitchFamily="34" charset="0"/>
              </a:rPr>
              <a:t>. 31:13)</a:t>
            </a:r>
            <a:endParaRPr lang="es-CO" altLang="en-US" sz="2800" u="sng" dirty="0">
              <a:solidFill>
                <a:schemeClr val="tx1">
                  <a:lumMod val="85000"/>
                  <a:lumOff val="15000"/>
                </a:schemeClr>
              </a:solidFill>
              <a:effectLst>
                <a:outerShdw blurRad="38100" dist="38100" dir="2700000" algn="tl">
                  <a:srgbClr val="C0C0C0"/>
                </a:outerShdw>
              </a:effectLst>
              <a:latin typeface="Tahoma" pitchFamily="34" charset="0"/>
            </a:endParaRPr>
          </a:p>
        </p:txBody>
      </p:sp>
    </p:spTree>
  </p:cSld>
  <p:clrMapOvr>
    <a:masterClrMapping/>
  </p:clrMapOvr>
  <p:transition>
    <p:cover dir="ld"/>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750" y="268288"/>
            <a:ext cx="8135938" cy="857250"/>
          </a:xfrm>
        </p:spPr>
        <p:txBody>
          <a:bodyPr rtlCol="0">
            <a:normAutofit fontScale="90000"/>
          </a:bodyPr>
          <a:lstStyle/>
          <a:p>
            <a:pPr algn="ctr" eaLnBrk="1" fontAlgn="auto" hangingPunct="1">
              <a:spcAft>
                <a:spcPts val="0"/>
              </a:spcAft>
              <a:defRPr/>
            </a:pPr>
            <a:r>
              <a:rPr lang="es-CO" altLang="en-US" b="1">
                <a:solidFill>
                  <a:srgbClr val="C00000"/>
                </a:solidFill>
                <a:effectLst>
                  <a:outerShdw blurRad="38100" dist="38100" dir="2700000" algn="tl">
                    <a:srgbClr val="C0C0C0"/>
                  </a:outerShdw>
                </a:effectLst>
                <a:latin typeface="Tahoma" pitchFamily="34" charset="0"/>
              </a:rPr>
              <a:t>EL SABADO es un remedio contra:</a:t>
            </a:r>
          </a:p>
        </p:txBody>
      </p:sp>
      <p:sp>
        <p:nvSpPr>
          <p:cNvPr id="16387" name="Rectangle 3"/>
          <p:cNvSpPr>
            <a:spLocks noGrp="1" noChangeArrowheads="1"/>
          </p:cNvSpPr>
          <p:nvPr>
            <p:ph type="body" sz="half" idx="2"/>
          </p:nvPr>
        </p:nvSpPr>
        <p:spPr>
          <a:xfrm>
            <a:off x="900113" y="1635125"/>
            <a:ext cx="7696200" cy="3086100"/>
          </a:xfrm>
        </p:spPr>
        <p:txBody>
          <a:bodyPr rtlCol="0">
            <a:normAutofit fontScale="92500" lnSpcReduction="20000"/>
          </a:bodyPr>
          <a:lstStyle/>
          <a:p>
            <a:pPr indent="-274320" eaLnBrk="1" fontAlgn="auto" hangingPunct="1">
              <a:spcAft>
                <a:spcPts val="0"/>
              </a:spcAft>
              <a:buFontTx/>
              <a:buNone/>
              <a:defRPr/>
            </a:pPr>
            <a:r>
              <a:rPr lang="es-CO" altLang="en-US" sz="2800" b="1" u="sng" dirty="0">
                <a:solidFill>
                  <a:schemeClr val="tx1">
                    <a:lumMod val="85000"/>
                    <a:lumOff val="15000"/>
                  </a:schemeClr>
                </a:solidFill>
                <a:effectLst>
                  <a:outerShdw blurRad="38100" dist="38100" dir="2700000" algn="tl">
                    <a:srgbClr val="C0C0C0"/>
                  </a:outerShdw>
                </a:effectLst>
                <a:latin typeface="Tahoma" pitchFamily="34" charset="0"/>
              </a:rPr>
              <a:t>					  LA INGRATITUD:</a:t>
            </a:r>
          </a:p>
          <a:p>
            <a:pPr indent="-274320" eaLnBrk="1" fontAlgn="auto" hangingPunct="1">
              <a:spcAft>
                <a:spcPts val="0"/>
              </a:spcAft>
              <a:buFontTx/>
              <a:buNone/>
              <a:defRPr/>
            </a:pPr>
            <a:r>
              <a:rPr lang="es-CO" altLang="en-US" b="1" dirty="0">
                <a:solidFill>
                  <a:schemeClr val="tx1">
                    <a:lumMod val="85000"/>
                    <a:lumOff val="15000"/>
                  </a:schemeClr>
                </a:solidFill>
                <a:effectLst>
                  <a:outerShdw blurRad="38100" dist="38100" dir="2700000" algn="tl">
                    <a:srgbClr val="C0C0C0"/>
                  </a:outerShdw>
                </a:effectLst>
                <a:latin typeface="Tahoma" pitchFamily="34" charset="0"/>
              </a:rPr>
              <a:t>					  Durante 40 años el 					  Señor envió maná a su 				             pueblo durante seis 					  días de la semana 					  excepto en sábado. </a:t>
            </a:r>
            <a:br>
              <a:rPr lang="es-CO" altLang="en-US" b="1" dirty="0">
                <a:solidFill>
                  <a:schemeClr val="tx1">
                    <a:lumMod val="85000"/>
                    <a:lumOff val="15000"/>
                  </a:schemeClr>
                </a:solidFill>
                <a:effectLst>
                  <a:outerShdw blurRad="38100" dist="38100" dir="2700000" algn="tl">
                    <a:srgbClr val="C0C0C0"/>
                  </a:outerShdw>
                </a:effectLst>
                <a:latin typeface="Tahoma" pitchFamily="34" charset="0"/>
              </a:rPr>
            </a:br>
            <a:r>
              <a:rPr lang="es-CO" altLang="en-US" b="1" dirty="0">
                <a:solidFill>
                  <a:schemeClr val="tx1">
                    <a:lumMod val="85000"/>
                    <a:lumOff val="15000"/>
                  </a:schemeClr>
                </a:solidFill>
                <a:effectLst>
                  <a:outerShdw blurRad="38100" dist="38100" dir="2700000" algn="tl">
                    <a:srgbClr val="C0C0C0"/>
                  </a:outerShdw>
                </a:effectLst>
                <a:latin typeface="Tahoma" pitchFamily="34" charset="0"/>
              </a:rPr>
              <a:t>“En los seis días lo juntaréis; mas el séptimo día es sábado, en el cual no se hallará...Mirad que Jehová os dio el SABADO, y por eso os da en el sexto día pan para dos días” 		(</a:t>
            </a:r>
            <a:r>
              <a:rPr lang="es-CO" altLang="en-US" b="1" dirty="0" err="1">
                <a:solidFill>
                  <a:schemeClr val="tx1">
                    <a:lumMod val="85000"/>
                    <a:lumOff val="15000"/>
                  </a:schemeClr>
                </a:solidFill>
                <a:effectLst>
                  <a:outerShdw blurRad="38100" dist="38100" dir="2700000" algn="tl">
                    <a:srgbClr val="C0C0C0"/>
                  </a:outerShdw>
                </a:effectLst>
                <a:latin typeface="Tahoma" pitchFamily="34" charset="0"/>
              </a:rPr>
              <a:t>Exo</a:t>
            </a:r>
            <a:r>
              <a:rPr lang="es-CO" altLang="en-US" b="1" dirty="0">
                <a:solidFill>
                  <a:schemeClr val="tx1">
                    <a:lumMod val="85000"/>
                    <a:lumOff val="15000"/>
                  </a:schemeClr>
                </a:solidFill>
                <a:effectLst>
                  <a:outerShdw blurRad="38100" dist="38100" dir="2700000" algn="tl">
                    <a:srgbClr val="C0C0C0"/>
                  </a:outerShdw>
                </a:effectLst>
                <a:latin typeface="Tahoma" pitchFamily="34" charset="0"/>
              </a:rPr>
              <a:t>. 16:26,29)</a:t>
            </a:r>
            <a:endParaRPr lang="es-CO" altLang="en-US" b="1" u="sng" dirty="0">
              <a:solidFill>
                <a:schemeClr val="tx1">
                  <a:lumMod val="85000"/>
                  <a:lumOff val="15000"/>
                </a:schemeClr>
              </a:solidFill>
              <a:effectLst>
                <a:outerShdw blurRad="38100" dist="38100" dir="2700000" algn="tl">
                  <a:srgbClr val="C0C0C0"/>
                </a:outerShdw>
              </a:effectLst>
              <a:latin typeface="Tahoma" pitchFamily="34" charset="0"/>
            </a:endParaRP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31888"/>
            <a:ext cx="364966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lu"/>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9750" y="457200"/>
            <a:ext cx="8528050" cy="857250"/>
          </a:xfrm>
        </p:spPr>
        <p:txBody>
          <a:bodyPr rtlCol="0">
            <a:normAutofit fontScale="90000"/>
          </a:bodyPr>
          <a:lstStyle/>
          <a:p>
            <a:pPr algn="ctr" eaLnBrk="1" fontAlgn="auto" hangingPunct="1">
              <a:spcAft>
                <a:spcPts val="0"/>
              </a:spcAft>
              <a:defRPr/>
            </a:pPr>
            <a:r>
              <a:rPr lang="es-CO" altLang="en-US" b="1">
                <a:solidFill>
                  <a:srgbClr val="C00000"/>
                </a:solidFill>
                <a:effectLst>
                  <a:outerShdw blurRad="38100" dist="38100" dir="2700000" algn="tl">
                    <a:srgbClr val="C0C0C0"/>
                  </a:outerShdw>
                </a:effectLst>
                <a:latin typeface="Tahoma" pitchFamily="34" charset="0"/>
              </a:rPr>
              <a:t>EL SABADO es un remedio contra:</a:t>
            </a:r>
          </a:p>
        </p:txBody>
      </p:sp>
      <p:pic>
        <p:nvPicPr>
          <p:cNvPr id="18435" name="Picture 10" descr="C:\WINDOWS\DESKTOP\MyWork\laminas2\Moises.bmp"/>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11188" y="1492250"/>
            <a:ext cx="2808287" cy="2951163"/>
          </a:xfrm>
        </p:spPr>
      </p:pic>
      <p:sp>
        <p:nvSpPr>
          <p:cNvPr id="17411" name="Rectangle 3"/>
          <p:cNvSpPr>
            <a:spLocks noGrp="1" noChangeArrowheads="1"/>
          </p:cNvSpPr>
          <p:nvPr>
            <p:ph type="body" sz="half" idx="2"/>
          </p:nvPr>
        </p:nvSpPr>
        <p:spPr>
          <a:xfrm>
            <a:off x="3348038" y="1492250"/>
            <a:ext cx="5334000" cy="3086100"/>
          </a:xfrm>
        </p:spPr>
        <p:txBody>
          <a:bodyPr rtlCol="0">
            <a:normAutofit fontScale="92500" lnSpcReduction="10000"/>
          </a:bodyPr>
          <a:lstStyle/>
          <a:p>
            <a:pPr indent="-274320" algn="just" eaLnBrk="1" fontAlgn="auto" hangingPunct="1">
              <a:spcAft>
                <a:spcPts val="0"/>
              </a:spcAft>
              <a:defRPr/>
            </a:pPr>
            <a:r>
              <a:rPr lang="es-CO" altLang="en-US" sz="2800" u="sng" dirty="0">
                <a:solidFill>
                  <a:schemeClr val="tx1">
                    <a:lumMod val="85000"/>
                    <a:lumOff val="15000"/>
                  </a:schemeClr>
                </a:solidFill>
                <a:effectLst>
                  <a:outerShdw blurRad="38100" dist="38100" dir="2700000" algn="tl">
                    <a:srgbClr val="000000">
                      <a:alpha val="43137"/>
                    </a:srgbClr>
                  </a:outerShdw>
                </a:effectLst>
                <a:latin typeface="Tahoma" pitchFamily="34" charset="0"/>
              </a:rPr>
              <a:t>LA DESTRUCCION</a:t>
            </a:r>
          </a:p>
          <a:p>
            <a:pPr indent="-274320" algn="just" eaLnBrk="1" fontAlgn="auto" hangingPunct="1">
              <a:spcAft>
                <a:spcPts val="0"/>
              </a:spcAft>
              <a:defRPr/>
            </a:pPr>
            <a:r>
              <a:rPr lang="es-CO" altLang="en-US" dirty="0">
                <a:solidFill>
                  <a:schemeClr val="tx1">
                    <a:lumMod val="85000"/>
                    <a:lumOff val="15000"/>
                  </a:schemeClr>
                </a:solidFill>
                <a:effectLst>
                  <a:outerShdw blurRad="38100" dist="38100" dir="2700000" algn="tl">
                    <a:srgbClr val="000000">
                      <a:alpha val="43137"/>
                    </a:srgbClr>
                  </a:outerShdw>
                </a:effectLst>
                <a:latin typeface="Tahoma" pitchFamily="34" charset="0"/>
              </a:rPr>
              <a:t>En tiempos del profeta Ezequías se habló de una señal que llevarían en la frente los fieles para no ser destruidos (</a:t>
            </a:r>
            <a:r>
              <a:rPr lang="es-CO" altLang="en-US" dirty="0" err="1">
                <a:solidFill>
                  <a:schemeClr val="tx1">
                    <a:lumMod val="85000"/>
                    <a:lumOff val="15000"/>
                  </a:schemeClr>
                </a:solidFill>
                <a:effectLst>
                  <a:outerShdw blurRad="38100" dist="38100" dir="2700000" algn="tl">
                    <a:srgbClr val="000000">
                      <a:alpha val="43137"/>
                    </a:srgbClr>
                  </a:outerShdw>
                </a:effectLst>
                <a:latin typeface="Tahoma" pitchFamily="34" charset="0"/>
              </a:rPr>
              <a:t>Ezeq</a:t>
            </a:r>
            <a:r>
              <a:rPr lang="es-CO" altLang="en-US" dirty="0">
                <a:solidFill>
                  <a:schemeClr val="tx1">
                    <a:lumMod val="85000"/>
                    <a:lumOff val="15000"/>
                  </a:schemeClr>
                </a:solidFill>
                <a:effectLst>
                  <a:outerShdw blurRad="38100" dist="38100" dir="2700000" algn="tl">
                    <a:srgbClr val="000000">
                      <a:alpha val="43137"/>
                    </a:srgbClr>
                  </a:outerShdw>
                </a:effectLst>
                <a:latin typeface="Tahoma" pitchFamily="34" charset="0"/>
              </a:rPr>
              <a:t>. 9:1-6).</a:t>
            </a:r>
          </a:p>
          <a:p>
            <a:pPr indent="-274320" algn="just" eaLnBrk="1" fontAlgn="auto" hangingPunct="1">
              <a:spcAft>
                <a:spcPts val="0"/>
              </a:spcAft>
              <a:defRPr/>
            </a:pPr>
            <a:r>
              <a:rPr lang="es-CO" altLang="en-US" dirty="0">
                <a:solidFill>
                  <a:schemeClr val="tx1">
                    <a:lumMod val="85000"/>
                    <a:lumOff val="15000"/>
                  </a:schemeClr>
                </a:solidFill>
                <a:effectLst>
                  <a:outerShdw blurRad="38100" dist="38100" dir="2700000" algn="tl">
                    <a:srgbClr val="000000">
                      <a:alpha val="43137"/>
                    </a:srgbClr>
                  </a:outerShdw>
                </a:effectLst>
                <a:latin typeface="Tahoma" pitchFamily="34" charset="0"/>
              </a:rPr>
              <a:t>“Y santificad mis SABADOS </a:t>
            </a:r>
            <a:r>
              <a:rPr lang="es-CO" altLang="en-US" u="sng" dirty="0">
                <a:solidFill>
                  <a:schemeClr val="tx1">
                    <a:lumMod val="85000"/>
                    <a:lumOff val="15000"/>
                  </a:schemeClr>
                </a:solidFill>
                <a:effectLst>
                  <a:outerShdw blurRad="38100" dist="38100" dir="2700000" algn="tl">
                    <a:srgbClr val="000000">
                      <a:alpha val="43137"/>
                    </a:srgbClr>
                  </a:outerShdw>
                </a:effectLst>
                <a:latin typeface="Tahoma" pitchFamily="34" charset="0"/>
              </a:rPr>
              <a:t>y sean por señal entre mí y vosotros para que sepáis que yo soy Jehová vuestro Dios” </a:t>
            </a:r>
            <a:r>
              <a:rPr lang="es-CO" altLang="en-US" dirty="0">
                <a:solidFill>
                  <a:schemeClr val="tx1">
                    <a:lumMod val="85000"/>
                    <a:lumOff val="15000"/>
                  </a:schemeClr>
                </a:solidFill>
                <a:effectLst>
                  <a:outerShdw blurRad="38100" dist="38100" dir="2700000" algn="tl">
                    <a:srgbClr val="000000">
                      <a:alpha val="43137"/>
                    </a:srgbClr>
                  </a:outerShdw>
                </a:effectLst>
                <a:latin typeface="Tahoma" pitchFamily="34" charset="0"/>
              </a:rPr>
              <a:t>(</a:t>
            </a:r>
            <a:r>
              <a:rPr lang="es-CO" altLang="en-US" dirty="0" err="1">
                <a:solidFill>
                  <a:schemeClr val="tx1">
                    <a:lumMod val="85000"/>
                    <a:lumOff val="15000"/>
                  </a:schemeClr>
                </a:solidFill>
                <a:effectLst>
                  <a:outerShdw blurRad="38100" dist="38100" dir="2700000" algn="tl">
                    <a:srgbClr val="000000">
                      <a:alpha val="43137"/>
                    </a:srgbClr>
                  </a:outerShdw>
                </a:effectLst>
                <a:latin typeface="Tahoma" pitchFamily="34" charset="0"/>
              </a:rPr>
              <a:t>Eze</a:t>
            </a:r>
            <a:r>
              <a:rPr lang="es-CO" altLang="en-US" dirty="0">
                <a:solidFill>
                  <a:schemeClr val="tx1">
                    <a:lumMod val="85000"/>
                    <a:lumOff val="15000"/>
                  </a:schemeClr>
                </a:solidFill>
                <a:effectLst>
                  <a:outerShdw blurRad="38100" dist="38100" dir="2700000" algn="tl">
                    <a:srgbClr val="000000">
                      <a:alpha val="43137"/>
                    </a:srgbClr>
                  </a:outerShdw>
                </a:effectLst>
                <a:latin typeface="Tahoma" pitchFamily="34" charset="0"/>
              </a:rPr>
              <a:t>. 20:20)</a:t>
            </a:r>
            <a:endParaRPr lang="es-CO" altLang="en-US" u="sng" dirty="0">
              <a:solidFill>
                <a:schemeClr val="tx1">
                  <a:lumMod val="85000"/>
                  <a:lumOff val="15000"/>
                </a:schemeClr>
              </a:solidFill>
              <a:effectLst>
                <a:outerShdw blurRad="38100" dist="38100" dir="2700000" algn="tl">
                  <a:srgbClr val="000000">
                    <a:alpha val="43137"/>
                  </a:srgbClr>
                </a:outerShdw>
              </a:effectLst>
              <a:latin typeface="Tahoma" pitchFamily="34" charset="0"/>
            </a:endParaRPr>
          </a:p>
        </p:txBody>
      </p:sp>
    </p:spTree>
  </p:cSld>
  <p:clrMapOvr>
    <a:masterClrMapping/>
  </p:clrMapOvr>
  <p:transition>
    <p:cover dir="rd"/>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850" y="339725"/>
            <a:ext cx="8599488" cy="857250"/>
          </a:xfrm>
        </p:spPr>
        <p:txBody>
          <a:bodyPr rtlCol="0">
            <a:normAutofit fontScale="90000"/>
          </a:bodyPr>
          <a:lstStyle/>
          <a:p>
            <a:pPr algn="ctr" eaLnBrk="1" fontAlgn="auto" hangingPunct="1">
              <a:spcAft>
                <a:spcPts val="0"/>
              </a:spcAft>
              <a:defRPr/>
            </a:pPr>
            <a:r>
              <a:rPr lang="es-CO" altLang="en-US" b="1">
                <a:solidFill>
                  <a:srgbClr val="C00000"/>
                </a:solidFill>
                <a:effectLst>
                  <a:outerShdw blurRad="38100" dist="38100" dir="2700000" algn="tl">
                    <a:srgbClr val="C0C0C0"/>
                  </a:outerShdw>
                </a:effectLst>
                <a:latin typeface="Tahoma" pitchFamily="34" charset="0"/>
              </a:rPr>
              <a:t>EL SABADO es un remedio contra:</a:t>
            </a:r>
          </a:p>
        </p:txBody>
      </p:sp>
      <p:pic>
        <p:nvPicPr>
          <p:cNvPr id="19459" name="Picture 10" descr="C:\WINDOWS\DESKTOP\MyWork\laminas2\eden.bmp"/>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4213" y="1492250"/>
            <a:ext cx="3000375" cy="3086100"/>
          </a:xfrm>
        </p:spPr>
      </p:pic>
      <p:sp>
        <p:nvSpPr>
          <p:cNvPr id="18435" name="Rectangle 3"/>
          <p:cNvSpPr>
            <a:spLocks noGrp="1" noChangeArrowheads="1"/>
          </p:cNvSpPr>
          <p:nvPr>
            <p:ph type="body" sz="half" idx="2"/>
          </p:nvPr>
        </p:nvSpPr>
        <p:spPr>
          <a:xfrm>
            <a:off x="3563938" y="1492250"/>
            <a:ext cx="5029200" cy="3086100"/>
          </a:xfrm>
        </p:spPr>
        <p:txBody>
          <a:bodyPr rtlCol="0">
            <a:normAutofit fontScale="85000" lnSpcReduction="10000"/>
          </a:bodyPr>
          <a:lstStyle/>
          <a:p>
            <a:pPr indent="-274320" algn="just" eaLnBrk="1" fontAlgn="auto" hangingPunct="1">
              <a:spcAft>
                <a:spcPts val="0"/>
              </a:spcAft>
              <a:defRPr/>
            </a:pPr>
            <a:r>
              <a:rPr lang="es-CO" altLang="en-US" b="1" u="sng" dirty="0">
                <a:solidFill>
                  <a:schemeClr val="tx1">
                    <a:lumMod val="85000"/>
                    <a:lumOff val="15000"/>
                  </a:schemeClr>
                </a:solidFill>
                <a:effectLst>
                  <a:outerShdw blurRad="38100" dist="38100" dir="2700000" algn="tl">
                    <a:srgbClr val="C0C0C0"/>
                  </a:outerShdw>
                </a:effectLst>
                <a:latin typeface="Tahoma" pitchFamily="34" charset="0"/>
              </a:rPr>
              <a:t>LAS ANGUSTIAS Y AFANES DE ESTE MUNDO:</a:t>
            </a:r>
          </a:p>
          <a:p>
            <a:pPr indent="-274320" algn="just" eaLnBrk="1" fontAlgn="auto" hangingPunct="1">
              <a:spcAft>
                <a:spcPts val="0"/>
              </a:spcAft>
              <a:defRPr/>
            </a:pPr>
            <a:r>
              <a:rPr lang="es-CO" altLang="en-US" sz="2800" b="1" dirty="0">
                <a:solidFill>
                  <a:schemeClr val="tx1">
                    <a:lumMod val="85000"/>
                    <a:lumOff val="15000"/>
                  </a:schemeClr>
                </a:solidFill>
                <a:effectLst>
                  <a:outerShdw blurRad="38100" dist="38100" dir="2700000" algn="tl">
                    <a:srgbClr val="C0C0C0"/>
                  </a:outerShdw>
                </a:effectLst>
                <a:latin typeface="Tahoma" pitchFamily="34" charset="0"/>
              </a:rPr>
              <a:t>“</a:t>
            </a:r>
            <a:r>
              <a:rPr lang="es-CO" altLang="en-US" b="1" dirty="0">
                <a:solidFill>
                  <a:schemeClr val="tx1">
                    <a:lumMod val="85000"/>
                    <a:lumOff val="15000"/>
                  </a:schemeClr>
                </a:solidFill>
                <a:effectLst>
                  <a:outerShdw blurRad="38100" dist="38100" dir="2700000" algn="tl">
                    <a:srgbClr val="C0C0C0"/>
                  </a:outerShdw>
                </a:effectLst>
                <a:latin typeface="Tahoma" pitchFamily="34" charset="0"/>
              </a:rPr>
              <a:t>Si retrajeres del SABADO tu pie, de hacer tu voluntad en mi día santo, y al SABADO llamares delicias, santo, glorioso de Jehová; y lo venerares, no haciendo tus caminos, ni buscando tu voluntad, ni hablando tus palabras…” (Isa. 58:13)</a:t>
            </a:r>
            <a:endParaRPr lang="es-CO" altLang="en-US" b="1" u="sng" dirty="0">
              <a:solidFill>
                <a:schemeClr val="tx1">
                  <a:lumMod val="85000"/>
                  <a:lumOff val="15000"/>
                </a:schemeClr>
              </a:solidFill>
              <a:effectLst>
                <a:outerShdw blurRad="38100" dist="38100" dir="2700000" algn="tl">
                  <a:srgbClr val="C0C0C0"/>
                </a:outerShdw>
              </a:effectLst>
              <a:latin typeface="Tahoma" pitchFamily="34" charset="0"/>
            </a:endParaRPr>
          </a:p>
        </p:txBody>
      </p:sp>
    </p:spTree>
  </p:cSld>
  <p:clrMapOvr>
    <a:masterClrMapping/>
  </p:clrMapOvr>
  <p:transition>
    <p:cover dir="ru"/>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457200"/>
            <a:ext cx="8385175" cy="857250"/>
          </a:xfrm>
        </p:spPr>
        <p:txBody>
          <a:bodyPr rtlCol="0">
            <a:normAutofit fontScale="90000"/>
          </a:bodyPr>
          <a:lstStyle/>
          <a:p>
            <a:pPr algn="ctr" eaLnBrk="1" fontAlgn="auto" hangingPunct="1">
              <a:spcAft>
                <a:spcPts val="0"/>
              </a:spcAft>
              <a:defRPr/>
            </a:pPr>
            <a:r>
              <a:rPr lang="es-CO" altLang="en-US" b="1">
                <a:solidFill>
                  <a:srgbClr val="C00000"/>
                </a:solidFill>
                <a:effectLst>
                  <a:outerShdw blurRad="38100" dist="38100" dir="2700000" algn="tl">
                    <a:srgbClr val="C0C0C0"/>
                  </a:outerShdw>
                </a:effectLst>
                <a:latin typeface="Tahoma" pitchFamily="34" charset="0"/>
              </a:rPr>
              <a:t>EL SABADO es un remedio contra:</a:t>
            </a:r>
          </a:p>
        </p:txBody>
      </p:sp>
      <p:pic>
        <p:nvPicPr>
          <p:cNvPr id="20483" name="Picture 4" descr="C:\WINDOWS\DESKTOP\MyWork\laminas2\eden.bmp"/>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4213" y="1492250"/>
            <a:ext cx="2778125" cy="2857500"/>
          </a:xfrm>
        </p:spPr>
      </p:pic>
      <p:sp>
        <p:nvSpPr>
          <p:cNvPr id="21507" name="Rectangle 3"/>
          <p:cNvSpPr>
            <a:spLocks noGrp="1" noChangeArrowheads="1"/>
          </p:cNvSpPr>
          <p:nvPr>
            <p:ph type="body" sz="half" idx="2"/>
          </p:nvPr>
        </p:nvSpPr>
        <p:spPr>
          <a:xfrm>
            <a:off x="3348038" y="1419225"/>
            <a:ext cx="5029200" cy="3086100"/>
          </a:xfrm>
        </p:spPr>
        <p:txBody>
          <a:bodyPr rtlCol="0">
            <a:normAutofit lnSpcReduction="10000"/>
          </a:bodyPr>
          <a:lstStyle/>
          <a:p>
            <a:pPr indent="-274320" algn="just" eaLnBrk="1" fontAlgn="auto" hangingPunct="1">
              <a:spcAft>
                <a:spcPts val="0"/>
              </a:spcAft>
              <a:defRPr/>
            </a:pPr>
            <a:r>
              <a:rPr lang="es-CO" altLang="en-US" u="sng">
                <a:solidFill>
                  <a:schemeClr val="tx1">
                    <a:lumMod val="85000"/>
                    <a:lumOff val="15000"/>
                  </a:schemeClr>
                </a:solidFill>
                <a:effectLst>
                  <a:outerShdw blurRad="38100" dist="38100" dir="2700000" algn="tl">
                    <a:srgbClr val="C0C0C0"/>
                  </a:outerShdw>
                </a:effectLst>
                <a:latin typeface="Tahoma" pitchFamily="34" charset="0"/>
              </a:rPr>
              <a:t>LAS ANGUSTIAS Y AFANES DE ESTE MUNDO:</a:t>
            </a:r>
          </a:p>
          <a:p>
            <a:pPr indent="-274320" algn="just" eaLnBrk="1" fontAlgn="auto" hangingPunct="1">
              <a:spcAft>
                <a:spcPts val="0"/>
              </a:spcAft>
              <a:defRPr/>
            </a:pPr>
            <a:r>
              <a:rPr lang="es-CO" altLang="en-US" sz="2800">
                <a:solidFill>
                  <a:schemeClr val="tx1">
                    <a:lumMod val="85000"/>
                    <a:lumOff val="15000"/>
                  </a:schemeClr>
                </a:solidFill>
                <a:effectLst>
                  <a:outerShdw blurRad="38100" dist="38100" dir="2700000" algn="tl">
                    <a:srgbClr val="C0C0C0"/>
                  </a:outerShdw>
                </a:effectLst>
                <a:latin typeface="Tahoma" pitchFamily="34" charset="0"/>
              </a:rPr>
              <a:t>“</a:t>
            </a:r>
            <a:r>
              <a:rPr lang="es-CO" altLang="en-US">
                <a:solidFill>
                  <a:schemeClr val="tx1">
                    <a:lumMod val="85000"/>
                    <a:lumOff val="15000"/>
                  </a:schemeClr>
                </a:solidFill>
                <a:effectLst>
                  <a:outerShdw blurRad="38100" dist="38100" dir="2700000" algn="tl">
                    <a:srgbClr val="C0C0C0"/>
                  </a:outerShdw>
                </a:effectLst>
                <a:latin typeface="Tahoma" pitchFamily="34" charset="0"/>
              </a:rPr>
              <a:t>Entonces te deleitarás en Jehová, y yo te haré subir sobre las alturas de la tierra, y te dará a comer la heredad de Jacob tu padre; porque la boca de Jehová ha hablado” (Isa. 58:14)</a:t>
            </a:r>
            <a:endParaRPr lang="es-CO" altLang="en-US" u="sng">
              <a:solidFill>
                <a:schemeClr val="tx1">
                  <a:lumMod val="85000"/>
                  <a:lumOff val="15000"/>
                </a:schemeClr>
              </a:solidFill>
              <a:effectLst>
                <a:outerShdw blurRad="38100" dist="38100" dir="2700000" algn="tl">
                  <a:srgbClr val="C0C0C0"/>
                </a:outerShdw>
              </a:effectLst>
              <a:latin typeface="Tahoma" pitchFamily="34" charset="0"/>
            </a:endParaRPr>
          </a:p>
        </p:txBody>
      </p:sp>
    </p:spTree>
  </p:cSld>
  <p:clrMapOvr>
    <a:masterClrMapping/>
  </p:clrMapOvr>
  <p:transition>
    <p:cut thruBlk="1"/>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484188"/>
            <a:ext cx="8385175" cy="857250"/>
          </a:xfrm>
        </p:spPr>
        <p:txBody>
          <a:bodyPr rtlCol="0">
            <a:normAutofit fontScale="90000"/>
          </a:bodyPr>
          <a:lstStyle/>
          <a:p>
            <a:pPr algn="ctr" eaLnBrk="1" fontAlgn="auto" hangingPunct="1">
              <a:spcAft>
                <a:spcPts val="0"/>
              </a:spcAft>
              <a:defRPr/>
            </a:pPr>
            <a:r>
              <a:rPr lang="es-CO" altLang="en-US" b="1">
                <a:solidFill>
                  <a:srgbClr val="C00000"/>
                </a:solidFill>
                <a:effectLst>
                  <a:outerShdw blurRad="38100" dist="38100" dir="2700000" algn="tl">
                    <a:srgbClr val="C0C0C0"/>
                  </a:outerShdw>
                </a:effectLst>
                <a:latin typeface="Tahoma" pitchFamily="34" charset="0"/>
              </a:rPr>
              <a:t>EL SABADO es un remedio contra:</a:t>
            </a:r>
          </a:p>
        </p:txBody>
      </p:sp>
      <p:sp>
        <p:nvSpPr>
          <p:cNvPr id="19459" name="Rectangle 3"/>
          <p:cNvSpPr>
            <a:spLocks noGrp="1" noChangeArrowheads="1"/>
          </p:cNvSpPr>
          <p:nvPr>
            <p:ph type="body" sz="half" idx="2"/>
          </p:nvPr>
        </p:nvSpPr>
        <p:spPr>
          <a:xfrm>
            <a:off x="611188" y="1419225"/>
            <a:ext cx="4321175" cy="3086100"/>
          </a:xfrm>
        </p:spPr>
        <p:txBody>
          <a:bodyPr rtlCol="0">
            <a:normAutofit fontScale="77500" lnSpcReduction="20000"/>
          </a:bodyPr>
          <a:lstStyle/>
          <a:p>
            <a:pPr indent="-274320" algn="just" eaLnBrk="1" fontAlgn="auto" hangingPunct="1">
              <a:spcAft>
                <a:spcPts val="0"/>
              </a:spcAft>
              <a:defRPr/>
            </a:pPr>
            <a:r>
              <a:rPr lang="es-CO" altLang="en-US" sz="2800" b="1" u="sng" dirty="0">
                <a:solidFill>
                  <a:schemeClr val="tx1">
                    <a:lumMod val="85000"/>
                    <a:lumOff val="15000"/>
                  </a:schemeClr>
                </a:solidFill>
                <a:effectLst>
                  <a:outerShdw blurRad="38100" dist="38100" dir="2700000" algn="tl">
                    <a:srgbClr val="C0C0C0"/>
                  </a:outerShdw>
                </a:effectLst>
                <a:latin typeface="Tahoma" pitchFamily="34" charset="0"/>
              </a:rPr>
              <a:t>EL DOLOR HUMANO Y LA INJUSTICIA SOCIAL</a:t>
            </a:r>
          </a:p>
          <a:p>
            <a:pPr indent="-274320" algn="just" eaLnBrk="1" fontAlgn="auto" hangingPunct="1">
              <a:spcAft>
                <a:spcPts val="0"/>
              </a:spcAft>
              <a:defRPr/>
            </a:pPr>
            <a:r>
              <a:rPr lang="es-CO" altLang="en-US" b="1" dirty="0">
                <a:solidFill>
                  <a:schemeClr val="tx1">
                    <a:lumMod val="85000"/>
                    <a:lumOff val="15000"/>
                  </a:schemeClr>
                </a:solidFill>
                <a:effectLst>
                  <a:outerShdw blurRad="38100" dist="38100" dir="2700000" algn="tl">
                    <a:srgbClr val="C0C0C0"/>
                  </a:outerShdw>
                </a:effectLst>
                <a:latin typeface="Tahoma" pitchFamily="34" charset="0"/>
              </a:rPr>
              <a:t>El Señor satisfacía las necesidades de los dolientes humanos, de los oprimidos especialmente en SABADO.</a:t>
            </a:r>
          </a:p>
          <a:p>
            <a:pPr indent="-274320" algn="just" eaLnBrk="1" fontAlgn="auto" hangingPunct="1">
              <a:spcAft>
                <a:spcPts val="0"/>
              </a:spcAft>
              <a:defRPr/>
            </a:pPr>
            <a:r>
              <a:rPr lang="es-CO" altLang="en-US" b="1" dirty="0">
                <a:solidFill>
                  <a:schemeClr val="tx1">
                    <a:lumMod val="85000"/>
                    <a:lumOff val="15000"/>
                  </a:schemeClr>
                </a:solidFill>
                <a:effectLst>
                  <a:outerShdw blurRad="38100" dist="38100" dir="2700000" algn="tl">
                    <a:srgbClr val="C0C0C0"/>
                  </a:outerShdw>
                </a:effectLst>
                <a:latin typeface="Tahoma" pitchFamily="34" charset="0"/>
              </a:rPr>
              <a:t>Curó a un paralítico en sábado a pesar de que los fariseos se oponían al hecho de curar en ese día 				(Mateo 12:9-13).</a:t>
            </a:r>
            <a:endParaRPr lang="es-CO" altLang="en-US" sz="2800" b="1" u="sng" dirty="0">
              <a:solidFill>
                <a:schemeClr val="tx1">
                  <a:lumMod val="85000"/>
                  <a:lumOff val="15000"/>
                </a:schemeClr>
              </a:solidFill>
              <a:effectLst>
                <a:outerShdw blurRad="38100" dist="38100" dir="2700000" algn="tl">
                  <a:srgbClr val="C0C0C0"/>
                </a:outerShdw>
              </a:effectLst>
              <a:latin typeface="Tahoma" pitchFamily="34" charset="0"/>
            </a:endParaRPr>
          </a:p>
        </p:txBody>
      </p:sp>
      <p:pic>
        <p:nvPicPr>
          <p:cNvPr id="21508" name="Picture 6" descr="http://3.bp.blogspot.com/_9K9m_3dEXac/TFdIQCPh6AI/AAAAAAAAAEk/1tThdvcPbNI/s1600/Jesus_cura_al_parali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525" y="1419225"/>
            <a:ext cx="3154363"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1188" y="771525"/>
            <a:ext cx="8385175" cy="857250"/>
          </a:xfrm>
        </p:spPr>
        <p:txBody>
          <a:bodyPr rtlCol="0">
            <a:normAutofit fontScale="90000"/>
          </a:bodyPr>
          <a:lstStyle/>
          <a:p>
            <a:pPr algn="ctr" eaLnBrk="1" fontAlgn="auto" hangingPunct="1">
              <a:spcAft>
                <a:spcPts val="0"/>
              </a:spcAft>
              <a:defRPr/>
            </a:pPr>
            <a:r>
              <a:rPr lang="en-US" altLang="en-US" sz="3600" b="1" dirty="0">
                <a:solidFill>
                  <a:srgbClr val="C00000"/>
                </a:solidFill>
                <a:effectLst>
                  <a:outerShdw blurRad="38100" dist="38100" dir="2700000" algn="tl">
                    <a:srgbClr val="C0C0C0"/>
                  </a:outerShdw>
                </a:effectLst>
                <a:latin typeface="Tahoma" pitchFamily="34" charset="0"/>
              </a:rPr>
              <a:t>SATANAS TRATO DE CUBRIR DE SOMBRAS AL DIA SABADO</a:t>
            </a:r>
            <a:r>
              <a:rPr lang="en-US" altLang="en-US" b="1" dirty="0">
                <a:solidFill>
                  <a:srgbClr val="C00000"/>
                </a:solidFill>
                <a:effectLst>
                  <a:outerShdw blurRad="38100" dist="38100" dir="2700000" algn="tl">
                    <a:srgbClr val="C0C0C0"/>
                  </a:outerShdw>
                </a:effectLst>
                <a:latin typeface="Tahoma" pitchFamily="34" charset="0"/>
              </a:rPr>
              <a:t>:</a:t>
            </a:r>
          </a:p>
        </p:txBody>
      </p:sp>
      <p:sp>
        <p:nvSpPr>
          <p:cNvPr id="20483" name="Rectangle 3"/>
          <p:cNvSpPr>
            <a:spLocks noGrp="1" noChangeArrowheads="1"/>
          </p:cNvSpPr>
          <p:nvPr>
            <p:ph type="body" sz="half" idx="2"/>
          </p:nvPr>
        </p:nvSpPr>
        <p:spPr>
          <a:xfrm>
            <a:off x="3419475" y="1708150"/>
            <a:ext cx="5334000" cy="3086100"/>
          </a:xfrm>
        </p:spPr>
        <p:txBody>
          <a:bodyPr rtlCol="0">
            <a:normAutofit fontScale="92500" lnSpcReduction="20000"/>
          </a:bodyPr>
          <a:lstStyle/>
          <a:p>
            <a:pPr indent="-274320" algn="just" eaLnBrk="1" fontAlgn="auto" hangingPunct="1">
              <a:spcAft>
                <a:spcPts val="0"/>
              </a:spcAft>
              <a:defRPr/>
            </a:pPr>
            <a:r>
              <a:rPr lang="es-CO" altLang="en-US" sz="2800" u="sng" dirty="0">
                <a:solidFill>
                  <a:schemeClr val="tx1">
                    <a:lumMod val="85000"/>
                    <a:lumOff val="15000"/>
                  </a:schemeClr>
                </a:solidFill>
                <a:effectLst>
                  <a:outerShdw blurRad="38100" dist="38100" dir="2700000" algn="tl">
                    <a:srgbClr val="C0C0C0"/>
                  </a:outerShdw>
                </a:effectLst>
                <a:latin typeface="Tahoma" pitchFamily="34" charset="0"/>
              </a:rPr>
              <a:t>LOS FARISEOS HICIERON DEL SABADO UN DIA DIFICIL DE OBSERVAR	</a:t>
            </a:r>
          </a:p>
          <a:p>
            <a:pPr indent="-274320" algn="just" eaLnBrk="1" fontAlgn="auto" hangingPunct="1">
              <a:spcAft>
                <a:spcPts val="0"/>
              </a:spcAft>
              <a:defRPr/>
            </a:pPr>
            <a:r>
              <a:rPr lang="es-CO" altLang="en-US" sz="2800" dirty="0">
                <a:solidFill>
                  <a:schemeClr val="tx1">
                    <a:lumMod val="85000"/>
                    <a:lumOff val="15000"/>
                  </a:schemeClr>
                </a:solidFill>
                <a:effectLst>
                  <a:outerShdw blurRad="38100" dist="38100" dir="2700000" algn="tl">
                    <a:srgbClr val="C0C0C0"/>
                  </a:outerShdw>
                </a:effectLst>
                <a:latin typeface="Tahoma" pitchFamily="34" charset="0"/>
              </a:rPr>
              <a:t>“Porque atan pesadas cargas y difíciles de llevar, y las ponen sobre los hombros de los hombres; mas ni aun con su dedo las quieren mover” 		(Mat. 23:4)</a:t>
            </a:r>
            <a:endParaRPr lang="es-CO" altLang="en-US" sz="2800" u="sng" dirty="0">
              <a:solidFill>
                <a:schemeClr val="tx1">
                  <a:lumMod val="85000"/>
                  <a:lumOff val="15000"/>
                </a:schemeClr>
              </a:solidFill>
              <a:effectLst>
                <a:outerShdw blurRad="38100" dist="38100" dir="2700000" algn="tl">
                  <a:srgbClr val="C0C0C0"/>
                </a:outerShdw>
              </a:effectLst>
              <a:latin typeface="Tahoma" pitchFamily="34" charset="0"/>
            </a:endParaRPr>
          </a:p>
        </p:txBody>
      </p:sp>
      <p:pic>
        <p:nvPicPr>
          <p:cNvPr id="22532" name="Picture 6" descr="http://4.bp.blogspot.com/_TxH9fSbDD20/SX14VwoRKrI/AAAAAAAAAxk/1Hn0aXRshQA/s320/farise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08150"/>
            <a:ext cx="304165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9750" y="700088"/>
            <a:ext cx="8208963" cy="857250"/>
          </a:xfrm>
        </p:spPr>
        <p:txBody>
          <a:bodyPr/>
          <a:lstStyle/>
          <a:p>
            <a:pPr algn="ctr" eaLnBrk="1" hangingPunct="1"/>
            <a:r>
              <a:rPr lang="en-US" altLang="en-US" sz="3200" b="1">
                <a:solidFill>
                  <a:srgbClr val="C00000"/>
                </a:solidFill>
              </a:rPr>
              <a:t>LAS TRADICIONES DE LA MISNA JUDIA EN CUANTO A COMO SE VIOLA EL  SABADO</a:t>
            </a:r>
            <a:endParaRPr lang="en-US" altLang="en-US" sz="3600" b="1">
              <a:solidFill>
                <a:srgbClr val="C00000"/>
              </a:solidFill>
            </a:endParaRPr>
          </a:p>
        </p:txBody>
      </p:sp>
      <p:sp>
        <p:nvSpPr>
          <p:cNvPr id="22531" name="Rectangle 3"/>
          <p:cNvSpPr>
            <a:spLocks noGrp="1" noChangeArrowheads="1"/>
          </p:cNvSpPr>
          <p:nvPr>
            <p:ph sz="quarter" idx="13"/>
          </p:nvPr>
        </p:nvSpPr>
        <p:spPr>
          <a:xfrm>
            <a:off x="611188" y="1492250"/>
            <a:ext cx="3851275" cy="2619375"/>
          </a:xfrm>
        </p:spPr>
        <p:txBody>
          <a:bodyPr/>
          <a:lstStyle/>
          <a:p>
            <a:pPr algn="just" eaLnBrk="1" hangingPunct="1">
              <a:spcBef>
                <a:spcPts val="0"/>
              </a:spcBef>
              <a:defRPr/>
            </a:pPr>
            <a:r>
              <a:rPr lang="es-CO" altLang="en-US" spc="-150" dirty="0">
                <a:solidFill>
                  <a:schemeClr val="tx1">
                    <a:lumMod val="95000"/>
                    <a:lumOff val="5000"/>
                  </a:schemeClr>
                </a:solidFill>
              </a:rPr>
              <a:t>Si un hombre extiende su mano para darle algo a un pobre…</a:t>
            </a:r>
          </a:p>
          <a:p>
            <a:pPr algn="just" eaLnBrk="1" hangingPunct="1">
              <a:spcBef>
                <a:spcPts val="0"/>
              </a:spcBef>
              <a:defRPr/>
            </a:pPr>
            <a:r>
              <a:rPr lang="es-CO" altLang="en-US" spc="-150" dirty="0">
                <a:solidFill>
                  <a:schemeClr val="tx1">
                    <a:lumMod val="95000"/>
                    <a:lumOff val="5000"/>
                  </a:schemeClr>
                </a:solidFill>
              </a:rPr>
              <a:t>El que lee a la luz de una lámpara;</a:t>
            </a:r>
          </a:p>
          <a:p>
            <a:pPr algn="just" eaLnBrk="1" hangingPunct="1">
              <a:spcBef>
                <a:spcPts val="0"/>
              </a:spcBef>
              <a:defRPr/>
            </a:pPr>
            <a:r>
              <a:rPr lang="es-CO" altLang="en-US" spc="-150" dirty="0">
                <a:solidFill>
                  <a:schemeClr val="tx1">
                    <a:lumMod val="95000"/>
                    <a:lumOff val="5000"/>
                  </a:schemeClr>
                </a:solidFill>
              </a:rPr>
              <a:t>Una lámpara nueva se puede trasladar de un lado a otro de la casa, pero no una vieja.</a:t>
            </a:r>
          </a:p>
          <a:p>
            <a:pPr algn="just" eaLnBrk="1" hangingPunct="1">
              <a:spcBef>
                <a:spcPts val="0"/>
              </a:spcBef>
              <a:buFontTx/>
              <a:buNone/>
              <a:defRPr/>
            </a:pPr>
            <a:endParaRPr lang="es-CO" altLang="en-US" spc="-150" dirty="0">
              <a:solidFill>
                <a:schemeClr val="tx1">
                  <a:lumMod val="95000"/>
                  <a:lumOff val="5000"/>
                </a:schemeClr>
              </a:solidFill>
            </a:endParaRPr>
          </a:p>
          <a:p>
            <a:pPr algn="just" eaLnBrk="1" hangingPunct="1">
              <a:spcBef>
                <a:spcPts val="0"/>
              </a:spcBef>
              <a:defRPr/>
            </a:pPr>
            <a:endParaRPr lang="es-CO" altLang="en-US" spc="-150" dirty="0">
              <a:solidFill>
                <a:schemeClr val="tx1">
                  <a:lumMod val="95000"/>
                  <a:lumOff val="5000"/>
                </a:schemeClr>
              </a:solidFill>
            </a:endParaRPr>
          </a:p>
        </p:txBody>
      </p:sp>
      <p:sp>
        <p:nvSpPr>
          <p:cNvPr id="22532" name="Rectangle 4"/>
          <p:cNvSpPr>
            <a:spLocks noGrp="1" noChangeArrowheads="1"/>
          </p:cNvSpPr>
          <p:nvPr>
            <p:ph sz="quarter" idx="14"/>
          </p:nvPr>
        </p:nvSpPr>
        <p:spPr>
          <a:xfrm>
            <a:off x="4645025" y="1465263"/>
            <a:ext cx="3887788" cy="2619375"/>
          </a:xfrm>
        </p:spPr>
        <p:txBody>
          <a:bodyPr/>
          <a:lstStyle/>
          <a:p>
            <a:pPr algn="just" eaLnBrk="1" hangingPunct="1">
              <a:spcBef>
                <a:spcPts val="0"/>
              </a:spcBef>
              <a:defRPr/>
            </a:pPr>
            <a:r>
              <a:rPr lang="es-CO" altLang="en-US" spc="-150" dirty="0">
                <a:solidFill>
                  <a:schemeClr val="tx1">
                    <a:lumMod val="95000"/>
                    <a:lumOff val="5000"/>
                  </a:schemeClr>
                </a:solidFill>
              </a:rPr>
              <a:t>El sastre que lleva al salir con sigo la aguja conque trabaja; o el escriba que porta su pluma.</a:t>
            </a:r>
          </a:p>
          <a:p>
            <a:pPr algn="just" eaLnBrk="1" hangingPunct="1">
              <a:spcBef>
                <a:spcPts val="0"/>
              </a:spcBef>
              <a:defRPr/>
            </a:pPr>
            <a:r>
              <a:rPr lang="es-CO" altLang="en-US" spc="-150" dirty="0">
                <a:solidFill>
                  <a:schemeClr val="tx1">
                    <a:lumMod val="95000"/>
                    <a:lumOff val="5000"/>
                  </a:schemeClr>
                </a:solidFill>
              </a:rPr>
              <a:t>Apagar una vela para ahorrar vela.</a:t>
            </a:r>
          </a:p>
          <a:p>
            <a:pPr marL="69850" indent="0" algn="just" eaLnBrk="1" hangingPunct="1">
              <a:spcBef>
                <a:spcPts val="0"/>
              </a:spcBef>
              <a:buFont typeface="Wingdings 2" pitchFamily="18" charset="2"/>
              <a:buNone/>
              <a:defRPr/>
            </a:pPr>
            <a:endParaRPr lang="es-CO" altLang="en-US" spc="-150" dirty="0">
              <a:solidFill>
                <a:schemeClr val="tx1">
                  <a:lumMod val="95000"/>
                  <a:lumOff val="5000"/>
                </a:schemeClr>
              </a:solidFill>
            </a:endParaRPr>
          </a:p>
          <a:p>
            <a:pPr marL="69850" indent="0" algn="just" eaLnBrk="1" hangingPunct="1">
              <a:spcBef>
                <a:spcPts val="0"/>
              </a:spcBef>
              <a:buFont typeface="Wingdings 2" pitchFamily="18" charset="2"/>
              <a:buNone/>
              <a:defRPr/>
            </a:pPr>
            <a:r>
              <a:rPr lang="es-CO" altLang="en-US" sz="2000" i="1" spc="-150" dirty="0">
                <a:solidFill>
                  <a:schemeClr val="tx1">
                    <a:lumMod val="95000"/>
                    <a:lumOff val="5000"/>
                  </a:schemeClr>
                </a:solidFill>
              </a:rPr>
              <a:t>(“LA MISNA”, Edición de Carlos del Valle, Madrid, 1981, </a:t>
            </a:r>
            <a:r>
              <a:rPr lang="es-CO" altLang="en-US" sz="2000" i="1" spc="-150" dirty="0" err="1">
                <a:solidFill>
                  <a:schemeClr val="tx1">
                    <a:lumMod val="95000"/>
                    <a:lumOff val="5000"/>
                  </a:schemeClr>
                </a:solidFill>
              </a:rPr>
              <a:t>pgs</a:t>
            </a:r>
            <a:r>
              <a:rPr lang="es-CO" altLang="en-US" sz="2000" i="1" spc="-150" dirty="0">
                <a:solidFill>
                  <a:schemeClr val="tx1">
                    <a:lumMod val="95000"/>
                    <a:lumOff val="5000"/>
                  </a:schemeClr>
                </a:solidFill>
              </a:rPr>
              <a:t>. 221-231)</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2">
                                            <p:txEl>
                                              <p:pRg st="3" end="3"/>
                                            </p:txEl>
                                          </p:spTgt>
                                        </p:tgtEl>
                                        <p:attrNameLst>
                                          <p:attrName>style.visibility</p:attrName>
                                        </p:attrNameLst>
                                      </p:cBhvr>
                                      <p:to>
                                        <p:strVal val="visible"/>
                                      </p:to>
                                    </p:set>
                                    <p:animEffect transition="in" filter="wipe(left)">
                                      <p:cBhvr>
                                        <p:cTn id="7" dur="500"/>
                                        <p:tgtEl>
                                          <p:spTgt spid="22532">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wipe(left)">
                                      <p:cBhvr>
                                        <p:cTn id="12" dur="500"/>
                                        <p:tgtEl>
                                          <p:spTgt spid="225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2">
                                            <p:txEl>
                                              <p:pRg st="0" end="0"/>
                                            </p:txEl>
                                          </p:spTgt>
                                        </p:tgtEl>
                                        <p:attrNameLst>
                                          <p:attrName>style.visibility</p:attrName>
                                        </p:attrNameLst>
                                      </p:cBhvr>
                                      <p:to>
                                        <p:strVal val="visible"/>
                                      </p:to>
                                    </p:set>
                                    <p:animEffect transition="in" filter="wipe(left)">
                                      <p:cBhvr>
                                        <p:cTn id="17" dur="500"/>
                                        <p:tgtEl>
                                          <p:spTgt spid="2253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wipe(left)">
                                      <p:cBhvr>
                                        <p:cTn id="22" dur="500"/>
                                        <p:tgtEl>
                                          <p:spTgt spid="22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1">
                                            <p:txEl>
                                              <p:pRg st="1" end="1"/>
                                            </p:txEl>
                                          </p:spTgt>
                                        </p:tgtEl>
                                        <p:attrNameLst>
                                          <p:attrName>style.visibility</p:attrName>
                                        </p:attrNameLst>
                                      </p:cBhvr>
                                      <p:to>
                                        <p:strVal val="visible"/>
                                      </p:to>
                                    </p:set>
                                    <p:animEffect transition="in" filter="wipe(left)">
                                      <p:cBhvr>
                                        <p:cTn id="27" dur="500"/>
                                        <p:tgtEl>
                                          <p:spTgt spid="22531">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1">
                                            <p:txEl>
                                              <p:pRg st="0" end="0"/>
                                            </p:txEl>
                                          </p:spTgt>
                                        </p:tgtEl>
                                        <p:attrNameLst>
                                          <p:attrName>style.visibility</p:attrName>
                                        </p:attrNameLst>
                                      </p:cBhvr>
                                      <p:to>
                                        <p:strVal val="visible"/>
                                      </p:to>
                                    </p:set>
                                    <p:animEffect transition="in" filter="wipe(left)">
                                      <p:cBhvr>
                                        <p:cTn id="32"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rev="1"/>
      <p:bldP spid="22532" grpId="0" build="p" autoUpdateAnimBg="0" rev="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1188" y="771525"/>
            <a:ext cx="7772400" cy="857250"/>
          </a:xfrm>
        </p:spPr>
        <p:txBody>
          <a:bodyPr rtlCol="0">
            <a:normAutofit fontScale="90000"/>
          </a:bodyPr>
          <a:lstStyle/>
          <a:p>
            <a:pPr algn="ctr" eaLnBrk="1" fontAlgn="auto" hangingPunct="1">
              <a:spcAft>
                <a:spcPts val="0"/>
              </a:spcAft>
              <a:defRPr/>
            </a:pPr>
            <a:r>
              <a:rPr lang="es-CO" altLang="en-US" sz="3600" b="1" dirty="0">
                <a:solidFill>
                  <a:srgbClr val="FF0000"/>
                </a:solidFill>
                <a:effectLst>
                  <a:outerShdw blurRad="38100" dist="38100" dir="2700000" algn="tl">
                    <a:srgbClr val="C0C0C0"/>
                  </a:outerShdw>
                </a:effectLst>
                <a:latin typeface="Times New Roman" charset="0"/>
              </a:rPr>
              <a:t>Qué caracteriza a la iglesia bajo el poder engañoso del anti-Cristo?</a:t>
            </a:r>
            <a:r>
              <a:rPr lang="es-CO" altLang="en-US" b="1" dirty="0">
                <a:solidFill>
                  <a:srgbClr val="FF0000"/>
                </a:solidFill>
                <a:effectLst>
                  <a:outerShdw blurRad="38100" dist="38100" dir="2700000" algn="tl">
                    <a:srgbClr val="C0C0C0"/>
                  </a:outerShdw>
                </a:effectLst>
                <a:latin typeface="Times New Roman" charset="0"/>
              </a:rPr>
              <a:t> </a:t>
            </a:r>
          </a:p>
        </p:txBody>
      </p:sp>
      <p:sp>
        <p:nvSpPr>
          <p:cNvPr id="5123" name="Rectangle 3"/>
          <p:cNvSpPr>
            <a:spLocks noGrp="1" noChangeArrowheads="1"/>
          </p:cNvSpPr>
          <p:nvPr>
            <p:ph type="body" sz="half" idx="1"/>
          </p:nvPr>
        </p:nvSpPr>
        <p:spPr>
          <a:xfrm>
            <a:off x="611188" y="1635125"/>
            <a:ext cx="4483100" cy="3086100"/>
          </a:xfrm>
        </p:spPr>
        <p:txBody>
          <a:bodyPr rtlCol="0">
            <a:normAutofit fontScale="92500"/>
          </a:bodyPr>
          <a:lstStyle/>
          <a:p>
            <a:pPr indent="-274320" algn="just" eaLnBrk="1" fontAlgn="auto" hangingPunct="1">
              <a:spcAft>
                <a:spcPts val="0"/>
              </a:spcAft>
              <a:defRPr/>
            </a:pPr>
            <a:r>
              <a:rPr lang="es-CO" altLang="en-US" dirty="0">
                <a:solidFill>
                  <a:schemeClr val="tx1">
                    <a:lumMod val="85000"/>
                    <a:lumOff val="15000"/>
                  </a:schemeClr>
                </a:solidFill>
                <a:latin typeface="Tahoma" pitchFamily="34" charset="0"/>
                <a:ea typeface="Tahoma" pitchFamily="34" charset="0"/>
                <a:cs typeface="Tahoma" pitchFamily="34" charset="0"/>
              </a:rPr>
              <a:t>“Pero tengo unas pocas cosas contra ti: que toleras que esa mujer JEZABEL, que se dice ser profetisa, enseñe y seduzca a mis siervos a fornicar…”</a:t>
            </a:r>
          </a:p>
          <a:p>
            <a:pPr indent="-274320" algn="just" eaLnBrk="1" fontAlgn="auto" hangingPunct="1">
              <a:spcAft>
                <a:spcPts val="0"/>
              </a:spcAft>
              <a:defRPr/>
            </a:pPr>
            <a:r>
              <a:rPr lang="es-CO" altLang="en-US" dirty="0">
                <a:solidFill>
                  <a:schemeClr val="tx1">
                    <a:lumMod val="85000"/>
                    <a:lumOff val="15000"/>
                  </a:schemeClr>
                </a:solidFill>
                <a:latin typeface="Tahoma" pitchFamily="34" charset="0"/>
                <a:ea typeface="Tahoma" pitchFamily="34" charset="0"/>
                <a:cs typeface="Tahoma" pitchFamily="34" charset="0"/>
              </a:rPr>
              <a:t>Estas fornicaciones son llamadas </a:t>
            </a:r>
            <a:r>
              <a:rPr lang="es-CO" altLang="en-US" dirty="0">
                <a:solidFill>
                  <a:schemeClr val="accent1"/>
                </a:solidFill>
                <a:latin typeface="Tahoma" pitchFamily="34" charset="0"/>
                <a:ea typeface="Tahoma" pitchFamily="34" charset="0"/>
                <a:cs typeface="Tahoma" pitchFamily="34" charset="0"/>
              </a:rPr>
              <a:t>‘</a:t>
            </a:r>
            <a:r>
              <a:rPr lang="es-CO" altLang="en-US" u="sng"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Profundidades de Satanás’</a:t>
            </a:r>
            <a:r>
              <a:rPr lang="es-CO" altLang="en-US" dirty="0">
                <a:solidFill>
                  <a:schemeClr val="accent1"/>
                </a:solidFill>
                <a:latin typeface="Tahoma" pitchFamily="34" charset="0"/>
                <a:ea typeface="Tahoma" pitchFamily="34" charset="0"/>
                <a:cs typeface="Tahoma" pitchFamily="34" charset="0"/>
              </a:rPr>
              <a:t>.</a:t>
            </a:r>
            <a:r>
              <a:rPr lang="es-CO" altLang="en-US" dirty="0">
                <a:solidFill>
                  <a:schemeClr val="tx1">
                    <a:lumMod val="85000"/>
                    <a:lumOff val="15000"/>
                  </a:schemeClr>
                </a:solidFill>
                <a:latin typeface="Tahoma" pitchFamily="34" charset="0"/>
                <a:ea typeface="Tahoma" pitchFamily="34" charset="0"/>
                <a:cs typeface="Tahoma" pitchFamily="34" charset="0"/>
              </a:rPr>
              <a:t> (Ap.2:20,24)</a:t>
            </a:r>
          </a:p>
        </p:txBody>
      </p:sp>
      <p:pic>
        <p:nvPicPr>
          <p:cNvPr id="6148" name="Picture 6" descr="C:\WINDOWS\DESKTOP\laminas\ramera.bm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435600" y="1635125"/>
            <a:ext cx="2944813" cy="3086100"/>
          </a:xfrm>
        </p:spPr>
      </p:pic>
    </p:spTree>
  </p:cSld>
  <p:clrMapOvr>
    <a:masterClrMapping/>
  </p:clrMapOvr>
  <p:transition>
    <p:blinds dir="vert"/>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sz="quarter" idx="13"/>
          </p:nvPr>
        </p:nvSpPr>
        <p:spPr>
          <a:xfrm>
            <a:off x="539750" y="411163"/>
            <a:ext cx="3851275" cy="2619375"/>
          </a:xfrm>
        </p:spPr>
        <p:txBody>
          <a:bodyPr/>
          <a:lstStyle/>
          <a:p>
            <a:pPr algn="just" eaLnBrk="1" hangingPunct="1">
              <a:spcBef>
                <a:spcPts val="0"/>
              </a:spcBef>
              <a:defRPr/>
            </a:pPr>
            <a:r>
              <a:rPr lang="es-CO" altLang="en-US" spc="-150" dirty="0">
                <a:solidFill>
                  <a:schemeClr val="tx1">
                    <a:lumMod val="95000"/>
                    <a:lumOff val="5000"/>
                  </a:schemeClr>
                </a:solidFill>
              </a:rPr>
              <a:t>Un cojo no puede salir con su pata de palo , pero sí se puede salir con un huevo de langosta (para el mal de </a:t>
            </a:r>
            <a:r>
              <a:rPr lang="es-CO" altLang="en-US" spc="-150" dirty="0" err="1">
                <a:solidFill>
                  <a:schemeClr val="tx1">
                    <a:lumMod val="95000"/>
                    <a:lumOff val="5000"/>
                  </a:schemeClr>
                </a:solidFill>
              </a:rPr>
              <a:t>oido</a:t>
            </a:r>
            <a:r>
              <a:rPr lang="es-CO" altLang="en-US" spc="-150" dirty="0">
                <a:solidFill>
                  <a:schemeClr val="tx1">
                    <a:lumMod val="95000"/>
                    <a:lumOff val="5000"/>
                  </a:schemeClr>
                </a:solidFill>
              </a:rPr>
              <a:t>);  con un diente de zorra (para el insomnio);  o con el clavo de un crucificado  prendido al cuello para la fiebre terciaria. </a:t>
            </a:r>
          </a:p>
          <a:p>
            <a:pPr algn="just" eaLnBrk="1" hangingPunct="1">
              <a:spcBef>
                <a:spcPts val="0"/>
              </a:spcBef>
              <a:defRPr/>
            </a:pPr>
            <a:r>
              <a:rPr lang="es-CO" altLang="en-US" spc="-150" dirty="0">
                <a:solidFill>
                  <a:schemeClr val="tx1">
                    <a:lumMod val="95000"/>
                    <a:lumOff val="5000"/>
                  </a:schemeClr>
                </a:solidFill>
              </a:rPr>
              <a:t>(La </a:t>
            </a:r>
            <a:r>
              <a:rPr lang="es-CO" altLang="en-US" spc="-150" dirty="0" err="1">
                <a:solidFill>
                  <a:schemeClr val="tx1">
                    <a:lumMod val="95000"/>
                    <a:lumOff val="5000"/>
                  </a:schemeClr>
                </a:solidFill>
              </a:rPr>
              <a:t>Misna</a:t>
            </a:r>
            <a:r>
              <a:rPr lang="es-CO" altLang="en-US" spc="-150" dirty="0">
                <a:solidFill>
                  <a:schemeClr val="tx1">
                    <a:lumMod val="95000"/>
                    <a:lumOff val="5000"/>
                  </a:schemeClr>
                </a:solidFill>
              </a:rPr>
              <a:t>, </a:t>
            </a:r>
            <a:r>
              <a:rPr lang="es-CO" altLang="en-US" spc="-150" dirty="0" err="1">
                <a:solidFill>
                  <a:schemeClr val="tx1">
                    <a:lumMod val="95000"/>
                    <a:lumOff val="5000"/>
                  </a:schemeClr>
                </a:solidFill>
              </a:rPr>
              <a:t>pgs</a:t>
            </a:r>
            <a:r>
              <a:rPr lang="es-CO" altLang="en-US" spc="-150" dirty="0">
                <a:solidFill>
                  <a:schemeClr val="tx1">
                    <a:lumMod val="95000"/>
                    <a:lumOff val="5000"/>
                  </a:schemeClr>
                </a:solidFill>
              </a:rPr>
              <a:t>. 231-240)</a:t>
            </a:r>
          </a:p>
          <a:p>
            <a:pPr algn="just" eaLnBrk="1" hangingPunct="1">
              <a:spcBef>
                <a:spcPts val="0"/>
              </a:spcBef>
              <a:defRPr/>
            </a:pPr>
            <a:endParaRPr lang="es-CO" altLang="en-US" spc="-150" dirty="0">
              <a:solidFill>
                <a:schemeClr val="tx1">
                  <a:lumMod val="95000"/>
                  <a:lumOff val="5000"/>
                </a:schemeClr>
              </a:solidFill>
            </a:endParaRPr>
          </a:p>
        </p:txBody>
      </p:sp>
      <p:sp>
        <p:nvSpPr>
          <p:cNvPr id="24580" name="Rectangle 4"/>
          <p:cNvSpPr>
            <a:spLocks noGrp="1" noChangeArrowheads="1"/>
          </p:cNvSpPr>
          <p:nvPr>
            <p:ph sz="quarter" idx="14"/>
          </p:nvPr>
        </p:nvSpPr>
        <p:spPr>
          <a:xfrm>
            <a:off x="4643438" y="555625"/>
            <a:ext cx="3959225" cy="2619375"/>
          </a:xfrm>
        </p:spPr>
        <p:txBody>
          <a:bodyPr/>
          <a:lstStyle/>
          <a:p>
            <a:pPr algn="just" eaLnBrk="1" hangingPunct="1">
              <a:spcBef>
                <a:spcPts val="0"/>
              </a:spcBef>
              <a:defRPr/>
            </a:pPr>
            <a:r>
              <a:rPr lang="es-CO" altLang="en-US" spc="-150">
                <a:solidFill>
                  <a:schemeClr val="tx1">
                    <a:lumMod val="95000"/>
                    <a:lumOff val="5000"/>
                  </a:schemeClr>
                </a:solidFill>
              </a:rPr>
              <a:t>El que transporte algo con la mano es culpable, pero si eso mismo lo lleva en la boca, o en el pie, o en la oreja o en el pelo no es culpable!</a:t>
            </a:r>
          </a:p>
          <a:p>
            <a:pPr algn="just" eaLnBrk="1" hangingPunct="1">
              <a:spcBef>
                <a:spcPts val="0"/>
              </a:spcBef>
              <a:defRPr/>
            </a:pPr>
            <a:r>
              <a:rPr lang="es-CO" altLang="en-US" spc="-150">
                <a:solidFill>
                  <a:schemeClr val="tx1">
                    <a:lumMod val="95000"/>
                    <a:lumOff val="5000"/>
                  </a:schemeClr>
                </a:solidFill>
              </a:rPr>
              <a:t>El que se corta las uñas con los dientes; la mujer que arregla sus cabellos.</a:t>
            </a:r>
          </a:p>
          <a:p>
            <a:pPr algn="just" eaLnBrk="1" hangingPunct="1">
              <a:spcBef>
                <a:spcPts val="0"/>
              </a:spcBef>
              <a:defRPr/>
            </a:pPr>
            <a:r>
              <a:rPr lang="es-CO" altLang="en-US" spc="-150">
                <a:solidFill>
                  <a:schemeClr val="tx1">
                    <a:lumMod val="95000"/>
                    <a:lumOff val="5000"/>
                  </a:schemeClr>
                </a:solidFill>
              </a:rPr>
              <a:t>El que escribe dos letras! </a:t>
            </a:r>
          </a:p>
        </p:txBody>
      </p:sp>
      <p:sp>
        <p:nvSpPr>
          <p:cNvPr id="2" name="Line 5"/>
          <p:cNvSpPr>
            <a:spLocks noChangeShapeType="1"/>
          </p:cNvSpPr>
          <p:nvPr/>
        </p:nvSpPr>
        <p:spPr bwMode="auto">
          <a:xfrm>
            <a:off x="2268538" y="4371975"/>
            <a:ext cx="6119812"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Tree>
  </p:cSld>
  <p:clrMapOvr>
    <a:masterClrMapping/>
  </p:clrMapOvr>
  <p:transition>
    <p:split/>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sz="quarter" idx="13"/>
          </p:nvPr>
        </p:nvSpPr>
        <p:spPr>
          <a:xfrm>
            <a:off x="539750" y="268288"/>
            <a:ext cx="3922713" cy="2619375"/>
          </a:xfrm>
        </p:spPr>
        <p:txBody>
          <a:bodyPr/>
          <a:lstStyle/>
          <a:p>
            <a:pPr algn="just" eaLnBrk="1" hangingPunct="1">
              <a:spcBef>
                <a:spcPts val="0"/>
              </a:spcBef>
              <a:defRPr/>
            </a:pPr>
            <a:r>
              <a:rPr lang="es-CO" altLang="en-US" spc="-150">
                <a:solidFill>
                  <a:schemeClr val="tx1">
                    <a:lumMod val="95000"/>
                    <a:lumOff val="5000"/>
                  </a:schemeClr>
                </a:solidFill>
              </a:rPr>
              <a:t>Si uno está sentado en la puerta bloqueándola completamente!</a:t>
            </a:r>
          </a:p>
          <a:p>
            <a:pPr algn="just" eaLnBrk="1" hangingPunct="1">
              <a:spcBef>
                <a:spcPts val="0"/>
              </a:spcBef>
              <a:defRPr/>
            </a:pPr>
            <a:r>
              <a:rPr lang="es-CO" altLang="en-US" spc="-150">
                <a:solidFill>
                  <a:schemeClr val="tx1">
                    <a:lumMod val="95000"/>
                    <a:lumOff val="5000"/>
                  </a:schemeClr>
                </a:solidFill>
              </a:rPr>
              <a:t>No se puede exprimir la fruta para sacar de ella jugo.</a:t>
            </a:r>
          </a:p>
          <a:p>
            <a:pPr algn="just" eaLnBrk="1" hangingPunct="1">
              <a:spcBef>
                <a:spcPts val="0"/>
              </a:spcBef>
              <a:defRPr/>
            </a:pPr>
            <a:r>
              <a:rPr lang="es-CO" altLang="en-US" spc="-150">
                <a:solidFill>
                  <a:schemeClr val="tx1">
                    <a:lumMod val="95000"/>
                    <a:lumOff val="5000"/>
                  </a:schemeClr>
                </a:solidFill>
              </a:rPr>
              <a:t>Se pueden contar los huéspedes y los alimentos a viva voz, pero no por escrito.</a:t>
            </a:r>
          </a:p>
          <a:p>
            <a:pPr algn="just" eaLnBrk="1" hangingPunct="1">
              <a:spcBef>
                <a:spcPts val="0"/>
              </a:spcBef>
              <a:defRPr/>
            </a:pPr>
            <a:r>
              <a:rPr lang="es-CO" altLang="en-US" spc="-150">
                <a:solidFill>
                  <a:schemeClr val="tx1">
                    <a:lumMod val="95000"/>
                    <a:lumOff val="5000"/>
                  </a:schemeClr>
                </a:solidFill>
              </a:rPr>
              <a:t>(Misna, pgs.240 -255)</a:t>
            </a:r>
          </a:p>
          <a:p>
            <a:pPr algn="just" eaLnBrk="1" hangingPunct="1">
              <a:spcBef>
                <a:spcPts val="0"/>
              </a:spcBef>
              <a:defRPr/>
            </a:pPr>
            <a:endParaRPr lang="es-CO" altLang="en-US" spc="-150">
              <a:solidFill>
                <a:schemeClr val="tx1">
                  <a:lumMod val="95000"/>
                  <a:lumOff val="5000"/>
                </a:schemeClr>
              </a:solidFill>
            </a:endParaRPr>
          </a:p>
        </p:txBody>
      </p:sp>
      <p:sp>
        <p:nvSpPr>
          <p:cNvPr id="25604" name="Rectangle 4"/>
          <p:cNvSpPr>
            <a:spLocks noGrp="1" noChangeArrowheads="1"/>
          </p:cNvSpPr>
          <p:nvPr>
            <p:ph sz="quarter" idx="14"/>
          </p:nvPr>
        </p:nvSpPr>
        <p:spPr>
          <a:xfrm>
            <a:off x="4643438" y="627063"/>
            <a:ext cx="3959225" cy="2619375"/>
          </a:xfrm>
        </p:spPr>
        <p:txBody>
          <a:bodyPr/>
          <a:lstStyle/>
          <a:p>
            <a:pPr algn="just" eaLnBrk="1" hangingPunct="1">
              <a:spcBef>
                <a:spcPts val="0"/>
              </a:spcBef>
              <a:defRPr/>
            </a:pPr>
            <a:r>
              <a:rPr lang="en-US" altLang="en-US" spc="-150">
                <a:solidFill>
                  <a:schemeClr val="tx1">
                    <a:lumMod val="95000"/>
                    <a:lumOff val="5000"/>
                  </a:schemeClr>
                </a:solidFill>
              </a:rPr>
              <a:t>Si uno tiene dolor de lumbago y se fricciona con vino o vinagre es culpable; pero si lo hace con óleo o esencia de rosas no es culpable.</a:t>
            </a:r>
          </a:p>
          <a:p>
            <a:pPr algn="just" eaLnBrk="1" hangingPunct="1">
              <a:spcBef>
                <a:spcPts val="0"/>
              </a:spcBef>
              <a:defRPr/>
            </a:pPr>
            <a:r>
              <a:rPr lang="en-US" altLang="en-US" spc="-150">
                <a:solidFill>
                  <a:schemeClr val="tx1">
                    <a:lumMod val="95000"/>
                    <a:lumOff val="5000"/>
                  </a:schemeClr>
                </a:solidFill>
              </a:rPr>
              <a:t>En sábado no se cierran los ojos de un muerto.</a:t>
            </a:r>
          </a:p>
          <a:p>
            <a:pPr algn="just" eaLnBrk="1" hangingPunct="1">
              <a:spcBef>
                <a:spcPts val="0"/>
              </a:spcBef>
              <a:defRPr/>
            </a:pPr>
            <a:r>
              <a:rPr lang="en-US" altLang="en-US" spc="-150">
                <a:solidFill>
                  <a:schemeClr val="tx1">
                    <a:lumMod val="95000"/>
                    <a:lumOff val="5000"/>
                  </a:schemeClr>
                </a:solidFill>
              </a:rPr>
              <a:t>Se puede lavar y ungir un muerto con tal de que no se muevan sus miembros! </a:t>
            </a:r>
          </a:p>
        </p:txBody>
      </p:sp>
      <p:sp>
        <p:nvSpPr>
          <p:cNvPr id="2" name="Line 5"/>
          <p:cNvSpPr>
            <a:spLocks noChangeShapeType="1"/>
          </p:cNvSpPr>
          <p:nvPr/>
        </p:nvSpPr>
        <p:spPr bwMode="auto">
          <a:xfrm>
            <a:off x="1979613" y="3867150"/>
            <a:ext cx="237648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s-CO"/>
          </a:p>
        </p:txBody>
      </p:sp>
    </p:spTree>
  </p:cSld>
  <p:clrMapOvr>
    <a:masterClrMapping/>
  </p:clrMapOvr>
  <p:transition>
    <p:split dir="in"/>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23850" y="555625"/>
            <a:ext cx="8640763" cy="1295400"/>
          </a:xfrm>
        </p:spPr>
        <p:txBody>
          <a:bodyPr/>
          <a:lstStyle/>
          <a:p>
            <a:pPr algn="ctr" eaLnBrk="1" hangingPunct="1">
              <a:defRPr/>
            </a:pPr>
            <a:r>
              <a:rPr lang="es-CO" altLang="en-US" sz="2800" spc="-150" dirty="0">
                <a:solidFill>
                  <a:srgbClr val="C00000"/>
                </a:solidFill>
              </a:rPr>
              <a:t>Estas tradiciones eran el fundamento de las acusaciones a Jesús y sus discípulos de violar </a:t>
            </a:r>
            <a:br>
              <a:rPr lang="es-CO" altLang="en-US" sz="2800" spc="-150" dirty="0">
                <a:solidFill>
                  <a:srgbClr val="C00000"/>
                </a:solidFill>
              </a:rPr>
            </a:br>
            <a:r>
              <a:rPr lang="es-CO" altLang="en-US" sz="2800" spc="-150" dirty="0">
                <a:solidFill>
                  <a:srgbClr val="C00000"/>
                </a:solidFill>
              </a:rPr>
              <a:t>el sábado</a:t>
            </a:r>
            <a:endParaRPr lang="es-CO" altLang="en-US" spc="-150" dirty="0">
              <a:solidFill>
                <a:srgbClr val="C00000"/>
              </a:solidFill>
            </a:endParaRPr>
          </a:p>
        </p:txBody>
      </p:sp>
      <p:sp>
        <p:nvSpPr>
          <p:cNvPr id="25603" name="Rectangle 3"/>
          <p:cNvSpPr>
            <a:spLocks noGrp="1" noChangeArrowheads="1"/>
          </p:cNvSpPr>
          <p:nvPr>
            <p:ph idx="1"/>
          </p:nvPr>
        </p:nvSpPr>
        <p:spPr>
          <a:xfrm>
            <a:off x="468313" y="2066925"/>
            <a:ext cx="8207375" cy="2632075"/>
          </a:xfrm>
        </p:spPr>
        <p:txBody>
          <a:bodyPr/>
          <a:lstStyle/>
          <a:p>
            <a:pPr algn="just" eaLnBrk="1" hangingPunct="1">
              <a:defRPr/>
            </a:pPr>
            <a:r>
              <a:rPr lang="es-CO" altLang="en-US" dirty="0">
                <a:solidFill>
                  <a:schemeClr val="tx1">
                    <a:lumMod val="85000"/>
                    <a:lumOff val="15000"/>
                  </a:schemeClr>
                </a:solidFill>
              </a:rPr>
              <a:t>Porque el paralítico de Betesda cargó su lecho después de haber sido curado (Juan. 10-11)</a:t>
            </a:r>
          </a:p>
          <a:p>
            <a:pPr algn="just" eaLnBrk="1" hangingPunct="1">
              <a:defRPr/>
            </a:pPr>
            <a:r>
              <a:rPr lang="es-CO" altLang="en-US" dirty="0">
                <a:solidFill>
                  <a:schemeClr val="tx1">
                    <a:lumMod val="85000"/>
                    <a:lumOff val="15000"/>
                  </a:schemeClr>
                </a:solidFill>
              </a:rPr>
              <a:t>Porque Cristo hizo lodo con saliva, lo untó en los ojos del ciego y éste se los lavó (Juan 9:14-16)</a:t>
            </a:r>
          </a:p>
          <a:p>
            <a:pPr algn="just" eaLnBrk="1" hangingPunct="1">
              <a:defRPr/>
            </a:pPr>
            <a:endParaRPr lang="es-CO" altLang="en-US" dirty="0">
              <a:solidFill>
                <a:schemeClr val="tx1">
                  <a:lumMod val="85000"/>
                  <a:lumOff val="15000"/>
                </a:schemeClr>
              </a:solidFill>
            </a:endParaRPr>
          </a:p>
          <a:p>
            <a:pPr algn="just" eaLnBrk="1" hangingPunct="1">
              <a:defRPr/>
            </a:pPr>
            <a:endParaRPr lang="es-CO" altLang="en-US" dirty="0">
              <a:solidFill>
                <a:schemeClr val="tx1">
                  <a:lumMod val="85000"/>
                  <a:lumOff val="15000"/>
                </a:schemeClr>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500" fill="hold"/>
                                        <p:tgtEl>
                                          <p:spTgt spid="2560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2560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2560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anim calcmode="lin" valueType="num">
                                      <p:cBhvr>
                                        <p:cTn id="15" dur="500" fill="hold"/>
                                        <p:tgtEl>
                                          <p:spTgt spid="25603">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2560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560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23850" y="555625"/>
            <a:ext cx="8640763" cy="1295400"/>
          </a:xfrm>
        </p:spPr>
        <p:txBody>
          <a:bodyPr/>
          <a:lstStyle/>
          <a:p>
            <a:pPr algn="ctr" eaLnBrk="1" hangingPunct="1">
              <a:defRPr/>
            </a:pPr>
            <a:r>
              <a:rPr lang="es-CO" altLang="en-US" sz="2800" spc="-150" dirty="0">
                <a:solidFill>
                  <a:srgbClr val="C00000"/>
                </a:solidFill>
              </a:rPr>
              <a:t>Estas tradiciones eran el fundamento de las acusaciones a Jesús y sus discípulos de violar </a:t>
            </a:r>
            <a:br>
              <a:rPr lang="es-CO" altLang="en-US" sz="2800" spc="-150" dirty="0">
                <a:solidFill>
                  <a:srgbClr val="C00000"/>
                </a:solidFill>
              </a:rPr>
            </a:br>
            <a:r>
              <a:rPr lang="es-CO" altLang="en-US" sz="2800" spc="-150" dirty="0">
                <a:solidFill>
                  <a:srgbClr val="C00000"/>
                </a:solidFill>
              </a:rPr>
              <a:t>el sábado</a:t>
            </a:r>
            <a:endParaRPr lang="es-CO" altLang="en-US" spc="-150" dirty="0">
              <a:solidFill>
                <a:srgbClr val="C00000"/>
              </a:solidFill>
            </a:endParaRPr>
          </a:p>
        </p:txBody>
      </p:sp>
      <p:sp>
        <p:nvSpPr>
          <p:cNvPr id="25603" name="Rectangle 3"/>
          <p:cNvSpPr>
            <a:spLocks noGrp="1" noChangeArrowheads="1"/>
          </p:cNvSpPr>
          <p:nvPr>
            <p:ph idx="1"/>
          </p:nvPr>
        </p:nvSpPr>
        <p:spPr>
          <a:xfrm>
            <a:off x="468313" y="2066925"/>
            <a:ext cx="8207375" cy="2632075"/>
          </a:xfrm>
        </p:spPr>
        <p:txBody>
          <a:bodyPr/>
          <a:lstStyle/>
          <a:p>
            <a:pPr algn="just" eaLnBrk="1" hangingPunct="1">
              <a:defRPr/>
            </a:pPr>
            <a:r>
              <a:rPr lang="es-CO" altLang="en-US" dirty="0">
                <a:solidFill>
                  <a:schemeClr val="tx1">
                    <a:lumMod val="85000"/>
                    <a:lumOff val="15000"/>
                  </a:schemeClr>
                </a:solidFill>
              </a:rPr>
              <a:t>Porque los discípulos arrancaron espigas  y comieron (Mat. 12:1,2)</a:t>
            </a:r>
          </a:p>
          <a:p>
            <a:pPr algn="just" eaLnBrk="1" hangingPunct="1">
              <a:defRPr/>
            </a:pPr>
            <a:r>
              <a:rPr lang="es-CO" altLang="en-US" dirty="0">
                <a:solidFill>
                  <a:schemeClr val="tx1">
                    <a:lumMod val="85000"/>
                    <a:lumOff val="15000"/>
                  </a:schemeClr>
                </a:solidFill>
              </a:rPr>
              <a:t>Porque el que tenía una mano seca la extendió al curarlo Jesús (vs. 10-14)</a:t>
            </a:r>
          </a:p>
          <a:p>
            <a:pPr algn="just" eaLnBrk="1" hangingPunct="1">
              <a:defRPr/>
            </a:pPr>
            <a:r>
              <a:rPr lang="es-CO" altLang="en-US" dirty="0">
                <a:solidFill>
                  <a:schemeClr val="tx1">
                    <a:lumMod val="85000"/>
                    <a:lumOff val="15000"/>
                  </a:schemeClr>
                </a:solidFill>
              </a:rPr>
              <a:t>Porque puso su mano sobre una mujer jorobada y la enderezó (</a:t>
            </a:r>
            <a:r>
              <a:rPr lang="es-CO" altLang="en-US" dirty="0" err="1">
                <a:solidFill>
                  <a:schemeClr val="tx1">
                    <a:lumMod val="85000"/>
                    <a:lumOff val="15000"/>
                  </a:schemeClr>
                </a:solidFill>
              </a:rPr>
              <a:t>Luc</a:t>
            </a:r>
            <a:r>
              <a:rPr lang="es-CO" altLang="en-US" dirty="0">
                <a:solidFill>
                  <a:schemeClr val="tx1">
                    <a:lumMod val="85000"/>
                    <a:lumOff val="15000"/>
                  </a:schemeClr>
                </a:solidFill>
              </a:rPr>
              <a:t>. 13:10-14)</a:t>
            </a:r>
          </a:p>
          <a:p>
            <a:pPr marL="69850" indent="0" algn="just" eaLnBrk="1" hangingPunct="1">
              <a:buFont typeface="Wingdings 2" pitchFamily="18" charset="2"/>
              <a:buNone/>
              <a:defRPr/>
            </a:pPr>
            <a:endParaRPr lang="es-CO" altLang="en-US" dirty="0">
              <a:solidFill>
                <a:schemeClr val="tx1">
                  <a:lumMod val="85000"/>
                  <a:lumOff val="15000"/>
                </a:schemeClr>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500" fill="hold"/>
                                        <p:tgtEl>
                                          <p:spTgt spid="2560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2560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2560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anim calcmode="lin" valueType="num">
                                      <p:cBhvr>
                                        <p:cTn id="15" dur="500" fill="hold"/>
                                        <p:tgtEl>
                                          <p:spTgt spid="25603">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2560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560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25603">
                                            <p:txEl>
                                              <p:pRg st="2" end="2"/>
                                            </p:txEl>
                                          </p:spTgt>
                                        </p:tgtEl>
                                        <p:attrNameLst>
                                          <p:attrName>style.visibility</p:attrName>
                                        </p:attrNameLst>
                                      </p:cBhvr>
                                      <p:to>
                                        <p:strVal val="visible"/>
                                      </p:to>
                                    </p:set>
                                    <p:anim calcmode="lin" valueType="num">
                                      <p:cBhvr>
                                        <p:cTn id="23" dur="500" fill="hold"/>
                                        <p:tgtEl>
                                          <p:spTgt spid="25603">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25603">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560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23850" y="850900"/>
            <a:ext cx="8456613" cy="857250"/>
          </a:xfrm>
        </p:spPr>
        <p:txBody>
          <a:bodyPr/>
          <a:lstStyle/>
          <a:p>
            <a:pPr algn="ctr" eaLnBrk="1" hangingPunct="1"/>
            <a:r>
              <a:rPr lang="es-CO" altLang="en-US"/>
              <a:t>Lo que dijo Jesús en cuanto a las tradiciones de hombres:</a:t>
            </a:r>
          </a:p>
        </p:txBody>
      </p:sp>
      <p:sp>
        <p:nvSpPr>
          <p:cNvPr id="27651" name="Rectangle 3"/>
          <p:cNvSpPr>
            <a:spLocks noGrp="1" noChangeArrowheads="1"/>
          </p:cNvSpPr>
          <p:nvPr>
            <p:ph type="body" sz="half" idx="1"/>
          </p:nvPr>
        </p:nvSpPr>
        <p:spPr>
          <a:xfrm>
            <a:off x="539750" y="1779588"/>
            <a:ext cx="4464050" cy="3086100"/>
          </a:xfrm>
        </p:spPr>
        <p:txBody>
          <a:bodyPr/>
          <a:lstStyle/>
          <a:p>
            <a:pPr algn="just" eaLnBrk="1" hangingPunct="1">
              <a:defRPr/>
            </a:pPr>
            <a:r>
              <a:rPr lang="es-CO" altLang="en-US" sz="3200">
                <a:solidFill>
                  <a:schemeClr val="tx1">
                    <a:lumMod val="85000"/>
                    <a:lumOff val="15000"/>
                  </a:schemeClr>
                </a:solidFill>
              </a:rPr>
              <a:t>“</a:t>
            </a:r>
            <a:r>
              <a:rPr lang="es-CO" altLang="en-US" sz="3200" u="sng">
                <a:solidFill>
                  <a:schemeClr val="tx1">
                    <a:lumMod val="85000"/>
                    <a:lumOff val="15000"/>
                  </a:schemeClr>
                </a:solidFill>
              </a:rPr>
              <a:t>En vano me honran,</a:t>
            </a:r>
            <a:r>
              <a:rPr lang="es-CO" altLang="en-US" sz="3200">
                <a:solidFill>
                  <a:schemeClr val="tx1">
                    <a:lumMod val="85000"/>
                    <a:lumOff val="15000"/>
                  </a:schemeClr>
                </a:solidFill>
              </a:rPr>
              <a:t> enseñando como doctrinas, </a:t>
            </a:r>
            <a:r>
              <a:rPr lang="es-CO" altLang="en-US" sz="3200" u="sng">
                <a:solidFill>
                  <a:schemeClr val="tx1">
                    <a:lumMod val="85000"/>
                    <a:lumOff val="15000"/>
                  </a:schemeClr>
                </a:solidFill>
              </a:rPr>
              <a:t>mandamientos de hombres”</a:t>
            </a:r>
            <a:r>
              <a:rPr lang="es-CO" altLang="en-US" sz="3200">
                <a:solidFill>
                  <a:schemeClr val="tx1">
                    <a:lumMod val="85000"/>
                    <a:lumOff val="15000"/>
                  </a:schemeClr>
                </a:solidFill>
              </a:rPr>
              <a:t> </a:t>
            </a:r>
          </a:p>
          <a:p>
            <a:pPr marL="69850" indent="0" algn="just" eaLnBrk="1" hangingPunct="1">
              <a:buFont typeface="Wingdings 2" pitchFamily="18" charset="2"/>
              <a:buNone/>
              <a:defRPr/>
            </a:pPr>
            <a:r>
              <a:rPr lang="es-CO" altLang="en-US" sz="3200">
                <a:solidFill>
                  <a:schemeClr val="tx1">
                    <a:lumMod val="85000"/>
                    <a:lumOff val="15000"/>
                  </a:schemeClr>
                </a:solidFill>
              </a:rPr>
              <a:t>		(Marcos 7:7)</a:t>
            </a:r>
          </a:p>
        </p:txBody>
      </p:sp>
      <p:pic>
        <p:nvPicPr>
          <p:cNvPr id="28676" name="Picture 6" descr="C:\WINDOWS\DESKTOP\MyWork\laminas2\tradic1.bm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219700" y="1779588"/>
            <a:ext cx="3240088" cy="3086100"/>
          </a:xfrm>
        </p:spPr>
      </p:pic>
      <p:sp>
        <p:nvSpPr>
          <p:cNvPr id="28677" name="Text Box 7"/>
          <p:cNvSpPr txBox="1">
            <a:spLocks noChangeArrowheads="1"/>
          </p:cNvSpPr>
          <p:nvPr/>
        </p:nvSpPr>
        <p:spPr bwMode="auto">
          <a:xfrm>
            <a:off x="5795963" y="419735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altLang="en-US" b="1">
                <a:solidFill>
                  <a:schemeClr val="bg1"/>
                </a:solidFill>
              </a:rPr>
              <a:t>   TRADICION</a:t>
            </a:r>
          </a:p>
        </p:txBody>
      </p:sp>
    </p:spTree>
  </p:cSld>
  <p:clrMapOvr>
    <a:masterClrMapping/>
  </p:clrMapOvr>
  <p:transition>
    <p:pull/>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9750" y="850900"/>
            <a:ext cx="8064500" cy="857250"/>
          </a:xfrm>
        </p:spPr>
        <p:txBody>
          <a:bodyPr/>
          <a:lstStyle/>
          <a:p>
            <a:pPr algn="ctr" eaLnBrk="1" hangingPunct="1"/>
            <a:r>
              <a:rPr lang="en-US" altLang="en-US"/>
              <a:t>LA LEY FUE DADA PARA PROTEGER AL PUEBLO DE DIOS</a:t>
            </a:r>
          </a:p>
        </p:txBody>
      </p:sp>
      <p:pic>
        <p:nvPicPr>
          <p:cNvPr id="29699" name="Picture 21" descr="C:\WINDOWS\DESKTOP\MyWork\laminas2\ley3.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687513"/>
            <a:ext cx="3657600" cy="2971800"/>
          </a:xfrm>
        </p:spPr>
      </p:pic>
      <p:sp>
        <p:nvSpPr>
          <p:cNvPr id="28680" name="Text Box 8"/>
          <p:cNvSpPr txBox="1">
            <a:spLocks noChangeArrowheads="1"/>
          </p:cNvSpPr>
          <p:nvPr/>
        </p:nvSpPr>
        <p:spPr bwMode="auto">
          <a:xfrm>
            <a:off x="1905000" y="3314700"/>
            <a:ext cx="184150" cy="584200"/>
          </a:xfrm>
          <a:prstGeom prst="rect">
            <a:avLst/>
          </a:prstGeom>
          <a:noFill/>
          <a:ln w="9525">
            <a:noFill/>
            <a:miter lim="800000"/>
            <a:headEnd/>
            <a:tailEnd/>
          </a:ln>
          <a:effectLst/>
        </p:spPr>
        <p:txBody>
          <a:bodyPr>
            <a:spAutoFit/>
          </a:bodyPr>
          <a:lstStyle/>
          <a:p>
            <a:pPr>
              <a:spcBef>
                <a:spcPct val="50000"/>
              </a:spcBef>
              <a:defRPr/>
            </a:pPr>
            <a:r>
              <a:rPr lang="en-US" altLang="en-US" sz="3200" b="1">
                <a:solidFill>
                  <a:schemeClr val="bg1"/>
                </a:solidFill>
                <a:effectLst>
                  <a:outerShdw blurRad="38100" dist="38100" dir="2700000" algn="tl">
                    <a:srgbClr val="C0C0C0"/>
                  </a:outerShdw>
                </a:effectLst>
              </a:rPr>
              <a:t>1</a:t>
            </a:r>
          </a:p>
        </p:txBody>
      </p:sp>
      <p:sp>
        <p:nvSpPr>
          <p:cNvPr id="29701" name="Text Box 9"/>
          <p:cNvSpPr txBox="1">
            <a:spLocks noChangeArrowheads="1"/>
          </p:cNvSpPr>
          <p:nvPr/>
        </p:nvSpPr>
        <p:spPr bwMode="auto">
          <a:xfrm>
            <a:off x="3733800" y="371475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altLang="en-US" sz="3200" b="1">
                <a:solidFill>
                  <a:schemeClr val="bg1"/>
                </a:solidFill>
              </a:rPr>
              <a:t>2</a:t>
            </a:r>
          </a:p>
        </p:txBody>
      </p:sp>
      <p:sp>
        <p:nvSpPr>
          <p:cNvPr id="29702" name="Text Box 10"/>
          <p:cNvSpPr txBox="1">
            <a:spLocks noChangeArrowheads="1"/>
          </p:cNvSpPr>
          <p:nvPr/>
        </p:nvSpPr>
        <p:spPr bwMode="auto">
          <a:xfrm>
            <a:off x="5638800" y="382905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altLang="en-US" sz="3200" b="1">
                <a:solidFill>
                  <a:schemeClr val="bg1"/>
                </a:solidFill>
              </a:rPr>
              <a:t>3</a:t>
            </a:r>
          </a:p>
        </p:txBody>
      </p:sp>
      <p:sp>
        <p:nvSpPr>
          <p:cNvPr id="29703" name="Text Box 11"/>
          <p:cNvSpPr txBox="1">
            <a:spLocks noChangeArrowheads="1"/>
          </p:cNvSpPr>
          <p:nvPr/>
        </p:nvSpPr>
        <p:spPr bwMode="auto">
          <a:xfrm>
            <a:off x="7315200" y="360045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altLang="en-US" sz="3200" b="1">
                <a:solidFill>
                  <a:schemeClr val="bg1"/>
                </a:solidFill>
              </a:rPr>
              <a:t>4</a:t>
            </a:r>
          </a:p>
        </p:txBody>
      </p:sp>
      <p:sp>
        <p:nvSpPr>
          <p:cNvPr id="29704" name="Text Box 12"/>
          <p:cNvSpPr txBox="1">
            <a:spLocks noChangeArrowheads="1"/>
          </p:cNvSpPr>
          <p:nvPr/>
        </p:nvSpPr>
        <p:spPr bwMode="auto">
          <a:xfrm>
            <a:off x="6858000" y="17145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altLang="en-US" sz="3200" b="1">
                <a:solidFill>
                  <a:schemeClr val="bg1"/>
                </a:solidFill>
              </a:rPr>
              <a:t>6</a:t>
            </a:r>
          </a:p>
        </p:txBody>
      </p:sp>
      <p:sp>
        <p:nvSpPr>
          <p:cNvPr id="29705" name="Text Box 13"/>
          <p:cNvSpPr txBox="1">
            <a:spLocks noChangeArrowheads="1"/>
          </p:cNvSpPr>
          <p:nvPr/>
        </p:nvSpPr>
        <p:spPr bwMode="auto">
          <a:xfrm>
            <a:off x="7543800" y="2057400"/>
            <a:ext cx="446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ltLang="en-US" sz="3200" b="1">
                <a:solidFill>
                  <a:schemeClr val="bg1"/>
                </a:solidFill>
              </a:rPr>
              <a:t>5</a:t>
            </a:r>
          </a:p>
        </p:txBody>
      </p:sp>
      <p:sp>
        <p:nvSpPr>
          <p:cNvPr id="29706" name="Text Box 14"/>
          <p:cNvSpPr txBox="1">
            <a:spLocks noChangeArrowheads="1"/>
          </p:cNvSpPr>
          <p:nvPr/>
        </p:nvSpPr>
        <p:spPr bwMode="auto">
          <a:xfrm>
            <a:off x="5410200" y="165735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endParaRPr lang="en-US" altLang="en-US"/>
          </a:p>
        </p:txBody>
      </p:sp>
      <p:sp>
        <p:nvSpPr>
          <p:cNvPr id="29707" name="Text Box 15"/>
          <p:cNvSpPr txBox="1">
            <a:spLocks noChangeArrowheads="1"/>
          </p:cNvSpPr>
          <p:nvPr/>
        </p:nvSpPr>
        <p:spPr bwMode="auto">
          <a:xfrm>
            <a:off x="5181600" y="14859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altLang="en-US" sz="3200" b="1">
                <a:solidFill>
                  <a:schemeClr val="bg1"/>
                </a:solidFill>
              </a:rPr>
              <a:t>7</a:t>
            </a:r>
          </a:p>
        </p:txBody>
      </p:sp>
      <p:sp>
        <p:nvSpPr>
          <p:cNvPr id="29708" name="Text Box 16"/>
          <p:cNvSpPr txBox="1">
            <a:spLocks noChangeArrowheads="1"/>
          </p:cNvSpPr>
          <p:nvPr/>
        </p:nvSpPr>
        <p:spPr bwMode="auto">
          <a:xfrm>
            <a:off x="3810000" y="1485900"/>
            <a:ext cx="446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ltLang="en-US" sz="3200" b="1">
                <a:solidFill>
                  <a:schemeClr val="bg1"/>
                </a:solidFill>
              </a:rPr>
              <a:t>8</a:t>
            </a:r>
          </a:p>
        </p:txBody>
      </p:sp>
      <p:sp>
        <p:nvSpPr>
          <p:cNvPr id="29709" name="Text Box 17"/>
          <p:cNvSpPr txBox="1">
            <a:spLocks noChangeArrowheads="1"/>
          </p:cNvSpPr>
          <p:nvPr/>
        </p:nvSpPr>
        <p:spPr bwMode="auto">
          <a:xfrm>
            <a:off x="2743200" y="1600200"/>
            <a:ext cx="446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ltLang="en-US" sz="3200" b="1">
                <a:solidFill>
                  <a:schemeClr val="bg1"/>
                </a:solidFill>
              </a:rPr>
              <a:t>9</a:t>
            </a:r>
          </a:p>
        </p:txBody>
      </p:sp>
      <p:sp>
        <p:nvSpPr>
          <p:cNvPr id="29710" name="Text Box 18"/>
          <p:cNvSpPr txBox="1">
            <a:spLocks noChangeArrowheads="1"/>
          </p:cNvSpPr>
          <p:nvPr/>
        </p:nvSpPr>
        <p:spPr bwMode="auto">
          <a:xfrm>
            <a:off x="1828800" y="1943100"/>
            <a:ext cx="708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ltLang="en-US" sz="3200" b="1">
                <a:solidFill>
                  <a:schemeClr val="bg1"/>
                </a:solidFill>
              </a:rPr>
              <a:t>10</a:t>
            </a:r>
          </a:p>
        </p:txBody>
      </p:sp>
      <p:pic>
        <p:nvPicPr>
          <p:cNvPr id="29711" name="Picture 22" descr="C:\WINDOWS\DESKTOP\MyWork\laminas2\ley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73225"/>
            <a:ext cx="34290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2" name="Text Box 23"/>
          <p:cNvSpPr txBox="1">
            <a:spLocks noChangeArrowheads="1"/>
          </p:cNvSpPr>
          <p:nvPr/>
        </p:nvSpPr>
        <p:spPr bwMode="auto">
          <a:xfrm>
            <a:off x="1897063" y="3148013"/>
            <a:ext cx="7570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ltLang="en-US" sz="3600" b="1">
                <a:solidFill>
                  <a:schemeClr val="bg1"/>
                </a:solidFill>
              </a:rPr>
              <a:t>          				    4 </a:t>
            </a:r>
          </a:p>
          <a:p>
            <a:r>
              <a:rPr lang="en-US" altLang="en-US" sz="3600" b="1">
                <a:solidFill>
                  <a:schemeClr val="bg1"/>
                </a:solidFill>
              </a:rPr>
              <a:t>				3      			</a:t>
            </a:r>
            <a:endParaRPr lang="en-US" altLang="en-US" sz="3600" b="1">
              <a:solidFill>
                <a:schemeClr val="bg2"/>
              </a:solidFill>
            </a:endParaRPr>
          </a:p>
        </p:txBody>
      </p:sp>
      <p:sp>
        <p:nvSpPr>
          <p:cNvPr id="29713" name="Text Box 25"/>
          <p:cNvSpPr txBox="1">
            <a:spLocks noChangeArrowheads="1"/>
          </p:cNvSpPr>
          <p:nvPr/>
        </p:nvSpPr>
        <p:spPr bwMode="auto">
          <a:xfrm>
            <a:off x="1600200" y="1720850"/>
            <a:ext cx="6248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ltLang="en-US" sz="3200" b="1">
                <a:solidFill>
                  <a:schemeClr val="bg2"/>
                </a:solidFill>
              </a:rPr>
              <a:t>         </a:t>
            </a:r>
            <a:r>
              <a:rPr lang="en-US" altLang="en-US" sz="3200" b="1">
                <a:solidFill>
                  <a:schemeClr val="bg1"/>
                </a:solidFill>
              </a:rPr>
              <a:t>	              7         6</a:t>
            </a:r>
          </a:p>
          <a:p>
            <a:r>
              <a:rPr lang="en-US" altLang="en-US" sz="3200" b="1">
                <a:solidFill>
                  <a:schemeClr val="bg1"/>
                </a:solidFill>
              </a:rPr>
              <a:t> 					       </a:t>
            </a:r>
          </a:p>
          <a:p>
            <a:r>
              <a:rPr lang="en-US" altLang="en-US" sz="3200" b="1">
                <a:solidFill>
                  <a:schemeClr val="bg1"/>
                </a:solidFill>
              </a:rPr>
              <a:t>					          5</a:t>
            </a:r>
            <a:r>
              <a:rPr lang="en-US" altLang="en-US" sz="3200" b="1">
                <a:solidFill>
                  <a:srgbClr val="FFFF00"/>
                </a:solidFill>
              </a:rPr>
              <a:t> </a:t>
            </a:r>
            <a:r>
              <a:rPr lang="en-US" altLang="en-US" sz="3200" b="1">
                <a:solidFill>
                  <a:schemeClr val="bg2"/>
                </a:solidFill>
              </a:rPr>
              <a:t>                                      </a:t>
            </a:r>
          </a:p>
        </p:txBody>
      </p:sp>
    </p:spTree>
  </p:cSld>
  <p:clrMapOvr>
    <a:masterClrMapping/>
  </p:clrMapOvr>
  <p:transition>
    <p:strips dir="ld"/>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4213" y="484188"/>
            <a:ext cx="8135937" cy="857250"/>
          </a:xfrm>
        </p:spPr>
        <p:txBody>
          <a:bodyPr/>
          <a:lstStyle/>
          <a:p>
            <a:pPr eaLnBrk="1" hangingPunct="1"/>
            <a:r>
              <a:rPr lang="en-US" altLang="en-US" sz="3600">
                <a:solidFill>
                  <a:srgbClr val="C00000"/>
                </a:solidFill>
              </a:rPr>
              <a:t>PERO SATANAS ABRIO UNA BRECHA</a:t>
            </a:r>
          </a:p>
        </p:txBody>
      </p:sp>
      <p:pic>
        <p:nvPicPr>
          <p:cNvPr id="30723" name="Picture 5" descr="C:\WINDOWS\DESKTOP\MyWork\laminas2\ley6.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485900"/>
            <a:ext cx="5645150" cy="3086100"/>
          </a:xfrm>
        </p:spPr>
      </p:pic>
      <p:sp>
        <p:nvSpPr>
          <p:cNvPr id="30724" name="Text Box 6"/>
          <p:cNvSpPr txBox="1">
            <a:spLocks noChangeArrowheads="1"/>
          </p:cNvSpPr>
          <p:nvPr/>
        </p:nvSpPr>
        <p:spPr bwMode="auto">
          <a:xfrm>
            <a:off x="1981200" y="1485900"/>
            <a:ext cx="3276600" cy="461963"/>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altLang="en-US" b="1">
                <a:solidFill>
                  <a:schemeClr val="bg1"/>
                </a:solidFill>
              </a:rPr>
              <a:t>QUITO EL SABADO</a:t>
            </a: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9750" y="850900"/>
            <a:ext cx="8528050" cy="857250"/>
          </a:xfrm>
        </p:spPr>
        <p:txBody>
          <a:bodyPr/>
          <a:lstStyle/>
          <a:p>
            <a:pPr algn="ctr" eaLnBrk="1" hangingPunct="1"/>
            <a:r>
              <a:rPr lang="en-US" altLang="en-US">
                <a:solidFill>
                  <a:srgbClr val="C00000"/>
                </a:solidFill>
              </a:rPr>
              <a:t>EL CAMBIO SE FUE DANDO  GRADUALMENTE</a:t>
            </a:r>
          </a:p>
        </p:txBody>
      </p:sp>
      <p:sp>
        <p:nvSpPr>
          <p:cNvPr id="30724" name="Rectangle 4"/>
          <p:cNvSpPr>
            <a:spLocks noGrp="1" noChangeArrowheads="1"/>
          </p:cNvSpPr>
          <p:nvPr>
            <p:ph type="body" sz="half" idx="2"/>
          </p:nvPr>
        </p:nvSpPr>
        <p:spPr>
          <a:xfrm>
            <a:off x="3348038" y="1646238"/>
            <a:ext cx="5111750" cy="3086100"/>
          </a:xfrm>
        </p:spPr>
        <p:txBody>
          <a:bodyPr/>
          <a:lstStyle/>
          <a:p>
            <a:pPr algn="just" eaLnBrk="1" hangingPunct="1">
              <a:defRPr/>
            </a:pPr>
            <a:r>
              <a:rPr lang="es-CO" altLang="en-US" sz="2000" dirty="0">
                <a:solidFill>
                  <a:schemeClr val="tx1">
                    <a:lumMod val="95000"/>
                    <a:lumOff val="5000"/>
                  </a:schemeClr>
                </a:solidFill>
              </a:rPr>
              <a:t>Fue el papa Sixto  (115-125) quien tomara el título de Obispo Universal de la Iglesia, quien inició el proceso que concluyó en el cambio.</a:t>
            </a:r>
          </a:p>
          <a:p>
            <a:pPr algn="just" eaLnBrk="1" hangingPunct="1">
              <a:defRPr/>
            </a:pPr>
            <a:r>
              <a:rPr lang="es-CO" altLang="en-US" sz="2000" dirty="0">
                <a:solidFill>
                  <a:schemeClr val="tx1">
                    <a:lumMod val="95000"/>
                    <a:lumOff val="5000"/>
                  </a:schemeClr>
                </a:solidFill>
              </a:rPr>
              <a:t>El condujo a los cristianos a celebrar no la crucifixión sino la resurrección, y a observar el domingo y no la pascua la cual caía en diferentes días del año.</a:t>
            </a:r>
          </a:p>
        </p:txBody>
      </p:sp>
      <p:pic>
        <p:nvPicPr>
          <p:cNvPr id="317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8150"/>
            <a:ext cx="2592387"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u"/>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195263"/>
            <a:ext cx="8383587" cy="857250"/>
          </a:xfrm>
        </p:spPr>
        <p:txBody>
          <a:bodyPr/>
          <a:lstStyle/>
          <a:p>
            <a:pPr algn="ctr" eaLnBrk="1" hangingPunct="1"/>
            <a:r>
              <a:rPr lang="en-US" altLang="en-US" sz="2800">
                <a:solidFill>
                  <a:srgbClr val="C00000"/>
                </a:solidFill>
              </a:rPr>
              <a:t>EL CAMBIO SE FUE DANDO  GRADUALMENTE</a:t>
            </a:r>
          </a:p>
        </p:txBody>
      </p:sp>
      <p:sp>
        <p:nvSpPr>
          <p:cNvPr id="31748" name="Rectangle 3"/>
          <p:cNvSpPr>
            <a:spLocks noGrp="1" noChangeArrowheads="1"/>
          </p:cNvSpPr>
          <p:nvPr>
            <p:ph type="body" sz="half" idx="2"/>
          </p:nvPr>
        </p:nvSpPr>
        <p:spPr>
          <a:xfrm>
            <a:off x="611188" y="1058863"/>
            <a:ext cx="7777162" cy="3086100"/>
          </a:xfrm>
        </p:spPr>
        <p:txBody>
          <a:bodyPr/>
          <a:lstStyle/>
          <a:p>
            <a:pPr algn="just" eaLnBrk="1" hangingPunct="1">
              <a:buFontTx/>
              <a:buNone/>
              <a:defRPr/>
            </a:pPr>
            <a:r>
              <a:rPr lang="es-CO" altLang="en-US" dirty="0">
                <a:solidFill>
                  <a:schemeClr val="tx1">
                    <a:lumMod val="85000"/>
                    <a:lumOff val="15000"/>
                  </a:schemeClr>
                </a:solidFill>
              </a:rPr>
              <a:t>Otro factor que ayudó fue el hecho de que el PRIMER DIA DE LA SEMANA era un </a:t>
            </a:r>
            <a:r>
              <a:rPr lang="es-CO" altLang="en-US" u="sng" dirty="0">
                <a:solidFill>
                  <a:schemeClr val="tx1">
                    <a:lumMod val="85000"/>
                    <a:lumOff val="15000"/>
                  </a:schemeClr>
                </a:solidFill>
              </a:rPr>
              <a:t>festival de júbilo en el Imperio Romano en honor del sol.</a:t>
            </a:r>
          </a:p>
          <a:p>
            <a:pPr algn="just" eaLnBrk="1" hangingPunct="1">
              <a:buFontTx/>
              <a:buNone/>
              <a:defRPr/>
            </a:pPr>
            <a:r>
              <a:rPr lang="es-CO" altLang="en-US" dirty="0">
                <a:solidFill>
                  <a:schemeClr val="tx1">
                    <a:lumMod val="85000"/>
                    <a:lumOff val="15000"/>
                  </a:schemeClr>
                </a:solidFill>
              </a:rPr>
              <a:t>	Sixto logró unificar a cristianos y paganos en un día común : “Y en el día domingo, todos… congréguense en un solo lugar… domingo es el día  en el cual tiene lugar nuestra asamblea común, porque es el primer día en el cual Dios hizo al mundo y Jesucristo resucitó” 		(Nuestro firme Fundamento, vol.1, p.649)</a:t>
            </a: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1188" y="457200"/>
            <a:ext cx="8456612" cy="857250"/>
          </a:xfrm>
        </p:spPr>
        <p:txBody>
          <a:bodyPr/>
          <a:lstStyle/>
          <a:p>
            <a:pPr eaLnBrk="1" hangingPunct="1"/>
            <a:br>
              <a:rPr lang="es-CO" altLang="en-US">
                <a:solidFill>
                  <a:srgbClr val="C00000"/>
                </a:solidFill>
              </a:rPr>
            </a:br>
            <a:r>
              <a:rPr lang="es-CO" altLang="en-US">
                <a:solidFill>
                  <a:srgbClr val="C00000"/>
                </a:solidFill>
              </a:rPr>
              <a:t>El cambio se da gradualmente...</a:t>
            </a:r>
          </a:p>
        </p:txBody>
      </p:sp>
      <p:sp>
        <p:nvSpPr>
          <p:cNvPr id="31747" name="Rectangle 3"/>
          <p:cNvSpPr>
            <a:spLocks noGrp="1" noChangeArrowheads="1"/>
          </p:cNvSpPr>
          <p:nvPr>
            <p:ph type="body" sz="half" idx="1"/>
          </p:nvPr>
        </p:nvSpPr>
        <p:spPr>
          <a:xfrm>
            <a:off x="611188" y="1276350"/>
            <a:ext cx="4530725" cy="3122613"/>
          </a:xfrm>
        </p:spPr>
        <p:txBody>
          <a:bodyPr rtlCol="0">
            <a:noAutofit/>
          </a:bodyPr>
          <a:lstStyle/>
          <a:p>
            <a:pPr indent="-274320" algn="just" eaLnBrk="1" fontAlgn="auto" hangingPunct="1">
              <a:spcAft>
                <a:spcPts val="0"/>
              </a:spcAft>
              <a:defRPr/>
            </a:pPr>
            <a:r>
              <a:rPr lang="es-CO" altLang="en-US" sz="1800" dirty="0">
                <a:solidFill>
                  <a:schemeClr val="tx1">
                    <a:lumMod val="95000"/>
                    <a:lumOff val="5000"/>
                  </a:schemeClr>
                </a:solidFill>
              </a:rPr>
              <a:t>El papa Víctor I (198-199) logró que la pascua no se celebrara el día 14 de la luna de marzo como lo celebraban en oriente, sino siempre en domingo	y no un domingo al año sino   todos los domingos!. 				</a:t>
            </a:r>
          </a:p>
          <a:p>
            <a:pPr indent="-274320" algn="just" eaLnBrk="1" fontAlgn="auto" hangingPunct="1">
              <a:spcAft>
                <a:spcPts val="0"/>
              </a:spcAft>
              <a:defRPr/>
            </a:pPr>
            <a:r>
              <a:rPr lang="es-CO" altLang="en-US" sz="1800" dirty="0">
                <a:solidFill>
                  <a:schemeClr val="tx1">
                    <a:lumMod val="95000"/>
                    <a:lumOff val="5000"/>
                  </a:schemeClr>
                </a:solidFill>
              </a:rPr>
              <a:t>Los que no lo hicieran   serían excomulgados.</a:t>
            </a:r>
          </a:p>
          <a:p>
            <a:pPr indent="-274320" algn="just" eaLnBrk="1" fontAlgn="auto" hangingPunct="1">
              <a:spcAft>
                <a:spcPts val="0"/>
              </a:spcAft>
              <a:defRPr/>
            </a:pPr>
            <a:r>
              <a:rPr lang="es-CO" altLang="en-US" sz="1800" dirty="0">
                <a:solidFill>
                  <a:schemeClr val="tx1">
                    <a:lumMod val="95000"/>
                    <a:lumOff val="5000"/>
                  </a:schemeClr>
                </a:solidFill>
              </a:rPr>
              <a:t>(“Los Papas”, Pbro. Dr. Jenaro Perico; Librería Parroquial de </a:t>
            </a:r>
            <a:r>
              <a:rPr lang="es-CO" altLang="en-US" sz="1800" dirty="0" err="1">
                <a:solidFill>
                  <a:schemeClr val="tx1">
                    <a:lumMod val="95000"/>
                    <a:lumOff val="5000"/>
                  </a:schemeClr>
                </a:solidFill>
              </a:rPr>
              <a:t>Claveria</a:t>
            </a:r>
            <a:r>
              <a:rPr lang="es-CO" altLang="en-US" sz="1800" dirty="0">
                <a:solidFill>
                  <a:schemeClr val="tx1">
                    <a:lumMod val="95000"/>
                    <a:lumOff val="5000"/>
                  </a:schemeClr>
                </a:solidFill>
              </a:rPr>
              <a:t>; </a:t>
            </a:r>
            <a:r>
              <a:rPr lang="es-CO" altLang="en-US" sz="1800" dirty="0" err="1">
                <a:solidFill>
                  <a:schemeClr val="tx1">
                    <a:lumMod val="95000"/>
                    <a:lumOff val="5000"/>
                  </a:schemeClr>
                </a:solidFill>
              </a:rPr>
              <a:t>Mexico</a:t>
            </a:r>
            <a:r>
              <a:rPr lang="es-CO" altLang="en-US" sz="1800" dirty="0">
                <a:solidFill>
                  <a:schemeClr val="tx1">
                    <a:lumMod val="95000"/>
                    <a:lumOff val="5000"/>
                  </a:schemeClr>
                </a:solidFill>
              </a:rPr>
              <a:t>,  1990; pg.19)</a:t>
            </a:r>
          </a:p>
        </p:txBody>
      </p:sp>
      <p:pic>
        <p:nvPicPr>
          <p:cNvPr id="3379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419225"/>
            <a:ext cx="314325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4213" y="484188"/>
            <a:ext cx="7772400" cy="857250"/>
          </a:xfrm>
        </p:spPr>
        <p:txBody>
          <a:bodyPr rtlCol="0">
            <a:normAutofit fontScale="90000"/>
          </a:bodyPr>
          <a:lstStyle/>
          <a:p>
            <a:pPr algn="ctr" eaLnBrk="1" fontAlgn="auto" hangingPunct="1">
              <a:spcAft>
                <a:spcPts val="0"/>
              </a:spcAft>
              <a:defRPr/>
            </a:pPr>
            <a:r>
              <a:rPr lang="es-CO" altLang="en-US" sz="3600" b="1" dirty="0">
                <a:solidFill>
                  <a:srgbClr val="FF0000"/>
                </a:solidFill>
                <a:effectLst>
                  <a:outerShdw blurRad="38100" dist="38100" dir="2700000" algn="tl">
                    <a:srgbClr val="C0C0C0"/>
                  </a:outerShdw>
                </a:effectLst>
                <a:latin typeface="Times New Roman" charset="0"/>
              </a:rPr>
              <a:t>LAS PROFUNDIDADES DE SATANAS</a:t>
            </a:r>
          </a:p>
        </p:txBody>
      </p:sp>
      <p:pic>
        <p:nvPicPr>
          <p:cNvPr id="7171" name="Picture 6" descr="C:\WINDOWS\DESKTOP\laminas\satan5.bmp"/>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755650" y="1708150"/>
            <a:ext cx="3810000" cy="2530475"/>
          </a:xfrm>
        </p:spPr>
      </p:pic>
      <p:sp>
        <p:nvSpPr>
          <p:cNvPr id="5123" name="Rectangle 4"/>
          <p:cNvSpPr>
            <a:spLocks noGrp="1" noChangeArrowheads="1"/>
          </p:cNvSpPr>
          <p:nvPr>
            <p:ph type="body" sz="half" idx="2"/>
          </p:nvPr>
        </p:nvSpPr>
        <p:spPr>
          <a:xfrm>
            <a:off x="4716463" y="1563688"/>
            <a:ext cx="3810000" cy="3086100"/>
          </a:xfrm>
        </p:spPr>
        <p:txBody>
          <a:bodyPr rtlCol="0">
            <a:normAutofit lnSpcReduction="10000"/>
          </a:bodyPr>
          <a:lstStyle/>
          <a:p>
            <a:pPr indent="-274320" algn="just" eaLnBrk="1" fontAlgn="auto" hangingPunct="1">
              <a:spcAft>
                <a:spcPts val="0"/>
              </a:spcAft>
              <a:defRPr/>
            </a:pPr>
            <a:r>
              <a:rPr lang="es-CO" altLang="en-US" sz="2000" b="1" dirty="0">
                <a:solidFill>
                  <a:schemeClr val="tx1">
                    <a:lumMod val="85000"/>
                    <a:lumOff val="15000"/>
                  </a:schemeClr>
                </a:solidFill>
                <a:latin typeface="Times New Roman" pitchFamily="18" charset="0"/>
              </a:rPr>
              <a:t>En nuestro tema anterior vimos que lo que ha enloquecido al demonio ha sido su pretensión a ser adorado.</a:t>
            </a:r>
          </a:p>
          <a:p>
            <a:pPr indent="-274320" algn="just" eaLnBrk="1" fontAlgn="auto" hangingPunct="1">
              <a:spcAft>
                <a:spcPts val="0"/>
              </a:spcAft>
              <a:defRPr/>
            </a:pPr>
            <a:r>
              <a:rPr lang="es-CO" altLang="en-US" sz="2000" b="1" dirty="0">
                <a:solidFill>
                  <a:schemeClr val="tx1">
                    <a:lumMod val="85000"/>
                    <a:lumOff val="15000"/>
                  </a:schemeClr>
                </a:solidFill>
                <a:latin typeface="Times New Roman" pitchFamily="18" charset="0"/>
              </a:rPr>
              <a:t>Por lo tanto, sus esfuerzos se han concentrado en la Ley de Dios y especialmente en los mandamientos que tienen que ver con la ADORACIÓN.</a:t>
            </a:r>
          </a:p>
        </p:txBody>
      </p:sp>
    </p:spTree>
  </p:cSld>
  <p:clrMapOvr>
    <a:masterClrMapping/>
  </p:clrMapOvr>
  <p:transition>
    <p:blinds dir="vert"/>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95288" y="457200"/>
            <a:ext cx="8456612" cy="857250"/>
          </a:xfrm>
        </p:spPr>
        <p:txBody>
          <a:bodyPr/>
          <a:lstStyle/>
          <a:p>
            <a:pPr eaLnBrk="1" hangingPunct="1"/>
            <a:br>
              <a:rPr lang="es-CO" altLang="en-US">
                <a:solidFill>
                  <a:srgbClr val="C00000"/>
                </a:solidFill>
              </a:rPr>
            </a:br>
            <a:r>
              <a:rPr lang="es-CO" altLang="en-US">
                <a:solidFill>
                  <a:srgbClr val="C00000"/>
                </a:solidFill>
              </a:rPr>
              <a:t>El cambio se da gradualmente...</a:t>
            </a:r>
          </a:p>
        </p:txBody>
      </p:sp>
      <p:sp>
        <p:nvSpPr>
          <p:cNvPr id="33795" name="Rectangle 3"/>
          <p:cNvSpPr>
            <a:spLocks noGrp="1" noChangeArrowheads="1"/>
          </p:cNvSpPr>
          <p:nvPr>
            <p:ph type="body" sz="half" idx="1"/>
          </p:nvPr>
        </p:nvSpPr>
        <p:spPr>
          <a:xfrm>
            <a:off x="539750" y="1347788"/>
            <a:ext cx="4968875" cy="3281362"/>
          </a:xfrm>
        </p:spPr>
        <p:txBody>
          <a:bodyPr/>
          <a:lstStyle/>
          <a:p>
            <a:pPr algn="just" eaLnBrk="1" hangingPunct="1">
              <a:defRPr/>
            </a:pPr>
            <a:r>
              <a:rPr lang="es-CO" altLang="en-US" sz="2000" dirty="0">
                <a:solidFill>
                  <a:schemeClr val="tx1">
                    <a:lumMod val="85000"/>
                    <a:lumOff val="15000"/>
                  </a:schemeClr>
                </a:solidFill>
              </a:rPr>
              <a:t>Sócrates de Roma, quien fue historiador de la iglesia escribía:</a:t>
            </a:r>
          </a:p>
          <a:p>
            <a:pPr algn="just" eaLnBrk="1" hangingPunct="1">
              <a:defRPr/>
            </a:pPr>
            <a:r>
              <a:rPr lang="es-CO" altLang="en-US" sz="2000" dirty="0">
                <a:solidFill>
                  <a:schemeClr val="tx1">
                    <a:lumMod val="85000"/>
                    <a:lumOff val="15000"/>
                  </a:schemeClr>
                </a:solidFill>
              </a:rPr>
              <a:t>“Porque aunque </a:t>
            </a:r>
            <a:r>
              <a:rPr lang="es-CO" altLang="en-US" sz="2000" u="sng" dirty="0">
                <a:solidFill>
                  <a:schemeClr val="tx1">
                    <a:lumMod val="85000"/>
                    <a:lumOff val="15000"/>
                  </a:schemeClr>
                </a:solidFill>
              </a:rPr>
              <a:t>en casi       todas las iglesias del mundo celebran los ritos sagrados en el SABADO de cada semana </a:t>
            </a:r>
            <a:r>
              <a:rPr lang="es-CO" altLang="en-US" sz="2000" dirty="0">
                <a:solidFill>
                  <a:schemeClr val="tx1">
                    <a:lumMod val="85000"/>
                    <a:lumOff val="15000"/>
                  </a:schemeClr>
                </a:solidFill>
              </a:rPr>
              <a:t>los cristianos de Alejandría y Roma, de acuerdo a alguna TRADICION   ARCAICA, han cesado de hacerlo” (Nuestro Firme fundamento, Vol.1, pg. 651)</a:t>
            </a:r>
          </a:p>
        </p:txBody>
      </p:sp>
      <p:pic>
        <p:nvPicPr>
          <p:cNvPr id="34820" name="Picture 7" descr="C:\WINDOWS\DESKTOP\MyWork\laminas2\tradic1.bm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724525" y="1347788"/>
            <a:ext cx="2903538" cy="3189287"/>
          </a:xfrm>
        </p:spPr>
      </p:pic>
      <p:sp>
        <p:nvSpPr>
          <p:cNvPr id="34821" name="Text Box 8"/>
          <p:cNvSpPr txBox="1">
            <a:spLocks noChangeArrowheads="1"/>
          </p:cNvSpPr>
          <p:nvPr/>
        </p:nvSpPr>
        <p:spPr bwMode="auto">
          <a:xfrm>
            <a:off x="6516688" y="3838575"/>
            <a:ext cx="1606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s-CO" altLang="en-US" b="1">
                <a:solidFill>
                  <a:srgbClr val="FFFF00"/>
                </a:solidFill>
              </a:rPr>
              <a:t>Tradición</a:t>
            </a:r>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55650" y="484188"/>
            <a:ext cx="7772400" cy="857250"/>
          </a:xfrm>
        </p:spPr>
        <p:txBody>
          <a:bodyPr/>
          <a:lstStyle/>
          <a:p>
            <a:pPr algn="ctr" eaLnBrk="1" hangingPunct="1"/>
            <a:r>
              <a:rPr lang="en-US" altLang="en-US">
                <a:solidFill>
                  <a:srgbClr val="C00000"/>
                </a:solidFill>
              </a:rPr>
              <a:t>LA PRIMERA LEY DOMINICAL</a:t>
            </a:r>
          </a:p>
        </p:txBody>
      </p:sp>
      <p:sp>
        <p:nvSpPr>
          <p:cNvPr id="34819" name="Rectangle 3"/>
          <p:cNvSpPr>
            <a:spLocks noGrp="1" noChangeArrowheads="1"/>
          </p:cNvSpPr>
          <p:nvPr>
            <p:ph type="body" sz="half" idx="1"/>
          </p:nvPr>
        </p:nvSpPr>
        <p:spPr>
          <a:xfrm>
            <a:off x="611188" y="2211388"/>
            <a:ext cx="3810000" cy="2089150"/>
          </a:xfrm>
        </p:spPr>
        <p:txBody>
          <a:bodyPr/>
          <a:lstStyle/>
          <a:p>
            <a:pPr algn="just" eaLnBrk="1" hangingPunct="1">
              <a:defRPr/>
            </a:pPr>
            <a:r>
              <a:rPr lang="es-CO" altLang="en-US" b="1">
                <a:solidFill>
                  <a:schemeClr val="tx1">
                    <a:lumMod val="85000"/>
                    <a:lumOff val="15000"/>
                  </a:schemeClr>
                </a:solidFill>
                <a:latin typeface="Tahoma" pitchFamily="34" charset="0"/>
              </a:rPr>
              <a:t>Fue el emperador CONSTANTINO quien dio la primera ley en marzo del año 321 d.C.</a:t>
            </a:r>
          </a:p>
        </p:txBody>
      </p:sp>
      <p:pic>
        <p:nvPicPr>
          <p:cNvPr id="368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347788"/>
            <a:ext cx="302418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u"/>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9750" y="484188"/>
            <a:ext cx="7772400" cy="857250"/>
          </a:xfrm>
        </p:spPr>
        <p:txBody>
          <a:bodyPr/>
          <a:lstStyle/>
          <a:p>
            <a:pPr algn="ctr" eaLnBrk="1" hangingPunct="1"/>
            <a:r>
              <a:rPr lang="en-US" altLang="en-US">
                <a:solidFill>
                  <a:srgbClr val="C00000"/>
                </a:solidFill>
              </a:rPr>
              <a:t>LA PRIMERA LEY DOMINICAL</a:t>
            </a:r>
          </a:p>
        </p:txBody>
      </p:sp>
      <p:sp>
        <p:nvSpPr>
          <p:cNvPr id="35843" name="Rectangle 3"/>
          <p:cNvSpPr>
            <a:spLocks noGrp="1" noChangeArrowheads="1"/>
          </p:cNvSpPr>
          <p:nvPr>
            <p:ph type="body" sz="half" idx="1"/>
          </p:nvPr>
        </p:nvSpPr>
        <p:spPr>
          <a:xfrm>
            <a:off x="539750" y="1276350"/>
            <a:ext cx="4248150" cy="3086100"/>
          </a:xfrm>
        </p:spPr>
        <p:txBody>
          <a:bodyPr/>
          <a:lstStyle/>
          <a:p>
            <a:pPr algn="just" eaLnBrk="1" hangingPunct="1">
              <a:defRPr/>
            </a:pPr>
            <a:r>
              <a:rPr lang="es-CO" altLang="en-US" sz="2000" dirty="0">
                <a:solidFill>
                  <a:schemeClr val="tx1">
                    <a:lumMod val="85000"/>
                    <a:lumOff val="15000"/>
                  </a:schemeClr>
                </a:solidFill>
              </a:rPr>
              <a:t>“EN EL VENERABLE DIA DEL SOL, que los magistrados y la gente que reside en las ciudades descansen, y que todos los negocios se cierren. En el campo, sin embargo, las personas envueltas en la agricultura podrán libremente y legalmente  continuar con sus tareas”  </a:t>
            </a:r>
          </a:p>
          <a:p>
            <a:pPr marL="69850" indent="0" algn="just" eaLnBrk="1" hangingPunct="1">
              <a:buFont typeface="Wingdings 2" pitchFamily="18" charset="2"/>
              <a:buNone/>
              <a:defRPr/>
            </a:pPr>
            <a:r>
              <a:rPr lang="es-CO" altLang="en-US" sz="2000" dirty="0">
                <a:solidFill>
                  <a:schemeClr val="tx1">
                    <a:lumMod val="85000"/>
                    <a:lumOff val="15000"/>
                  </a:schemeClr>
                </a:solidFill>
              </a:rPr>
              <a:t>(SDA </a:t>
            </a:r>
            <a:r>
              <a:rPr lang="es-CO" altLang="en-US" sz="2000" dirty="0" err="1">
                <a:solidFill>
                  <a:schemeClr val="tx1">
                    <a:lumMod val="85000"/>
                    <a:lumOff val="15000"/>
                  </a:schemeClr>
                </a:solidFill>
              </a:rPr>
              <a:t>Source</a:t>
            </a:r>
            <a:r>
              <a:rPr lang="es-CO" altLang="en-US" sz="2000" dirty="0">
                <a:solidFill>
                  <a:schemeClr val="tx1">
                    <a:lumMod val="85000"/>
                    <a:lumOff val="15000"/>
                  </a:schemeClr>
                </a:solidFill>
              </a:rPr>
              <a:t> </a:t>
            </a:r>
            <a:r>
              <a:rPr lang="es-CO" altLang="en-US" sz="2000" dirty="0" err="1">
                <a:solidFill>
                  <a:schemeClr val="tx1">
                    <a:lumMod val="85000"/>
                    <a:lumOff val="15000"/>
                  </a:schemeClr>
                </a:solidFill>
              </a:rPr>
              <a:t>book</a:t>
            </a:r>
            <a:r>
              <a:rPr lang="es-CO" altLang="en-US" sz="2000" dirty="0">
                <a:solidFill>
                  <a:schemeClr val="tx1">
                    <a:lumMod val="85000"/>
                    <a:lumOff val="15000"/>
                  </a:schemeClr>
                </a:solidFill>
              </a:rPr>
              <a:t>, p.999)</a:t>
            </a:r>
          </a:p>
        </p:txBody>
      </p:sp>
      <p:pic>
        <p:nvPicPr>
          <p:cNvPr id="3789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281113"/>
            <a:ext cx="3619500" cy="330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d"/>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23850" y="457200"/>
            <a:ext cx="8528050" cy="857250"/>
          </a:xfrm>
        </p:spPr>
        <p:txBody>
          <a:bodyPr/>
          <a:lstStyle/>
          <a:p>
            <a:pPr algn="ctr" eaLnBrk="1" hangingPunct="1"/>
            <a:r>
              <a:rPr lang="en-US" altLang="en-US">
                <a:solidFill>
                  <a:srgbClr val="C00000"/>
                </a:solidFill>
              </a:rPr>
              <a:t>LEYES EN FAVOR DEL DOMINGO</a:t>
            </a:r>
          </a:p>
        </p:txBody>
      </p:sp>
      <p:sp>
        <p:nvSpPr>
          <p:cNvPr id="36868" name="Rectangle 4"/>
          <p:cNvSpPr>
            <a:spLocks noGrp="1" noChangeArrowheads="1"/>
          </p:cNvSpPr>
          <p:nvPr>
            <p:ph type="body" sz="half" idx="2"/>
          </p:nvPr>
        </p:nvSpPr>
        <p:spPr>
          <a:xfrm>
            <a:off x="4356100" y="1485900"/>
            <a:ext cx="4103688" cy="3086100"/>
          </a:xfrm>
        </p:spPr>
        <p:txBody>
          <a:bodyPr/>
          <a:lstStyle/>
          <a:p>
            <a:pPr algn="just" eaLnBrk="1" hangingPunct="1">
              <a:defRPr/>
            </a:pPr>
            <a:r>
              <a:rPr lang="es-CO" altLang="en-US" dirty="0">
                <a:solidFill>
                  <a:schemeClr val="tx1">
                    <a:lumMod val="85000"/>
                    <a:lumOff val="15000"/>
                  </a:schemeClr>
                </a:solidFill>
              </a:rPr>
              <a:t>TEODOCIO I en el año 386 d.C. prohibió la litigación en los domingos: </a:t>
            </a:r>
          </a:p>
          <a:p>
            <a:pPr marL="69850" indent="0" algn="just" eaLnBrk="1" hangingPunct="1">
              <a:buFont typeface="Wingdings 2" pitchFamily="18" charset="2"/>
              <a:buNone/>
              <a:defRPr/>
            </a:pPr>
            <a:r>
              <a:rPr lang="es-CO" altLang="en-US" dirty="0">
                <a:solidFill>
                  <a:schemeClr val="tx1">
                    <a:lumMod val="85000"/>
                    <a:lumOff val="15000"/>
                  </a:schemeClr>
                </a:solidFill>
              </a:rPr>
              <a:t>“Nunca una persona demandará pago de una deuda pública o privada en domingo”</a:t>
            </a:r>
          </a:p>
        </p:txBody>
      </p:sp>
      <p:pic>
        <p:nvPicPr>
          <p:cNvPr id="38916" name="Picture 6" descr="http://www.biografiasyvidas.com/biografia/t/fotos/teodos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63688"/>
            <a:ext cx="32385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d"/>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9750" y="457200"/>
            <a:ext cx="8528050" cy="857250"/>
          </a:xfrm>
        </p:spPr>
        <p:txBody>
          <a:bodyPr/>
          <a:lstStyle/>
          <a:p>
            <a:pPr algn="ctr" eaLnBrk="1" hangingPunct="1"/>
            <a:r>
              <a:rPr lang="en-US" altLang="en-US">
                <a:solidFill>
                  <a:srgbClr val="C00000"/>
                </a:solidFill>
              </a:rPr>
              <a:t>LEYES EN FAVOR DEL DOMINGO</a:t>
            </a:r>
          </a:p>
        </p:txBody>
      </p:sp>
      <p:sp>
        <p:nvSpPr>
          <p:cNvPr id="37892" name="Rectangle 3"/>
          <p:cNvSpPr>
            <a:spLocks noGrp="1" noChangeArrowheads="1"/>
          </p:cNvSpPr>
          <p:nvPr>
            <p:ph type="body" sz="half" idx="2"/>
          </p:nvPr>
        </p:nvSpPr>
        <p:spPr>
          <a:xfrm>
            <a:off x="611188" y="1419225"/>
            <a:ext cx="4537075" cy="3086100"/>
          </a:xfrm>
        </p:spPr>
        <p:txBody>
          <a:bodyPr/>
          <a:lstStyle/>
          <a:p>
            <a:pPr algn="just" eaLnBrk="1" hangingPunct="1">
              <a:defRPr/>
            </a:pPr>
            <a:r>
              <a:rPr lang="es-CO" altLang="en-US" sz="2000">
                <a:solidFill>
                  <a:schemeClr val="tx1">
                    <a:lumMod val="95000"/>
                    <a:lumOff val="5000"/>
                  </a:schemeClr>
                </a:solidFill>
              </a:rPr>
              <a:t> TEODOCIO II, en el año 425 d.C. prohibió todos los deportes, entretenimientos, el circo, el teatro, etc. en los domingos.</a:t>
            </a:r>
          </a:p>
          <a:p>
            <a:pPr algn="just" eaLnBrk="1" hangingPunct="1">
              <a:defRPr/>
            </a:pPr>
            <a:r>
              <a:rPr lang="es-CO" altLang="en-US" sz="2000">
                <a:solidFill>
                  <a:schemeClr val="tx1">
                    <a:lumMod val="95000"/>
                    <a:lumOff val="5000"/>
                  </a:schemeClr>
                </a:solidFill>
              </a:rPr>
              <a:t>El tercer sínodo de Orleans, en el 538, siendo emperador Justiniano,  prohibió el trabajo en las zonas rurales durante el domingo al contrario de lo que había permitido el emperador Constantino.</a:t>
            </a:r>
          </a:p>
        </p:txBody>
      </p:sp>
      <p:pic>
        <p:nvPicPr>
          <p:cNvPr id="399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492250"/>
            <a:ext cx="3168650" cy="31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484188"/>
            <a:ext cx="7772400" cy="857250"/>
          </a:xfrm>
        </p:spPr>
        <p:txBody>
          <a:bodyPr/>
          <a:lstStyle/>
          <a:p>
            <a:pPr algn="ctr" eaLnBrk="1" hangingPunct="1"/>
            <a:r>
              <a:rPr lang="es-CO" altLang="en-US"/>
              <a:t>Un espíritu anti-sabático</a:t>
            </a:r>
          </a:p>
        </p:txBody>
      </p:sp>
      <p:sp>
        <p:nvSpPr>
          <p:cNvPr id="38916" name="Rectangle 4"/>
          <p:cNvSpPr>
            <a:spLocks noGrp="1" noChangeArrowheads="1"/>
          </p:cNvSpPr>
          <p:nvPr>
            <p:ph type="body" sz="half" idx="2"/>
          </p:nvPr>
        </p:nvSpPr>
        <p:spPr>
          <a:xfrm>
            <a:off x="3635375" y="1203325"/>
            <a:ext cx="4752975" cy="3314700"/>
          </a:xfrm>
        </p:spPr>
        <p:txBody>
          <a:bodyPr/>
          <a:lstStyle/>
          <a:p>
            <a:pPr algn="just" eaLnBrk="1" hangingPunct="1">
              <a:defRPr/>
            </a:pPr>
            <a:r>
              <a:rPr lang="es-CO" altLang="en-US" sz="2000" dirty="0">
                <a:solidFill>
                  <a:schemeClr val="tx1">
                    <a:lumMod val="95000"/>
                    <a:lumOff val="5000"/>
                  </a:schemeClr>
                </a:solidFill>
              </a:rPr>
              <a:t>A la par que se instituía el domingo se desató una ola anti-sabática.</a:t>
            </a:r>
          </a:p>
          <a:p>
            <a:pPr algn="just" eaLnBrk="1" hangingPunct="1">
              <a:defRPr/>
            </a:pPr>
            <a:r>
              <a:rPr lang="es-CO" altLang="en-US" sz="2000" dirty="0">
                <a:solidFill>
                  <a:schemeClr val="tx1">
                    <a:lumMod val="95000"/>
                    <a:lumOff val="5000"/>
                  </a:schemeClr>
                </a:solidFill>
              </a:rPr>
              <a:t>Justino Mártir se atrevió a decir que Dios había impuesto el sábado a los judíos como una señal que los marcase en castigo merecido por sus muchas infidelidades”.</a:t>
            </a:r>
          </a:p>
          <a:p>
            <a:pPr algn="just" eaLnBrk="1" hangingPunct="1">
              <a:defRPr/>
            </a:pPr>
            <a:r>
              <a:rPr lang="es-CO" altLang="en-US" sz="2000" dirty="0">
                <a:solidFill>
                  <a:schemeClr val="tx1">
                    <a:lumMod val="95000"/>
                    <a:lumOff val="5000"/>
                  </a:schemeClr>
                </a:solidFill>
              </a:rPr>
              <a:t> (Justino Mártir, “Diálogo con </a:t>
            </a:r>
            <a:r>
              <a:rPr lang="es-CO" altLang="en-US" sz="2000" dirty="0" err="1">
                <a:solidFill>
                  <a:schemeClr val="tx1">
                    <a:lumMod val="95000"/>
                    <a:lumOff val="5000"/>
                  </a:schemeClr>
                </a:solidFill>
              </a:rPr>
              <a:t>Trifón</a:t>
            </a:r>
            <a:r>
              <a:rPr lang="es-CO" altLang="en-US" sz="2000" dirty="0">
                <a:solidFill>
                  <a:schemeClr val="tx1">
                    <a:lumMod val="95000"/>
                    <a:lumOff val="5000"/>
                  </a:schemeClr>
                </a:solidFill>
              </a:rPr>
              <a:t>” 23,3)</a:t>
            </a:r>
          </a:p>
        </p:txBody>
      </p:sp>
      <p:pic>
        <p:nvPicPr>
          <p:cNvPr id="40964" name="Picture 6" descr="http://1.bp.blogspot.com/-hGp0RIJCUB8/TeZThUvyhtI/AAAAAAAABRk/i4MijLqCozg/s1600/san-just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19225"/>
            <a:ext cx="2808288"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u"/>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71550" y="484188"/>
            <a:ext cx="7772400" cy="857250"/>
          </a:xfrm>
        </p:spPr>
        <p:txBody>
          <a:bodyPr/>
          <a:lstStyle/>
          <a:p>
            <a:pPr algn="ctr" eaLnBrk="1" hangingPunct="1"/>
            <a:r>
              <a:rPr lang="es-CO" altLang="en-US"/>
              <a:t>Un espíritu anti-sabático</a:t>
            </a:r>
          </a:p>
        </p:txBody>
      </p:sp>
      <p:sp>
        <p:nvSpPr>
          <p:cNvPr id="39940" name="Rectangle 3"/>
          <p:cNvSpPr>
            <a:spLocks noGrp="1" noChangeArrowheads="1"/>
          </p:cNvSpPr>
          <p:nvPr>
            <p:ph type="body" sz="half" idx="2"/>
          </p:nvPr>
        </p:nvSpPr>
        <p:spPr>
          <a:xfrm>
            <a:off x="4211638" y="1257300"/>
            <a:ext cx="4248150" cy="3314700"/>
          </a:xfrm>
        </p:spPr>
        <p:txBody>
          <a:bodyPr/>
          <a:lstStyle/>
          <a:p>
            <a:pPr algn="just" eaLnBrk="1" hangingPunct="1">
              <a:defRPr/>
            </a:pPr>
            <a:r>
              <a:rPr lang="es-CO" altLang="en-US" sz="2000" dirty="0">
                <a:solidFill>
                  <a:schemeClr val="tx1">
                    <a:lumMod val="95000"/>
                    <a:lumOff val="5000"/>
                  </a:schemeClr>
                </a:solidFill>
              </a:rPr>
              <a:t>El obispo Silvestre enseñaba que debía ayunarse en sábado para demostrarse el desprecio a los judíos.</a:t>
            </a:r>
          </a:p>
          <a:p>
            <a:pPr algn="just" eaLnBrk="1" hangingPunct="1">
              <a:defRPr/>
            </a:pPr>
            <a:r>
              <a:rPr lang="es-CO" altLang="en-US" sz="2000" dirty="0">
                <a:solidFill>
                  <a:schemeClr val="tx1">
                    <a:lumMod val="95000"/>
                    <a:lumOff val="5000"/>
                  </a:schemeClr>
                </a:solidFill>
              </a:rPr>
              <a:t>El ayuno sabático tenía como fin evitar a los cristianos parecerse a los judíos y ayudarles a entrar con más anhelo y alegría en la observancia del domingo. </a:t>
            </a:r>
          </a:p>
        </p:txBody>
      </p:sp>
      <p:pic>
        <p:nvPicPr>
          <p:cNvPr id="419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347788"/>
            <a:ext cx="316865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4213" y="484188"/>
            <a:ext cx="7772400" cy="857250"/>
          </a:xfrm>
        </p:spPr>
        <p:txBody>
          <a:bodyPr/>
          <a:lstStyle/>
          <a:p>
            <a:pPr algn="ctr" eaLnBrk="1" hangingPunct="1"/>
            <a:r>
              <a:rPr lang="es-CO" altLang="en-US">
                <a:solidFill>
                  <a:srgbClr val="C00000"/>
                </a:solidFill>
              </a:rPr>
              <a:t>Quienes reconocen el cambio</a:t>
            </a:r>
          </a:p>
        </p:txBody>
      </p:sp>
      <p:sp>
        <p:nvSpPr>
          <p:cNvPr id="40963" name="Rectangle 3"/>
          <p:cNvSpPr>
            <a:spLocks noGrp="1" noChangeArrowheads="1"/>
          </p:cNvSpPr>
          <p:nvPr>
            <p:ph type="body" sz="half" idx="1"/>
          </p:nvPr>
        </p:nvSpPr>
        <p:spPr>
          <a:xfrm>
            <a:off x="468313" y="1347788"/>
            <a:ext cx="8064500" cy="3086100"/>
          </a:xfrm>
        </p:spPr>
        <p:txBody>
          <a:bodyPr/>
          <a:lstStyle/>
          <a:p>
            <a:pPr algn="just" eaLnBrk="1" hangingPunct="1">
              <a:defRPr/>
            </a:pPr>
            <a:r>
              <a:rPr lang="es-CO" altLang="en-US" sz="2200" dirty="0">
                <a:solidFill>
                  <a:schemeClr val="tx1">
                    <a:lumMod val="85000"/>
                    <a:lumOff val="15000"/>
                  </a:schemeClr>
                </a:solidFill>
              </a:rPr>
              <a:t>P: Cuál es el día de reposo?</a:t>
            </a:r>
          </a:p>
          <a:p>
            <a:pPr algn="just" eaLnBrk="1" hangingPunct="1">
              <a:defRPr/>
            </a:pPr>
            <a:r>
              <a:rPr lang="es-CO" altLang="en-US" sz="2200" dirty="0">
                <a:solidFill>
                  <a:schemeClr val="tx1">
                    <a:lumMod val="85000"/>
                    <a:lumOff val="15000"/>
                  </a:schemeClr>
                </a:solidFill>
              </a:rPr>
              <a:t>R: El </a:t>
            </a:r>
            <a:r>
              <a:rPr lang="es-CO" altLang="en-US" sz="2200" u="sng" dirty="0">
                <a:solidFill>
                  <a:schemeClr val="tx1">
                    <a:lumMod val="85000"/>
                    <a:lumOff val="15000"/>
                  </a:schemeClr>
                </a:solidFill>
              </a:rPr>
              <a:t>SABADO es el día de reposo</a:t>
            </a:r>
            <a:r>
              <a:rPr lang="es-CO" altLang="en-US" sz="2200" dirty="0">
                <a:solidFill>
                  <a:schemeClr val="tx1">
                    <a:lumMod val="85000"/>
                    <a:lumOff val="15000"/>
                  </a:schemeClr>
                </a:solidFill>
              </a:rPr>
              <a:t>.</a:t>
            </a:r>
          </a:p>
          <a:p>
            <a:pPr algn="just" eaLnBrk="1" hangingPunct="1">
              <a:defRPr/>
            </a:pPr>
            <a:r>
              <a:rPr lang="es-CO" altLang="en-US" sz="2200" dirty="0">
                <a:solidFill>
                  <a:schemeClr val="tx1">
                    <a:lumMod val="85000"/>
                    <a:lumOff val="15000"/>
                  </a:schemeClr>
                </a:solidFill>
              </a:rPr>
              <a:t>P: Por qué observamos el domingo en vez del sábado?</a:t>
            </a:r>
          </a:p>
          <a:p>
            <a:pPr algn="just" eaLnBrk="1" hangingPunct="1">
              <a:defRPr/>
            </a:pPr>
            <a:r>
              <a:rPr lang="es-CO" altLang="en-US" sz="2200" dirty="0">
                <a:solidFill>
                  <a:schemeClr val="tx1">
                    <a:lumMod val="85000"/>
                    <a:lumOff val="15000"/>
                  </a:schemeClr>
                </a:solidFill>
              </a:rPr>
              <a:t>R: Nosotros observamos el domingo en vez del Sábado por	que </a:t>
            </a:r>
            <a:r>
              <a:rPr lang="es-CO" altLang="en-US" sz="2200" u="sng" dirty="0">
                <a:solidFill>
                  <a:schemeClr val="tx1">
                    <a:lumMod val="85000"/>
                    <a:lumOff val="15000"/>
                  </a:schemeClr>
                </a:solidFill>
              </a:rPr>
              <a:t>la IGLESIA CATOLICA transfirió la solemnidad del Sábado al Domingo</a:t>
            </a:r>
            <a:r>
              <a:rPr lang="es-CO" altLang="en-US" sz="2200" dirty="0">
                <a:solidFill>
                  <a:schemeClr val="tx1">
                    <a:lumMod val="85000"/>
                    <a:lumOff val="15000"/>
                  </a:schemeClr>
                </a:solidFill>
              </a:rPr>
              <a:t>.  			</a:t>
            </a:r>
          </a:p>
          <a:p>
            <a:pPr marL="69850" indent="0" algn="just" eaLnBrk="1" hangingPunct="1">
              <a:buFont typeface="Wingdings 2" pitchFamily="18" charset="2"/>
              <a:buNone/>
              <a:defRPr/>
            </a:pPr>
            <a:r>
              <a:rPr lang="es-CO" altLang="en-US" sz="2200" dirty="0">
                <a:solidFill>
                  <a:schemeClr val="tx1">
                    <a:lumMod val="85000"/>
                    <a:lumOff val="15000"/>
                  </a:schemeClr>
                </a:solidFill>
              </a:rPr>
              <a:t>(Peter </a:t>
            </a:r>
            <a:r>
              <a:rPr lang="es-CO" altLang="en-US" sz="2200" dirty="0" err="1">
                <a:solidFill>
                  <a:schemeClr val="tx1">
                    <a:lumMod val="85000"/>
                    <a:lumOff val="15000"/>
                  </a:schemeClr>
                </a:solidFill>
              </a:rPr>
              <a:t>Geiermann</a:t>
            </a:r>
            <a:r>
              <a:rPr lang="es-CO" altLang="en-US" sz="2200" dirty="0">
                <a:solidFill>
                  <a:schemeClr val="tx1">
                    <a:lumMod val="85000"/>
                    <a:lumOff val="15000"/>
                  </a:schemeClr>
                </a:solidFill>
              </a:rPr>
              <a:t>, “Catecismo de Doctrina Católica del Converso”, 1957, p.50)</a:t>
            </a: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11188" y="484188"/>
            <a:ext cx="7772400" cy="857250"/>
          </a:xfrm>
        </p:spPr>
        <p:txBody>
          <a:bodyPr/>
          <a:lstStyle/>
          <a:p>
            <a:pPr algn="ctr" eaLnBrk="1" hangingPunct="1"/>
            <a:r>
              <a:rPr lang="en-US" altLang="en-US">
                <a:solidFill>
                  <a:srgbClr val="C00000"/>
                </a:solidFill>
              </a:rPr>
              <a:t>Quienes reconocen el cambio</a:t>
            </a:r>
          </a:p>
        </p:txBody>
      </p:sp>
      <p:sp>
        <p:nvSpPr>
          <p:cNvPr id="41987" name="Rectangle 3"/>
          <p:cNvSpPr>
            <a:spLocks noGrp="1" noChangeArrowheads="1"/>
          </p:cNvSpPr>
          <p:nvPr>
            <p:ph type="body" sz="half" idx="1"/>
          </p:nvPr>
        </p:nvSpPr>
        <p:spPr>
          <a:xfrm>
            <a:off x="611188" y="1485900"/>
            <a:ext cx="7542212" cy="3086100"/>
          </a:xfrm>
        </p:spPr>
        <p:txBody>
          <a:bodyPr/>
          <a:lstStyle/>
          <a:p>
            <a:pPr algn="just" eaLnBrk="1" hangingPunct="1">
              <a:defRPr/>
            </a:pPr>
            <a:r>
              <a:rPr lang="es-CO" altLang="en-US" sz="2200" dirty="0">
                <a:solidFill>
                  <a:schemeClr val="tx1">
                    <a:lumMod val="85000"/>
                    <a:lumOff val="15000"/>
                  </a:schemeClr>
                </a:solidFill>
              </a:rPr>
              <a:t>“La IGLESIA CATOLICA, mil años antes de la existencia de un	protestante, por la virtud de su Divina misión, cambió el día de culto del Sábado al domingo”			</a:t>
            </a:r>
          </a:p>
          <a:p>
            <a:pPr algn="just" eaLnBrk="1" hangingPunct="1">
              <a:defRPr/>
            </a:pPr>
            <a:endParaRPr lang="es-CO" altLang="en-US" sz="2200" dirty="0">
              <a:solidFill>
                <a:schemeClr val="tx1">
                  <a:lumMod val="85000"/>
                  <a:lumOff val="15000"/>
                </a:schemeClr>
              </a:solidFill>
            </a:endParaRPr>
          </a:p>
          <a:p>
            <a:pPr algn="just" eaLnBrk="1" hangingPunct="1">
              <a:defRPr/>
            </a:pPr>
            <a:r>
              <a:rPr lang="es-CO" altLang="en-US" sz="2200" dirty="0">
                <a:solidFill>
                  <a:schemeClr val="tx1">
                    <a:lumMod val="85000"/>
                    <a:lumOff val="15000"/>
                  </a:schemeClr>
                </a:solidFill>
              </a:rPr>
              <a:t>(Editorial, “The </a:t>
            </a:r>
            <a:r>
              <a:rPr lang="es-CO" altLang="en-US" sz="2200" dirty="0" err="1">
                <a:solidFill>
                  <a:schemeClr val="tx1">
                    <a:lumMod val="85000"/>
                    <a:lumOff val="15000"/>
                  </a:schemeClr>
                </a:solidFill>
              </a:rPr>
              <a:t>Catholic</a:t>
            </a:r>
            <a:r>
              <a:rPr lang="es-CO" altLang="en-US" sz="2200" dirty="0">
                <a:solidFill>
                  <a:schemeClr val="tx1">
                    <a:lumMod val="85000"/>
                    <a:lumOff val="15000"/>
                  </a:schemeClr>
                </a:solidFill>
              </a:rPr>
              <a:t> </a:t>
            </a:r>
            <a:r>
              <a:rPr lang="es-CO" altLang="en-US" sz="2200" dirty="0" err="1">
                <a:solidFill>
                  <a:schemeClr val="tx1">
                    <a:lumMod val="85000"/>
                    <a:lumOff val="15000"/>
                  </a:schemeClr>
                </a:solidFill>
              </a:rPr>
              <a:t>Mirror</a:t>
            </a:r>
            <a:r>
              <a:rPr lang="es-CO" altLang="en-US" sz="2200" dirty="0">
                <a:solidFill>
                  <a:schemeClr val="tx1">
                    <a:lumMod val="85000"/>
                    <a:lumOff val="15000"/>
                  </a:schemeClr>
                </a:solidFill>
              </a:rPr>
              <a:t>”,</a:t>
            </a:r>
          </a:p>
          <a:p>
            <a:pPr algn="just" eaLnBrk="1" hangingPunct="1">
              <a:defRPr/>
            </a:pPr>
            <a:r>
              <a:rPr lang="es-CO" altLang="en-US" sz="2200" dirty="0">
                <a:solidFill>
                  <a:schemeClr val="tx1">
                    <a:lumMod val="85000"/>
                    <a:lumOff val="15000"/>
                  </a:schemeClr>
                </a:solidFill>
              </a:rPr>
              <a:t>Baltimore, Sept. 23, 1893</a:t>
            </a:r>
          </a:p>
        </p:txBody>
      </p:sp>
    </p:spTree>
  </p:cSld>
  <p:clrMapOvr>
    <a:masterClrMapping/>
  </p:clrMapOvr>
  <p:transition>
    <p:checke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55650" y="484188"/>
            <a:ext cx="7772400" cy="857250"/>
          </a:xfrm>
        </p:spPr>
        <p:txBody>
          <a:bodyPr/>
          <a:lstStyle/>
          <a:p>
            <a:pPr algn="ctr" eaLnBrk="1" hangingPunct="1"/>
            <a:r>
              <a:rPr lang="es-CO" altLang="en-US">
                <a:solidFill>
                  <a:srgbClr val="C00000"/>
                </a:solidFill>
              </a:rPr>
              <a:t>Quienes reconocen el cambio</a:t>
            </a:r>
          </a:p>
        </p:txBody>
      </p:sp>
      <p:sp>
        <p:nvSpPr>
          <p:cNvPr id="43011" name="Rectangle 3"/>
          <p:cNvSpPr>
            <a:spLocks noGrp="1" noChangeArrowheads="1"/>
          </p:cNvSpPr>
          <p:nvPr>
            <p:ph type="body" sz="half" idx="1"/>
          </p:nvPr>
        </p:nvSpPr>
        <p:spPr>
          <a:xfrm>
            <a:off x="611188" y="1276350"/>
            <a:ext cx="8007350" cy="3314700"/>
          </a:xfrm>
        </p:spPr>
        <p:txBody>
          <a:bodyPr/>
          <a:lstStyle/>
          <a:p>
            <a:pPr algn="just" eaLnBrk="1" hangingPunct="1">
              <a:defRPr/>
            </a:pPr>
            <a:r>
              <a:rPr lang="es-CO" altLang="en-US" sz="2200" dirty="0">
                <a:solidFill>
                  <a:schemeClr val="tx1">
                    <a:lumMod val="85000"/>
                    <a:lumOff val="15000"/>
                  </a:schemeClr>
                </a:solidFill>
              </a:rPr>
              <a:t>P: “Tiene Ud. Alguna otra manera de probar que la Iglesia tiene poder para instituir fiestas?</a:t>
            </a:r>
          </a:p>
          <a:p>
            <a:pPr algn="just" eaLnBrk="1" hangingPunct="1">
              <a:defRPr/>
            </a:pPr>
            <a:r>
              <a:rPr lang="es-CO" altLang="en-US" sz="2200" dirty="0">
                <a:solidFill>
                  <a:schemeClr val="tx1">
                    <a:lumMod val="85000"/>
                    <a:lumOff val="15000"/>
                  </a:schemeClr>
                </a:solidFill>
              </a:rPr>
              <a:t>R: “De no haber tenido tal poder, no habría hecho aquello con lo cual ahora las religiones modernas están de acuerdo; … el	sustituir la observancia del sábado, el séptimo día de la semana, por el domingo, el primer día de la semana, un cambio para el cual no existe autoridad en la Escritura”</a:t>
            </a:r>
          </a:p>
          <a:p>
            <a:pPr marL="69850" indent="0" algn="just" eaLnBrk="1" hangingPunct="1">
              <a:buFont typeface="Wingdings 2" pitchFamily="18" charset="2"/>
              <a:buNone/>
              <a:defRPr/>
            </a:pPr>
            <a:r>
              <a:rPr lang="es-CO" altLang="en-US" sz="2200" dirty="0">
                <a:solidFill>
                  <a:schemeClr val="tx1">
                    <a:lumMod val="85000"/>
                    <a:lumOff val="15000"/>
                  </a:schemeClr>
                </a:solidFill>
              </a:rPr>
              <a:t>								(Esteban </a:t>
            </a:r>
            <a:r>
              <a:rPr lang="es-CO" altLang="en-US" sz="2200" dirty="0" err="1">
                <a:solidFill>
                  <a:schemeClr val="tx1">
                    <a:lumMod val="85000"/>
                    <a:lumOff val="15000"/>
                  </a:schemeClr>
                </a:solidFill>
              </a:rPr>
              <a:t>Keenan</a:t>
            </a:r>
            <a:r>
              <a:rPr lang="es-CO" altLang="en-US" sz="2200" dirty="0">
                <a:solidFill>
                  <a:schemeClr val="tx1">
                    <a:lumMod val="85000"/>
                    <a:lumOff val="15000"/>
                  </a:schemeClr>
                </a:solidFill>
              </a:rPr>
              <a:t>, Catecismo Doctrinal, p. 174)</a:t>
            </a:r>
          </a:p>
        </p:txBody>
      </p:sp>
    </p:spTree>
  </p:cSld>
  <p:clrMapOvr>
    <a:masterClrMapping/>
  </p:clrMapOvr>
  <p:transition>
    <p:split dir="in"/>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188" y="627063"/>
            <a:ext cx="7993062" cy="857250"/>
          </a:xfrm>
        </p:spPr>
        <p:txBody>
          <a:bodyPr rtlCol="0">
            <a:normAutofit fontScale="90000"/>
          </a:bodyPr>
          <a:lstStyle/>
          <a:p>
            <a:pPr algn="ctr" eaLnBrk="1" fontAlgn="auto" hangingPunct="1">
              <a:spcAft>
                <a:spcPts val="0"/>
              </a:spcAft>
              <a:defRPr/>
            </a:pPr>
            <a:r>
              <a:rPr lang="es-CO" altLang="en-US" b="1">
                <a:solidFill>
                  <a:srgbClr val="FF0000"/>
                </a:solidFill>
                <a:latin typeface="Times New Roman" pitchFamily="18" charset="0"/>
              </a:rPr>
              <a:t>Los mandamientos de adoración a Dios</a:t>
            </a:r>
          </a:p>
        </p:txBody>
      </p:sp>
      <p:sp>
        <p:nvSpPr>
          <p:cNvPr id="6147" name="Rectangle 3"/>
          <p:cNvSpPr>
            <a:spLocks noGrp="1" noChangeArrowheads="1"/>
          </p:cNvSpPr>
          <p:nvPr>
            <p:ph type="body" sz="half" idx="1"/>
          </p:nvPr>
        </p:nvSpPr>
        <p:spPr>
          <a:xfrm>
            <a:off x="900113" y="1563688"/>
            <a:ext cx="4343400" cy="3086100"/>
          </a:xfrm>
        </p:spPr>
        <p:txBody>
          <a:bodyPr rtlCol="0">
            <a:normAutofit fontScale="92500"/>
          </a:bodyPr>
          <a:lstStyle/>
          <a:p>
            <a:pPr indent="-274320" algn="just" eaLnBrk="1" fontAlgn="auto" hangingPunct="1">
              <a:spcAft>
                <a:spcPts val="0"/>
              </a:spcAft>
              <a:defRPr/>
            </a:pPr>
            <a:r>
              <a:rPr lang="es-CO" altLang="en-US" b="1" dirty="0">
                <a:solidFill>
                  <a:schemeClr val="tx1">
                    <a:lumMod val="85000"/>
                    <a:lumOff val="15000"/>
                  </a:schemeClr>
                </a:solidFill>
                <a:latin typeface="Times New Roman" pitchFamily="18" charset="0"/>
              </a:rPr>
              <a:t>El segundo y el cuarto mandamiento hablan de adoración a Dios.</a:t>
            </a:r>
          </a:p>
          <a:p>
            <a:pPr indent="-274320" algn="just" eaLnBrk="1" fontAlgn="auto" hangingPunct="1">
              <a:spcAft>
                <a:spcPts val="0"/>
              </a:spcAft>
              <a:defRPr/>
            </a:pPr>
            <a:r>
              <a:rPr lang="es-CO" altLang="en-US" b="1" dirty="0">
                <a:solidFill>
                  <a:schemeClr val="tx1">
                    <a:lumMod val="85000"/>
                    <a:lumOff val="15000"/>
                  </a:schemeClr>
                </a:solidFill>
                <a:latin typeface="Times New Roman" pitchFamily="18" charset="0"/>
              </a:rPr>
              <a:t>El segundo prohíbe hacerse imágenes y postrarse delante de ellas. En el tema anterior vimos cómo </a:t>
            </a:r>
            <a:r>
              <a:rPr lang="es-CO" altLang="en-US" b="1" u="sng" dirty="0">
                <a:solidFill>
                  <a:schemeClr val="tx1">
                    <a:lumMod val="85000"/>
                    <a:lumOff val="15000"/>
                  </a:schemeClr>
                </a:solidFill>
                <a:latin typeface="Times New Roman" pitchFamily="18" charset="0"/>
              </a:rPr>
              <a:t>la iglesia introdujo la veneración a las imágenes</a:t>
            </a:r>
          </a:p>
        </p:txBody>
      </p:sp>
      <p:pic>
        <p:nvPicPr>
          <p:cNvPr id="8196" name="Picture 6" descr="C:\WINDOWS\DESKTOP\laminas\idolos.bm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580063" y="1635125"/>
            <a:ext cx="2736850" cy="2886075"/>
          </a:xfrm>
        </p:spPr>
      </p:pic>
    </p:spTree>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55650" y="411163"/>
            <a:ext cx="7772400" cy="857250"/>
          </a:xfrm>
        </p:spPr>
        <p:txBody>
          <a:bodyPr/>
          <a:lstStyle/>
          <a:p>
            <a:pPr algn="ctr" eaLnBrk="1" hangingPunct="1"/>
            <a:r>
              <a:rPr lang="es-CO" altLang="en-US">
                <a:solidFill>
                  <a:srgbClr val="C00000"/>
                </a:solidFill>
              </a:rPr>
              <a:t>Quienes reconocen el cambio</a:t>
            </a:r>
          </a:p>
        </p:txBody>
      </p:sp>
      <p:sp>
        <p:nvSpPr>
          <p:cNvPr id="44035" name="Rectangle 3"/>
          <p:cNvSpPr>
            <a:spLocks noGrp="1" noChangeArrowheads="1"/>
          </p:cNvSpPr>
          <p:nvPr>
            <p:ph type="body" sz="half" idx="1"/>
          </p:nvPr>
        </p:nvSpPr>
        <p:spPr>
          <a:xfrm>
            <a:off x="684213" y="1257300"/>
            <a:ext cx="7775575" cy="3314700"/>
          </a:xfrm>
        </p:spPr>
        <p:txBody>
          <a:bodyPr/>
          <a:lstStyle/>
          <a:p>
            <a:pPr algn="just" eaLnBrk="1" hangingPunct="1">
              <a:defRPr/>
            </a:pPr>
            <a:r>
              <a:rPr lang="es-CO" altLang="en-US" sz="2200">
                <a:solidFill>
                  <a:schemeClr val="tx1">
                    <a:lumMod val="85000"/>
                    <a:lumOff val="15000"/>
                  </a:schemeClr>
                </a:solidFill>
              </a:rPr>
              <a:t>“Fue la IGLESIA CATOLICA la que por autoridad de jesucristo, transfirió el descanso al domingo, como recordatorio de la resurrección de nuestro Señor.	             Así la observancia del domingo por parte de los protestantes, es un homenaje que ellos rinden, sin quererlo, a la autoridad de la iglesia católica”.</a:t>
            </a:r>
          </a:p>
          <a:p>
            <a:pPr algn="just" eaLnBrk="1" hangingPunct="1">
              <a:defRPr/>
            </a:pPr>
            <a:endParaRPr lang="es-CO" altLang="en-US" sz="2200">
              <a:solidFill>
                <a:schemeClr val="tx1">
                  <a:lumMod val="85000"/>
                  <a:lumOff val="15000"/>
                </a:schemeClr>
              </a:solidFill>
            </a:endParaRPr>
          </a:p>
          <a:p>
            <a:pPr algn="just" eaLnBrk="1" hangingPunct="1">
              <a:defRPr/>
            </a:pPr>
            <a:r>
              <a:rPr lang="es-CO" altLang="en-US" sz="2200">
                <a:solidFill>
                  <a:schemeClr val="tx1">
                    <a:lumMod val="85000"/>
                    <a:lumOff val="15000"/>
                  </a:schemeClr>
                </a:solidFill>
              </a:rPr>
              <a:t>(Monseñor Segur, “Charla directa del protestantismo de hoy”, p. 225)</a:t>
            </a:r>
          </a:p>
        </p:txBody>
      </p:sp>
    </p:spTree>
  </p:cSld>
  <p:clrMapOvr>
    <a:masterClrMapping/>
  </p:clrMapOvr>
  <p:transition>
    <p:pull dir="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54050" y="700088"/>
            <a:ext cx="8456613" cy="857250"/>
          </a:xfrm>
        </p:spPr>
        <p:txBody>
          <a:bodyPr/>
          <a:lstStyle/>
          <a:p>
            <a:pPr algn="ctr" eaLnBrk="1" hangingPunct="1"/>
            <a:r>
              <a:rPr lang="es-CO" altLang="en-US" sz="3200">
                <a:solidFill>
                  <a:srgbClr val="C00000"/>
                </a:solidFill>
              </a:rPr>
              <a:t>UNA GRAN BLASFEMIA: </a:t>
            </a:r>
            <a:br>
              <a:rPr lang="es-CO" altLang="en-US" sz="3200">
                <a:solidFill>
                  <a:srgbClr val="C00000"/>
                </a:solidFill>
              </a:rPr>
            </a:br>
            <a:r>
              <a:rPr lang="es-CO" altLang="en-US" sz="3200">
                <a:solidFill>
                  <a:srgbClr val="C00000"/>
                </a:solidFill>
              </a:rPr>
              <a:t>Enseñar que Cristo cambió la ley</a:t>
            </a:r>
          </a:p>
        </p:txBody>
      </p:sp>
      <p:sp>
        <p:nvSpPr>
          <p:cNvPr id="45060" name="Rectangle 4"/>
          <p:cNvSpPr>
            <a:spLocks noGrp="1" noChangeArrowheads="1"/>
          </p:cNvSpPr>
          <p:nvPr>
            <p:ph type="body" sz="half" idx="2"/>
          </p:nvPr>
        </p:nvSpPr>
        <p:spPr>
          <a:xfrm>
            <a:off x="3132138" y="1347788"/>
            <a:ext cx="5256212" cy="3086100"/>
          </a:xfrm>
        </p:spPr>
        <p:txBody>
          <a:bodyPr/>
          <a:lstStyle/>
          <a:p>
            <a:pPr algn="just" eaLnBrk="1" hangingPunct="1">
              <a:defRPr/>
            </a:pPr>
            <a:r>
              <a:rPr lang="es-CO" altLang="en-US" sz="2800">
                <a:solidFill>
                  <a:schemeClr val="tx1">
                    <a:lumMod val="85000"/>
                    <a:lumOff val="15000"/>
                  </a:schemeClr>
                </a:solidFill>
              </a:rPr>
              <a:t>Muchos tratan de tranquilizar sus conciencias enseñando que Cristo quitó o cambió la ley.</a:t>
            </a:r>
          </a:p>
          <a:p>
            <a:pPr algn="just" eaLnBrk="1" hangingPunct="1">
              <a:defRPr/>
            </a:pPr>
            <a:r>
              <a:rPr lang="es-CO" altLang="en-US" sz="2800">
                <a:solidFill>
                  <a:schemeClr val="tx1">
                    <a:lumMod val="85000"/>
                    <a:lumOff val="15000"/>
                  </a:schemeClr>
                </a:solidFill>
              </a:rPr>
              <a:t>Sin embargo, todo se refiere al SABADO ya que los otros mandamientos los siguen observando!</a:t>
            </a:r>
          </a:p>
        </p:txBody>
      </p:sp>
      <p:pic>
        <p:nvPicPr>
          <p:cNvPr id="471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92250"/>
            <a:ext cx="2562225"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hecke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89038" y="574675"/>
            <a:ext cx="7024687" cy="857250"/>
          </a:xfrm>
        </p:spPr>
        <p:txBody>
          <a:bodyPr/>
          <a:lstStyle/>
          <a:p>
            <a:pPr algn="ctr" eaLnBrk="1" hangingPunct="1"/>
            <a:r>
              <a:rPr lang="en-US" altLang="en-US"/>
              <a:t>UN GRAN CONTRASTE</a:t>
            </a:r>
          </a:p>
        </p:txBody>
      </p:sp>
      <p:sp>
        <p:nvSpPr>
          <p:cNvPr id="46083" name="Rectangle 3"/>
          <p:cNvSpPr>
            <a:spLocks noGrp="1" noChangeArrowheads="1"/>
          </p:cNvSpPr>
          <p:nvPr>
            <p:ph sz="quarter" idx="13"/>
          </p:nvPr>
        </p:nvSpPr>
        <p:spPr>
          <a:xfrm>
            <a:off x="539750" y="1419225"/>
            <a:ext cx="3922713" cy="2619375"/>
          </a:xfrm>
        </p:spPr>
        <p:txBody>
          <a:bodyPr/>
          <a:lstStyle/>
          <a:p>
            <a:pPr algn="just" eaLnBrk="1" hangingPunct="1">
              <a:defRPr/>
            </a:pPr>
            <a:r>
              <a:rPr lang="es-CO" altLang="en-US" sz="2000" dirty="0">
                <a:solidFill>
                  <a:schemeClr val="tx1">
                    <a:lumMod val="85000"/>
                    <a:lumOff val="15000"/>
                  </a:schemeClr>
                </a:solidFill>
              </a:rPr>
              <a:t>LO QUE DIJO JESUS:</a:t>
            </a:r>
          </a:p>
          <a:p>
            <a:pPr algn="just" eaLnBrk="1" hangingPunct="1">
              <a:defRPr/>
            </a:pPr>
            <a:r>
              <a:rPr lang="es-CO" altLang="en-US" sz="2000" dirty="0">
                <a:solidFill>
                  <a:schemeClr val="tx1">
                    <a:lumMod val="85000"/>
                    <a:lumOff val="15000"/>
                  </a:schemeClr>
                </a:solidFill>
              </a:rPr>
              <a:t>“No penséis que he venido para abrogar la ley o los profetas; </a:t>
            </a:r>
            <a:r>
              <a:rPr lang="es-CO" altLang="en-US" sz="2000" u="sng" dirty="0">
                <a:solidFill>
                  <a:schemeClr val="tx1">
                    <a:lumMod val="85000"/>
                    <a:lumOff val="15000"/>
                  </a:schemeClr>
                </a:solidFill>
              </a:rPr>
              <a:t>no he venido a abrogar, sino a cumplir.</a:t>
            </a:r>
            <a:r>
              <a:rPr lang="es-CO" altLang="en-US" sz="2000" dirty="0">
                <a:solidFill>
                  <a:schemeClr val="tx1">
                    <a:lumMod val="85000"/>
                    <a:lumOff val="15000"/>
                  </a:schemeClr>
                </a:solidFill>
              </a:rPr>
              <a:t> Porque de cierto os digo, que hasta que perezca el cielo y la tierra, ni una jota ni una tilde perecerá de la ley…” (Mat. 5:17,18) </a:t>
            </a:r>
          </a:p>
        </p:txBody>
      </p:sp>
      <p:sp>
        <p:nvSpPr>
          <p:cNvPr id="46084" name="Rectangle 4"/>
          <p:cNvSpPr>
            <a:spLocks noGrp="1" noChangeArrowheads="1"/>
          </p:cNvSpPr>
          <p:nvPr>
            <p:ph sz="quarter" idx="14"/>
          </p:nvPr>
        </p:nvSpPr>
        <p:spPr>
          <a:xfrm>
            <a:off x="5003800" y="1779588"/>
            <a:ext cx="3419475" cy="2619375"/>
          </a:xfrm>
        </p:spPr>
        <p:txBody>
          <a:bodyPr/>
          <a:lstStyle/>
          <a:p>
            <a:pPr algn="just" eaLnBrk="1" hangingPunct="1">
              <a:defRPr/>
            </a:pPr>
            <a:r>
              <a:rPr lang="es-CO" altLang="en-US" sz="2000">
                <a:solidFill>
                  <a:schemeClr val="tx1">
                    <a:lumMod val="85000"/>
                    <a:lumOff val="15000"/>
                  </a:schemeClr>
                </a:solidFill>
              </a:rPr>
              <a:t>LO QUE HARIA EL CUERNO PEQUEÑO O ANTICRISTO:</a:t>
            </a:r>
          </a:p>
          <a:p>
            <a:pPr algn="just" eaLnBrk="1" hangingPunct="1">
              <a:defRPr/>
            </a:pPr>
            <a:r>
              <a:rPr lang="es-CO" altLang="en-US" sz="2000">
                <a:solidFill>
                  <a:schemeClr val="tx1">
                    <a:lumMod val="85000"/>
                    <a:lumOff val="15000"/>
                  </a:schemeClr>
                </a:solidFill>
              </a:rPr>
              <a:t>“Y hablará palabras contra el Altísimo, a los santos del Altísimo quebrantará, pensará en cambiar los tiempos y la ley…” (Dan. 7:25)</a:t>
            </a:r>
          </a:p>
        </p:txBody>
      </p:sp>
      <p:pic>
        <p:nvPicPr>
          <p:cNvPr id="48133" name="Picture 5" descr="C:\WINDOWS\DESKTOP\MyWork\laminas2\jesusinm.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28613"/>
            <a:ext cx="143986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descr="D:\laminas\cuerno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87338"/>
            <a:ext cx="118268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50825" y="777875"/>
            <a:ext cx="8599488" cy="857250"/>
          </a:xfrm>
        </p:spPr>
        <p:txBody>
          <a:bodyPr/>
          <a:lstStyle/>
          <a:p>
            <a:pPr algn="ctr" eaLnBrk="1" hangingPunct="1"/>
            <a:r>
              <a:rPr lang="es-CO" altLang="en-US" sz="3600">
                <a:solidFill>
                  <a:srgbClr val="C00000"/>
                </a:solidFill>
              </a:rPr>
              <a:t>PRUEBAS HISTORICAS  de que </a:t>
            </a:r>
            <a:br>
              <a:rPr lang="es-CO" altLang="en-US" sz="3600">
                <a:solidFill>
                  <a:srgbClr val="C00000"/>
                </a:solidFill>
              </a:rPr>
            </a:br>
            <a:r>
              <a:rPr lang="es-CO" altLang="en-US" sz="3600">
                <a:solidFill>
                  <a:srgbClr val="C00000"/>
                </a:solidFill>
              </a:rPr>
              <a:t>la iglesia primitiva guardó el SABADO</a:t>
            </a:r>
            <a:endParaRPr lang="es-CO" altLang="en-US">
              <a:solidFill>
                <a:srgbClr val="C00000"/>
              </a:solidFill>
            </a:endParaRPr>
          </a:p>
        </p:txBody>
      </p:sp>
      <p:sp>
        <p:nvSpPr>
          <p:cNvPr id="47107" name="Rectangle 3"/>
          <p:cNvSpPr>
            <a:spLocks noGrp="1" noChangeArrowheads="1"/>
          </p:cNvSpPr>
          <p:nvPr>
            <p:ph type="body" sz="half" idx="1"/>
          </p:nvPr>
        </p:nvSpPr>
        <p:spPr>
          <a:xfrm>
            <a:off x="611188" y="1646238"/>
            <a:ext cx="5184775" cy="3086100"/>
          </a:xfrm>
        </p:spPr>
        <p:txBody>
          <a:bodyPr/>
          <a:lstStyle/>
          <a:p>
            <a:pPr algn="just" eaLnBrk="1" hangingPunct="1">
              <a:defRPr/>
            </a:pPr>
            <a:r>
              <a:rPr lang="es-CO" altLang="en-US" sz="2200">
                <a:solidFill>
                  <a:schemeClr val="tx1">
                    <a:lumMod val="85000"/>
                    <a:lumOff val="15000"/>
                  </a:schemeClr>
                </a:solidFill>
              </a:rPr>
              <a:t>El historiador Flavio Josefo decía:</a:t>
            </a:r>
          </a:p>
          <a:p>
            <a:pPr algn="just" eaLnBrk="1" hangingPunct="1">
              <a:defRPr/>
            </a:pPr>
            <a:r>
              <a:rPr lang="es-CO" altLang="en-US" sz="2200">
                <a:solidFill>
                  <a:schemeClr val="tx1">
                    <a:lumMod val="85000"/>
                    <a:lumOff val="15000"/>
                  </a:schemeClr>
                </a:solidFill>
              </a:rPr>
              <a:t>“No hay ninguna ciudad de los grecos, o de los bárbaros… a la cual la </a:t>
            </a:r>
            <a:r>
              <a:rPr lang="es-CO" altLang="en-US" sz="2200" u="sng">
                <a:solidFill>
                  <a:schemeClr val="tx1">
                    <a:lumMod val="85000"/>
                    <a:lumOff val="15000"/>
                  </a:schemeClr>
                </a:solidFill>
              </a:rPr>
              <a:t>costumbre de descansar en el día séptimo no le haya llegado”</a:t>
            </a:r>
          </a:p>
          <a:p>
            <a:pPr algn="just" eaLnBrk="1" hangingPunct="1">
              <a:buFontTx/>
              <a:buNone/>
              <a:defRPr/>
            </a:pPr>
            <a:r>
              <a:rPr lang="es-CO" altLang="en-US" sz="2200">
                <a:solidFill>
                  <a:schemeClr val="tx1">
                    <a:lumMod val="85000"/>
                    <a:lumOff val="15000"/>
                  </a:schemeClr>
                </a:solidFill>
              </a:rPr>
              <a:t>	(M’Clatchie, Notas y Preguntas sobre la China y el Japón, vol. 4, Nos. 7,8, p. 100)</a:t>
            </a:r>
          </a:p>
        </p:txBody>
      </p:sp>
      <p:pic>
        <p:nvPicPr>
          <p:cNvPr id="49156" name="Picture 8" descr="http://lh3.ggpht.com/_o9BLyKHDLd8/TAdkC2rAS-I/AAAAAAAAAfc/FzzRShMQCXY/FlavioJosefo_thum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635125"/>
            <a:ext cx="24892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23850" y="706438"/>
            <a:ext cx="8528050" cy="857250"/>
          </a:xfrm>
        </p:spPr>
        <p:txBody>
          <a:bodyPr/>
          <a:lstStyle/>
          <a:p>
            <a:pPr algn="ctr" eaLnBrk="1" hangingPunct="1"/>
            <a:r>
              <a:rPr lang="es-CO" altLang="en-US" sz="3600">
                <a:solidFill>
                  <a:srgbClr val="C00000"/>
                </a:solidFill>
              </a:rPr>
              <a:t>PRUEBAS HISTORICAS  de que </a:t>
            </a:r>
            <a:br>
              <a:rPr lang="es-CO" altLang="en-US" sz="3600">
                <a:solidFill>
                  <a:srgbClr val="C00000"/>
                </a:solidFill>
              </a:rPr>
            </a:br>
            <a:r>
              <a:rPr lang="es-CO" altLang="en-US" sz="3600">
                <a:solidFill>
                  <a:srgbClr val="C00000"/>
                </a:solidFill>
              </a:rPr>
              <a:t>la iglesia primitiva guardó el SABADO</a:t>
            </a:r>
            <a:endParaRPr lang="es-CO" altLang="en-US">
              <a:solidFill>
                <a:srgbClr val="C00000"/>
              </a:solidFill>
            </a:endParaRPr>
          </a:p>
        </p:txBody>
      </p:sp>
      <p:sp>
        <p:nvSpPr>
          <p:cNvPr id="48131" name="Rectangle 3"/>
          <p:cNvSpPr>
            <a:spLocks noGrp="1" noChangeArrowheads="1"/>
          </p:cNvSpPr>
          <p:nvPr>
            <p:ph type="body" sz="half" idx="1"/>
          </p:nvPr>
        </p:nvSpPr>
        <p:spPr>
          <a:xfrm>
            <a:off x="539750" y="1635125"/>
            <a:ext cx="4870450" cy="3086100"/>
          </a:xfrm>
        </p:spPr>
        <p:txBody>
          <a:bodyPr/>
          <a:lstStyle/>
          <a:p>
            <a:pPr algn="just" eaLnBrk="1" hangingPunct="1">
              <a:defRPr/>
            </a:pPr>
            <a:r>
              <a:rPr lang="es-CO" altLang="en-US" sz="2000">
                <a:solidFill>
                  <a:schemeClr val="tx1">
                    <a:lumMod val="85000"/>
                    <a:lumOff val="15000"/>
                  </a:schemeClr>
                </a:solidFill>
              </a:rPr>
              <a:t>El historiador Flavio Josefo decía:</a:t>
            </a:r>
          </a:p>
          <a:p>
            <a:pPr algn="just" eaLnBrk="1" hangingPunct="1">
              <a:defRPr/>
            </a:pPr>
            <a:r>
              <a:rPr lang="es-CO" altLang="en-US" sz="2000">
                <a:solidFill>
                  <a:schemeClr val="tx1">
                    <a:lumMod val="85000"/>
                    <a:lumOff val="15000"/>
                  </a:schemeClr>
                </a:solidFill>
              </a:rPr>
              <a:t>“Entonces la descendencia espiritual de Abraham huyó a Pella,… donde halló un lugar seguro de refugio, donde podía servir a su Señor y guardar el Sábado”</a:t>
            </a:r>
            <a:endParaRPr lang="es-CO" altLang="en-US" sz="2000" u="sng">
              <a:solidFill>
                <a:schemeClr val="tx1">
                  <a:lumMod val="85000"/>
                  <a:lumOff val="15000"/>
                </a:schemeClr>
              </a:solidFill>
            </a:endParaRPr>
          </a:p>
          <a:p>
            <a:pPr algn="just" eaLnBrk="1" hangingPunct="1">
              <a:buFontTx/>
              <a:buNone/>
              <a:defRPr/>
            </a:pPr>
            <a:r>
              <a:rPr lang="es-CO" altLang="en-US" sz="2000">
                <a:solidFill>
                  <a:schemeClr val="tx1">
                    <a:lumMod val="85000"/>
                    <a:lumOff val="15000"/>
                  </a:schemeClr>
                </a:solidFill>
              </a:rPr>
              <a:t>	(Eusebio, Historia Eclesiástica, Vol. 3, cap. 8)</a:t>
            </a:r>
          </a:p>
        </p:txBody>
      </p:sp>
      <p:pic>
        <p:nvPicPr>
          <p:cNvPr id="5018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714500"/>
            <a:ext cx="3097213"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3850" y="777875"/>
            <a:ext cx="8528050" cy="857250"/>
          </a:xfrm>
        </p:spPr>
        <p:txBody>
          <a:bodyPr/>
          <a:lstStyle/>
          <a:p>
            <a:pPr algn="ctr" eaLnBrk="1" hangingPunct="1"/>
            <a:r>
              <a:rPr lang="es-CO" altLang="en-US" sz="3600">
                <a:solidFill>
                  <a:srgbClr val="C00000"/>
                </a:solidFill>
              </a:rPr>
              <a:t>PRUEBAS HISTORICAS  de que </a:t>
            </a:r>
            <a:br>
              <a:rPr lang="es-CO" altLang="en-US" sz="3600">
                <a:solidFill>
                  <a:srgbClr val="C00000"/>
                </a:solidFill>
              </a:rPr>
            </a:br>
            <a:r>
              <a:rPr lang="es-CO" altLang="en-US" sz="3600">
                <a:solidFill>
                  <a:srgbClr val="C00000"/>
                </a:solidFill>
              </a:rPr>
              <a:t>la iglesia primitiva guardó el SABADO</a:t>
            </a:r>
            <a:endParaRPr lang="es-CO" altLang="en-US">
              <a:solidFill>
                <a:srgbClr val="C00000"/>
              </a:solidFill>
            </a:endParaRPr>
          </a:p>
        </p:txBody>
      </p:sp>
      <p:sp>
        <p:nvSpPr>
          <p:cNvPr id="49155" name="Rectangle 3"/>
          <p:cNvSpPr>
            <a:spLocks noGrp="1" noChangeArrowheads="1"/>
          </p:cNvSpPr>
          <p:nvPr>
            <p:ph type="body" sz="half" idx="1"/>
          </p:nvPr>
        </p:nvSpPr>
        <p:spPr>
          <a:xfrm>
            <a:off x="611188" y="1563688"/>
            <a:ext cx="4494212" cy="3086100"/>
          </a:xfrm>
        </p:spPr>
        <p:txBody>
          <a:bodyPr/>
          <a:lstStyle/>
          <a:p>
            <a:pPr algn="just" eaLnBrk="1" hangingPunct="1">
              <a:defRPr/>
            </a:pPr>
            <a:r>
              <a:rPr lang="es-CO" altLang="en-US" sz="2000" dirty="0">
                <a:solidFill>
                  <a:schemeClr val="tx1">
                    <a:lumMod val="85000"/>
                    <a:lumOff val="15000"/>
                  </a:schemeClr>
                </a:solidFill>
              </a:rPr>
              <a:t>“Los cristianos primitivos guardaban el Sábado de los judíos; … por lo tanto todos los cristianos se unían para guardar el sábado, en el cual se leían algunas porciones de la ley; y esto continuó hasta el concilio de </a:t>
            </a:r>
            <a:r>
              <a:rPr lang="es-CO" altLang="en-US" sz="2000" dirty="0" err="1">
                <a:solidFill>
                  <a:schemeClr val="tx1">
                    <a:lumMod val="85000"/>
                    <a:lumOff val="15000"/>
                  </a:schemeClr>
                </a:solidFill>
              </a:rPr>
              <a:t>Laodicea</a:t>
            </a:r>
            <a:r>
              <a:rPr lang="es-CO" altLang="en-US" sz="2000" dirty="0">
                <a:solidFill>
                  <a:schemeClr val="tx1">
                    <a:lumMod val="85000"/>
                    <a:lumOff val="15000"/>
                  </a:schemeClr>
                </a:solidFill>
              </a:rPr>
              <a:t>”</a:t>
            </a:r>
          </a:p>
          <a:p>
            <a:pPr algn="just" eaLnBrk="1" hangingPunct="1">
              <a:buFontTx/>
              <a:buNone/>
              <a:defRPr/>
            </a:pPr>
            <a:r>
              <a:rPr lang="es-CO" altLang="en-US" sz="2000" dirty="0">
                <a:solidFill>
                  <a:schemeClr val="tx1">
                    <a:lumMod val="85000"/>
                    <a:lumOff val="15000"/>
                  </a:schemeClr>
                </a:solidFill>
              </a:rPr>
              <a:t>	Jeremías Taylor, “Obras Completas”, Vol. IX, p. 416)</a:t>
            </a:r>
          </a:p>
        </p:txBody>
      </p:sp>
      <p:pic>
        <p:nvPicPr>
          <p:cNvPr id="5120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635125"/>
            <a:ext cx="190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hecke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63538" y="635000"/>
            <a:ext cx="8385175" cy="857250"/>
          </a:xfrm>
        </p:spPr>
        <p:txBody>
          <a:bodyPr/>
          <a:lstStyle/>
          <a:p>
            <a:pPr algn="ctr" eaLnBrk="1" hangingPunct="1"/>
            <a:r>
              <a:rPr lang="es-CO" altLang="en-US" sz="3200">
                <a:solidFill>
                  <a:srgbClr val="C00000"/>
                </a:solidFill>
              </a:rPr>
              <a:t>PRUEBAS HISTORICAS  de que </a:t>
            </a:r>
            <a:br>
              <a:rPr lang="es-CO" altLang="en-US" sz="3200">
                <a:solidFill>
                  <a:srgbClr val="C00000"/>
                </a:solidFill>
              </a:rPr>
            </a:br>
            <a:r>
              <a:rPr lang="es-CO" altLang="en-US" sz="3200">
                <a:solidFill>
                  <a:srgbClr val="C00000"/>
                </a:solidFill>
              </a:rPr>
              <a:t>la iglesia primitiva guardó el SABADO</a:t>
            </a:r>
          </a:p>
        </p:txBody>
      </p:sp>
      <p:sp>
        <p:nvSpPr>
          <p:cNvPr id="53251" name="Rectangle 3"/>
          <p:cNvSpPr>
            <a:spLocks noGrp="1" noChangeArrowheads="1"/>
          </p:cNvSpPr>
          <p:nvPr>
            <p:ph type="body" sz="half" idx="1"/>
          </p:nvPr>
        </p:nvSpPr>
        <p:spPr>
          <a:xfrm>
            <a:off x="1295400" y="1485900"/>
            <a:ext cx="5867400" cy="3086100"/>
          </a:xfrm>
        </p:spPr>
        <p:txBody>
          <a:bodyPr/>
          <a:lstStyle/>
          <a:p>
            <a:pPr algn="just" eaLnBrk="1" hangingPunct="1">
              <a:defRPr/>
            </a:pPr>
            <a:r>
              <a:rPr lang="es-CO" altLang="en-US" sz="2000" dirty="0">
                <a:solidFill>
                  <a:schemeClr val="tx1">
                    <a:lumMod val="85000"/>
                    <a:lumOff val="15000"/>
                  </a:schemeClr>
                </a:solidFill>
              </a:rPr>
              <a:t>Atanasio, el más célebre			 obispo de Alejandría en 			el siglo IV, mantenía			 asambleas religiosas en 			sábado para adorar a 			Jesús, el Señor del				 Sábado. </a:t>
            </a:r>
          </a:p>
          <a:p>
            <a:pPr algn="just" eaLnBrk="1" hangingPunct="1">
              <a:defRPr/>
            </a:pPr>
            <a:r>
              <a:rPr lang="es-CO" altLang="en-US" sz="2000" dirty="0">
                <a:solidFill>
                  <a:schemeClr val="tx1">
                    <a:lumMod val="85000"/>
                    <a:lumOff val="15000"/>
                  </a:schemeClr>
                </a:solidFill>
              </a:rPr>
              <a:t>Epifanio dice lo mismo.</a:t>
            </a:r>
          </a:p>
          <a:p>
            <a:pPr algn="just" eaLnBrk="1" hangingPunct="1">
              <a:defRPr/>
            </a:pPr>
            <a:r>
              <a:rPr lang="es-CO" altLang="en-US" sz="2000" dirty="0">
                <a:solidFill>
                  <a:schemeClr val="tx1">
                    <a:lumMod val="85000"/>
                    <a:lumOff val="15000"/>
                  </a:schemeClr>
                </a:solidFill>
              </a:rPr>
              <a:t>(Antigüedades de la Iglesia Cristiana, Vol. II. Libro XX, cap. 3, sec.1, 66.1135,1138)</a:t>
            </a:r>
          </a:p>
        </p:txBody>
      </p:sp>
      <p:pic>
        <p:nvPicPr>
          <p:cNvPr id="53252" name="Picture 7" descr="http://2.bp.blogspot.com/__xp0VSihIs0/Sfs2k5ktIQI/AAAAAAAAJJY/T3giJcE9-fw/s400/atanacio+gran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455738"/>
            <a:ext cx="287972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11188" y="635000"/>
            <a:ext cx="7772400" cy="857250"/>
          </a:xfrm>
        </p:spPr>
        <p:txBody>
          <a:bodyPr/>
          <a:lstStyle/>
          <a:p>
            <a:pPr algn="ctr" eaLnBrk="1" hangingPunct="1"/>
            <a:r>
              <a:rPr lang="es-CO" altLang="en-US" sz="3200">
                <a:solidFill>
                  <a:srgbClr val="C00000"/>
                </a:solidFill>
              </a:rPr>
              <a:t>PRUEBAS HISTORICAS  de que </a:t>
            </a:r>
            <a:br>
              <a:rPr lang="es-CO" altLang="en-US" sz="3200">
                <a:solidFill>
                  <a:srgbClr val="C00000"/>
                </a:solidFill>
              </a:rPr>
            </a:br>
            <a:r>
              <a:rPr lang="es-CO" altLang="en-US" sz="3200">
                <a:solidFill>
                  <a:srgbClr val="C00000"/>
                </a:solidFill>
              </a:rPr>
              <a:t>la iglesia primitiva guardó el SABADO</a:t>
            </a:r>
          </a:p>
        </p:txBody>
      </p:sp>
      <p:sp>
        <p:nvSpPr>
          <p:cNvPr id="54275" name="Rectangle 3"/>
          <p:cNvSpPr>
            <a:spLocks noGrp="1" noChangeArrowheads="1"/>
          </p:cNvSpPr>
          <p:nvPr>
            <p:ph type="body" sz="half" idx="1"/>
          </p:nvPr>
        </p:nvSpPr>
        <p:spPr>
          <a:xfrm>
            <a:off x="647700" y="1492250"/>
            <a:ext cx="5292725" cy="3086100"/>
          </a:xfrm>
        </p:spPr>
        <p:txBody>
          <a:bodyPr/>
          <a:lstStyle/>
          <a:p>
            <a:pPr eaLnBrk="1" hangingPunct="1">
              <a:defRPr/>
            </a:pPr>
            <a:r>
              <a:rPr lang="es-CO" altLang="en-US" sz="2000" dirty="0">
                <a:solidFill>
                  <a:schemeClr val="tx1">
                    <a:lumMod val="85000"/>
                    <a:lumOff val="15000"/>
                  </a:schemeClr>
                </a:solidFill>
              </a:rPr>
              <a:t>En Persia, 335-375 D.C. se			desata una persecución		bajo Shapur II contra los		cristianos que </a:t>
            </a:r>
            <a:br>
              <a:rPr lang="es-CO" altLang="en-US" sz="2000" dirty="0">
                <a:solidFill>
                  <a:schemeClr val="tx1">
                    <a:lumMod val="85000"/>
                    <a:lumOff val="15000"/>
                  </a:schemeClr>
                </a:solidFill>
              </a:rPr>
            </a:br>
            <a:r>
              <a:rPr lang="es-CO" altLang="en-US" sz="2000" dirty="0">
                <a:solidFill>
                  <a:schemeClr val="tx1">
                    <a:lumMod val="85000"/>
                    <a:lumOff val="15000"/>
                  </a:schemeClr>
                </a:solidFill>
              </a:rPr>
              <a:t>“Menosprecian el dios-			sol, tienen servicios			divinos el sábado…”</a:t>
            </a:r>
          </a:p>
          <a:p>
            <a:pPr algn="just" eaLnBrk="1" hangingPunct="1">
              <a:defRPr/>
            </a:pPr>
            <a:r>
              <a:rPr lang="es-CO" altLang="en-US" sz="2000" dirty="0">
                <a:solidFill>
                  <a:schemeClr val="tx1">
                    <a:lumMod val="85000"/>
                    <a:lumOff val="15000"/>
                  </a:schemeClr>
                </a:solidFill>
              </a:rPr>
              <a:t>	(La Verdad Triunfante, p. 170; </a:t>
            </a:r>
          </a:p>
          <a:p>
            <a:pPr algn="just" eaLnBrk="1" hangingPunct="1">
              <a:defRPr/>
            </a:pPr>
            <a:r>
              <a:rPr lang="es-CO" altLang="en-US" sz="2000" dirty="0">
                <a:solidFill>
                  <a:schemeClr val="tx1">
                    <a:lumMod val="85000"/>
                    <a:lumOff val="15000"/>
                  </a:schemeClr>
                </a:solidFill>
              </a:rPr>
              <a:t>	citado en “El Día casi olvidado”  </a:t>
            </a:r>
          </a:p>
          <a:p>
            <a:pPr marL="69850" indent="0" algn="just" eaLnBrk="1" hangingPunct="1">
              <a:buFont typeface="Wingdings 2" pitchFamily="18" charset="2"/>
              <a:buNone/>
              <a:defRPr/>
            </a:pPr>
            <a:r>
              <a:rPr lang="es-CO" altLang="en-US" sz="2000" dirty="0">
                <a:solidFill>
                  <a:schemeClr val="tx1">
                    <a:lumMod val="85000"/>
                    <a:lumOff val="15000"/>
                  </a:schemeClr>
                </a:solidFill>
              </a:rPr>
              <a:t>	de  Mark Finley pg. 65)</a:t>
            </a:r>
          </a:p>
        </p:txBody>
      </p:sp>
      <p:pic>
        <p:nvPicPr>
          <p:cNvPr id="5427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563688"/>
            <a:ext cx="1908175"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hecker dir="vert"/>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42988" y="274638"/>
            <a:ext cx="7024687" cy="857250"/>
          </a:xfrm>
        </p:spPr>
        <p:txBody>
          <a:bodyPr/>
          <a:lstStyle/>
          <a:p>
            <a:pPr algn="ctr" eaLnBrk="1" hangingPunct="1"/>
            <a:r>
              <a:rPr lang="es-CO" altLang="en-US" sz="3200">
                <a:solidFill>
                  <a:srgbClr val="C00000"/>
                </a:solidFill>
              </a:rPr>
              <a:t>Otras evidencias históricas...</a:t>
            </a:r>
          </a:p>
        </p:txBody>
      </p:sp>
      <p:sp>
        <p:nvSpPr>
          <p:cNvPr id="55299" name="Rectangle 3"/>
          <p:cNvSpPr>
            <a:spLocks noGrp="1" noChangeArrowheads="1"/>
          </p:cNvSpPr>
          <p:nvPr>
            <p:ph sz="quarter" idx="13"/>
          </p:nvPr>
        </p:nvSpPr>
        <p:spPr>
          <a:xfrm>
            <a:off x="468313" y="1203325"/>
            <a:ext cx="3922712" cy="2619375"/>
          </a:xfrm>
        </p:spPr>
        <p:txBody>
          <a:bodyPr/>
          <a:lstStyle/>
          <a:p>
            <a:pPr algn="just" eaLnBrk="1" hangingPunct="1">
              <a:defRPr/>
            </a:pPr>
            <a:r>
              <a:rPr lang="es-CO" altLang="en-US" sz="2000" dirty="0">
                <a:solidFill>
                  <a:schemeClr val="tx1">
                    <a:lumMod val="85000"/>
                    <a:lumOff val="15000"/>
                  </a:schemeClr>
                </a:solidFill>
              </a:rPr>
              <a:t>En Francia, en el siglo V, los cristianos guardaban el sábado y el domingo.</a:t>
            </a:r>
          </a:p>
          <a:p>
            <a:pPr algn="just" eaLnBrk="1" hangingPunct="1">
              <a:defRPr/>
            </a:pPr>
            <a:r>
              <a:rPr lang="es-CO" altLang="en-US" sz="2000" dirty="0">
                <a:solidFill>
                  <a:schemeClr val="tx1">
                    <a:lumMod val="85000"/>
                    <a:lumOff val="15000"/>
                  </a:schemeClr>
                </a:solidFill>
              </a:rPr>
              <a:t>En Escocia, en el siglo VI, la primera iglesia monástica de Irlanda guardaba el sábado.</a:t>
            </a:r>
          </a:p>
          <a:p>
            <a:pPr algn="just" eaLnBrk="1" hangingPunct="1">
              <a:defRPr/>
            </a:pPr>
            <a:r>
              <a:rPr lang="es-CO" altLang="en-US" sz="2000" dirty="0">
                <a:solidFill>
                  <a:schemeClr val="tx1">
                    <a:lumMod val="85000"/>
                    <a:lumOff val="15000"/>
                  </a:schemeClr>
                </a:solidFill>
              </a:rPr>
              <a:t>En el Siglo VIII, era guardado el sábado en la India en la Iglesia de Santo Tomás.</a:t>
            </a:r>
          </a:p>
        </p:txBody>
      </p:sp>
      <p:sp>
        <p:nvSpPr>
          <p:cNvPr id="55300" name="Rectangle 4"/>
          <p:cNvSpPr>
            <a:spLocks noGrp="1" noChangeArrowheads="1"/>
          </p:cNvSpPr>
          <p:nvPr>
            <p:ph sz="quarter" idx="14"/>
          </p:nvPr>
        </p:nvSpPr>
        <p:spPr>
          <a:xfrm>
            <a:off x="4427538" y="1131888"/>
            <a:ext cx="4176712" cy="2619375"/>
          </a:xfrm>
        </p:spPr>
        <p:txBody>
          <a:bodyPr/>
          <a:lstStyle/>
          <a:p>
            <a:pPr algn="just" eaLnBrk="1" hangingPunct="1">
              <a:defRPr/>
            </a:pPr>
            <a:r>
              <a:rPr lang="es-CO" altLang="en-US" sz="2000" dirty="0">
                <a:solidFill>
                  <a:schemeClr val="tx1">
                    <a:lumMod val="85000"/>
                    <a:lumOff val="15000"/>
                  </a:schemeClr>
                </a:solidFill>
              </a:rPr>
              <a:t>En Bulgaria, siglo IX, no realizaban ningún trabajo en sábado según lo confirma Bogaris, príncipe de Bulgaria en carta al Papa Nicolás I.</a:t>
            </a:r>
          </a:p>
          <a:p>
            <a:pPr algn="just" eaLnBrk="1" hangingPunct="1">
              <a:defRPr/>
            </a:pPr>
            <a:r>
              <a:rPr lang="es-CO" altLang="en-US" sz="2000" dirty="0">
                <a:solidFill>
                  <a:schemeClr val="tx1">
                    <a:lumMod val="85000"/>
                    <a:lumOff val="15000"/>
                  </a:schemeClr>
                </a:solidFill>
              </a:rPr>
              <a:t>En el siglo X, la Iglesia nestoriana  oriental de Kurdistán,  no come cerdo y guarda el sábado</a:t>
            </a:r>
          </a:p>
          <a:p>
            <a:pPr algn="just" eaLnBrk="1" hangingPunct="1">
              <a:defRPr/>
            </a:pPr>
            <a:r>
              <a:rPr lang="es-CO" altLang="en-US" sz="2000" dirty="0">
                <a:solidFill>
                  <a:schemeClr val="tx1">
                    <a:lumMod val="85000"/>
                    <a:lumOff val="15000"/>
                  </a:schemeClr>
                </a:solidFill>
              </a:rPr>
              <a:t>“Mark Finley, “El día casi olvidado”, págs.. 65-74)</a:t>
            </a:r>
          </a:p>
        </p:txBody>
      </p:sp>
    </p:spTree>
  </p:cSld>
  <p:clrMapOvr>
    <a:masterClrMapping/>
  </p:clrMapOvr>
  <p:transition>
    <p:zoom dir="in"/>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042988" y="411163"/>
            <a:ext cx="7024687" cy="712787"/>
          </a:xfrm>
        </p:spPr>
        <p:txBody>
          <a:bodyPr/>
          <a:lstStyle/>
          <a:p>
            <a:pPr algn="ctr" eaLnBrk="1" hangingPunct="1"/>
            <a:r>
              <a:rPr lang="es-CO" altLang="en-US" sz="3200">
                <a:solidFill>
                  <a:srgbClr val="C00000"/>
                </a:solidFill>
              </a:rPr>
              <a:t>Otras evidencias históricas...</a:t>
            </a:r>
          </a:p>
        </p:txBody>
      </p:sp>
      <p:sp>
        <p:nvSpPr>
          <p:cNvPr id="56323" name="Rectangle 3"/>
          <p:cNvSpPr>
            <a:spLocks noGrp="1" noChangeArrowheads="1"/>
          </p:cNvSpPr>
          <p:nvPr>
            <p:ph sz="quarter" idx="13"/>
          </p:nvPr>
        </p:nvSpPr>
        <p:spPr>
          <a:xfrm>
            <a:off x="539750" y="1203325"/>
            <a:ext cx="4176713" cy="3529013"/>
          </a:xfrm>
        </p:spPr>
        <p:txBody>
          <a:bodyPr/>
          <a:lstStyle/>
          <a:p>
            <a:pPr algn="just" eaLnBrk="1" hangingPunct="1">
              <a:defRPr/>
            </a:pPr>
            <a:r>
              <a:rPr lang="es-CO" altLang="en-US" sz="2000" dirty="0">
                <a:solidFill>
                  <a:schemeClr val="tx1">
                    <a:lumMod val="85000"/>
                    <a:lumOff val="15000"/>
                  </a:schemeClr>
                </a:solidFill>
              </a:rPr>
              <a:t>En el siglo XII, en un documento firmado por </a:t>
            </a:r>
            <a:r>
              <a:rPr lang="es-CO" altLang="en-US" sz="2000" dirty="0" err="1">
                <a:solidFill>
                  <a:schemeClr val="tx1">
                    <a:lumMod val="85000"/>
                    <a:lumOff val="15000"/>
                  </a:schemeClr>
                </a:solidFill>
              </a:rPr>
              <a:t>Boyer</a:t>
            </a:r>
            <a:r>
              <a:rPr lang="es-CO" altLang="en-US" sz="2000" dirty="0">
                <a:solidFill>
                  <a:schemeClr val="tx1">
                    <a:lumMod val="85000"/>
                    <a:lumOff val="15000"/>
                  </a:schemeClr>
                </a:solidFill>
              </a:rPr>
              <a:t>, muestra que los Valdenses  guardaban el sábado, día en el que cesaban todas sus labores.</a:t>
            </a:r>
          </a:p>
          <a:p>
            <a:pPr algn="just" eaLnBrk="1" hangingPunct="1">
              <a:defRPr/>
            </a:pPr>
            <a:r>
              <a:rPr lang="es-CO" altLang="en-US" sz="2000" dirty="0">
                <a:solidFill>
                  <a:schemeClr val="tx1">
                    <a:lumMod val="85000"/>
                    <a:lumOff val="15000"/>
                  </a:schemeClr>
                </a:solidFill>
              </a:rPr>
              <a:t>Erasmo, dice que los Valdenses Bohemios aun hasta el año 1500 eran conocidos como Sabatistas.</a:t>
            </a:r>
          </a:p>
        </p:txBody>
      </p:sp>
      <p:pic>
        <p:nvPicPr>
          <p:cNvPr id="56324" name="Picture 7" descr="http://apocalipsis18-4.com/valdens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276350"/>
            <a:ext cx="367188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627063"/>
            <a:ext cx="8312150" cy="857250"/>
          </a:xfrm>
        </p:spPr>
        <p:txBody>
          <a:bodyPr rtlCol="0">
            <a:normAutofit fontScale="90000"/>
          </a:bodyPr>
          <a:lstStyle/>
          <a:p>
            <a:pPr algn="ctr" eaLnBrk="1" fontAlgn="auto" hangingPunct="1">
              <a:spcAft>
                <a:spcPts val="0"/>
              </a:spcAft>
              <a:defRPr/>
            </a:pPr>
            <a:r>
              <a:rPr lang="es-CO" altLang="en-US" sz="3600" b="1" dirty="0">
                <a:solidFill>
                  <a:srgbClr val="FF0000"/>
                </a:solidFill>
                <a:latin typeface="Times New Roman" pitchFamily="18" charset="0"/>
              </a:rPr>
              <a:t>Qué nos dice el </a:t>
            </a:r>
            <a:br>
              <a:rPr lang="es-CO" altLang="en-US" sz="3600" b="1" dirty="0">
                <a:solidFill>
                  <a:srgbClr val="FF0000"/>
                </a:solidFill>
                <a:latin typeface="Times New Roman" pitchFamily="18" charset="0"/>
              </a:rPr>
            </a:br>
            <a:r>
              <a:rPr lang="es-CO" altLang="en-US" sz="3600" b="1" dirty="0">
                <a:solidFill>
                  <a:srgbClr val="FF0000"/>
                </a:solidFill>
                <a:latin typeface="Times New Roman" pitchFamily="18" charset="0"/>
              </a:rPr>
              <a:t>CUARTO MANDAMIENTO?</a:t>
            </a:r>
          </a:p>
        </p:txBody>
      </p:sp>
      <p:pic>
        <p:nvPicPr>
          <p:cNvPr id="9219" name="Picture 6" descr="C:\WINDOWS\DESKTOP\laminas\sabado.bmp"/>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11188" y="2066925"/>
            <a:ext cx="3811587" cy="1820863"/>
          </a:xfrm>
        </p:spPr>
      </p:pic>
      <p:sp>
        <p:nvSpPr>
          <p:cNvPr id="7171" name="Rectangle 4"/>
          <p:cNvSpPr>
            <a:spLocks noGrp="1" noChangeArrowheads="1"/>
          </p:cNvSpPr>
          <p:nvPr>
            <p:ph type="body" sz="half" idx="2"/>
          </p:nvPr>
        </p:nvSpPr>
        <p:spPr>
          <a:xfrm>
            <a:off x="4140200" y="1485900"/>
            <a:ext cx="4535488" cy="3086100"/>
          </a:xfrm>
        </p:spPr>
        <p:txBody>
          <a:bodyPr rtlCol="0">
            <a:normAutofit fontScale="92500"/>
          </a:bodyPr>
          <a:lstStyle/>
          <a:p>
            <a:pPr indent="-274320" algn="just" eaLnBrk="1" fontAlgn="auto" hangingPunct="1">
              <a:spcAft>
                <a:spcPts val="0"/>
              </a:spcAft>
              <a:defRPr/>
            </a:pPr>
            <a:r>
              <a:rPr lang="es-CO" altLang="en-US" sz="2800" dirty="0">
                <a:solidFill>
                  <a:schemeClr val="tx1">
                    <a:lumMod val="85000"/>
                    <a:lumOff val="15000"/>
                  </a:schemeClr>
                </a:solidFill>
                <a:latin typeface="Tahoma" pitchFamily="34" charset="0"/>
                <a:ea typeface="Tahoma" pitchFamily="34" charset="0"/>
                <a:cs typeface="Tahoma" pitchFamily="34" charset="0"/>
              </a:rPr>
              <a:t>“Acuérdate del SABADO para santificarlo. Seis días trabajarás y harás todas tu obra; mas el SEPTIMO DIA ES SABADO para Jehová tu Dios…” </a:t>
            </a:r>
          </a:p>
          <a:p>
            <a:pPr marL="68580" indent="0" algn="just" eaLnBrk="1" fontAlgn="auto" hangingPunct="1">
              <a:spcAft>
                <a:spcPts val="0"/>
              </a:spcAft>
              <a:buFont typeface="Wingdings 2" pitchFamily="18" charset="2"/>
              <a:buNone/>
              <a:defRPr/>
            </a:pPr>
            <a:r>
              <a:rPr lang="es-CO" altLang="en-US" sz="2800" dirty="0">
                <a:solidFill>
                  <a:schemeClr val="tx1">
                    <a:lumMod val="85000"/>
                    <a:lumOff val="15000"/>
                  </a:schemeClr>
                </a:solidFill>
                <a:latin typeface="Tahoma" pitchFamily="34" charset="0"/>
                <a:ea typeface="Tahoma" pitchFamily="34" charset="0"/>
                <a:cs typeface="Tahoma" pitchFamily="34" charset="0"/>
              </a:rPr>
              <a:t>		(Éxodo 20:8-10)</a:t>
            </a:r>
          </a:p>
        </p:txBody>
      </p:sp>
      <p:sp>
        <p:nvSpPr>
          <p:cNvPr id="9221" name="Text Box 7"/>
          <p:cNvSpPr txBox="1">
            <a:spLocks noChangeArrowheads="1"/>
          </p:cNvSpPr>
          <p:nvPr/>
        </p:nvSpPr>
        <p:spPr bwMode="auto">
          <a:xfrm>
            <a:off x="688975" y="3219450"/>
            <a:ext cx="3811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ltLang="en-US" b="1">
                <a:solidFill>
                  <a:srgbClr val="FFFF00"/>
                </a:solidFill>
                <a:latin typeface="Times New Roman" pitchFamily="18" charset="0"/>
              </a:rPr>
              <a:t>1   2    3     4     5       6        7</a:t>
            </a:r>
          </a:p>
          <a:p>
            <a:r>
              <a:rPr lang="en-US" altLang="en-US" sz="1000" b="1">
                <a:solidFill>
                  <a:srgbClr val="FFFF00"/>
                </a:solidFill>
                <a:latin typeface="Times New Roman" pitchFamily="18" charset="0"/>
              </a:rPr>
              <a:t>día       día         día           día           día                día                    DIA</a:t>
            </a:r>
            <a:endParaRPr lang="en-US" altLang="en-US" b="1">
              <a:solidFill>
                <a:srgbClr val="FFFF00"/>
              </a:solidFill>
              <a:latin typeface="Times New Roman" pitchFamily="18" charset="0"/>
            </a:endParaRPr>
          </a:p>
        </p:txBody>
      </p:sp>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eaLnBrk="1" hangingPunct="1"/>
            <a:r>
              <a:rPr lang="en-US" altLang="en-US" sz="3200">
                <a:solidFill>
                  <a:srgbClr val="C00000"/>
                </a:solidFill>
              </a:rPr>
              <a:t>QUE INTENTARA HACER EL ANTICRISTO EN LOS DIAS FINALES?</a:t>
            </a:r>
          </a:p>
        </p:txBody>
      </p:sp>
      <p:pic>
        <p:nvPicPr>
          <p:cNvPr id="57347" name="Picture 5" descr="D:\laminas\marca.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43213" y="1635125"/>
            <a:ext cx="3097212" cy="3146425"/>
          </a:xfrm>
        </p:spPr>
      </p:pic>
    </p:spTree>
  </p:cSld>
  <p:clrMapOvr>
    <a:masterClrMapping/>
  </p:clrMapOvr>
  <p:transition>
    <p:checke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4213" y="635000"/>
            <a:ext cx="7772400" cy="857250"/>
          </a:xfrm>
        </p:spPr>
        <p:txBody>
          <a:bodyPr/>
          <a:lstStyle/>
          <a:p>
            <a:pPr algn="ctr" eaLnBrk="1" hangingPunct="1"/>
            <a:r>
              <a:rPr lang="es-CO" altLang="en-US" sz="3200">
                <a:solidFill>
                  <a:srgbClr val="C00000"/>
                </a:solidFill>
              </a:rPr>
              <a:t>Intentará imponer el domingo como día de descanso!</a:t>
            </a:r>
          </a:p>
        </p:txBody>
      </p:sp>
      <p:sp>
        <p:nvSpPr>
          <p:cNvPr id="58371" name="Rectangle 3"/>
          <p:cNvSpPr>
            <a:spLocks noGrp="1" noChangeArrowheads="1"/>
          </p:cNvSpPr>
          <p:nvPr>
            <p:ph type="body" sz="half" idx="1"/>
          </p:nvPr>
        </p:nvSpPr>
        <p:spPr>
          <a:xfrm>
            <a:off x="611188" y="1285875"/>
            <a:ext cx="7239000" cy="3086100"/>
          </a:xfrm>
        </p:spPr>
        <p:txBody>
          <a:bodyPr/>
          <a:lstStyle/>
          <a:p>
            <a:pPr algn="just" eaLnBrk="1" hangingPunct="1">
              <a:defRPr/>
            </a:pPr>
            <a:r>
              <a:rPr lang="es-CO" altLang="en-US" sz="2000" dirty="0">
                <a:solidFill>
                  <a:schemeClr val="tx1">
                    <a:lumMod val="85000"/>
                    <a:lumOff val="15000"/>
                  </a:schemeClr>
                </a:solidFill>
              </a:rPr>
              <a:t>Ya han habido intentos:</a:t>
            </a:r>
          </a:p>
          <a:p>
            <a:pPr algn="just" eaLnBrk="1" hangingPunct="1">
              <a:defRPr/>
            </a:pPr>
            <a:r>
              <a:rPr lang="es-CO" altLang="en-US" sz="2000" dirty="0">
                <a:solidFill>
                  <a:schemeClr val="tx1">
                    <a:lumMod val="85000"/>
                    <a:lumOff val="15000"/>
                  </a:schemeClr>
                </a:solidFill>
              </a:rPr>
              <a:t>En 1629 la Colonia de la				 Bahía de Massachusetts 				   tuvo la primera ley					 dominical cuando se </a:t>
            </a:r>
          </a:p>
          <a:p>
            <a:pPr marL="69850" indent="0" algn="just" eaLnBrk="1" hangingPunct="1">
              <a:buFont typeface="Wingdings 2" pitchFamily="18" charset="2"/>
              <a:buNone/>
              <a:defRPr/>
            </a:pPr>
            <a:r>
              <a:rPr lang="es-CO" altLang="en-US" sz="2000" dirty="0">
                <a:solidFill>
                  <a:schemeClr val="tx1">
                    <a:lumMod val="85000"/>
                    <a:lumOff val="15000"/>
                  </a:schemeClr>
                </a:solidFill>
              </a:rPr>
              <a:t>    ordenaba suspender las 			</a:t>
            </a:r>
          </a:p>
          <a:p>
            <a:pPr marL="69850" indent="0" algn="just" eaLnBrk="1" hangingPunct="1">
              <a:buFont typeface="Wingdings 2" pitchFamily="18" charset="2"/>
              <a:buNone/>
              <a:defRPr/>
            </a:pPr>
            <a:r>
              <a:rPr lang="es-CO" altLang="en-US" sz="2000" dirty="0">
                <a:solidFill>
                  <a:schemeClr val="tx1">
                    <a:lumMod val="85000"/>
                    <a:lumOff val="15000"/>
                  </a:schemeClr>
                </a:solidFill>
              </a:rPr>
              <a:t>    actividades el sábado a 				         las 3 p.m. para permitir				        la catequización y la preparación para la observancia del domingo.					 </a:t>
            </a:r>
          </a:p>
          <a:p>
            <a:pPr marL="69850" indent="0" algn="just" eaLnBrk="1" hangingPunct="1">
              <a:buFont typeface="Wingdings 2" pitchFamily="18" charset="2"/>
              <a:buNone/>
              <a:defRPr/>
            </a:pPr>
            <a:r>
              <a:rPr lang="es-CO" altLang="en-US" sz="2000" dirty="0">
                <a:solidFill>
                  <a:schemeClr val="tx1">
                    <a:lumMod val="85000"/>
                    <a:lumOff val="15000"/>
                  </a:schemeClr>
                </a:solidFill>
              </a:rPr>
              <a:t>(Warren Johns, “</a:t>
            </a:r>
            <a:r>
              <a:rPr lang="es-CO" altLang="en-US" sz="2000" dirty="0" err="1">
                <a:solidFill>
                  <a:schemeClr val="tx1">
                    <a:lumMod val="85000"/>
                    <a:lumOff val="15000"/>
                  </a:schemeClr>
                </a:solidFill>
              </a:rPr>
              <a:t>dateline</a:t>
            </a:r>
            <a:r>
              <a:rPr lang="es-CO" altLang="en-US" sz="2000" dirty="0">
                <a:solidFill>
                  <a:schemeClr val="tx1">
                    <a:lumMod val="85000"/>
                    <a:lumOff val="15000"/>
                  </a:schemeClr>
                </a:solidFill>
              </a:rPr>
              <a:t> </a:t>
            </a:r>
            <a:r>
              <a:rPr lang="es-CO" altLang="en-US" sz="2000" dirty="0" err="1">
                <a:solidFill>
                  <a:schemeClr val="tx1">
                    <a:lumMod val="85000"/>
                    <a:lumOff val="15000"/>
                  </a:schemeClr>
                </a:solidFill>
              </a:rPr>
              <a:t>Sunday</a:t>
            </a:r>
            <a:r>
              <a:rPr lang="es-CO" altLang="en-US" sz="2000" dirty="0">
                <a:solidFill>
                  <a:schemeClr val="tx1">
                    <a:lumMod val="85000"/>
                    <a:lumOff val="15000"/>
                  </a:schemeClr>
                </a:solidFill>
              </a:rPr>
              <a:t>, U.S.A; P.6)</a:t>
            </a:r>
          </a:p>
        </p:txBody>
      </p:sp>
      <p:pic>
        <p:nvPicPr>
          <p:cNvPr id="583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492250"/>
            <a:ext cx="424815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es-CO" altLang="en-US" sz="3200">
                <a:solidFill>
                  <a:srgbClr val="C00000"/>
                </a:solidFill>
              </a:rPr>
              <a:t>Primeras leyes dominicales...</a:t>
            </a:r>
          </a:p>
        </p:txBody>
      </p:sp>
      <p:sp>
        <p:nvSpPr>
          <p:cNvPr id="59395" name="Rectangle 3"/>
          <p:cNvSpPr>
            <a:spLocks noGrp="1" noChangeArrowheads="1"/>
          </p:cNvSpPr>
          <p:nvPr>
            <p:ph type="body" sz="half" idx="1"/>
          </p:nvPr>
        </p:nvSpPr>
        <p:spPr>
          <a:xfrm>
            <a:off x="755650" y="1563688"/>
            <a:ext cx="4248150" cy="3086100"/>
          </a:xfrm>
        </p:spPr>
        <p:txBody>
          <a:bodyPr/>
          <a:lstStyle/>
          <a:p>
            <a:pPr algn="just" eaLnBrk="1" hangingPunct="1">
              <a:defRPr/>
            </a:pPr>
            <a:r>
              <a:rPr lang="es-CO" altLang="en-US" sz="2000" dirty="0">
                <a:solidFill>
                  <a:schemeClr val="tx1">
                    <a:lumMod val="85000"/>
                    <a:lumOff val="15000"/>
                  </a:schemeClr>
                </a:solidFill>
              </a:rPr>
              <a:t>En mayo 27 de 1982, en </a:t>
            </a:r>
            <a:r>
              <a:rPr lang="es-CO" altLang="en-US" sz="2000" dirty="0" err="1">
                <a:solidFill>
                  <a:schemeClr val="tx1">
                    <a:lumMod val="85000"/>
                    <a:lumOff val="15000"/>
                  </a:schemeClr>
                </a:solidFill>
              </a:rPr>
              <a:t>Rhea</a:t>
            </a:r>
            <a:r>
              <a:rPr lang="es-CO" altLang="en-US" sz="2000" dirty="0">
                <a:solidFill>
                  <a:schemeClr val="tx1">
                    <a:lumMod val="85000"/>
                    <a:lumOff val="15000"/>
                  </a:schemeClr>
                </a:solidFill>
              </a:rPr>
              <a:t> County, Tennessee,  estos  adventistas del séptimo día fueron puestos presos por haber violado el domingo al cortar y acarrear madera en ese día.</a:t>
            </a:r>
          </a:p>
          <a:p>
            <a:pPr algn="just" eaLnBrk="1" hangingPunct="1">
              <a:defRPr/>
            </a:pPr>
            <a:endParaRPr lang="es-CO" altLang="en-US" sz="2000" dirty="0">
              <a:solidFill>
                <a:schemeClr val="tx1">
                  <a:lumMod val="85000"/>
                  <a:lumOff val="15000"/>
                </a:schemeClr>
              </a:solidFill>
            </a:endParaRPr>
          </a:p>
          <a:p>
            <a:pPr algn="just" eaLnBrk="1" hangingPunct="1">
              <a:defRPr/>
            </a:pPr>
            <a:r>
              <a:rPr lang="es-CO" altLang="en-US" sz="2000" dirty="0">
                <a:solidFill>
                  <a:schemeClr val="tx1">
                    <a:lumMod val="85000"/>
                    <a:lumOff val="15000"/>
                  </a:schemeClr>
                </a:solidFill>
              </a:rPr>
              <a:t>(</a:t>
            </a:r>
            <a:r>
              <a:rPr lang="es-CO" altLang="en-US" sz="2000" dirty="0" err="1">
                <a:solidFill>
                  <a:schemeClr val="tx1">
                    <a:lumMod val="85000"/>
                    <a:lumOff val="15000"/>
                  </a:schemeClr>
                </a:solidFill>
              </a:rPr>
              <a:t>Dateline</a:t>
            </a:r>
            <a:r>
              <a:rPr lang="es-CO" altLang="en-US" sz="2000" dirty="0">
                <a:solidFill>
                  <a:schemeClr val="tx1">
                    <a:lumMod val="85000"/>
                    <a:lumOff val="15000"/>
                  </a:schemeClr>
                </a:solidFill>
              </a:rPr>
              <a:t> </a:t>
            </a:r>
            <a:r>
              <a:rPr lang="es-CO" altLang="en-US" sz="2000" dirty="0" err="1">
                <a:solidFill>
                  <a:schemeClr val="tx1">
                    <a:lumMod val="85000"/>
                    <a:lumOff val="15000"/>
                  </a:schemeClr>
                </a:solidFill>
              </a:rPr>
              <a:t>Sunday</a:t>
            </a:r>
            <a:r>
              <a:rPr lang="es-CO" altLang="en-US" sz="2000" dirty="0">
                <a:solidFill>
                  <a:schemeClr val="tx1">
                    <a:lumMod val="85000"/>
                    <a:lumOff val="15000"/>
                  </a:schemeClr>
                </a:solidFill>
              </a:rPr>
              <a:t>, p.54)</a:t>
            </a:r>
          </a:p>
          <a:p>
            <a:pPr marL="69850" indent="0" algn="just" eaLnBrk="1" hangingPunct="1">
              <a:buFont typeface="Wingdings 2" pitchFamily="18" charset="2"/>
              <a:buNone/>
              <a:defRPr/>
            </a:pPr>
            <a:r>
              <a:rPr lang="es-CO" altLang="en-US" sz="2000" dirty="0">
                <a:solidFill>
                  <a:schemeClr val="tx1">
                    <a:lumMod val="85000"/>
                    <a:lumOff val="15000"/>
                  </a:schemeClr>
                </a:solidFill>
              </a:rPr>
              <a:t>	</a:t>
            </a:r>
          </a:p>
        </p:txBody>
      </p:sp>
      <p:pic>
        <p:nvPicPr>
          <p:cNvPr id="59396" name="Picture 7" descr="C:\WINDOWS\DESKTOP\laminas2\domingo1.bm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48263" y="1635125"/>
            <a:ext cx="3311525" cy="2870200"/>
          </a:xfrm>
        </p:spPr>
      </p:pic>
    </p:spTree>
  </p:cSld>
  <p:clrMapOvr>
    <a:masterClrMapping/>
  </p:clrMapOvr>
  <p:transition>
    <p:split/>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55650" y="706438"/>
            <a:ext cx="7772400" cy="857250"/>
          </a:xfrm>
        </p:spPr>
        <p:txBody>
          <a:bodyPr/>
          <a:lstStyle/>
          <a:p>
            <a:pPr algn="ctr" eaLnBrk="1" hangingPunct="1"/>
            <a:r>
              <a:rPr lang="es-CO" altLang="en-US" sz="3200">
                <a:solidFill>
                  <a:srgbClr val="C00000"/>
                </a:solidFill>
              </a:rPr>
              <a:t>Los intentos del papado en imponer el domingo </a:t>
            </a:r>
          </a:p>
        </p:txBody>
      </p:sp>
      <p:pic>
        <p:nvPicPr>
          <p:cNvPr id="60419" name="Picture 6" descr="C:\WINDOWS\DESKTOP\laminas2\Juan23.bmp"/>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295400" y="1543050"/>
            <a:ext cx="2909888" cy="3086100"/>
          </a:xfrm>
        </p:spPr>
      </p:pic>
      <p:sp>
        <p:nvSpPr>
          <p:cNvPr id="60420" name="Rectangle 4"/>
          <p:cNvSpPr>
            <a:spLocks noGrp="1" noChangeArrowheads="1"/>
          </p:cNvSpPr>
          <p:nvPr>
            <p:ph type="body" sz="half" idx="2"/>
          </p:nvPr>
        </p:nvSpPr>
        <p:spPr>
          <a:xfrm>
            <a:off x="4572000" y="1708150"/>
            <a:ext cx="3671888" cy="2159000"/>
          </a:xfrm>
        </p:spPr>
        <p:txBody>
          <a:bodyPr/>
          <a:lstStyle/>
          <a:p>
            <a:pPr algn="just" eaLnBrk="1" hangingPunct="1">
              <a:defRPr/>
            </a:pPr>
            <a:r>
              <a:rPr lang="es-CO" altLang="en-US" sz="2000">
                <a:solidFill>
                  <a:schemeClr val="tx1">
                    <a:lumMod val="85000"/>
                    <a:lumOff val="15000"/>
                  </a:schemeClr>
                </a:solidFill>
              </a:rPr>
              <a:t>Juan XXIII clamó por una apropiada observancia del domingo como día de descanso basado en un cambio de la mente en la sociedad!</a:t>
            </a:r>
          </a:p>
        </p:txBody>
      </p:sp>
    </p:spTree>
  </p:cSld>
  <p:clrMapOvr>
    <a:masterClrMapping/>
  </p:clrMapOvr>
  <p:transition>
    <p:split orient="vert"/>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11188" y="706438"/>
            <a:ext cx="7772400" cy="857250"/>
          </a:xfrm>
        </p:spPr>
        <p:txBody>
          <a:bodyPr/>
          <a:lstStyle/>
          <a:p>
            <a:pPr algn="ctr" eaLnBrk="1" hangingPunct="1"/>
            <a:r>
              <a:rPr lang="es-CO" altLang="en-US" sz="3200">
                <a:solidFill>
                  <a:srgbClr val="C00000"/>
                </a:solidFill>
              </a:rPr>
              <a:t>Los intentos del papado en imponer el domingo </a:t>
            </a:r>
          </a:p>
        </p:txBody>
      </p:sp>
      <p:pic>
        <p:nvPicPr>
          <p:cNvPr id="61443" name="Picture 7" descr="C:\WINDOWS\DESKTOP\laminas2\domingo2.bmp"/>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539750" y="1492250"/>
            <a:ext cx="3744913" cy="3265488"/>
          </a:xfrm>
        </p:spPr>
      </p:pic>
      <p:sp>
        <p:nvSpPr>
          <p:cNvPr id="61444" name="Rectangle 3"/>
          <p:cNvSpPr>
            <a:spLocks noGrp="1" noChangeArrowheads="1"/>
          </p:cNvSpPr>
          <p:nvPr>
            <p:ph type="body" sz="half" idx="2"/>
          </p:nvPr>
        </p:nvSpPr>
        <p:spPr>
          <a:xfrm>
            <a:off x="4356100" y="1563688"/>
            <a:ext cx="4114800" cy="3086100"/>
          </a:xfrm>
        </p:spPr>
        <p:txBody>
          <a:bodyPr/>
          <a:lstStyle/>
          <a:p>
            <a:pPr algn="just" eaLnBrk="1" hangingPunct="1">
              <a:defRPr/>
            </a:pPr>
            <a:r>
              <a:rPr lang="es-CO" altLang="en-US" sz="2000" dirty="0">
                <a:solidFill>
                  <a:schemeClr val="tx1">
                    <a:lumMod val="85000"/>
                    <a:lumOff val="15000"/>
                  </a:schemeClr>
                </a:solidFill>
              </a:rPr>
              <a:t>Juan Pablo II en mayo de 1993  dijo: “El domingo es el día del Señor y una protesta del espíritu contra la servidumbre del trabajo y del culto  al dinero. Una de mis antiguas aspiraciones es la de que los partidos de fútbol  se disputen los sábados”</a:t>
            </a:r>
          </a:p>
        </p:txBody>
      </p:sp>
    </p:spTree>
  </p:cSld>
  <p:clrMapOvr>
    <a:masterClrMapping/>
  </p:clrMapOvr>
  <p:transition>
    <p:strips/>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348038" y="1276350"/>
            <a:ext cx="5472112" cy="857250"/>
          </a:xfrm>
        </p:spPr>
        <p:txBody>
          <a:bodyPr/>
          <a:lstStyle/>
          <a:p>
            <a:pPr algn="ctr" eaLnBrk="1" hangingPunct="1"/>
            <a:r>
              <a:rPr lang="es-CO" altLang="en-US" sz="3200">
                <a:solidFill>
                  <a:srgbClr val="C00000"/>
                </a:solidFill>
              </a:rPr>
              <a:t>Juan pablo II está presionando por la observancia del domingo</a:t>
            </a:r>
          </a:p>
        </p:txBody>
      </p:sp>
      <p:pic>
        <p:nvPicPr>
          <p:cNvPr id="62467" name="Picture 6" descr="C:\WINDOWS\DESKTOP\laminas2\domingo.bmp"/>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539750" y="339725"/>
            <a:ext cx="2946400" cy="4389438"/>
          </a:xfrm>
        </p:spPr>
      </p:pic>
      <p:sp>
        <p:nvSpPr>
          <p:cNvPr id="62468" name="Rectangle 4"/>
          <p:cNvSpPr>
            <a:spLocks noGrp="1" noChangeArrowheads="1"/>
          </p:cNvSpPr>
          <p:nvPr>
            <p:ph type="body" sz="half" idx="2"/>
          </p:nvPr>
        </p:nvSpPr>
        <p:spPr>
          <a:xfrm>
            <a:off x="3492500" y="2211388"/>
            <a:ext cx="5029200" cy="2305050"/>
          </a:xfrm>
        </p:spPr>
        <p:txBody>
          <a:bodyPr/>
          <a:lstStyle/>
          <a:p>
            <a:pPr algn="just" eaLnBrk="1" hangingPunct="1">
              <a:defRPr/>
            </a:pPr>
            <a:r>
              <a:rPr lang="es-CO" altLang="en-US" sz="2000" dirty="0">
                <a:solidFill>
                  <a:schemeClr val="tx1">
                    <a:lumMod val="85000"/>
                    <a:lumOff val="15000"/>
                  </a:schemeClr>
                </a:solidFill>
              </a:rPr>
              <a:t>El 7 de julio de 1998 el papa Juan Pablo II pidió a los obispos y sacerdotes en su carta apostólica “</a:t>
            </a:r>
            <a:r>
              <a:rPr lang="es-CO" altLang="en-US" sz="2000" dirty="0" err="1">
                <a:solidFill>
                  <a:schemeClr val="tx1">
                    <a:lumMod val="85000"/>
                    <a:lumOff val="15000"/>
                  </a:schemeClr>
                </a:solidFill>
              </a:rPr>
              <a:t>Dies</a:t>
            </a:r>
            <a:r>
              <a:rPr lang="es-CO" altLang="en-US" sz="2000" dirty="0">
                <a:solidFill>
                  <a:schemeClr val="tx1">
                    <a:lumMod val="85000"/>
                    <a:lumOff val="15000"/>
                  </a:schemeClr>
                </a:solidFill>
              </a:rPr>
              <a:t> </a:t>
            </a:r>
            <a:r>
              <a:rPr lang="es-CO" altLang="en-US" sz="2000" dirty="0" err="1">
                <a:solidFill>
                  <a:schemeClr val="tx1">
                    <a:lumMod val="85000"/>
                    <a:lumOff val="15000"/>
                  </a:schemeClr>
                </a:solidFill>
              </a:rPr>
              <a:t>Domini</a:t>
            </a:r>
            <a:r>
              <a:rPr lang="es-CO" altLang="en-US" sz="2000" dirty="0">
                <a:solidFill>
                  <a:schemeClr val="tx1">
                    <a:lumMod val="85000"/>
                    <a:lumOff val="15000"/>
                  </a:schemeClr>
                </a:solidFill>
              </a:rPr>
              <a:t>” (El día del señor) “obrar sin descanso con los fieles para que el valor del domingo sea más reconocido y vivido”</a:t>
            </a:r>
          </a:p>
        </p:txBody>
      </p:sp>
    </p:spTree>
  </p:cSld>
  <p:clrMapOvr>
    <a:masterClrMapping/>
  </p:clrMapOvr>
  <p:transition>
    <p:strips/>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42988" y="268288"/>
            <a:ext cx="7024687" cy="857250"/>
          </a:xfrm>
        </p:spPr>
        <p:txBody>
          <a:bodyPr/>
          <a:lstStyle/>
          <a:p>
            <a:pPr algn="ctr" eaLnBrk="1" hangingPunct="1"/>
            <a:r>
              <a:rPr lang="es-CO" altLang="en-US" sz="3200">
                <a:solidFill>
                  <a:srgbClr val="C00000"/>
                </a:solidFill>
              </a:rPr>
              <a:t>La carta “Día del Señor” del Papa</a:t>
            </a:r>
          </a:p>
        </p:txBody>
      </p:sp>
      <p:sp>
        <p:nvSpPr>
          <p:cNvPr id="60419" name="Rectangle 3"/>
          <p:cNvSpPr>
            <a:spLocks noGrp="1" noChangeArrowheads="1"/>
          </p:cNvSpPr>
          <p:nvPr>
            <p:ph idx="1"/>
          </p:nvPr>
        </p:nvSpPr>
        <p:spPr>
          <a:xfrm>
            <a:off x="539750" y="1092200"/>
            <a:ext cx="8064500" cy="2632075"/>
          </a:xfrm>
        </p:spPr>
        <p:txBody>
          <a:bodyPr/>
          <a:lstStyle/>
          <a:p>
            <a:pPr algn="just" eaLnBrk="1" hangingPunct="1">
              <a:defRPr/>
            </a:pPr>
            <a:r>
              <a:rPr lang="es-CO" altLang="en-US" sz="2000">
                <a:solidFill>
                  <a:schemeClr val="tx1">
                    <a:lumMod val="85000"/>
                    <a:lumOff val="15000"/>
                  </a:schemeClr>
                </a:solidFill>
              </a:rPr>
              <a:t>“…EL DOMINGO recuerda, en la sucesión del tiempo, el día de la resurrección de Cristo. Es la Pascua de la semana…</a:t>
            </a:r>
          </a:p>
          <a:p>
            <a:pPr algn="just" eaLnBrk="1" hangingPunct="1">
              <a:defRPr/>
            </a:pPr>
            <a:r>
              <a:rPr lang="es-CO" altLang="en-US" sz="2000">
                <a:solidFill>
                  <a:schemeClr val="tx1">
                    <a:lumMod val="85000"/>
                    <a:lumOff val="15000"/>
                  </a:schemeClr>
                </a:solidFill>
              </a:rPr>
              <a:t>“…(la que conmemoramos) no sólo una vez al año, sino cada domingo…”</a:t>
            </a:r>
          </a:p>
          <a:p>
            <a:pPr algn="just" eaLnBrk="1" hangingPunct="1">
              <a:defRPr/>
            </a:pPr>
            <a:r>
              <a:rPr lang="es-CO" altLang="en-US" sz="2000">
                <a:solidFill>
                  <a:schemeClr val="tx1">
                    <a:lumMod val="85000"/>
                    <a:lumOff val="15000"/>
                  </a:schemeClr>
                </a:solidFill>
              </a:rPr>
              <a:t>“…La proximidad del tercer milenio… los invita a descubrir con nueva fuerza el sentido del domingo…</a:t>
            </a:r>
          </a:p>
          <a:p>
            <a:pPr algn="just" eaLnBrk="1" hangingPunct="1">
              <a:defRPr/>
            </a:pPr>
            <a:r>
              <a:rPr lang="es-CO" altLang="en-US" sz="2000">
                <a:solidFill>
                  <a:schemeClr val="tx1">
                    <a:lumMod val="85000"/>
                    <a:lumOff val="15000"/>
                  </a:schemeClr>
                </a:solidFill>
              </a:rPr>
              <a:t>“… En estar Carta me parece como si continuara el diálogo vivo que me gusta tener con los fieles, reflexionando con vosotros sobre el sentido del domingo y subrayando las razones para vivirlo como verdadero ‘día del Señor’, incluso en las nuevas circunstancias de nuestro tiempo”</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strips(downLeft)">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strips(downLeft)">
                                      <p:cBhvr>
                                        <p:cTn id="12" dur="500"/>
                                        <p:tgtEl>
                                          <p:spTgt spid="604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strips(downLeft)">
                                      <p:cBhvr>
                                        <p:cTn id="17" dur="500"/>
                                        <p:tgtEl>
                                          <p:spTgt spid="604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strips(downLeft)">
                                      <p:cBhvr>
                                        <p:cTn id="22"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42988" y="411163"/>
            <a:ext cx="7024687" cy="857250"/>
          </a:xfrm>
        </p:spPr>
        <p:txBody>
          <a:bodyPr/>
          <a:lstStyle/>
          <a:p>
            <a:pPr algn="ctr" eaLnBrk="1" hangingPunct="1"/>
            <a:r>
              <a:rPr lang="es-CO" altLang="en-US" sz="3200">
                <a:solidFill>
                  <a:srgbClr val="C00000"/>
                </a:solidFill>
              </a:rPr>
              <a:t>La carta “Día del Señor” del Papa</a:t>
            </a:r>
          </a:p>
        </p:txBody>
      </p:sp>
      <p:sp>
        <p:nvSpPr>
          <p:cNvPr id="61443" name="Rectangle 3"/>
          <p:cNvSpPr>
            <a:spLocks noGrp="1" noChangeArrowheads="1"/>
          </p:cNvSpPr>
          <p:nvPr>
            <p:ph idx="1"/>
          </p:nvPr>
        </p:nvSpPr>
        <p:spPr>
          <a:xfrm>
            <a:off x="684213" y="1276350"/>
            <a:ext cx="7991475" cy="2632075"/>
          </a:xfrm>
        </p:spPr>
        <p:txBody>
          <a:bodyPr/>
          <a:lstStyle/>
          <a:p>
            <a:pPr algn="just" eaLnBrk="1" hangingPunct="1">
              <a:defRPr/>
            </a:pPr>
            <a:r>
              <a:rPr lang="es-CO" altLang="en-US" sz="2000">
                <a:solidFill>
                  <a:schemeClr val="tx1">
                    <a:lumMod val="85000"/>
                    <a:lumOff val="15000"/>
                  </a:schemeClr>
                </a:solidFill>
              </a:rPr>
              <a:t>“Pero hoy, en los mismos países en que las leyes establecen el carácter festivo de este día, la evolución de las condiciones socioeconómicas a menudo ha terminado por modificar profundamente los comportamientos y por consiguiente la fisonomía del domingo..</a:t>
            </a:r>
          </a:p>
          <a:p>
            <a:pPr algn="just" eaLnBrk="1" hangingPunct="1">
              <a:defRPr/>
            </a:pPr>
            <a:r>
              <a:rPr lang="es-CO" altLang="en-US" sz="2000">
                <a:solidFill>
                  <a:schemeClr val="tx1">
                    <a:lumMod val="85000"/>
                    <a:lumOff val="15000"/>
                  </a:schemeClr>
                </a:solidFill>
              </a:rPr>
              <a:t>“…Por desgracia, cuando el domingo pierde el significado ordinario y se reduce a un puro ‘fin de semana’, puede suceder que el hombre quede encerrado en un horizonte tan restringido que no le permite ya ver ‘el cielo’. Entonces, aunque vestido de fiesta, interiormente es incapaz de ‘hacer  fiesta’.”</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up)">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ipe(up)">
                                      <p:cBhvr>
                                        <p:cTn id="12" dur="5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8313" y="484188"/>
            <a:ext cx="7772400" cy="857250"/>
          </a:xfrm>
        </p:spPr>
        <p:txBody>
          <a:bodyPr/>
          <a:lstStyle/>
          <a:p>
            <a:pPr algn="ctr" eaLnBrk="1" hangingPunct="1"/>
            <a:r>
              <a:rPr lang="es-CO" altLang="en-US" sz="3200">
                <a:solidFill>
                  <a:srgbClr val="C00000"/>
                </a:solidFill>
              </a:rPr>
              <a:t>Y en esto no está solo!</a:t>
            </a:r>
          </a:p>
        </p:txBody>
      </p:sp>
      <p:sp>
        <p:nvSpPr>
          <p:cNvPr id="66563" name="Rectangle 3"/>
          <p:cNvSpPr>
            <a:spLocks noGrp="1" noChangeArrowheads="1"/>
          </p:cNvSpPr>
          <p:nvPr>
            <p:ph type="body" sz="half" idx="1"/>
          </p:nvPr>
        </p:nvSpPr>
        <p:spPr>
          <a:xfrm>
            <a:off x="684213" y="1485900"/>
            <a:ext cx="4421187" cy="3086100"/>
          </a:xfrm>
        </p:spPr>
        <p:txBody>
          <a:bodyPr/>
          <a:lstStyle/>
          <a:p>
            <a:pPr algn="just" eaLnBrk="1" hangingPunct="1">
              <a:defRPr/>
            </a:pPr>
            <a:r>
              <a:rPr lang="es-CO" altLang="en-US" sz="2000">
                <a:solidFill>
                  <a:schemeClr val="tx1">
                    <a:lumMod val="85000"/>
                    <a:lumOff val="15000"/>
                  </a:schemeClr>
                </a:solidFill>
              </a:rPr>
              <a:t>El papel protagónico de los Estados Unidos y el papado en los asuntos del mundo es cada día más claro.</a:t>
            </a:r>
          </a:p>
          <a:p>
            <a:pPr algn="just" eaLnBrk="1" hangingPunct="1">
              <a:defRPr/>
            </a:pPr>
            <a:r>
              <a:rPr lang="es-CO" altLang="en-US" sz="2000">
                <a:solidFill>
                  <a:schemeClr val="tx1">
                    <a:lumMod val="85000"/>
                    <a:lumOff val="15000"/>
                  </a:schemeClr>
                </a:solidFill>
              </a:rPr>
              <a:t>La Corte Suprema de los  Estados Unidos aportará su parte en la imposición de leyes que atenten contra la libertad de culto.</a:t>
            </a:r>
          </a:p>
        </p:txBody>
      </p:sp>
      <p:pic>
        <p:nvPicPr>
          <p:cNvPr id="665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347788"/>
            <a:ext cx="308610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11188" y="627063"/>
            <a:ext cx="7772400" cy="857250"/>
          </a:xfrm>
        </p:spPr>
        <p:txBody>
          <a:bodyPr/>
          <a:lstStyle/>
          <a:p>
            <a:pPr algn="ctr" eaLnBrk="1" hangingPunct="1"/>
            <a:r>
              <a:rPr lang="es-CO" altLang="en-US" sz="3200">
                <a:solidFill>
                  <a:srgbClr val="C00000"/>
                </a:solidFill>
              </a:rPr>
              <a:t>Ya han habido intentos de modificar la Constitución</a:t>
            </a:r>
          </a:p>
        </p:txBody>
      </p:sp>
      <p:sp>
        <p:nvSpPr>
          <p:cNvPr id="67588" name="Rectangle 4"/>
          <p:cNvSpPr>
            <a:spLocks noGrp="1" noChangeArrowheads="1"/>
          </p:cNvSpPr>
          <p:nvPr>
            <p:ph type="body" sz="half" idx="2"/>
          </p:nvPr>
        </p:nvSpPr>
        <p:spPr>
          <a:xfrm>
            <a:off x="3836988" y="1708150"/>
            <a:ext cx="4838700" cy="3086100"/>
          </a:xfrm>
        </p:spPr>
        <p:txBody>
          <a:bodyPr/>
          <a:lstStyle/>
          <a:p>
            <a:pPr algn="just" eaLnBrk="1" hangingPunct="1">
              <a:defRPr/>
            </a:pPr>
            <a:r>
              <a:rPr lang="es-CO" altLang="en-US" sz="2000" dirty="0">
                <a:solidFill>
                  <a:schemeClr val="tx1">
                    <a:lumMod val="85000"/>
                    <a:lumOff val="15000"/>
                  </a:schemeClr>
                </a:solidFill>
              </a:rPr>
              <a:t>El último intento por modificar la primera enmienda de la constitución que garantiza la libertad de culto se realizó  el 4 de junio de 1998. </a:t>
            </a:r>
          </a:p>
          <a:p>
            <a:pPr algn="just" eaLnBrk="1" hangingPunct="1">
              <a:defRPr/>
            </a:pPr>
            <a:r>
              <a:rPr lang="es-CO" altLang="en-US" sz="2000" dirty="0">
                <a:solidFill>
                  <a:schemeClr val="tx1">
                    <a:lumMod val="85000"/>
                    <a:lumOff val="15000"/>
                  </a:schemeClr>
                </a:solidFill>
              </a:rPr>
              <a:t>224 Congresistas votaron a favor y 203 en contra. Por 65 votos no alcanzaron la mayoría. Lo asombroso es que ya son 224!!</a:t>
            </a:r>
          </a:p>
        </p:txBody>
      </p:sp>
      <p:pic>
        <p:nvPicPr>
          <p:cNvPr id="2" name="Picture 6" descr="http://hanleytimes.com/wp-content/uploads/2011/07/A-Congreso-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63688"/>
            <a:ext cx="3313112"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u"/>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55650" y="635000"/>
            <a:ext cx="7772400" cy="857250"/>
          </a:xfrm>
        </p:spPr>
        <p:txBody>
          <a:bodyPr rtlCol="0">
            <a:normAutofit fontScale="90000"/>
          </a:bodyPr>
          <a:lstStyle/>
          <a:p>
            <a:pPr algn="ctr" eaLnBrk="1" fontAlgn="auto" hangingPunct="1">
              <a:spcAft>
                <a:spcPts val="0"/>
              </a:spcAft>
              <a:defRPr/>
            </a:pPr>
            <a:r>
              <a:rPr lang="es-CO" altLang="en-US" sz="3600" b="1">
                <a:solidFill>
                  <a:srgbClr val="FF0000"/>
                </a:solidFill>
                <a:latin typeface="Times New Roman" pitchFamily="18" charset="0"/>
              </a:rPr>
              <a:t>Qué nos dice el </a:t>
            </a:r>
            <a:br>
              <a:rPr lang="es-CO" altLang="en-US" sz="3600" b="1">
                <a:solidFill>
                  <a:srgbClr val="FF0000"/>
                </a:solidFill>
                <a:latin typeface="Times New Roman" pitchFamily="18" charset="0"/>
              </a:rPr>
            </a:br>
            <a:r>
              <a:rPr lang="es-CO" altLang="en-US" sz="3600" b="1">
                <a:solidFill>
                  <a:srgbClr val="FF0000"/>
                </a:solidFill>
                <a:latin typeface="Times New Roman" pitchFamily="18" charset="0"/>
              </a:rPr>
              <a:t>CUARTO MANDAMIENTO?</a:t>
            </a:r>
          </a:p>
        </p:txBody>
      </p:sp>
      <p:sp>
        <p:nvSpPr>
          <p:cNvPr id="9219" name="Rectangle 3"/>
          <p:cNvSpPr>
            <a:spLocks noGrp="1" noChangeArrowheads="1"/>
          </p:cNvSpPr>
          <p:nvPr>
            <p:ph type="body" sz="half" idx="2"/>
          </p:nvPr>
        </p:nvSpPr>
        <p:spPr>
          <a:xfrm>
            <a:off x="2916238" y="1492250"/>
            <a:ext cx="5472112" cy="3086100"/>
          </a:xfrm>
        </p:spPr>
        <p:txBody>
          <a:bodyPr rtlCol="0">
            <a:normAutofit lnSpcReduction="10000"/>
          </a:bodyPr>
          <a:lstStyle/>
          <a:p>
            <a:pPr indent="-274320" algn="just" eaLnBrk="1" fontAlgn="auto" hangingPunct="1">
              <a:spcAft>
                <a:spcPts val="0"/>
              </a:spcAft>
              <a:defRPr/>
            </a:pPr>
            <a:r>
              <a:rPr lang="es-CO" altLang="en-US" dirty="0">
                <a:solidFill>
                  <a:schemeClr val="tx1">
                    <a:lumMod val="85000"/>
                    <a:lumOff val="15000"/>
                  </a:schemeClr>
                </a:solidFill>
                <a:latin typeface="Tahoma" pitchFamily="34" charset="0"/>
                <a:ea typeface="Tahoma" pitchFamily="34" charset="0"/>
                <a:cs typeface="Tahoma" pitchFamily="34" charset="0"/>
              </a:rPr>
              <a:t>“…No  hagas en él obra alguna, tú, ni tu hijo, ni tu hija…</a:t>
            </a:r>
          </a:p>
          <a:p>
            <a:pPr indent="-274320" algn="just" eaLnBrk="1" fontAlgn="auto" hangingPunct="1">
              <a:spcAft>
                <a:spcPts val="0"/>
              </a:spcAft>
              <a:defRPr/>
            </a:pPr>
            <a:r>
              <a:rPr lang="es-CO" altLang="en-US" dirty="0">
                <a:solidFill>
                  <a:schemeClr val="tx1">
                    <a:lumMod val="85000"/>
                    <a:lumOff val="15000"/>
                  </a:schemeClr>
                </a:solidFill>
                <a:latin typeface="Tahoma" pitchFamily="34" charset="0"/>
                <a:ea typeface="Tahoma" pitchFamily="34" charset="0"/>
                <a:cs typeface="Tahoma" pitchFamily="34" charset="0"/>
              </a:rPr>
              <a:t>“Porque en seis días </a:t>
            </a:r>
            <a:r>
              <a:rPr lang="es-CO" altLang="en-US" u="sng" dirty="0">
                <a:solidFill>
                  <a:schemeClr val="tx1">
                    <a:lumMod val="85000"/>
                    <a:lumOff val="15000"/>
                  </a:schemeClr>
                </a:solidFill>
                <a:effectLst>
                  <a:outerShdw blurRad="38100" dist="38100" dir="2700000" algn="tl">
                    <a:srgbClr val="C0C0C0"/>
                  </a:outerShdw>
                </a:effectLst>
                <a:latin typeface="Tahoma" pitchFamily="34" charset="0"/>
                <a:ea typeface="Tahoma" pitchFamily="34" charset="0"/>
                <a:cs typeface="Tahoma" pitchFamily="34" charset="0"/>
              </a:rPr>
              <a:t>hizo</a:t>
            </a:r>
            <a:r>
              <a:rPr lang="es-CO" altLang="en-US" u="sng" dirty="0">
                <a:solidFill>
                  <a:schemeClr val="tx1">
                    <a:lumMod val="85000"/>
                    <a:lumOff val="15000"/>
                  </a:schemeClr>
                </a:solidFill>
                <a:latin typeface="Tahoma" pitchFamily="34" charset="0"/>
                <a:ea typeface="Tahoma" pitchFamily="34" charset="0"/>
                <a:cs typeface="Tahoma" pitchFamily="34" charset="0"/>
              </a:rPr>
              <a:t> </a:t>
            </a:r>
            <a:r>
              <a:rPr lang="es-CO" altLang="en-US" dirty="0">
                <a:solidFill>
                  <a:schemeClr val="tx1">
                    <a:lumMod val="85000"/>
                    <a:lumOff val="15000"/>
                  </a:schemeClr>
                </a:solidFill>
                <a:latin typeface="Tahoma" pitchFamily="34" charset="0"/>
                <a:ea typeface="Tahoma" pitchFamily="34" charset="0"/>
                <a:cs typeface="Tahoma" pitchFamily="34" charset="0"/>
              </a:rPr>
              <a:t>Jehová los cielos y la tierra, el mar, y todas las cosas que en ellos hay, y</a:t>
            </a:r>
            <a:r>
              <a:rPr lang="es-CO" altLang="en-US" dirty="0">
                <a:solidFill>
                  <a:schemeClr val="tx1">
                    <a:lumMod val="85000"/>
                    <a:lumOff val="15000"/>
                  </a:schemeClr>
                </a:solidFill>
                <a:effectLst>
                  <a:outerShdw blurRad="38100" dist="38100" dir="2700000" algn="tl">
                    <a:srgbClr val="C0C0C0"/>
                  </a:outerShdw>
                </a:effectLst>
                <a:latin typeface="Tahoma" pitchFamily="34" charset="0"/>
                <a:ea typeface="Tahoma" pitchFamily="34" charset="0"/>
                <a:cs typeface="Tahoma" pitchFamily="34" charset="0"/>
              </a:rPr>
              <a:t> </a:t>
            </a:r>
            <a:r>
              <a:rPr lang="es-CO" altLang="en-US" u="sng" dirty="0">
                <a:solidFill>
                  <a:schemeClr val="tx1">
                    <a:lumMod val="85000"/>
                    <a:lumOff val="15000"/>
                  </a:schemeClr>
                </a:solidFill>
                <a:effectLst>
                  <a:outerShdw blurRad="38100" dist="38100" dir="2700000" algn="tl">
                    <a:srgbClr val="C0C0C0"/>
                  </a:outerShdw>
                </a:effectLst>
                <a:latin typeface="Tahoma" pitchFamily="34" charset="0"/>
                <a:ea typeface="Tahoma" pitchFamily="34" charset="0"/>
                <a:cs typeface="Tahoma" pitchFamily="34" charset="0"/>
              </a:rPr>
              <a:t>reposó</a:t>
            </a:r>
            <a:r>
              <a:rPr lang="es-CO" altLang="en-US" dirty="0">
                <a:solidFill>
                  <a:schemeClr val="tx1">
                    <a:lumMod val="85000"/>
                    <a:lumOff val="15000"/>
                  </a:schemeClr>
                </a:solidFill>
                <a:effectLst>
                  <a:outerShdw blurRad="38100" dist="38100" dir="2700000" algn="tl">
                    <a:srgbClr val="C0C0C0"/>
                  </a:outerShdw>
                </a:effectLst>
                <a:latin typeface="Tahoma" pitchFamily="34" charset="0"/>
                <a:ea typeface="Tahoma" pitchFamily="34" charset="0"/>
                <a:cs typeface="Tahoma" pitchFamily="34" charset="0"/>
              </a:rPr>
              <a:t> </a:t>
            </a:r>
            <a:r>
              <a:rPr lang="es-CO" altLang="en-US" dirty="0">
                <a:solidFill>
                  <a:schemeClr val="tx1">
                    <a:lumMod val="85000"/>
                    <a:lumOff val="15000"/>
                  </a:schemeClr>
                </a:solidFill>
                <a:latin typeface="Tahoma" pitchFamily="34" charset="0"/>
                <a:ea typeface="Tahoma" pitchFamily="34" charset="0"/>
                <a:cs typeface="Tahoma" pitchFamily="34" charset="0"/>
              </a:rPr>
              <a:t>en el séptimo día; por tanto, Jehová</a:t>
            </a:r>
            <a:r>
              <a:rPr lang="es-CO" altLang="en-US" u="sng" dirty="0">
                <a:solidFill>
                  <a:schemeClr val="tx1">
                    <a:lumMod val="85000"/>
                    <a:lumOff val="15000"/>
                  </a:schemeClr>
                </a:solidFill>
                <a:effectLst>
                  <a:outerShdw blurRad="38100" dist="38100" dir="2700000" algn="tl">
                    <a:srgbClr val="C0C0C0"/>
                  </a:outerShdw>
                </a:effectLst>
                <a:latin typeface="Tahoma" pitchFamily="34" charset="0"/>
                <a:ea typeface="Tahoma" pitchFamily="34" charset="0"/>
                <a:cs typeface="Tahoma" pitchFamily="34" charset="0"/>
              </a:rPr>
              <a:t> bendijo</a:t>
            </a:r>
            <a:r>
              <a:rPr lang="es-CO" altLang="en-US" dirty="0">
                <a:solidFill>
                  <a:schemeClr val="tx1">
                    <a:lumMod val="85000"/>
                    <a:lumOff val="15000"/>
                  </a:schemeClr>
                </a:solidFill>
                <a:latin typeface="Tahoma" pitchFamily="34" charset="0"/>
                <a:ea typeface="Tahoma" pitchFamily="34" charset="0"/>
                <a:cs typeface="Tahoma" pitchFamily="34" charset="0"/>
              </a:rPr>
              <a:t> el día sábado y lo </a:t>
            </a:r>
            <a:r>
              <a:rPr lang="es-CO" altLang="en-US" u="sng" dirty="0">
                <a:solidFill>
                  <a:schemeClr val="tx1">
                    <a:lumMod val="85000"/>
                    <a:lumOff val="15000"/>
                  </a:schemeClr>
                </a:solidFill>
                <a:effectLst>
                  <a:outerShdw blurRad="38100" dist="38100" dir="2700000" algn="tl">
                    <a:srgbClr val="C0C0C0"/>
                  </a:outerShdw>
                </a:effectLst>
                <a:latin typeface="Tahoma" pitchFamily="34" charset="0"/>
                <a:ea typeface="Tahoma" pitchFamily="34" charset="0"/>
                <a:cs typeface="Tahoma" pitchFamily="34" charset="0"/>
              </a:rPr>
              <a:t>santificó</a:t>
            </a:r>
            <a:r>
              <a:rPr lang="es-CO" altLang="en-US" dirty="0">
                <a:solidFill>
                  <a:schemeClr val="tx1">
                    <a:lumMod val="85000"/>
                    <a:lumOff val="15000"/>
                  </a:schemeClr>
                </a:solidFill>
                <a:latin typeface="Tahoma" pitchFamily="34" charset="0"/>
                <a:ea typeface="Tahoma" pitchFamily="34" charset="0"/>
                <a:cs typeface="Tahoma" pitchFamily="34" charset="0"/>
              </a:rPr>
              <a:t>” (vs.10,11)</a:t>
            </a:r>
          </a:p>
        </p:txBody>
      </p:sp>
      <p:pic>
        <p:nvPicPr>
          <p:cNvPr id="10244" name="Picture 6" descr="http://3.bp.blogspot.com/__WPTlgCuPOk/StxNZUA7HgI/AAAAAAAAEOQ/2dj-M5eBXiY/s400/CreacionBibl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35125"/>
            <a:ext cx="23812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23850" y="627063"/>
            <a:ext cx="8528050" cy="857250"/>
          </a:xfrm>
        </p:spPr>
        <p:txBody>
          <a:bodyPr/>
          <a:lstStyle/>
          <a:p>
            <a:pPr algn="ctr" eaLnBrk="1" hangingPunct="1"/>
            <a:r>
              <a:rPr lang="es-CO" altLang="en-US" sz="3200">
                <a:solidFill>
                  <a:srgbClr val="C00000"/>
                </a:solidFill>
              </a:rPr>
              <a:t>Aumenta la presión por una mayor injerencia de la iglesia y el estado</a:t>
            </a:r>
          </a:p>
        </p:txBody>
      </p:sp>
      <p:sp>
        <p:nvSpPr>
          <p:cNvPr id="68612" name="Rectangle 3"/>
          <p:cNvSpPr>
            <a:spLocks noGrp="1" noChangeArrowheads="1"/>
          </p:cNvSpPr>
          <p:nvPr>
            <p:ph type="body" sz="half" idx="2"/>
          </p:nvPr>
        </p:nvSpPr>
        <p:spPr>
          <a:xfrm>
            <a:off x="3992563" y="1635125"/>
            <a:ext cx="4770437" cy="3086100"/>
          </a:xfrm>
        </p:spPr>
        <p:txBody>
          <a:bodyPr/>
          <a:lstStyle/>
          <a:p>
            <a:pPr algn="just" eaLnBrk="1" hangingPunct="1">
              <a:defRPr/>
            </a:pPr>
            <a:r>
              <a:rPr lang="es-CO" altLang="en-US" sz="2000">
                <a:solidFill>
                  <a:schemeClr val="tx1">
                    <a:lumMod val="85000"/>
                    <a:lumOff val="15000"/>
                  </a:schemeClr>
                </a:solidFill>
              </a:rPr>
              <a:t>Ralph Reed, director de la Coalición Cristiana, con 1.6 millones de afiliados  asevera que Estados Unidos siempre ha sido una sociedad religiosa a pesar de la separación de la iglesia y el Estado.</a:t>
            </a:r>
          </a:p>
          <a:p>
            <a:pPr algn="just" eaLnBrk="1" hangingPunct="1">
              <a:defRPr/>
            </a:pPr>
            <a:r>
              <a:rPr lang="es-CO" altLang="en-US" sz="2000">
                <a:solidFill>
                  <a:schemeClr val="tx1">
                    <a:lumMod val="85000"/>
                    <a:lumOff val="15000"/>
                  </a:schemeClr>
                </a:solidFill>
              </a:rPr>
              <a:t>Su mayor ambición es la conducir a  USA a una teocracia. (El gobierno de Dios en la sociedad)</a:t>
            </a:r>
          </a:p>
        </p:txBody>
      </p:sp>
      <p:pic>
        <p:nvPicPr>
          <p:cNvPr id="2" name="Picture 6" descr="http://hanleytimes.com/wp-content/uploads/2011/07/A-Congreso-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1708150"/>
            <a:ext cx="34575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27088" y="457200"/>
            <a:ext cx="7772400" cy="857250"/>
          </a:xfrm>
        </p:spPr>
        <p:txBody>
          <a:bodyPr/>
          <a:lstStyle/>
          <a:p>
            <a:pPr algn="ctr" eaLnBrk="1" hangingPunct="1"/>
            <a:r>
              <a:rPr lang="es-CO" altLang="en-US" sz="3200">
                <a:solidFill>
                  <a:srgbClr val="C00000"/>
                </a:solidFill>
              </a:rPr>
              <a:t>Se acerca un nuevo orden mundial</a:t>
            </a:r>
          </a:p>
        </p:txBody>
      </p:sp>
      <p:sp>
        <p:nvSpPr>
          <p:cNvPr id="69636" name="Rectangle 3"/>
          <p:cNvSpPr>
            <a:spLocks noGrp="1" noChangeArrowheads="1"/>
          </p:cNvSpPr>
          <p:nvPr>
            <p:ph type="body" sz="half" idx="2"/>
          </p:nvPr>
        </p:nvSpPr>
        <p:spPr>
          <a:xfrm>
            <a:off x="755650" y="1347788"/>
            <a:ext cx="7467600" cy="3086100"/>
          </a:xfrm>
        </p:spPr>
        <p:txBody>
          <a:bodyPr/>
          <a:lstStyle/>
          <a:p>
            <a:pPr algn="just" eaLnBrk="1" hangingPunct="1">
              <a:defRPr/>
            </a:pPr>
            <a:r>
              <a:rPr lang="es-CO" altLang="en-US" sz="2000">
                <a:solidFill>
                  <a:schemeClr val="tx1">
                    <a:lumMod val="85000"/>
                    <a:lumOff val="15000"/>
                  </a:schemeClr>
                </a:solidFill>
              </a:rPr>
              <a:t>Dan Quayle, en un discurso al Senado de los Estados Unidos, el 22 de septiembre de 1983 dijo que “Bajo el intrépido liderazgo de Juan Pablo II, el estado del Vaticano ha tomado su legítimo lugar en el mundo como una voz internacional”</a:t>
            </a:r>
          </a:p>
          <a:p>
            <a:pPr algn="just" eaLnBrk="1" hangingPunct="1">
              <a:defRPr/>
            </a:pPr>
            <a:r>
              <a:rPr lang="es-CO" altLang="en-US" sz="2000">
                <a:solidFill>
                  <a:schemeClr val="tx1">
                    <a:lumMod val="85000"/>
                    <a:lumOff val="15000"/>
                  </a:schemeClr>
                </a:solidFill>
              </a:rPr>
              <a:t>Malachi Martin, en “Las llaves de Esta sangre”, pg. 494 aseguró que el Papa insiste en que los hombres no tienen ninguna esperanza de crear un sistema geopolítico viable a menos que se base en el catolicismo.</a:t>
            </a:r>
          </a:p>
        </p:txBody>
      </p:sp>
    </p:spTree>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39750" y="771525"/>
            <a:ext cx="4464050" cy="3744913"/>
          </a:xfrm>
        </p:spPr>
        <p:txBody>
          <a:bodyPr/>
          <a:lstStyle/>
          <a:p>
            <a:pPr algn="ctr" eaLnBrk="1" hangingPunct="1"/>
            <a:r>
              <a:rPr lang="es-CO" altLang="en-US" sz="3200">
                <a:solidFill>
                  <a:srgbClr val="C00000"/>
                </a:solidFill>
              </a:rPr>
              <a:t>Nos acercamos a la consolidación</a:t>
            </a:r>
            <a:br>
              <a:rPr lang="es-CO" altLang="en-US" sz="3200">
                <a:solidFill>
                  <a:srgbClr val="C00000"/>
                </a:solidFill>
              </a:rPr>
            </a:br>
            <a:r>
              <a:rPr lang="es-CO" altLang="en-US" sz="3200">
                <a:solidFill>
                  <a:srgbClr val="C00000"/>
                </a:solidFill>
              </a:rPr>
              <a:t> del mayor engaño espiritual de todas las épocas: </a:t>
            </a:r>
            <a:br>
              <a:rPr lang="es-CO" altLang="en-US" sz="3200">
                <a:solidFill>
                  <a:srgbClr val="C00000"/>
                </a:solidFill>
              </a:rPr>
            </a:br>
            <a:r>
              <a:rPr lang="es-CO" altLang="en-US" sz="3200">
                <a:solidFill>
                  <a:srgbClr val="C00000"/>
                </a:solidFill>
              </a:rPr>
              <a:t>EL DOMINGO como día de culto.</a:t>
            </a:r>
          </a:p>
        </p:txBody>
      </p:sp>
      <p:sp>
        <p:nvSpPr>
          <p:cNvPr id="71683" name="Text Box 6"/>
          <p:cNvSpPr txBox="1">
            <a:spLocks noChangeArrowheads="1"/>
          </p:cNvSpPr>
          <p:nvPr/>
        </p:nvSpPr>
        <p:spPr bwMode="auto">
          <a:xfrm>
            <a:off x="5148263" y="700088"/>
            <a:ext cx="2895600" cy="3970337"/>
          </a:xfrm>
          <a:prstGeom prst="rect">
            <a:avLst/>
          </a:prstGeom>
          <a:solidFill>
            <a:srgbClr val="FFFF00"/>
          </a:solidFill>
          <a:ln w="57150">
            <a:solidFill>
              <a:schemeClr val="tx2"/>
            </a:solidFill>
            <a:miter lim="800000"/>
            <a:headEnd/>
            <a:tailEnd/>
          </a:ln>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spcBef>
                <a:spcPct val="50000"/>
              </a:spcBef>
            </a:pPr>
            <a:r>
              <a:rPr lang="es-CO" altLang="en-US" b="1"/>
              <a:t>Cómo  logrará </a:t>
            </a:r>
          </a:p>
          <a:p>
            <a:pPr algn="ctr">
              <a:spcBef>
                <a:spcPct val="50000"/>
              </a:spcBef>
            </a:pPr>
            <a:r>
              <a:rPr lang="es-CO" altLang="en-US" b="1"/>
              <a:t>su cometido el</a:t>
            </a:r>
          </a:p>
          <a:p>
            <a:pPr algn="ctr">
              <a:spcBef>
                <a:spcPct val="50000"/>
              </a:spcBef>
            </a:pPr>
            <a:r>
              <a:rPr lang="es-CO" altLang="en-US" b="1"/>
              <a:t>Enemigo? </a:t>
            </a:r>
          </a:p>
          <a:p>
            <a:pPr algn="ctr">
              <a:spcBef>
                <a:spcPct val="50000"/>
              </a:spcBef>
            </a:pPr>
            <a:r>
              <a:rPr lang="es-CO" altLang="en-US" b="1"/>
              <a:t>EN NUESTRO PROXIMO TEMA ESTUDIAREMOS “LA GRAN ALIANZA MUNDIAL”</a:t>
            </a: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750" y="635000"/>
            <a:ext cx="7772400" cy="857250"/>
          </a:xfrm>
        </p:spPr>
        <p:txBody>
          <a:bodyPr rtlCol="0">
            <a:normAutofit fontScale="90000"/>
          </a:bodyPr>
          <a:lstStyle/>
          <a:p>
            <a:pPr algn="ctr" eaLnBrk="1" fontAlgn="auto" hangingPunct="1">
              <a:spcAft>
                <a:spcPts val="0"/>
              </a:spcAft>
              <a:defRPr/>
            </a:pPr>
            <a:r>
              <a:rPr lang="es-CO" altLang="en-US" sz="3600" b="1"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rPr>
              <a:t>Cuándo acabó Dios </a:t>
            </a:r>
            <a:br>
              <a:rPr lang="es-CO" altLang="en-US" sz="3600" b="1"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rPr>
            </a:br>
            <a:r>
              <a:rPr lang="es-CO" altLang="en-US" sz="3600" b="1"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rPr>
              <a:t>la obra de la creación?</a:t>
            </a:r>
            <a:r>
              <a:rPr lang="es-CO" altLang="en-US" sz="3600" b="1" dirty="0">
                <a:solidFill>
                  <a:srgbClr val="FF0000"/>
                </a:solidFill>
                <a:latin typeface="Tahoma" pitchFamily="34" charset="0"/>
                <a:ea typeface="Tahoma" pitchFamily="34" charset="0"/>
                <a:cs typeface="Tahoma" pitchFamily="34" charset="0"/>
              </a:rPr>
              <a:t> </a:t>
            </a:r>
          </a:p>
        </p:txBody>
      </p:sp>
      <p:sp>
        <p:nvSpPr>
          <p:cNvPr id="9219" name="Rectangle 3"/>
          <p:cNvSpPr>
            <a:spLocks noGrp="1" noChangeArrowheads="1"/>
          </p:cNvSpPr>
          <p:nvPr>
            <p:ph type="body" sz="half" idx="1"/>
          </p:nvPr>
        </p:nvSpPr>
        <p:spPr>
          <a:xfrm>
            <a:off x="611188" y="1485900"/>
            <a:ext cx="5113337" cy="3086100"/>
          </a:xfrm>
        </p:spPr>
        <p:txBody>
          <a:bodyPr rtlCol="0">
            <a:normAutofit/>
          </a:bodyPr>
          <a:lstStyle/>
          <a:p>
            <a:pPr indent="-274320" algn="just" eaLnBrk="1" fontAlgn="auto" hangingPunct="1">
              <a:spcAft>
                <a:spcPts val="0"/>
              </a:spcAft>
              <a:defRPr/>
            </a:pPr>
            <a:r>
              <a:rPr lang="es-CO" altLang="en-US" dirty="0">
                <a:solidFill>
                  <a:schemeClr val="tx1">
                    <a:lumMod val="85000"/>
                    <a:lumOff val="15000"/>
                  </a:schemeClr>
                </a:solidFill>
                <a:latin typeface="Tahoma" pitchFamily="34" charset="0"/>
                <a:ea typeface="Tahoma" pitchFamily="34" charset="0"/>
                <a:cs typeface="Tahoma" pitchFamily="34" charset="0"/>
              </a:rPr>
              <a:t>“Y acabó dios </a:t>
            </a:r>
            <a:r>
              <a:rPr lang="es-CO" altLang="en-US" u="sng" dirty="0">
                <a:solidFill>
                  <a:schemeClr val="tx1">
                    <a:lumMod val="85000"/>
                    <a:lumOff val="15000"/>
                  </a:schemeClr>
                </a:solidFill>
                <a:latin typeface="Tahoma" pitchFamily="34" charset="0"/>
                <a:ea typeface="Tahoma" pitchFamily="34" charset="0"/>
                <a:cs typeface="Tahoma" pitchFamily="34" charset="0"/>
              </a:rPr>
              <a:t>EN EL SEPTIMO DIA</a:t>
            </a:r>
            <a:r>
              <a:rPr lang="es-CO" altLang="en-US" dirty="0">
                <a:solidFill>
                  <a:schemeClr val="tx1">
                    <a:lumMod val="85000"/>
                    <a:lumOff val="15000"/>
                  </a:schemeClr>
                </a:solidFill>
                <a:latin typeface="Tahoma" pitchFamily="34" charset="0"/>
                <a:ea typeface="Tahoma" pitchFamily="34" charset="0"/>
                <a:cs typeface="Tahoma" pitchFamily="34" charset="0"/>
              </a:rPr>
              <a:t> la obra que hizo; y reposó el día séptimo de toda obra que hizo. Y bendijo Dios al día séptimo y lo santificó, porque en él reposó de toda lo obra que había hecho”		 (</a:t>
            </a:r>
            <a:r>
              <a:rPr lang="es-CO" altLang="en-US" dirty="0" err="1">
                <a:solidFill>
                  <a:schemeClr val="tx1">
                    <a:lumMod val="85000"/>
                    <a:lumOff val="15000"/>
                  </a:schemeClr>
                </a:solidFill>
                <a:latin typeface="Tahoma" pitchFamily="34" charset="0"/>
                <a:ea typeface="Tahoma" pitchFamily="34" charset="0"/>
                <a:cs typeface="Tahoma" pitchFamily="34" charset="0"/>
              </a:rPr>
              <a:t>Gén</a:t>
            </a:r>
            <a:r>
              <a:rPr lang="es-CO" altLang="en-US" dirty="0">
                <a:solidFill>
                  <a:schemeClr val="tx1">
                    <a:lumMod val="85000"/>
                    <a:lumOff val="15000"/>
                  </a:schemeClr>
                </a:solidFill>
                <a:latin typeface="Tahoma" pitchFamily="34" charset="0"/>
                <a:ea typeface="Tahoma" pitchFamily="34" charset="0"/>
                <a:cs typeface="Tahoma" pitchFamily="34" charset="0"/>
              </a:rPr>
              <a:t>. 2:2,3)</a:t>
            </a:r>
          </a:p>
        </p:txBody>
      </p:sp>
      <p:pic>
        <p:nvPicPr>
          <p:cNvPr id="11268" name="Picture 6" descr="C:\WINDOWS\DESKTOP\laminas2\creacion.bm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080125" y="1485900"/>
            <a:ext cx="2165350" cy="3086100"/>
          </a:xfrm>
        </p:spPr>
      </p:pic>
    </p:spTree>
  </p:cSld>
  <p:clrMapOvr>
    <a:masterClrMapping/>
  </p:clrMapOvr>
  <p:transition>
    <p:checker dir="vert"/>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188" y="457200"/>
            <a:ext cx="8456612" cy="857250"/>
          </a:xfrm>
        </p:spPr>
        <p:txBody>
          <a:bodyPr rtlCol="0">
            <a:normAutofit/>
          </a:bodyPr>
          <a:lstStyle/>
          <a:p>
            <a:pPr algn="ctr" eaLnBrk="1" fontAlgn="auto" hangingPunct="1">
              <a:spcAft>
                <a:spcPts val="0"/>
              </a:spcAft>
              <a:defRPr/>
            </a:pPr>
            <a:r>
              <a:rPr lang="es-CO" altLang="en-US" b="1">
                <a:solidFill>
                  <a:srgbClr val="FF0000"/>
                </a:solidFill>
                <a:effectLst>
                  <a:outerShdw blurRad="38100" dist="38100" dir="2700000" algn="tl">
                    <a:srgbClr val="C0C0C0"/>
                  </a:outerShdw>
                </a:effectLst>
                <a:latin typeface="Times New Roman" charset="0"/>
              </a:rPr>
              <a:t>Qué hizo Dios en el séptimo día?</a:t>
            </a:r>
            <a:endParaRPr lang="es-CO" altLang="en-US">
              <a:solidFill>
                <a:srgbClr val="FF0000"/>
              </a:solidFill>
              <a:latin typeface="Times New Roman" charset="0"/>
            </a:endParaRPr>
          </a:p>
        </p:txBody>
      </p:sp>
      <p:sp>
        <p:nvSpPr>
          <p:cNvPr id="10243" name="Rectangle 4"/>
          <p:cNvSpPr>
            <a:spLocks noGrp="1" noChangeArrowheads="1"/>
          </p:cNvSpPr>
          <p:nvPr>
            <p:ph type="body" sz="half" idx="2"/>
          </p:nvPr>
        </p:nvSpPr>
        <p:spPr>
          <a:xfrm>
            <a:off x="3779838" y="1492250"/>
            <a:ext cx="4419600" cy="3086100"/>
          </a:xfrm>
        </p:spPr>
        <p:txBody>
          <a:bodyPr rtlCol="0">
            <a:normAutofit lnSpcReduction="10000"/>
          </a:bodyPr>
          <a:lstStyle/>
          <a:p>
            <a:pPr indent="-274320" algn="just" eaLnBrk="1" fontAlgn="auto" hangingPunct="1">
              <a:spcAft>
                <a:spcPts val="0"/>
              </a:spcAft>
              <a:defRPr/>
            </a:pPr>
            <a:r>
              <a:rPr lang="es-CO" altLang="en-US" sz="2800" b="1" dirty="0">
                <a:solidFill>
                  <a:schemeClr val="tx1">
                    <a:lumMod val="85000"/>
                    <a:lumOff val="15000"/>
                  </a:schemeClr>
                </a:solidFill>
                <a:latin typeface="Times New Roman" pitchFamily="18" charset="0"/>
              </a:rPr>
              <a:t>Así como dedicó un día para crear cada cosa en el orden material y físico,</a:t>
            </a:r>
          </a:p>
          <a:p>
            <a:pPr indent="-274320" algn="just" eaLnBrk="1" fontAlgn="auto" hangingPunct="1">
              <a:spcAft>
                <a:spcPts val="0"/>
              </a:spcAft>
              <a:defRPr/>
            </a:pPr>
            <a:r>
              <a:rPr lang="es-CO" altLang="en-US" sz="2800" b="1" dirty="0">
                <a:solidFill>
                  <a:schemeClr val="tx1">
                    <a:lumMod val="85000"/>
                    <a:lumOff val="15000"/>
                  </a:schemeClr>
                </a:solidFill>
                <a:latin typeface="Times New Roman" pitchFamily="18" charset="0"/>
              </a:rPr>
              <a:t>Dios dedicó un día entero, el séptimo, para las cosas de tipo ESPIRITUAL!</a:t>
            </a:r>
          </a:p>
        </p:txBody>
      </p:sp>
      <p:pic>
        <p:nvPicPr>
          <p:cNvPr id="122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276350"/>
            <a:ext cx="2493962"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d"/>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750" y="457200"/>
            <a:ext cx="7993063" cy="857250"/>
          </a:xfrm>
        </p:spPr>
        <p:txBody>
          <a:bodyPr rtlCol="0">
            <a:normAutofit/>
          </a:bodyPr>
          <a:lstStyle/>
          <a:p>
            <a:pPr algn="ctr" eaLnBrk="1" fontAlgn="auto" hangingPunct="1">
              <a:spcAft>
                <a:spcPts val="0"/>
              </a:spcAft>
              <a:defRPr/>
            </a:pPr>
            <a:r>
              <a:rPr lang="es-CO" altLang="en-US" sz="3600" b="1">
                <a:solidFill>
                  <a:srgbClr val="C00000"/>
                </a:solidFill>
                <a:effectLst>
                  <a:outerShdw blurRad="38100" dist="38100" dir="2700000" algn="tl">
                    <a:srgbClr val="C0C0C0"/>
                  </a:outerShdw>
                </a:effectLst>
                <a:latin typeface="Times New Roman" charset="0"/>
              </a:rPr>
              <a:t>Qué pretendía Dios con el sábado?</a:t>
            </a:r>
          </a:p>
        </p:txBody>
      </p:sp>
      <p:sp>
        <p:nvSpPr>
          <p:cNvPr id="11267" name="Rectangle 3"/>
          <p:cNvSpPr>
            <a:spLocks noGrp="1" noChangeArrowheads="1"/>
          </p:cNvSpPr>
          <p:nvPr>
            <p:ph type="body" sz="half" idx="1"/>
          </p:nvPr>
        </p:nvSpPr>
        <p:spPr>
          <a:xfrm>
            <a:off x="1042988" y="1485900"/>
            <a:ext cx="4367212" cy="3086100"/>
          </a:xfrm>
        </p:spPr>
        <p:txBody>
          <a:bodyPr rtlCol="0">
            <a:normAutofit/>
          </a:bodyPr>
          <a:lstStyle/>
          <a:p>
            <a:pPr indent="-274320" algn="just" eaLnBrk="1" fontAlgn="auto" hangingPunct="1">
              <a:spcAft>
                <a:spcPts val="0"/>
              </a:spcAft>
              <a:defRPr/>
            </a:pPr>
            <a:r>
              <a:rPr lang="es-CO" altLang="en-US" sz="3600" b="1">
                <a:solidFill>
                  <a:schemeClr val="tx1">
                    <a:lumMod val="85000"/>
                    <a:lumOff val="15000"/>
                  </a:schemeClr>
                </a:solidFill>
                <a:latin typeface="Times New Roman" pitchFamily="18" charset="0"/>
              </a:rPr>
              <a:t>“El día de reposo </a:t>
            </a:r>
            <a:r>
              <a:rPr lang="es-CO" altLang="en-US" sz="3600" b="1" u="sng">
                <a:solidFill>
                  <a:schemeClr val="tx1">
                    <a:lumMod val="85000"/>
                    <a:lumOff val="15000"/>
                  </a:schemeClr>
                </a:solidFill>
                <a:latin typeface="Times New Roman" pitchFamily="18" charset="0"/>
              </a:rPr>
              <a:t>FUE HECHO POR CAUSA DEL HOMBRE…”</a:t>
            </a:r>
            <a:r>
              <a:rPr lang="es-CO" altLang="en-US" sz="3600" b="1">
                <a:solidFill>
                  <a:schemeClr val="tx1">
                    <a:lumMod val="85000"/>
                    <a:lumOff val="15000"/>
                  </a:schemeClr>
                </a:solidFill>
                <a:latin typeface="Times New Roman" pitchFamily="18" charset="0"/>
              </a:rPr>
              <a:t> (Marcos 2:27)</a:t>
            </a:r>
          </a:p>
        </p:txBody>
      </p:sp>
      <p:pic>
        <p:nvPicPr>
          <p:cNvPr id="13316" name="Picture 6" descr="E:\laminas\Jesusinv.bm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000750" y="1485900"/>
            <a:ext cx="2324100" cy="3086100"/>
          </a:xfrm>
        </p:spPr>
      </p:pic>
    </p:spTree>
  </p:cSld>
  <p:clrMapOvr>
    <a:masterClrMapping/>
  </p:clrMapOvr>
  <p:transition>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1140</TotalTime>
  <Words>4091</Words>
  <Application>Microsoft Office PowerPoint</Application>
  <PresentationFormat>Presentación en pantalla (16:9)</PresentationFormat>
  <Paragraphs>238</Paragraphs>
  <Slides>62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62</vt:i4>
      </vt:variant>
    </vt:vector>
  </HeadingPairs>
  <TitlesOfParts>
    <vt:vector size="67" baseType="lpstr">
      <vt:lpstr>Century Gothic</vt:lpstr>
      <vt:lpstr>Tahoma</vt:lpstr>
      <vt:lpstr>Times New Roman</vt:lpstr>
      <vt:lpstr>Wingdings 2</vt:lpstr>
      <vt:lpstr>Austin</vt:lpstr>
      <vt:lpstr>EL FUERTE PREGON PRESENTA:</vt:lpstr>
      <vt:lpstr>Qué caracteriza a la iglesia bajo el poder engañoso del anti-Cristo? </vt:lpstr>
      <vt:lpstr>LAS PROFUNDIDADES DE SATANAS</vt:lpstr>
      <vt:lpstr>Los mandamientos de adoración a Dios</vt:lpstr>
      <vt:lpstr>Qué nos dice el  CUARTO MANDAMIENTO?</vt:lpstr>
      <vt:lpstr>Qué nos dice el  CUARTO MANDAMIENTO?</vt:lpstr>
      <vt:lpstr>Cuándo acabó Dios  la obra de la creación? </vt:lpstr>
      <vt:lpstr>Qué hizo Dios en el séptimo día?</vt:lpstr>
      <vt:lpstr>Qué pretendía Dios con el sábado?</vt:lpstr>
      <vt:lpstr>EL SABADO es un remedio contra:</vt:lpstr>
      <vt:lpstr>EL SABADO es un remedio contra:</vt:lpstr>
      <vt:lpstr>EL SABADO es un remedio contra:</vt:lpstr>
      <vt:lpstr>EL SABADO es un remedio contra:</vt:lpstr>
      <vt:lpstr>EL SABADO es un remedio contra:</vt:lpstr>
      <vt:lpstr>EL SABADO es un remedio contra:</vt:lpstr>
      <vt:lpstr>EL SABADO es un remedio contra:</vt:lpstr>
      <vt:lpstr>EL SABADO es un remedio contra:</vt:lpstr>
      <vt:lpstr>SATANAS TRATO DE CUBRIR DE SOMBRAS AL DIA SABADO:</vt:lpstr>
      <vt:lpstr>LAS TRADICIONES DE LA MISNA JUDIA EN CUANTO A COMO SE VIOLA EL  SABADO</vt:lpstr>
      <vt:lpstr>Presentación de PowerPoint</vt:lpstr>
      <vt:lpstr>Presentación de PowerPoint</vt:lpstr>
      <vt:lpstr>Estas tradiciones eran el fundamento de las acusaciones a Jesús y sus discípulos de violar  el sábado</vt:lpstr>
      <vt:lpstr>Estas tradiciones eran el fundamento de las acusaciones a Jesús y sus discípulos de violar  el sábado</vt:lpstr>
      <vt:lpstr>Lo que dijo Jesús en cuanto a las tradiciones de hombres:</vt:lpstr>
      <vt:lpstr>LA LEY FUE DADA PARA PROTEGER AL PUEBLO DE DIOS</vt:lpstr>
      <vt:lpstr>PERO SATANAS ABRIO UNA BRECHA</vt:lpstr>
      <vt:lpstr>EL CAMBIO SE FUE DANDO  GRADUALMENTE</vt:lpstr>
      <vt:lpstr>EL CAMBIO SE FUE DANDO  GRADUALMENTE</vt:lpstr>
      <vt:lpstr> El cambio se da gradualmente...</vt:lpstr>
      <vt:lpstr> El cambio se da gradualmente...</vt:lpstr>
      <vt:lpstr>LA PRIMERA LEY DOMINICAL</vt:lpstr>
      <vt:lpstr>LA PRIMERA LEY DOMINICAL</vt:lpstr>
      <vt:lpstr>LEYES EN FAVOR DEL DOMINGO</vt:lpstr>
      <vt:lpstr>LEYES EN FAVOR DEL DOMINGO</vt:lpstr>
      <vt:lpstr>Un espíritu anti-sabático</vt:lpstr>
      <vt:lpstr>Un espíritu anti-sabático</vt:lpstr>
      <vt:lpstr>Quienes reconocen el cambio</vt:lpstr>
      <vt:lpstr>Quienes reconocen el cambio</vt:lpstr>
      <vt:lpstr>Quienes reconocen el cambio</vt:lpstr>
      <vt:lpstr>Quienes reconocen el cambio</vt:lpstr>
      <vt:lpstr>UNA GRAN BLASFEMIA:  Enseñar que Cristo cambió la ley</vt:lpstr>
      <vt:lpstr>UN GRAN CONTRASTE</vt:lpstr>
      <vt:lpstr>PRUEBAS HISTORICAS  de que  la iglesia primitiva guardó el SABADO</vt:lpstr>
      <vt:lpstr>PRUEBAS HISTORICAS  de que  la iglesia primitiva guardó el SABADO</vt:lpstr>
      <vt:lpstr>PRUEBAS HISTORICAS  de que  la iglesia primitiva guardó el SABADO</vt:lpstr>
      <vt:lpstr>PRUEBAS HISTORICAS  de que  la iglesia primitiva guardó el SABADO</vt:lpstr>
      <vt:lpstr>PRUEBAS HISTORICAS  de que  la iglesia primitiva guardó el SABADO</vt:lpstr>
      <vt:lpstr>Otras evidencias históricas...</vt:lpstr>
      <vt:lpstr>Otras evidencias históricas...</vt:lpstr>
      <vt:lpstr>QUE INTENTARA HACER EL ANTICRISTO EN LOS DIAS FINALES?</vt:lpstr>
      <vt:lpstr>Intentará imponer el domingo como día de descanso!</vt:lpstr>
      <vt:lpstr>Primeras leyes dominicales...</vt:lpstr>
      <vt:lpstr>Los intentos del papado en imponer el domingo </vt:lpstr>
      <vt:lpstr>Los intentos del papado en imponer el domingo </vt:lpstr>
      <vt:lpstr>Juan pablo II está presionando por la observancia del domingo</vt:lpstr>
      <vt:lpstr>La carta “Día del Señor” del Papa</vt:lpstr>
      <vt:lpstr>La carta “Día del Señor” del Papa</vt:lpstr>
      <vt:lpstr>Y en esto no está solo!</vt:lpstr>
      <vt:lpstr>Ya han habido intentos de modificar la Constitución</vt:lpstr>
      <vt:lpstr>Aumenta la presión por una mayor injerencia de la iglesia y el estado</vt:lpstr>
      <vt:lpstr>Se acerca un nuevo orden mundial</vt:lpstr>
      <vt:lpstr>Nos acercamos a la consolidación  del mayor engaño espiritual de todas las épocas:  EL DOMINGO como día de culto.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FUERTE PREGON PRESENTA:</dc:title>
  <dc:creator>Efrain Barón</dc:creator>
  <cp:lastModifiedBy>57314</cp:lastModifiedBy>
  <cp:revision>80</cp:revision>
  <dcterms:created xsi:type="dcterms:W3CDTF">1998-07-02T06:44:40Z</dcterms:created>
  <dcterms:modified xsi:type="dcterms:W3CDTF">2023-04-18T21:42:55Z</dcterms:modified>
</cp:coreProperties>
</file>