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3660" r:id="rId5"/>
  </p:sldMasterIdLst>
  <p:notesMasterIdLst>
    <p:notesMasterId r:id="rId43"/>
  </p:notesMasterIdLst>
  <p:sldIdLst>
    <p:sldId id="257" r:id="rId6"/>
    <p:sldId id="259" r:id="rId7"/>
    <p:sldId id="258" r:id="rId8"/>
    <p:sldId id="260" r:id="rId9"/>
    <p:sldId id="274" r:id="rId10"/>
    <p:sldId id="297" r:id="rId11"/>
    <p:sldId id="264" r:id="rId12"/>
    <p:sldId id="263" r:id="rId13"/>
    <p:sldId id="261" r:id="rId14"/>
    <p:sldId id="262" r:id="rId15"/>
    <p:sldId id="265" r:id="rId16"/>
    <p:sldId id="266" r:id="rId17"/>
    <p:sldId id="272" r:id="rId18"/>
    <p:sldId id="280" r:id="rId19"/>
    <p:sldId id="279" r:id="rId20"/>
    <p:sldId id="289" r:id="rId21"/>
    <p:sldId id="268" r:id="rId22"/>
    <p:sldId id="267" r:id="rId23"/>
    <p:sldId id="276" r:id="rId24"/>
    <p:sldId id="285" r:id="rId25"/>
    <p:sldId id="283" r:id="rId26"/>
    <p:sldId id="278" r:id="rId27"/>
    <p:sldId id="269" r:id="rId28"/>
    <p:sldId id="282" r:id="rId29"/>
    <p:sldId id="270" r:id="rId30"/>
    <p:sldId id="271" r:id="rId31"/>
    <p:sldId id="277" r:id="rId32"/>
    <p:sldId id="292" r:id="rId33"/>
    <p:sldId id="298" r:id="rId34"/>
    <p:sldId id="293" r:id="rId35"/>
    <p:sldId id="294" r:id="rId36"/>
    <p:sldId id="295" r:id="rId37"/>
    <p:sldId id="281" r:id="rId38"/>
    <p:sldId id="291" r:id="rId39"/>
    <p:sldId id="288" r:id="rId40"/>
    <p:sldId id="290" r:id="rId41"/>
    <p:sldId id="287" r:id="rId4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9642"/>
    <a:srgbClr val="A09730"/>
    <a:srgbClr val="0432FF"/>
    <a:srgbClr val="938B2D"/>
    <a:srgbClr val="929000"/>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146" autoAdjust="0"/>
    <p:restoredTop sz="71350" autoAdjust="0"/>
  </p:normalViewPr>
  <p:slideViewPr>
    <p:cSldViewPr snapToGrid="0">
      <p:cViewPr varScale="1">
        <p:scale>
          <a:sx n="76" d="100"/>
          <a:sy n="76" d="100"/>
        </p:scale>
        <p:origin x="896" y="200"/>
      </p:cViewPr>
      <p:guideLst/>
    </p:cSldViewPr>
  </p:slideViewPr>
  <p:notesTextViewPr>
    <p:cViewPr>
      <p:scale>
        <a:sx n="1" d="1"/>
        <a:sy n="1" d="1"/>
      </p:scale>
      <p:origin x="0" y="0"/>
    </p:cViewPr>
  </p:notesTextViewPr>
  <p:sorterViewPr>
    <p:cViewPr>
      <p:scale>
        <a:sx n="100" d="100"/>
        <a:sy n="100" d="100"/>
      </p:scale>
      <p:origin x="0" y="-6019"/>
    </p:cViewPr>
  </p:sorterViewPr>
  <p:notesViewPr>
    <p:cSldViewPr snapToGrid="0">
      <p:cViewPr varScale="1">
        <p:scale>
          <a:sx n="81" d="100"/>
          <a:sy n="81" d="100"/>
        </p:scale>
        <p:origin x="396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627ED-A304-4697-8C44-18E45D3D2B1A}" type="doc">
      <dgm:prSet loTypeId="urn:microsoft.com/office/officeart/2005/8/layout/process3" loCatId="process" qsTypeId="urn:microsoft.com/office/officeart/2005/8/quickstyle/simple4" qsCatId="simple" csTypeId="urn:microsoft.com/office/officeart/2005/8/colors/accent5_2" csCatId="accent5" phldr="1"/>
      <dgm:spPr/>
      <dgm:t>
        <a:bodyPr/>
        <a:lstStyle/>
        <a:p>
          <a:endParaRPr lang="en-US"/>
        </a:p>
      </dgm:t>
    </dgm:pt>
    <dgm:pt modelId="{5FC34D3A-C8D4-483C-8695-507470E74D50}">
      <dgm:prSet/>
      <dgm:spPr/>
      <dgm:t>
        <a:bodyPr/>
        <a:lstStyle/>
        <a:p>
          <a:r>
            <a:rPr lang="es-MX" dirty="0">
              <a:solidFill>
                <a:schemeClr val="tx1"/>
              </a:solidFill>
              <a:effectLst/>
              <a:latin typeface="+mn-lt"/>
              <a:ea typeface="+mn-ea"/>
              <a:cs typeface="+mn-cs"/>
            </a:rPr>
            <a:t>11 años</a:t>
          </a:r>
          <a:endParaRPr lang="en-US" dirty="0"/>
        </a:p>
      </dgm:t>
    </dgm:pt>
    <dgm:pt modelId="{9978A89C-C2F1-4241-807C-13619E6D6376}" type="parTrans" cxnId="{277179CE-E2F5-4733-8D23-9E37CACB7B9E}">
      <dgm:prSet/>
      <dgm:spPr/>
      <dgm:t>
        <a:bodyPr/>
        <a:lstStyle/>
        <a:p>
          <a:endParaRPr lang="en-US"/>
        </a:p>
      </dgm:t>
    </dgm:pt>
    <dgm:pt modelId="{1DECF9F5-40C0-4379-BCCE-7BCAAD54807B}" type="sibTrans" cxnId="{277179CE-E2F5-4733-8D23-9E37CACB7B9E}">
      <dgm:prSet/>
      <dgm:spPr/>
      <dgm:t>
        <a:bodyPr/>
        <a:lstStyle/>
        <a:p>
          <a:endParaRPr lang="en-US"/>
        </a:p>
      </dgm:t>
    </dgm:pt>
    <dgm:pt modelId="{C057D6ED-8F49-42DC-B8A7-C07F68F0F734}">
      <dgm:prSet/>
      <dgm:spPr/>
      <dgm:t>
        <a:bodyPr/>
        <a:lstStyle/>
        <a:p>
          <a:r>
            <a:rPr lang="es-MX" dirty="0">
              <a:solidFill>
                <a:schemeClr val="tx1"/>
              </a:solidFill>
              <a:effectLst/>
              <a:latin typeface="+mn-lt"/>
              <a:ea typeface="+mn-ea"/>
              <a:cs typeface="+mn-cs"/>
            </a:rPr>
            <a:t>edad promedio en que la persona se expone a ella</a:t>
          </a:r>
          <a:endParaRPr lang="en-US" dirty="0"/>
        </a:p>
      </dgm:t>
    </dgm:pt>
    <dgm:pt modelId="{131D11D9-3030-4E3B-8F84-0108E6497B2A}" type="parTrans" cxnId="{FB0FA082-3950-4822-951F-05A1A9548F18}">
      <dgm:prSet/>
      <dgm:spPr/>
      <dgm:t>
        <a:bodyPr/>
        <a:lstStyle/>
        <a:p>
          <a:endParaRPr lang="en-US"/>
        </a:p>
      </dgm:t>
    </dgm:pt>
    <dgm:pt modelId="{6E885013-4246-43E1-A818-2251A99C8FD2}" type="sibTrans" cxnId="{FB0FA082-3950-4822-951F-05A1A9548F18}">
      <dgm:prSet/>
      <dgm:spPr/>
      <dgm:t>
        <a:bodyPr/>
        <a:lstStyle/>
        <a:p>
          <a:endParaRPr lang="en-US"/>
        </a:p>
      </dgm:t>
    </dgm:pt>
    <dgm:pt modelId="{9845D52A-E054-4EB0-A5A3-32AE7DC6D645}">
      <dgm:prSet/>
      <dgm:spPr/>
      <dgm:t>
        <a:bodyPr/>
        <a:lstStyle/>
        <a:p>
          <a:r>
            <a:rPr lang="es-MX" dirty="0">
              <a:solidFill>
                <a:schemeClr val="tx1"/>
              </a:solidFill>
              <a:effectLst/>
              <a:latin typeface="+mn-lt"/>
              <a:ea typeface="+mn-ea"/>
              <a:cs typeface="+mn-cs"/>
            </a:rPr>
            <a:t>60 millones</a:t>
          </a:r>
          <a:endParaRPr lang="en-US" dirty="0"/>
        </a:p>
      </dgm:t>
    </dgm:pt>
    <dgm:pt modelId="{952EE001-86C3-4022-96EE-ABDB540B8A78}" type="parTrans" cxnId="{B04C6215-C46D-4282-963F-02A26E25C8AB}">
      <dgm:prSet/>
      <dgm:spPr/>
      <dgm:t>
        <a:bodyPr/>
        <a:lstStyle/>
        <a:p>
          <a:endParaRPr lang="en-US"/>
        </a:p>
      </dgm:t>
    </dgm:pt>
    <dgm:pt modelId="{796364FD-7651-493A-AEE5-8DD45DF8EEAC}" type="sibTrans" cxnId="{B04C6215-C46D-4282-963F-02A26E25C8AB}">
      <dgm:prSet/>
      <dgm:spPr/>
      <dgm:t>
        <a:bodyPr/>
        <a:lstStyle/>
        <a:p>
          <a:endParaRPr lang="en-US"/>
        </a:p>
      </dgm:t>
    </dgm:pt>
    <dgm:pt modelId="{566C4A8F-CE66-4FF5-AF11-6C385F74A275}">
      <dgm:prSet/>
      <dgm:spPr/>
      <dgm:t>
        <a:bodyPr/>
        <a:lstStyle/>
        <a:p>
          <a:r>
            <a:rPr lang="es-MX" dirty="0">
              <a:solidFill>
                <a:schemeClr val="tx1"/>
              </a:solidFill>
              <a:effectLst/>
              <a:latin typeface="+mn-lt"/>
              <a:ea typeface="+mn-ea"/>
              <a:cs typeface="+mn-cs"/>
            </a:rPr>
            <a:t>búsquedas diarias de pornografía</a:t>
          </a:r>
          <a:endParaRPr lang="en-US" dirty="0"/>
        </a:p>
      </dgm:t>
    </dgm:pt>
    <dgm:pt modelId="{375C5A5E-5F04-4FE8-98F8-795867C18A18}" type="parTrans" cxnId="{66E8CE3C-459F-4648-B4D7-5039298A0E92}">
      <dgm:prSet/>
      <dgm:spPr/>
      <dgm:t>
        <a:bodyPr/>
        <a:lstStyle/>
        <a:p>
          <a:endParaRPr lang="en-US"/>
        </a:p>
      </dgm:t>
    </dgm:pt>
    <dgm:pt modelId="{E74B8A5E-78D9-4E5B-86E1-203DE271581F}" type="sibTrans" cxnId="{66E8CE3C-459F-4648-B4D7-5039298A0E92}">
      <dgm:prSet/>
      <dgm:spPr/>
      <dgm:t>
        <a:bodyPr/>
        <a:lstStyle/>
        <a:p>
          <a:endParaRPr lang="en-US"/>
        </a:p>
      </dgm:t>
    </dgm:pt>
    <dgm:pt modelId="{9AC77E87-FC4D-4F04-889B-73358514DC0D}">
      <dgm:prSet/>
      <dgm:spPr/>
      <dgm:t>
        <a:bodyPr/>
        <a:lstStyle/>
        <a:p>
          <a:r>
            <a:rPr lang="en-US" dirty="0"/>
            <a:t>47%</a:t>
          </a:r>
        </a:p>
      </dgm:t>
    </dgm:pt>
    <dgm:pt modelId="{B29F90F6-921F-42B9-A496-5D121F61821E}" type="parTrans" cxnId="{04774158-8FAB-47B4-A2EE-D3D3A7E958BE}">
      <dgm:prSet/>
      <dgm:spPr/>
      <dgm:t>
        <a:bodyPr/>
        <a:lstStyle/>
        <a:p>
          <a:endParaRPr lang="en-US"/>
        </a:p>
      </dgm:t>
    </dgm:pt>
    <dgm:pt modelId="{3A77AB9A-DF29-465E-A0A5-D4FA3D0C537F}" type="sibTrans" cxnId="{04774158-8FAB-47B4-A2EE-D3D3A7E958BE}">
      <dgm:prSet/>
      <dgm:spPr/>
      <dgm:t>
        <a:bodyPr/>
        <a:lstStyle/>
        <a:p>
          <a:endParaRPr lang="en-US"/>
        </a:p>
      </dgm:t>
    </dgm:pt>
    <dgm:pt modelId="{C2F0E5C9-2943-4A9B-872F-ECF6B159E9F4}">
      <dgm:prSet/>
      <dgm:spPr/>
      <dgm:t>
        <a:bodyPr/>
        <a:lstStyle/>
        <a:p>
          <a:r>
            <a:rPr lang="es-MX" dirty="0">
              <a:solidFill>
                <a:schemeClr val="tx1"/>
              </a:solidFill>
              <a:effectLst/>
              <a:latin typeface="+mn-lt"/>
              <a:ea typeface="+mn-ea"/>
              <a:cs typeface="+mn-cs"/>
            </a:rPr>
            <a:t>pornografía es un problema mayor en el hogar</a:t>
          </a:r>
          <a:endParaRPr lang="en-US" dirty="0"/>
        </a:p>
      </dgm:t>
    </dgm:pt>
    <dgm:pt modelId="{8FBB852D-32B7-4273-9DE3-951F1CFE69EC}" type="parTrans" cxnId="{F7608388-5A1F-4FE9-96E5-520EA7B1F725}">
      <dgm:prSet/>
      <dgm:spPr/>
      <dgm:t>
        <a:bodyPr/>
        <a:lstStyle/>
        <a:p>
          <a:endParaRPr lang="en-US"/>
        </a:p>
      </dgm:t>
    </dgm:pt>
    <dgm:pt modelId="{1A62CB6F-38D7-44F2-AFAB-0C4382E3DA24}" type="sibTrans" cxnId="{F7608388-5A1F-4FE9-96E5-520EA7B1F725}">
      <dgm:prSet/>
      <dgm:spPr/>
      <dgm:t>
        <a:bodyPr/>
        <a:lstStyle/>
        <a:p>
          <a:endParaRPr lang="en-US"/>
        </a:p>
      </dgm:t>
    </dgm:pt>
    <dgm:pt modelId="{BFDA231B-0350-428F-B42C-CEE73756DB19}">
      <dgm:prSet/>
      <dgm:spPr/>
      <dgm:t>
        <a:bodyPr/>
        <a:lstStyle/>
        <a:p>
          <a:r>
            <a:rPr lang="en-US" dirty="0"/>
            <a:t>1/3</a:t>
          </a:r>
        </a:p>
      </dgm:t>
    </dgm:pt>
    <dgm:pt modelId="{0134FAEF-77B9-40D2-8388-B1AEBFC02620}" type="sibTrans" cxnId="{436FC264-82C2-4B48-B805-A3CE01EAF49B}">
      <dgm:prSet/>
      <dgm:spPr/>
      <dgm:t>
        <a:bodyPr/>
        <a:lstStyle/>
        <a:p>
          <a:endParaRPr lang="en-US"/>
        </a:p>
      </dgm:t>
    </dgm:pt>
    <dgm:pt modelId="{D8B84BB0-8DCE-4134-A255-4493C1D64C01}" type="parTrans" cxnId="{436FC264-82C2-4B48-B805-A3CE01EAF49B}">
      <dgm:prSet/>
      <dgm:spPr/>
      <dgm:t>
        <a:bodyPr/>
        <a:lstStyle/>
        <a:p>
          <a:endParaRPr lang="en-US"/>
        </a:p>
      </dgm:t>
    </dgm:pt>
    <dgm:pt modelId="{F821B21A-2D1F-4D2E-B07F-4C985B23A27A}">
      <dgm:prSet custT="1"/>
      <dgm:spPr/>
      <dgm:t>
        <a:bodyPr/>
        <a:lstStyle/>
        <a:p>
          <a:r>
            <a:rPr lang="es-MX" sz="2000" dirty="0">
              <a:solidFill>
                <a:schemeClr val="tx1"/>
              </a:solidFill>
              <a:effectLst/>
              <a:latin typeface="+mn-lt"/>
              <a:ea typeface="+mn-ea"/>
              <a:cs typeface="+mn-cs"/>
            </a:rPr>
            <a:t>de las mujeres la procuran regularmente</a:t>
          </a:r>
          <a:endParaRPr lang="en-US" sz="2000" dirty="0"/>
        </a:p>
      </dgm:t>
    </dgm:pt>
    <dgm:pt modelId="{1D6B46DA-C7F1-44CE-9259-2532A648B6B8}" type="parTrans" cxnId="{66989D8F-AAB2-490C-88E6-2AE3D8F6DDA8}">
      <dgm:prSet/>
      <dgm:spPr/>
      <dgm:t>
        <a:bodyPr/>
        <a:lstStyle/>
        <a:p>
          <a:endParaRPr lang="en-US"/>
        </a:p>
      </dgm:t>
    </dgm:pt>
    <dgm:pt modelId="{AE026CDA-B649-487D-B2B7-818EA572EFCF}" type="sibTrans" cxnId="{66989D8F-AAB2-490C-88E6-2AE3D8F6DDA8}">
      <dgm:prSet/>
      <dgm:spPr/>
      <dgm:t>
        <a:bodyPr/>
        <a:lstStyle/>
        <a:p>
          <a:endParaRPr lang="en-US"/>
        </a:p>
      </dgm:t>
    </dgm:pt>
    <dgm:pt modelId="{B4B1CD1E-7A93-4988-AE77-4E261876AE8E}" type="pres">
      <dgm:prSet presAssocID="{08F627ED-A304-4697-8C44-18E45D3D2B1A}" presName="linearFlow" presStyleCnt="0">
        <dgm:presLayoutVars>
          <dgm:dir/>
          <dgm:animLvl val="lvl"/>
          <dgm:resizeHandles val="exact"/>
        </dgm:presLayoutVars>
      </dgm:prSet>
      <dgm:spPr/>
    </dgm:pt>
    <dgm:pt modelId="{AC8DE43C-F29D-4914-AE97-9330517EE09E}" type="pres">
      <dgm:prSet presAssocID="{5FC34D3A-C8D4-483C-8695-507470E74D50}" presName="composite" presStyleCnt="0"/>
      <dgm:spPr/>
    </dgm:pt>
    <dgm:pt modelId="{B6F2A473-8329-44BC-873A-CE4341B12225}" type="pres">
      <dgm:prSet presAssocID="{5FC34D3A-C8D4-483C-8695-507470E74D50}" presName="parTx" presStyleLbl="node1" presStyleIdx="0" presStyleCnt="4">
        <dgm:presLayoutVars>
          <dgm:chMax val="0"/>
          <dgm:chPref val="0"/>
          <dgm:bulletEnabled val="1"/>
        </dgm:presLayoutVars>
      </dgm:prSet>
      <dgm:spPr/>
    </dgm:pt>
    <dgm:pt modelId="{993C62E0-3C5A-48D7-B419-59191458099D}" type="pres">
      <dgm:prSet presAssocID="{5FC34D3A-C8D4-483C-8695-507470E74D50}" presName="parSh" presStyleLbl="node1" presStyleIdx="0" presStyleCnt="4"/>
      <dgm:spPr/>
    </dgm:pt>
    <dgm:pt modelId="{2A5BA5A5-1212-4538-B06E-9FC3EE8C383A}" type="pres">
      <dgm:prSet presAssocID="{5FC34D3A-C8D4-483C-8695-507470E74D50}" presName="desTx" presStyleLbl="fgAcc1" presStyleIdx="0" presStyleCnt="4">
        <dgm:presLayoutVars>
          <dgm:bulletEnabled val="1"/>
        </dgm:presLayoutVars>
      </dgm:prSet>
      <dgm:spPr/>
    </dgm:pt>
    <dgm:pt modelId="{683D87F0-9D77-4EA1-9256-FD223A85A997}" type="pres">
      <dgm:prSet presAssocID="{1DECF9F5-40C0-4379-BCCE-7BCAAD54807B}" presName="sibTrans" presStyleLbl="sibTrans2D1" presStyleIdx="0" presStyleCnt="3"/>
      <dgm:spPr/>
    </dgm:pt>
    <dgm:pt modelId="{8B5F0A0E-4306-4A9D-AA5F-B1CE05CEF994}" type="pres">
      <dgm:prSet presAssocID="{1DECF9F5-40C0-4379-BCCE-7BCAAD54807B}" presName="connTx" presStyleLbl="sibTrans2D1" presStyleIdx="0" presStyleCnt="3"/>
      <dgm:spPr/>
    </dgm:pt>
    <dgm:pt modelId="{5171A6CD-28F1-42A2-AC1E-C32DD24ABA08}" type="pres">
      <dgm:prSet presAssocID="{9845D52A-E054-4EB0-A5A3-32AE7DC6D645}" presName="composite" presStyleCnt="0"/>
      <dgm:spPr/>
    </dgm:pt>
    <dgm:pt modelId="{0167769D-9FB4-4F69-A02A-65B81C3F6C93}" type="pres">
      <dgm:prSet presAssocID="{9845D52A-E054-4EB0-A5A3-32AE7DC6D645}" presName="parTx" presStyleLbl="node1" presStyleIdx="0" presStyleCnt="4">
        <dgm:presLayoutVars>
          <dgm:chMax val="0"/>
          <dgm:chPref val="0"/>
          <dgm:bulletEnabled val="1"/>
        </dgm:presLayoutVars>
      </dgm:prSet>
      <dgm:spPr/>
    </dgm:pt>
    <dgm:pt modelId="{E621182F-7AA0-43B2-9C6F-49694CC9CCF0}" type="pres">
      <dgm:prSet presAssocID="{9845D52A-E054-4EB0-A5A3-32AE7DC6D645}" presName="parSh" presStyleLbl="node1" presStyleIdx="1" presStyleCnt="4"/>
      <dgm:spPr/>
    </dgm:pt>
    <dgm:pt modelId="{15451479-B759-4C97-AB9B-7B5C6A3F8478}" type="pres">
      <dgm:prSet presAssocID="{9845D52A-E054-4EB0-A5A3-32AE7DC6D645}" presName="desTx" presStyleLbl="fgAcc1" presStyleIdx="1" presStyleCnt="4" custLinFactNeighborX="2921" custLinFactNeighborY="4376">
        <dgm:presLayoutVars>
          <dgm:bulletEnabled val="1"/>
        </dgm:presLayoutVars>
      </dgm:prSet>
      <dgm:spPr/>
    </dgm:pt>
    <dgm:pt modelId="{D95CD353-4032-4F2C-AA29-205958412ACE}" type="pres">
      <dgm:prSet presAssocID="{796364FD-7651-493A-AEE5-8DD45DF8EEAC}" presName="sibTrans" presStyleLbl="sibTrans2D1" presStyleIdx="1" presStyleCnt="3"/>
      <dgm:spPr/>
    </dgm:pt>
    <dgm:pt modelId="{0DDA3E5C-246E-4F86-A945-982A708F90C9}" type="pres">
      <dgm:prSet presAssocID="{796364FD-7651-493A-AEE5-8DD45DF8EEAC}" presName="connTx" presStyleLbl="sibTrans2D1" presStyleIdx="1" presStyleCnt="3"/>
      <dgm:spPr/>
    </dgm:pt>
    <dgm:pt modelId="{43613E1F-CDD2-400B-AC24-F58B9159730B}" type="pres">
      <dgm:prSet presAssocID="{9AC77E87-FC4D-4F04-889B-73358514DC0D}" presName="composite" presStyleCnt="0"/>
      <dgm:spPr/>
    </dgm:pt>
    <dgm:pt modelId="{824C6025-568A-41A2-BFD7-AAB74DB7599B}" type="pres">
      <dgm:prSet presAssocID="{9AC77E87-FC4D-4F04-889B-73358514DC0D}" presName="parTx" presStyleLbl="node1" presStyleIdx="1" presStyleCnt="4">
        <dgm:presLayoutVars>
          <dgm:chMax val="0"/>
          <dgm:chPref val="0"/>
          <dgm:bulletEnabled val="1"/>
        </dgm:presLayoutVars>
      </dgm:prSet>
      <dgm:spPr/>
    </dgm:pt>
    <dgm:pt modelId="{53D8A6C9-B63B-430E-B06F-AD533374AE92}" type="pres">
      <dgm:prSet presAssocID="{9AC77E87-FC4D-4F04-889B-73358514DC0D}" presName="parSh" presStyleLbl="node1" presStyleIdx="2" presStyleCnt="4"/>
      <dgm:spPr/>
    </dgm:pt>
    <dgm:pt modelId="{816FE444-CDCA-4AFF-8288-59CE934EA139}" type="pres">
      <dgm:prSet presAssocID="{9AC77E87-FC4D-4F04-889B-73358514DC0D}" presName="desTx" presStyleLbl="fgAcc1" presStyleIdx="2" presStyleCnt="4">
        <dgm:presLayoutVars>
          <dgm:bulletEnabled val="1"/>
        </dgm:presLayoutVars>
      </dgm:prSet>
      <dgm:spPr/>
    </dgm:pt>
    <dgm:pt modelId="{21898E54-164B-4EA9-9803-C775DDFD3EB3}" type="pres">
      <dgm:prSet presAssocID="{3A77AB9A-DF29-465E-A0A5-D4FA3D0C537F}" presName="sibTrans" presStyleLbl="sibTrans2D1" presStyleIdx="2" presStyleCnt="3"/>
      <dgm:spPr/>
    </dgm:pt>
    <dgm:pt modelId="{091A20BD-C9DE-470A-923A-33AB7077D04D}" type="pres">
      <dgm:prSet presAssocID="{3A77AB9A-DF29-465E-A0A5-D4FA3D0C537F}" presName="connTx" presStyleLbl="sibTrans2D1" presStyleIdx="2" presStyleCnt="3"/>
      <dgm:spPr/>
    </dgm:pt>
    <dgm:pt modelId="{0BFCF02F-B9F0-4B42-923B-4CE7F8F24AA5}" type="pres">
      <dgm:prSet presAssocID="{BFDA231B-0350-428F-B42C-CEE73756DB19}" presName="composite" presStyleCnt="0"/>
      <dgm:spPr/>
    </dgm:pt>
    <dgm:pt modelId="{1A4C524F-B37D-44AD-98DA-BC517EC67351}" type="pres">
      <dgm:prSet presAssocID="{BFDA231B-0350-428F-B42C-CEE73756DB19}" presName="parTx" presStyleLbl="node1" presStyleIdx="2" presStyleCnt="4">
        <dgm:presLayoutVars>
          <dgm:chMax val="0"/>
          <dgm:chPref val="0"/>
          <dgm:bulletEnabled val="1"/>
        </dgm:presLayoutVars>
      </dgm:prSet>
      <dgm:spPr/>
    </dgm:pt>
    <dgm:pt modelId="{BD57182C-6CA9-4062-AB68-8024045A4802}" type="pres">
      <dgm:prSet presAssocID="{BFDA231B-0350-428F-B42C-CEE73756DB19}" presName="parSh" presStyleLbl="node1" presStyleIdx="3" presStyleCnt="4"/>
      <dgm:spPr/>
    </dgm:pt>
    <dgm:pt modelId="{742DEA62-08CF-42FD-9EDF-6A38977A15B6}" type="pres">
      <dgm:prSet presAssocID="{BFDA231B-0350-428F-B42C-CEE73756DB19}" presName="desTx" presStyleLbl="fgAcc1" presStyleIdx="3" presStyleCnt="4" custScaleX="147437">
        <dgm:presLayoutVars>
          <dgm:bulletEnabled val="1"/>
        </dgm:presLayoutVars>
      </dgm:prSet>
      <dgm:spPr/>
    </dgm:pt>
  </dgm:ptLst>
  <dgm:cxnLst>
    <dgm:cxn modelId="{C1809E0B-F0CB-4317-A202-05015E7AC632}" type="presOf" srcId="{C2F0E5C9-2943-4A9B-872F-ECF6B159E9F4}" destId="{816FE444-CDCA-4AFF-8288-59CE934EA139}" srcOrd="0" destOrd="0" presId="urn:microsoft.com/office/officeart/2005/8/layout/process3"/>
    <dgm:cxn modelId="{B04C6215-C46D-4282-963F-02A26E25C8AB}" srcId="{08F627ED-A304-4697-8C44-18E45D3D2B1A}" destId="{9845D52A-E054-4EB0-A5A3-32AE7DC6D645}" srcOrd="1" destOrd="0" parTransId="{952EE001-86C3-4022-96EE-ABDB540B8A78}" sibTransId="{796364FD-7651-493A-AEE5-8DD45DF8EEAC}"/>
    <dgm:cxn modelId="{1F9E6117-4ED5-473B-AF3E-ABD08468FE58}" type="presOf" srcId="{796364FD-7651-493A-AEE5-8DD45DF8EEAC}" destId="{D95CD353-4032-4F2C-AA29-205958412ACE}" srcOrd="0" destOrd="0" presId="urn:microsoft.com/office/officeart/2005/8/layout/process3"/>
    <dgm:cxn modelId="{03446920-D7EA-4915-BE1A-204276203DFC}" type="presOf" srcId="{1DECF9F5-40C0-4379-BCCE-7BCAAD54807B}" destId="{683D87F0-9D77-4EA1-9256-FD223A85A997}" srcOrd="0" destOrd="0" presId="urn:microsoft.com/office/officeart/2005/8/layout/process3"/>
    <dgm:cxn modelId="{6E2AD427-EC3D-43E4-9331-0D4CD5D11FB9}" type="presOf" srcId="{BFDA231B-0350-428F-B42C-CEE73756DB19}" destId="{BD57182C-6CA9-4062-AB68-8024045A4802}" srcOrd="1" destOrd="0" presId="urn:microsoft.com/office/officeart/2005/8/layout/process3"/>
    <dgm:cxn modelId="{66E8CE3C-459F-4648-B4D7-5039298A0E92}" srcId="{9845D52A-E054-4EB0-A5A3-32AE7DC6D645}" destId="{566C4A8F-CE66-4FF5-AF11-6C385F74A275}" srcOrd="0" destOrd="0" parTransId="{375C5A5E-5F04-4FE8-98F8-795867C18A18}" sibTransId="{E74B8A5E-78D9-4E5B-86E1-203DE271581F}"/>
    <dgm:cxn modelId="{0A19804E-2B88-45D1-A298-67C90FD0E2EA}" type="presOf" srcId="{5FC34D3A-C8D4-483C-8695-507470E74D50}" destId="{B6F2A473-8329-44BC-873A-CE4341B12225}" srcOrd="0" destOrd="0" presId="urn:microsoft.com/office/officeart/2005/8/layout/process3"/>
    <dgm:cxn modelId="{1B6B2955-F3C7-4337-8F56-53C857856A5E}" type="presOf" srcId="{08F627ED-A304-4697-8C44-18E45D3D2B1A}" destId="{B4B1CD1E-7A93-4988-AE77-4E261876AE8E}" srcOrd="0" destOrd="0" presId="urn:microsoft.com/office/officeart/2005/8/layout/process3"/>
    <dgm:cxn modelId="{04774158-8FAB-47B4-A2EE-D3D3A7E958BE}" srcId="{08F627ED-A304-4697-8C44-18E45D3D2B1A}" destId="{9AC77E87-FC4D-4F04-889B-73358514DC0D}" srcOrd="2" destOrd="0" parTransId="{B29F90F6-921F-42B9-A496-5D121F61821E}" sibTransId="{3A77AB9A-DF29-465E-A0A5-D4FA3D0C537F}"/>
    <dgm:cxn modelId="{65998F5C-9491-499A-A106-BA96C435E4AF}" type="presOf" srcId="{566C4A8F-CE66-4FF5-AF11-6C385F74A275}" destId="{15451479-B759-4C97-AB9B-7B5C6A3F8478}" srcOrd="0" destOrd="0" presId="urn:microsoft.com/office/officeart/2005/8/layout/process3"/>
    <dgm:cxn modelId="{436FC264-82C2-4B48-B805-A3CE01EAF49B}" srcId="{08F627ED-A304-4697-8C44-18E45D3D2B1A}" destId="{BFDA231B-0350-428F-B42C-CEE73756DB19}" srcOrd="3" destOrd="0" parTransId="{D8B84BB0-8DCE-4134-A255-4493C1D64C01}" sibTransId="{0134FAEF-77B9-40D2-8388-B1AEBFC02620}"/>
    <dgm:cxn modelId="{AB551071-C170-4717-BA05-20EAAED468C4}" type="presOf" srcId="{3A77AB9A-DF29-465E-A0A5-D4FA3D0C537F}" destId="{21898E54-164B-4EA9-9803-C775DDFD3EB3}" srcOrd="0" destOrd="0" presId="urn:microsoft.com/office/officeart/2005/8/layout/process3"/>
    <dgm:cxn modelId="{FDF4827D-2882-497D-997E-1A92494A9107}" type="presOf" srcId="{9845D52A-E054-4EB0-A5A3-32AE7DC6D645}" destId="{0167769D-9FB4-4F69-A02A-65B81C3F6C93}" srcOrd="0" destOrd="0" presId="urn:microsoft.com/office/officeart/2005/8/layout/process3"/>
    <dgm:cxn modelId="{7EBE687F-C116-4B57-9555-141C348193AB}" type="presOf" srcId="{3A77AB9A-DF29-465E-A0A5-D4FA3D0C537F}" destId="{091A20BD-C9DE-470A-923A-33AB7077D04D}" srcOrd="1" destOrd="0" presId="urn:microsoft.com/office/officeart/2005/8/layout/process3"/>
    <dgm:cxn modelId="{FB0FA082-3950-4822-951F-05A1A9548F18}" srcId="{5FC34D3A-C8D4-483C-8695-507470E74D50}" destId="{C057D6ED-8F49-42DC-B8A7-C07F68F0F734}" srcOrd="0" destOrd="0" parTransId="{131D11D9-3030-4E3B-8F84-0108E6497B2A}" sibTransId="{6E885013-4246-43E1-A818-2251A99C8FD2}"/>
    <dgm:cxn modelId="{6AD76384-E9B2-435A-8E35-F0269F18BEBB}" type="presOf" srcId="{BFDA231B-0350-428F-B42C-CEE73756DB19}" destId="{1A4C524F-B37D-44AD-98DA-BC517EC67351}" srcOrd="0" destOrd="0" presId="urn:microsoft.com/office/officeart/2005/8/layout/process3"/>
    <dgm:cxn modelId="{C0DCAD85-3B18-4519-BA22-2804399C83D8}" type="presOf" srcId="{C057D6ED-8F49-42DC-B8A7-C07F68F0F734}" destId="{2A5BA5A5-1212-4538-B06E-9FC3EE8C383A}" srcOrd="0" destOrd="0" presId="urn:microsoft.com/office/officeart/2005/8/layout/process3"/>
    <dgm:cxn modelId="{F7608388-5A1F-4FE9-96E5-520EA7B1F725}" srcId="{9AC77E87-FC4D-4F04-889B-73358514DC0D}" destId="{C2F0E5C9-2943-4A9B-872F-ECF6B159E9F4}" srcOrd="0" destOrd="0" parTransId="{8FBB852D-32B7-4273-9DE3-951F1CFE69EC}" sibTransId="{1A62CB6F-38D7-44F2-AFAB-0C4382E3DA24}"/>
    <dgm:cxn modelId="{58ED2B8F-EE29-49C8-8FE4-3C8BFDE6DBB2}" type="presOf" srcId="{5FC34D3A-C8D4-483C-8695-507470E74D50}" destId="{993C62E0-3C5A-48D7-B419-59191458099D}" srcOrd="1" destOrd="0" presId="urn:microsoft.com/office/officeart/2005/8/layout/process3"/>
    <dgm:cxn modelId="{66989D8F-AAB2-490C-88E6-2AE3D8F6DDA8}" srcId="{BFDA231B-0350-428F-B42C-CEE73756DB19}" destId="{F821B21A-2D1F-4D2E-B07F-4C985B23A27A}" srcOrd="0" destOrd="0" parTransId="{1D6B46DA-C7F1-44CE-9259-2532A648B6B8}" sibTransId="{AE026CDA-B649-487D-B2B7-818EA572EFCF}"/>
    <dgm:cxn modelId="{8858B29F-B6A8-4602-93C1-865A6FFDE6EB}" type="presOf" srcId="{796364FD-7651-493A-AEE5-8DD45DF8EEAC}" destId="{0DDA3E5C-246E-4F86-A945-982A708F90C9}" srcOrd="1" destOrd="0" presId="urn:microsoft.com/office/officeart/2005/8/layout/process3"/>
    <dgm:cxn modelId="{E0A338AD-A8E1-4AD2-81D5-F93032BCB4F1}" type="presOf" srcId="{9AC77E87-FC4D-4F04-889B-73358514DC0D}" destId="{824C6025-568A-41A2-BFD7-AAB74DB7599B}" srcOrd="0" destOrd="0" presId="urn:microsoft.com/office/officeart/2005/8/layout/process3"/>
    <dgm:cxn modelId="{0B809DBC-6E86-4611-B833-E989A3D90978}" type="presOf" srcId="{9845D52A-E054-4EB0-A5A3-32AE7DC6D645}" destId="{E621182F-7AA0-43B2-9C6F-49694CC9CCF0}" srcOrd="1" destOrd="0" presId="urn:microsoft.com/office/officeart/2005/8/layout/process3"/>
    <dgm:cxn modelId="{A131F0C8-BC1A-4CAC-90C1-E6DD40236F09}" type="presOf" srcId="{9AC77E87-FC4D-4F04-889B-73358514DC0D}" destId="{53D8A6C9-B63B-430E-B06F-AD533374AE92}" srcOrd="1" destOrd="0" presId="urn:microsoft.com/office/officeart/2005/8/layout/process3"/>
    <dgm:cxn modelId="{277179CE-E2F5-4733-8D23-9E37CACB7B9E}" srcId="{08F627ED-A304-4697-8C44-18E45D3D2B1A}" destId="{5FC34D3A-C8D4-483C-8695-507470E74D50}" srcOrd="0" destOrd="0" parTransId="{9978A89C-C2F1-4241-807C-13619E6D6376}" sibTransId="{1DECF9F5-40C0-4379-BCCE-7BCAAD54807B}"/>
    <dgm:cxn modelId="{85AB0ED6-32AD-4965-BF41-6F5CEC6D77C9}" type="presOf" srcId="{1DECF9F5-40C0-4379-BCCE-7BCAAD54807B}" destId="{8B5F0A0E-4306-4A9D-AA5F-B1CE05CEF994}" srcOrd="1" destOrd="0" presId="urn:microsoft.com/office/officeart/2005/8/layout/process3"/>
    <dgm:cxn modelId="{10D5F8F4-77B8-4165-9ABA-889747AF0B9B}" type="presOf" srcId="{F821B21A-2D1F-4D2E-B07F-4C985B23A27A}" destId="{742DEA62-08CF-42FD-9EDF-6A38977A15B6}" srcOrd="0" destOrd="0" presId="urn:microsoft.com/office/officeart/2005/8/layout/process3"/>
    <dgm:cxn modelId="{5D2A6D6A-074D-4AAA-B117-839240D4891C}" type="presParOf" srcId="{B4B1CD1E-7A93-4988-AE77-4E261876AE8E}" destId="{AC8DE43C-F29D-4914-AE97-9330517EE09E}" srcOrd="0" destOrd="0" presId="urn:microsoft.com/office/officeart/2005/8/layout/process3"/>
    <dgm:cxn modelId="{3D6B84AA-6114-407F-92DA-63CC73C19BBA}" type="presParOf" srcId="{AC8DE43C-F29D-4914-AE97-9330517EE09E}" destId="{B6F2A473-8329-44BC-873A-CE4341B12225}" srcOrd="0" destOrd="0" presId="urn:microsoft.com/office/officeart/2005/8/layout/process3"/>
    <dgm:cxn modelId="{F9E6CB36-9442-4E86-BF10-FC4676E8CED0}" type="presParOf" srcId="{AC8DE43C-F29D-4914-AE97-9330517EE09E}" destId="{993C62E0-3C5A-48D7-B419-59191458099D}" srcOrd="1" destOrd="0" presId="urn:microsoft.com/office/officeart/2005/8/layout/process3"/>
    <dgm:cxn modelId="{8AFDC9F4-6369-4913-A9B8-49BE8DADC6B6}" type="presParOf" srcId="{AC8DE43C-F29D-4914-AE97-9330517EE09E}" destId="{2A5BA5A5-1212-4538-B06E-9FC3EE8C383A}" srcOrd="2" destOrd="0" presId="urn:microsoft.com/office/officeart/2005/8/layout/process3"/>
    <dgm:cxn modelId="{50539915-F940-42B0-8682-2E5A628C9C00}" type="presParOf" srcId="{B4B1CD1E-7A93-4988-AE77-4E261876AE8E}" destId="{683D87F0-9D77-4EA1-9256-FD223A85A997}" srcOrd="1" destOrd="0" presId="urn:microsoft.com/office/officeart/2005/8/layout/process3"/>
    <dgm:cxn modelId="{5D69A1C1-DF9B-4409-814F-5A7CABE88C58}" type="presParOf" srcId="{683D87F0-9D77-4EA1-9256-FD223A85A997}" destId="{8B5F0A0E-4306-4A9D-AA5F-B1CE05CEF994}" srcOrd="0" destOrd="0" presId="urn:microsoft.com/office/officeart/2005/8/layout/process3"/>
    <dgm:cxn modelId="{CB252F10-81BC-4D19-9F4B-121EF512BCE7}" type="presParOf" srcId="{B4B1CD1E-7A93-4988-AE77-4E261876AE8E}" destId="{5171A6CD-28F1-42A2-AC1E-C32DD24ABA08}" srcOrd="2" destOrd="0" presId="urn:microsoft.com/office/officeart/2005/8/layout/process3"/>
    <dgm:cxn modelId="{5583997B-4564-4526-A308-46872B9CDD54}" type="presParOf" srcId="{5171A6CD-28F1-42A2-AC1E-C32DD24ABA08}" destId="{0167769D-9FB4-4F69-A02A-65B81C3F6C93}" srcOrd="0" destOrd="0" presId="urn:microsoft.com/office/officeart/2005/8/layout/process3"/>
    <dgm:cxn modelId="{785D22B6-A5A6-44DD-B120-B738AE24A098}" type="presParOf" srcId="{5171A6CD-28F1-42A2-AC1E-C32DD24ABA08}" destId="{E621182F-7AA0-43B2-9C6F-49694CC9CCF0}" srcOrd="1" destOrd="0" presId="urn:microsoft.com/office/officeart/2005/8/layout/process3"/>
    <dgm:cxn modelId="{369985A7-7161-4B0A-B0CE-4F302ABC8B33}" type="presParOf" srcId="{5171A6CD-28F1-42A2-AC1E-C32DD24ABA08}" destId="{15451479-B759-4C97-AB9B-7B5C6A3F8478}" srcOrd="2" destOrd="0" presId="urn:microsoft.com/office/officeart/2005/8/layout/process3"/>
    <dgm:cxn modelId="{A7F815AD-76F1-46F1-A137-04EB933DE34E}" type="presParOf" srcId="{B4B1CD1E-7A93-4988-AE77-4E261876AE8E}" destId="{D95CD353-4032-4F2C-AA29-205958412ACE}" srcOrd="3" destOrd="0" presId="urn:microsoft.com/office/officeart/2005/8/layout/process3"/>
    <dgm:cxn modelId="{60847FDA-691E-437A-8F98-147FCCCEB598}" type="presParOf" srcId="{D95CD353-4032-4F2C-AA29-205958412ACE}" destId="{0DDA3E5C-246E-4F86-A945-982A708F90C9}" srcOrd="0" destOrd="0" presId="urn:microsoft.com/office/officeart/2005/8/layout/process3"/>
    <dgm:cxn modelId="{ABB2806C-409C-4251-80EE-A381AE5CBE7A}" type="presParOf" srcId="{B4B1CD1E-7A93-4988-AE77-4E261876AE8E}" destId="{43613E1F-CDD2-400B-AC24-F58B9159730B}" srcOrd="4" destOrd="0" presId="urn:microsoft.com/office/officeart/2005/8/layout/process3"/>
    <dgm:cxn modelId="{F80A46AB-8F20-4A1F-A4D0-133B7A9DD0CD}" type="presParOf" srcId="{43613E1F-CDD2-400B-AC24-F58B9159730B}" destId="{824C6025-568A-41A2-BFD7-AAB74DB7599B}" srcOrd="0" destOrd="0" presId="urn:microsoft.com/office/officeart/2005/8/layout/process3"/>
    <dgm:cxn modelId="{9F2A2A6C-3ADD-4766-89BA-42BB05CF4847}" type="presParOf" srcId="{43613E1F-CDD2-400B-AC24-F58B9159730B}" destId="{53D8A6C9-B63B-430E-B06F-AD533374AE92}" srcOrd="1" destOrd="0" presId="urn:microsoft.com/office/officeart/2005/8/layout/process3"/>
    <dgm:cxn modelId="{174E063E-01C6-444E-B6FF-D921132113EC}" type="presParOf" srcId="{43613E1F-CDD2-400B-AC24-F58B9159730B}" destId="{816FE444-CDCA-4AFF-8288-59CE934EA139}" srcOrd="2" destOrd="0" presId="urn:microsoft.com/office/officeart/2005/8/layout/process3"/>
    <dgm:cxn modelId="{BD3D7786-E7DD-4711-AF53-3ACA293B719B}" type="presParOf" srcId="{B4B1CD1E-7A93-4988-AE77-4E261876AE8E}" destId="{21898E54-164B-4EA9-9803-C775DDFD3EB3}" srcOrd="5" destOrd="0" presId="urn:microsoft.com/office/officeart/2005/8/layout/process3"/>
    <dgm:cxn modelId="{2EF4C5F6-FB4A-4179-AF6D-C71B8CD40569}" type="presParOf" srcId="{21898E54-164B-4EA9-9803-C775DDFD3EB3}" destId="{091A20BD-C9DE-470A-923A-33AB7077D04D}" srcOrd="0" destOrd="0" presId="urn:microsoft.com/office/officeart/2005/8/layout/process3"/>
    <dgm:cxn modelId="{7E7C003F-E342-4C5D-8B6D-7BAA2235EDBA}" type="presParOf" srcId="{B4B1CD1E-7A93-4988-AE77-4E261876AE8E}" destId="{0BFCF02F-B9F0-4B42-923B-4CE7F8F24AA5}" srcOrd="6" destOrd="0" presId="urn:microsoft.com/office/officeart/2005/8/layout/process3"/>
    <dgm:cxn modelId="{F07777D3-A564-4B63-9754-07A1EF1004CD}" type="presParOf" srcId="{0BFCF02F-B9F0-4B42-923B-4CE7F8F24AA5}" destId="{1A4C524F-B37D-44AD-98DA-BC517EC67351}" srcOrd="0" destOrd="0" presId="urn:microsoft.com/office/officeart/2005/8/layout/process3"/>
    <dgm:cxn modelId="{3A8E65B9-49D1-438A-837E-EF209A28C813}" type="presParOf" srcId="{0BFCF02F-B9F0-4B42-923B-4CE7F8F24AA5}" destId="{BD57182C-6CA9-4062-AB68-8024045A4802}" srcOrd="1" destOrd="0" presId="urn:microsoft.com/office/officeart/2005/8/layout/process3"/>
    <dgm:cxn modelId="{79CB3A81-9DD5-418B-87F0-1AB021B64287}" type="presParOf" srcId="{0BFCF02F-B9F0-4B42-923B-4CE7F8F24AA5}" destId="{742DEA62-08CF-42FD-9EDF-6A38977A15B6}"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33D7C7-F745-4966-8BF9-BEB67943B190}" type="doc">
      <dgm:prSet loTypeId="urn:microsoft.com/office/officeart/2005/8/layout/cycle6" loCatId="cycle" qsTypeId="urn:microsoft.com/office/officeart/2005/8/quickstyle/simple4" qsCatId="simple" csTypeId="urn:microsoft.com/office/officeart/2005/8/colors/colorful5" csCatId="colorful" phldr="1"/>
      <dgm:spPr/>
      <dgm:t>
        <a:bodyPr/>
        <a:lstStyle/>
        <a:p>
          <a:endParaRPr lang="en-US"/>
        </a:p>
      </dgm:t>
    </dgm:pt>
    <dgm:pt modelId="{E0BDAB6A-38D8-4885-8686-52AB61F466DC}">
      <dgm:prSet phldrT="[Text]"/>
      <dgm:spPr/>
      <dgm:t>
        <a:bodyPr/>
        <a:lstStyle/>
        <a:p>
          <a:r>
            <a:rPr lang="es-MX" dirty="0">
              <a:solidFill>
                <a:schemeClr val="tx1"/>
              </a:solidFill>
              <a:effectLst/>
              <a:latin typeface="+mn-lt"/>
              <a:ea typeface="+mn-ea"/>
              <a:cs typeface="+mn-cs"/>
            </a:rPr>
            <a:t>Curiosidad</a:t>
          </a:r>
          <a:endParaRPr lang="en-US" dirty="0"/>
        </a:p>
      </dgm:t>
    </dgm:pt>
    <dgm:pt modelId="{C17415A6-3448-4689-A7E8-F7E2EB6BD468}" type="parTrans" cxnId="{BBB6012A-70C5-4CAE-A3BA-0C40AB33D35C}">
      <dgm:prSet/>
      <dgm:spPr/>
      <dgm:t>
        <a:bodyPr/>
        <a:lstStyle/>
        <a:p>
          <a:endParaRPr lang="en-US"/>
        </a:p>
      </dgm:t>
    </dgm:pt>
    <dgm:pt modelId="{11850448-5D4F-4A16-A3C4-B53616326A0D}" type="sibTrans" cxnId="{BBB6012A-70C5-4CAE-A3BA-0C40AB33D35C}">
      <dgm:prSet/>
      <dgm:spPr/>
      <dgm:t>
        <a:bodyPr/>
        <a:lstStyle/>
        <a:p>
          <a:endParaRPr lang="en-US"/>
        </a:p>
      </dgm:t>
    </dgm:pt>
    <dgm:pt modelId="{0B42D82B-5C70-4677-960E-09175F9665D1}">
      <dgm:prSet phldrT="[Text]"/>
      <dgm:spPr/>
      <dgm:t>
        <a:bodyPr/>
        <a:lstStyle/>
        <a:p>
          <a:r>
            <a:rPr lang="es-MX" dirty="0">
              <a:solidFill>
                <a:schemeClr val="tx1"/>
              </a:solidFill>
              <a:effectLst/>
              <a:latin typeface="+mn-lt"/>
              <a:ea typeface="+mn-ea"/>
              <a:cs typeface="+mn-cs"/>
            </a:rPr>
            <a:t>Absorción</a:t>
          </a:r>
          <a:endParaRPr lang="en-US" dirty="0"/>
        </a:p>
      </dgm:t>
    </dgm:pt>
    <dgm:pt modelId="{604F7103-5F46-4BC3-B2BA-A82D5C40BBAF}" type="parTrans" cxnId="{E7C7DC43-2620-418E-BEED-0514279CF56C}">
      <dgm:prSet/>
      <dgm:spPr/>
      <dgm:t>
        <a:bodyPr/>
        <a:lstStyle/>
        <a:p>
          <a:endParaRPr lang="en-US"/>
        </a:p>
      </dgm:t>
    </dgm:pt>
    <dgm:pt modelId="{FEBE9100-5340-48E1-84EA-B4E3D58BAC43}" type="sibTrans" cxnId="{E7C7DC43-2620-418E-BEED-0514279CF56C}">
      <dgm:prSet/>
      <dgm:spPr/>
      <dgm:t>
        <a:bodyPr/>
        <a:lstStyle/>
        <a:p>
          <a:endParaRPr lang="en-US"/>
        </a:p>
      </dgm:t>
    </dgm:pt>
    <dgm:pt modelId="{C5DC9BBE-8F66-4F45-8693-79C85D5EEDF8}">
      <dgm:prSet phldrT="[Text]"/>
      <dgm:spPr/>
      <dgm:t>
        <a:bodyPr/>
        <a:lstStyle/>
        <a:p>
          <a:r>
            <a:rPr lang="es-MX" dirty="0">
              <a:solidFill>
                <a:schemeClr val="tx1"/>
              </a:solidFill>
              <a:effectLst/>
              <a:latin typeface="+mn-lt"/>
              <a:ea typeface="+mn-ea"/>
              <a:cs typeface="+mn-cs"/>
            </a:rPr>
            <a:t>Dependencia</a:t>
          </a:r>
          <a:endParaRPr lang="en-US" dirty="0"/>
        </a:p>
      </dgm:t>
    </dgm:pt>
    <dgm:pt modelId="{2D828DBE-3BA2-4FAA-A068-4FD3AB4776F8}" type="parTrans" cxnId="{F788A35C-1BD3-43CD-A7AF-9B23DEF0970D}">
      <dgm:prSet/>
      <dgm:spPr/>
      <dgm:t>
        <a:bodyPr/>
        <a:lstStyle/>
        <a:p>
          <a:endParaRPr lang="en-US"/>
        </a:p>
      </dgm:t>
    </dgm:pt>
    <dgm:pt modelId="{A3D252C1-D6FC-45D1-9257-F16C6101D7B6}" type="sibTrans" cxnId="{F788A35C-1BD3-43CD-A7AF-9B23DEF0970D}">
      <dgm:prSet/>
      <dgm:spPr/>
      <dgm:t>
        <a:bodyPr/>
        <a:lstStyle/>
        <a:p>
          <a:endParaRPr lang="en-US"/>
        </a:p>
      </dgm:t>
    </dgm:pt>
    <dgm:pt modelId="{A54C0275-3DB9-4620-BFFF-F7975D457D53}">
      <dgm:prSet phldrT="[Text]"/>
      <dgm:spPr/>
      <dgm:t>
        <a:bodyPr/>
        <a:lstStyle/>
        <a:p>
          <a:r>
            <a:rPr lang="es-MX" dirty="0">
              <a:solidFill>
                <a:schemeClr val="tx1"/>
              </a:solidFill>
              <a:effectLst/>
              <a:latin typeface="+mn-lt"/>
              <a:ea typeface="+mn-ea"/>
              <a:cs typeface="+mn-cs"/>
            </a:rPr>
            <a:t>Tolerancia</a:t>
          </a:r>
          <a:endParaRPr lang="en-US" dirty="0"/>
        </a:p>
      </dgm:t>
    </dgm:pt>
    <dgm:pt modelId="{68A254EB-9E7B-451F-A911-82D3A7F7DF16}" type="parTrans" cxnId="{57068050-2AC3-4F3D-BE7A-2A97A45789AA}">
      <dgm:prSet/>
      <dgm:spPr/>
      <dgm:t>
        <a:bodyPr/>
        <a:lstStyle/>
        <a:p>
          <a:endParaRPr lang="en-US"/>
        </a:p>
      </dgm:t>
    </dgm:pt>
    <dgm:pt modelId="{89F71078-F575-4496-B2AA-F80D102DFD8B}" type="sibTrans" cxnId="{57068050-2AC3-4F3D-BE7A-2A97A45789AA}">
      <dgm:prSet/>
      <dgm:spPr/>
      <dgm:t>
        <a:bodyPr/>
        <a:lstStyle/>
        <a:p>
          <a:endParaRPr lang="en-US"/>
        </a:p>
      </dgm:t>
    </dgm:pt>
    <dgm:pt modelId="{8571B2F6-69B5-4C51-8F2C-ECC248DF3BF7}">
      <dgm:prSet phldrT="[Text]"/>
      <dgm:spPr/>
      <dgm:t>
        <a:bodyPr/>
        <a:lstStyle/>
        <a:p>
          <a:r>
            <a:rPr lang="es-MX" dirty="0">
              <a:solidFill>
                <a:schemeClr val="tx1"/>
              </a:solidFill>
              <a:effectLst/>
              <a:latin typeface="+mn-lt"/>
              <a:ea typeface="+mn-ea"/>
              <a:cs typeface="+mn-cs"/>
            </a:rPr>
            <a:t>Vergüenza</a:t>
          </a:r>
          <a:endParaRPr lang="en-US" dirty="0"/>
        </a:p>
      </dgm:t>
    </dgm:pt>
    <dgm:pt modelId="{DC7F1031-6F17-4A2E-8526-AE66776AAB89}" type="parTrans" cxnId="{DF3E8C83-5390-46C6-8BB9-EE895B8B1537}">
      <dgm:prSet/>
      <dgm:spPr/>
      <dgm:t>
        <a:bodyPr/>
        <a:lstStyle/>
        <a:p>
          <a:endParaRPr lang="en-US"/>
        </a:p>
      </dgm:t>
    </dgm:pt>
    <dgm:pt modelId="{A9DB4C04-998F-4FD3-97BD-8E08C5FEF9AC}" type="sibTrans" cxnId="{DF3E8C83-5390-46C6-8BB9-EE895B8B1537}">
      <dgm:prSet/>
      <dgm:spPr/>
      <dgm:t>
        <a:bodyPr/>
        <a:lstStyle/>
        <a:p>
          <a:endParaRPr lang="en-US"/>
        </a:p>
      </dgm:t>
    </dgm:pt>
    <dgm:pt modelId="{E7A411D6-DCB5-438A-8F59-7DA0C239C597}" type="pres">
      <dgm:prSet presAssocID="{7333D7C7-F745-4966-8BF9-BEB67943B190}" presName="cycle" presStyleCnt="0">
        <dgm:presLayoutVars>
          <dgm:dir/>
          <dgm:resizeHandles val="exact"/>
        </dgm:presLayoutVars>
      </dgm:prSet>
      <dgm:spPr/>
    </dgm:pt>
    <dgm:pt modelId="{ABC6CEB3-455C-4582-902E-B83DDB4C1F42}" type="pres">
      <dgm:prSet presAssocID="{E0BDAB6A-38D8-4885-8686-52AB61F466DC}" presName="node" presStyleLbl="node1" presStyleIdx="0" presStyleCnt="5">
        <dgm:presLayoutVars>
          <dgm:bulletEnabled val="1"/>
        </dgm:presLayoutVars>
      </dgm:prSet>
      <dgm:spPr/>
    </dgm:pt>
    <dgm:pt modelId="{8A307653-F28C-470B-AC24-03406C510150}" type="pres">
      <dgm:prSet presAssocID="{E0BDAB6A-38D8-4885-8686-52AB61F466DC}" presName="spNode" presStyleCnt="0"/>
      <dgm:spPr/>
    </dgm:pt>
    <dgm:pt modelId="{D8DDDF2B-D688-4812-BA4E-43C652AB88EB}" type="pres">
      <dgm:prSet presAssocID="{11850448-5D4F-4A16-A3C4-B53616326A0D}" presName="sibTrans" presStyleLbl="sibTrans1D1" presStyleIdx="0" presStyleCnt="5"/>
      <dgm:spPr/>
    </dgm:pt>
    <dgm:pt modelId="{AF609DB7-245B-4749-8F61-9EFF7ED8E610}" type="pres">
      <dgm:prSet presAssocID="{0B42D82B-5C70-4677-960E-09175F9665D1}" presName="node" presStyleLbl="node1" presStyleIdx="1" presStyleCnt="5">
        <dgm:presLayoutVars>
          <dgm:bulletEnabled val="1"/>
        </dgm:presLayoutVars>
      </dgm:prSet>
      <dgm:spPr/>
    </dgm:pt>
    <dgm:pt modelId="{6FFF474A-0366-488A-BA4E-E6FB15399229}" type="pres">
      <dgm:prSet presAssocID="{0B42D82B-5C70-4677-960E-09175F9665D1}" presName="spNode" presStyleCnt="0"/>
      <dgm:spPr/>
    </dgm:pt>
    <dgm:pt modelId="{0765A024-4E98-42E6-9370-EE6D0704466B}" type="pres">
      <dgm:prSet presAssocID="{FEBE9100-5340-48E1-84EA-B4E3D58BAC43}" presName="sibTrans" presStyleLbl="sibTrans1D1" presStyleIdx="1" presStyleCnt="5"/>
      <dgm:spPr/>
    </dgm:pt>
    <dgm:pt modelId="{F739B99B-C8E6-4EA3-BB8E-9B21DC1D2E98}" type="pres">
      <dgm:prSet presAssocID="{C5DC9BBE-8F66-4F45-8693-79C85D5EEDF8}" presName="node" presStyleLbl="node1" presStyleIdx="2" presStyleCnt="5">
        <dgm:presLayoutVars>
          <dgm:bulletEnabled val="1"/>
        </dgm:presLayoutVars>
      </dgm:prSet>
      <dgm:spPr/>
    </dgm:pt>
    <dgm:pt modelId="{72642454-4E85-4F04-AF66-6D3A6F8227D0}" type="pres">
      <dgm:prSet presAssocID="{C5DC9BBE-8F66-4F45-8693-79C85D5EEDF8}" presName="spNode" presStyleCnt="0"/>
      <dgm:spPr/>
    </dgm:pt>
    <dgm:pt modelId="{60D4135A-A808-4692-A2DE-A89A3AE848DF}" type="pres">
      <dgm:prSet presAssocID="{A3D252C1-D6FC-45D1-9257-F16C6101D7B6}" presName="sibTrans" presStyleLbl="sibTrans1D1" presStyleIdx="2" presStyleCnt="5"/>
      <dgm:spPr/>
    </dgm:pt>
    <dgm:pt modelId="{03BCB314-DE07-410F-9CAA-35B38921521D}" type="pres">
      <dgm:prSet presAssocID="{A54C0275-3DB9-4620-BFFF-F7975D457D53}" presName="node" presStyleLbl="node1" presStyleIdx="3" presStyleCnt="5">
        <dgm:presLayoutVars>
          <dgm:bulletEnabled val="1"/>
        </dgm:presLayoutVars>
      </dgm:prSet>
      <dgm:spPr/>
    </dgm:pt>
    <dgm:pt modelId="{16A9643C-3E2F-4273-940B-92E28A43CD0B}" type="pres">
      <dgm:prSet presAssocID="{A54C0275-3DB9-4620-BFFF-F7975D457D53}" presName="spNode" presStyleCnt="0"/>
      <dgm:spPr/>
    </dgm:pt>
    <dgm:pt modelId="{266049B0-9076-469B-AE31-1F720B01A15C}" type="pres">
      <dgm:prSet presAssocID="{89F71078-F575-4496-B2AA-F80D102DFD8B}" presName="sibTrans" presStyleLbl="sibTrans1D1" presStyleIdx="3" presStyleCnt="5"/>
      <dgm:spPr/>
    </dgm:pt>
    <dgm:pt modelId="{4A63F1B7-D110-464F-B05B-DA2DD3D0FE70}" type="pres">
      <dgm:prSet presAssocID="{8571B2F6-69B5-4C51-8F2C-ECC248DF3BF7}" presName="node" presStyleLbl="node1" presStyleIdx="4" presStyleCnt="5">
        <dgm:presLayoutVars>
          <dgm:bulletEnabled val="1"/>
        </dgm:presLayoutVars>
      </dgm:prSet>
      <dgm:spPr/>
    </dgm:pt>
    <dgm:pt modelId="{0E301AD9-2036-42AE-8ED5-F0BD6858165D}" type="pres">
      <dgm:prSet presAssocID="{8571B2F6-69B5-4C51-8F2C-ECC248DF3BF7}" presName="spNode" presStyleCnt="0"/>
      <dgm:spPr/>
    </dgm:pt>
    <dgm:pt modelId="{1826B57B-FEE3-485E-9554-3B0026170ADC}" type="pres">
      <dgm:prSet presAssocID="{A9DB4C04-998F-4FD3-97BD-8E08C5FEF9AC}" presName="sibTrans" presStyleLbl="sibTrans1D1" presStyleIdx="4" presStyleCnt="5"/>
      <dgm:spPr/>
    </dgm:pt>
  </dgm:ptLst>
  <dgm:cxnLst>
    <dgm:cxn modelId="{6E26AB1F-CAAD-434F-9CD9-A3F5BF69BDFD}" type="presOf" srcId="{7333D7C7-F745-4966-8BF9-BEB67943B190}" destId="{E7A411D6-DCB5-438A-8F59-7DA0C239C597}" srcOrd="0" destOrd="0" presId="urn:microsoft.com/office/officeart/2005/8/layout/cycle6"/>
    <dgm:cxn modelId="{BBB6012A-70C5-4CAE-A3BA-0C40AB33D35C}" srcId="{7333D7C7-F745-4966-8BF9-BEB67943B190}" destId="{E0BDAB6A-38D8-4885-8686-52AB61F466DC}" srcOrd="0" destOrd="0" parTransId="{C17415A6-3448-4689-A7E8-F7E2EB6BD468}" sibTransId="{11850448-5D4F-4A16-A3C4-B53616326A0D}"/>
    <dgm:cxn modelId="{68B9823C-60B2-465C-9FDF-00D03892AB60}" type="presOf" srcId="{C5DC9BBE-8F66-4F45-8693-79C85D5EEDF8}" destId="{F739B99B-C8E6-4EA3-BB8E-9B21DC1D2E98}" srcOrd="0" destOrd="0" presId="urn:microsoft.com/office/officeart/2005/8/layout/cycle6"/>
    <dgm:cxn modelId="{E7C7DC43-2620-418E-BEED-0514279CF56C}" srcId="{7333D7C7-F745-4966-8BF9-BEB67943B190}" destId="{0B42D82B-5C70-4677-960E-09175F9665D1}" srcOrd="1" destOrd="0" parTransId="{604F7103-5F46-4BC3-B2BA-A82D5C40BBAF}" sibTransId="{FEBE9100-5340-48E1-84EA-B4E3D58BAC43}"/>
    <dgm:cxn modelId="{57068050-2AC3-4F3D-BE7A-2A97A45789AA}" srcId="{7333D7C7-F745-4966-8BF9-BEB67943B190}" destId="{A54C0275-3DB9-4620-BFFF-F7975D457D53}" srcOrd="3" destOrd="0" parTransId="{68A254EB-9E7B-451F-A911-82D3A7F7DF16}" sibTransId="{89F71078-F575-4496-B2AA-F80D102DFD8B}"/>
    <dgm:cxn modelId="{F788A35C-1BD3-43CD-A7AF-9B23DEF0970D}" srcId="{7333D7C7-F745-4966-8BF9-BEB67943B190}" destId="{C5DC9BBE-8F66-4F45-8693-79C85D5EEDF8}" srcOrd="2" destOrd="0" parTransId="{2D828DBE-3BA2-4FAA-A068-4FD3AB4776F8}" sibTransId="{A3D252C1-D6FC-45D1-9257-F16C6101D7B6}"/>
    <dgm:cxn modelId="{F2CC856B-D437-42BA-81DD-471BCC6D6A07}" type="presOf" srcId="{A3D252C1-D6FC-45D1-9257-F16C6101D7B6}" destId="{60D4135A-A808-4692-A2DE-A89A3AE848DF}" srcOrd="0" destOrd="0" presId="urn:microsoft.com/office/officeart/2005/8/layout/cycle6"/>
    <dgm:cxn modelId="{D124C46B-E068-483C-959E-045E77CB0D64}" type="presOf" srcId="{FEBE9100-5340-48E1-84EA-B4E3D58BAC43}" destId="{0765A024-4E98-42E6-9370-EE6D0704466B}" srcOrd="0" destOrd="0" presId="urn:microsoft.com/office/officeart/2005/8/layout/cycle6"/>
    <dgm:cxn modelId="{5FE3EA71-97D8-4C49-AA18-4E7462A141E1}" type="presOf" srcId="{89F71078-F575-4496-B2AA-F80D102DFD8B}" destId="{266049B0-9076-469B-AE31-1F720B01A15C}" srcOrd="0" destOrd="0" presId="urn:microsoft.com/office/officeart/2005/8/layout/cycle6"/>
    <dgm:cxn modelId="{46148A72-A792-43A8-A510-86B744F6E1D0}" type="presOf" srcId="{A9DB4C04-998F-4FD3-97BD-8E08C5FEF9AC}" destId="{1826B57B-FEE3-485E-9554-3B0026170ADC}" srcOrd="0" destOrd="0" presId="urn:microsoft.com/office/officeart/2005/8/layout/cycle6"/>
    <dgm:cxn modelId="{AAD29676-03E9-4AFB-A71D-C2C04049EFD4}" type="presOf" srcId="{11850448-5D4F-4A16-A3C4-B53616326A0D}" destId="{D8DDDF2B-D688-4812-BA4E-43C652AB88EB}" srcOrd="0" destOrd="0" presId="urn:microsoft.com/office/officeart/2005/8/layout/cycle6"/>
    <dgm:cxn modelId="{DF3E8C83-5390-46C6-8BB9-EE895B8B1537}" srcId="{7333D7C7-F745-4966-8BF9-BEB67943B190}" destId="{8571B2F6-69B5-4C51-8F2C-ECC248DF3BF7}" srcOrd="4" destOrd="0" parTransId="{DC7F1031-6F17-4A2E-8526-AE66776AAB89}" sibTransId="{A9DB4C04-998F-4FD3-97BD-8E08C5FEF9AC}"/>
    <dgm:cxn modelId="{2D3CBF8C-245C-4E79-A7DD-91B1AE313FD4}" type="presOf" srcId="{A54C0275-3DB9-4620-BFFF-F7975D457D53}" destId="{03BCB314-DE07-410F-9CAA-35B38921521D}" srcOrd="0" destOrd="0" presId="urn:microsoft.com/office/officeart/2005/8/layout/cycle6"/>
    <dgm:cxn modelId="{557FADA9-B4B9-4A62-ADD7-1F1A292F8E24}" type="presOf" srcId="{8571B2F6-69B5-4C51-8F2C-ECC248DF3BF7}" destId="{4A63F1B7-D110-464F-B05B-DA2DD3D0FE70}" srcOrd="0" destOrd="0" presId="urn:microsoft.com/office/officeart/2005/8/layout/cycle6"/>
    <dgm:cxn modelId="{1E1955BC-F6E5-4225-905C-A00326E73875}" type="presOf" srcId="{E0BDAB6A-38D8-4885-8686-52AB61F466DC}" destId="{ABC6CEB3-455C-4582-902E-B83DDB4C1F42}" srcOrd="0" destOrd="0" presId="urn:microsoft.com/office/officeart/2005/8/layout/cycle6"/>
    <dgm:cxn modelId="{F2F793C8-4FC0-40A5-9A68-1F340FED90B2}" type="presOf" srcId="{0B42D82B-5C70-4677-960E-09175F9665D1}" destId="{AF609DB7-245B-4749-8F61-9EFF7ED8E610}" srcOrd="0" destOrd="0" presId="urn:microsoft.com/office/officeart/2005/8/layout/cycle6"/>
    <dgm:cxn modelId="{42EBCA45-E0E7-4AE7-9496-8CAB095BAA07}" type="presParOf" srcId="{E7A411D6-DCB5-438A-8F59-7DA0C239C597}" destId="{ABC6CEB3-455C-4582-902E-B83DDB4C1F42}" srcOrd="0" destOrd="0" presId="urn:microsoft.com/office/officeart/2005/8/layout/cycle6"/>
    <dgm:cxn modelId="{96D27F4D-8AE1-4799-9208-DCA46B2EA803}" type="presParOf" srcId="{E7A411D6-DCB5-438A-8F59-7DA0C239C597}" destId="{8A307653-F28C-470B-AC24-03406C510150}" srcOrd="1" destOrd="0" presId="urn:microsoft.com/office/officeart/2005/8/layout/cycle6"/>
    <dgm:cxn modelId="{25A8CA8F-3AF6-48F2-9453-30DF0D0BF5F7}" type="presParOf" srcId="{E7A411D6-DCB5-438A-8F59-7DA0C239C597}" destId="{D8DDDF2B-D688-4812-BA4E-43C652AB88EB}" srcOrd="2" destOrd="0" presId="urn:microsoft.com/office/officeart/2005/8/layout/cycle6"/>
    <dgm:cxn modelId="{9B2A73BE-9D22-4C28-8F83-EF3F8E0EE486}" type="presParOf" srcId="{E7A411D6-DCB5-438A-8F59-7DA0C239C597}" destId="{AF609DB7-245B-4749-8F61-9EFF7ED8E610}" srcOrd="3" destOrd="0" presId="urn:microsoft.com/office/officeart/2005/8/layout/cycle6"/>
    <dgm:cxn modelId="{1D6A3223-5115-44B3-8380-B0E39C41E321}" type="presParOf" srcId="{E7A411D6-DCB5-438A-8F59-7DA0C239C597}" destId="{6FFF474A-0366-488A-BA4E-E6FB15399229}" srcOrd="4" destOrd="0" presId="urn:microsoft.com/office/officeart/2005/8/layout/cycle6"/>
    <dgm:cxn modelId="{ACBE52EF-1385-48E4-B8A3-B19185408387}" type="presParOf" srcId="{E7A411D6-DCB5-438A-8F59-7DA0C239C597}" destId="{0765A024-4E98-42E6-9370-EE6D0704466B}" srcOrd="5" destOrd="0" presId="urn:microsoft.com/office/officeart/2005/8/layout/cycle6"/>
    <dgm:cxn modelId="{D0AEA5CB-B4A1-4E75-88F1-4C7EA42590DC}" type="presParOf" srcId="{E7A411D6-DCB5-438A-8F59-7DA0C239C597}" destId="{F739B99B-C8E6-4EA3-BB8E-9B21DC1D2E98}" srcOrd="6" destOrd="0" presId="urn:microsoft.com/office/officeart/2005/8/layout/cycle6"/>
    <dgm:cxn modelId="{FE6DFC64-0FA9-462A-8636-61B571E41122}" type="presParOf" srcId="{E7A411D6-DCB5-438A-8F59-7DA0C239C597}" destId="{72642454-4E85-4F04-AF66-6D3A6F8227D0}" srcOrd="7" destOrd="0" presId="urn:microsoft.com/office/officeart/2005/8/layout/cycle6"/>
    <dgm:cxn modelId="{3437449E-5C66-475E-BD44-0A94D192BEAE}" type="presParOf" srcId="{E7A411D6-DCB5-438A-8F59-7DA0C239C597}" destId="{60D4135A-A808-4692-A2DE-A89A3AE848DF}" srcOrd="8" destOrd="0" presId="urn:microsoft.com/office/officeart/2005/8/layout/cycle6"/>
    <dgm:cxn modelId="{55FBD3D3-BB70-44B0-9D1A-A4845CA707FF}" type="presParOf" srcId="{E7A411D6-DCB5-438A-8F59-7DA0C239C597}" destId="{03BCB314-DE07-410F-9CAA-35B38921521D}" srcOrd="9" destOrd="0" presId="urn:microsoft.com/office/officeart/2005/8/layout/cycle6"/>
    <dgm:cxn modelId="{57BDCFA5-B2EF-4C65-BA76-E136B78D3C2E}" type="presParOf" srcId="{E7A411D6-DCB5-438A-8F59-7DA0C239C597}" destId="{16A9643C-3E2F-4273-940B-92E28A43CD0B}" srcOrd="10" destOrd="0" presId="urn:microsoft.com/office/officeart/2005/8/layout/cycle6"/>
    <dgm:cxn modelId="{55EB7F15-6EED-445D-A497-916F71E98C7B}" type="presParOf" srcId="{E7A411D6-DCB5-438A-8F59-7DA0C239C597}" destId="{266049B0-9076-469B-AE31-1F720B01A15C}" srcOrd="11" destOrd="0" presId="urn:microsoft.com/office/officeart/2005/8/layout/cycle6"/>
    <dgm:cxn modelId="{BD98874C-31C4-4B7C-BB6E-5B6F616644F2}" type="presParOf" srcId="{E7A411D6-DCB5-438A-8F59-7DA0C239C597}" destId="{4A63F1B7-D110-464F-B05B-DA2DD3D0FE70}" srcOrd="12" destOrd="0" presId="urn:microsoft.com/office/officeart/2005/8/layout/cycle6"/>
    <dgm:cxn modelId="{9AA21AF8-0A77-476A-A023-B63798FF45DB}" type="presParOf" srcId="{E7A411D6-DCB5-438A-8F59-7DA0C239C597}" destId="{0E301AD9-2036-42AE-8ED5-F0BD6858165D}" srcOrd="13" destOrd="0" presId="urn:microsoft.com/office/officeart/2005/8/layout/cycle6"/>
    <dgm:cxn modelId="{299B2CFF-B95E-4213-8443-37D6CE6F68DA}" type="presParOf" srcId="{E7A411D6-DCB5-438A-8F59-7DA0C239C597}" destId="{1826B57B-FEE3-485E-9554-3B0026170ADC}"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425FF5-9AC4-4EBB-9E0D-77C7FAFCA336}"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D8141856-B66D-437F-AEE1-9576AC4EB310}">
      <dgm:prSet phldrT="[Text]" custT="1"/>
      <dgm:spPr/>
      <dgm:t>
        <a:bodyPr/>
        <a:lstStyle/>
        <a:p>
          <a:endParaRPr lang="en-US" sz="1200" dirty="0">
            <a:solidFill>
              <a:schemeClr val="tx1"/>
            </a:solidFill>
            <a:effectLst/>
            <a:latin typeface="+mn-lt"/>
            <a:ea typeface="+mn-ea"/>
            <a:cs typeface="+mn-cs"/>
          </a:endParaRPr>
        </a:p>
        <a:p>
          <a:r>
            <a:rPr lang="es-MX" sz="2800" b="1" dirty="0">
              <a:solidFill>
                <a:schemeClr val="bg1"/>
              </a:solidFill>
              <a:effectLst/>
              <a:latin typeface="+mn-lt"/>
              <a:ea typeface="+mn-ea"/>
              <a:cs typeface="+mn-cs"/>
            </a:rPr>
            <a:t>Reconoce </a:t>
          </a:r>
          <a:endParaRPr lang="en-US" sz="2800" dirty="0">
            <a:solidFill>
              <a:schemeClr val="bg1"/>
            </a:solidFill>
          </a:endParaRPr>
        </a:p>
      </dgm:t>
    </dgm:pt>
    <dgm:pt modelId="{26F9616D-D0EF-403E-A49D-FB0C512776C6}" type="parTrans" cxnId="{A6508DD3-84BE-4828-85A8-ECF8DF05ED57}">
      <dgm:prSet/>
      <dgm:spPr/>
      <dgm:t>
        <a:bodyPr/>
        <a:lstStyle/>
        <a:p>
          <a:endParaRPr lang="en-US"/>
        </a:p>
      </dgm:t>
    </dgm:pt>
    <dgm:pt modelId="{739B755F-08FA-4AAE-8537-D0577AB974F0}" type="sibTrans" cxnId="{A6508DD3-84BE-4828-85A8-ECF8DF05ED57}">
      <dgm:prSet/>
      <dgm:spPr/>
      <dgm:t>
        <a:bodyPr/>
        <a:lstStyle/>
        <a:p>
          <a:endParaRPr lang="en-US"/>
        </a:p>
      </dgm:t>
    </dgm:pt>
    <dgm:pt modelId="{A0DE9469-0439-4C63-B071-179C310D8E9F}">
      <dgm:prSet phldrT="[Text]"/>
      <dgm:spPr/>
      <dgm:t>
        <a:bodyPr/>
        <a:lstStyle/>
        <a:p>
          <a:r>
            <a:rPr lang="es-MX" b="1" dirty="0">
              <a:solidFill>
                <a:schemeClr val="bg1"/>
              </a:solidFill>
              <a:effectLst/>
              <a:latin typeface="+mn-lt"/>
              <a:ea typeface="+mn-ea"/>
              <a:cs typeface="+mn-cs"/>
            </a:rPr>
            <a:t>Hazte vulnerable </a:t>
          </a:r>
          <a:endParaRPr lang="en-US" dirty="0">
            <a:solidFill>
              <a:schemeClr val="bg1"/>
            </a:solidFill>
          </a:endParaRPr>
        </a:p>
      </dgm:t>
    </dgm:pt>
    <dgm:pt modelId="{D6070E69-A31B-42B7-AD26-CD4594155773}" type="parTrans" cxnId="{28EDE656-9CC4-4725-81A1-F6E45F9FE64D}">
      <dgm:prSet/>
      <dgm:spPr/>
      <dgm:t>
        <a:bodyPr/>
        <a:lstStyle/>
        <a:p>
          <a:endParaRPr lang="en-US"/>
        </a:p>
      </dgm:t>
    </dgm:pt>
    <dgm:pt modelId="{92145C82-318E-4281-BBD2-D39AE3BF2489}" type="sibTrans" cxnId="{28EDE656-9CC4-4725-81A1-F6E45F9FE64D}">
      <dgm:prSet/>
      <dgm:spPr/>
      <dgm:t>
        <a:bodyPr/>
        <a:lstStyle/>
        <a:p>
          <a:endParaRPr lang="en-US"/>
        </a:p>
      </dgm:t>
    </dgm:pt>
    <dgm:pt modelId="{2D659647-378B-4EE7-BEF4-131922A0CD74}">
      <dgm:prSet phldrT="[Text]"/>
      <dgm:spPr/>
      <dgm:t>
        <a:bodyPr/>
        <a:lstStyle/>
        <a:p>
          <a:r>
            <a:rPr lang="es-MX" b="1" dirty="0">
              <a:solidFill>
                <a:schemeClr val="tx1"/>
              </a:solidFill>
              <a:effectLst/>
              <a:latin typeface="+mn-lt"/>
              <a:ea typeface="+mn-ea"/>
              <a:cs typeface="+mn-cs"/>
            </a:rPr>
            <a:t>dirígete a otras personas</a:t>
          </a:r>
          <a:endParaRPr lang="en-US" dirty="0"/>
        </a:p>
      </dgm:t>
    </dgm:pt>
    <dgm:pt modelId="{9E02726F-0785-4F90-AB7E-A4E243D6EF08}" type="parTrans" cxnId="{E340DE2E-49FA-4A58-849B-0C286F89CF2E}">
      <dgm:prSet/>
      <dgm:spPr/>
      <dgm:t>
        <a:bodyPr/>
        <a:lstStyle/>
        <a:p>
          <a:endParaRPr lang="en-US"/>
        </a:p>
      </dgm:t>
    </dgm:pt>
    <dgm:pt modelId="{2E7ADEF2-2A85-4D23-A31F-94F7887952DA}" type="sibTrans" cxnId="{E340DE2E-49FA-4A58-849B-0C286F89CF2E}">
      <dgm:prSet/>
      <dgm:spPr/>
      <dgm:t>
        <a:bodyPr/>
        <a:lstStyle/>
        <a:p>
          <a:endParaRPr lang="en-US"/>
        </a:p>
      </dgm:t>
    </dgm:pt>
    <dgm:pt modelId="{5AB28B9D-954D-4D27-BD46-E72B1D340DA7}">
      <dgm:prSet phldrT="[Text]"/>
      <dgm:spPr/>
      <dgm:t>
        <a:bodyPr/>
        <a:lstStyle/>
        <a:p>
          <a:r>
            <a:rPr lang="en-US" dirty="0"/>
            <a:t>no </a:t>
          </a:r>
          <a:r>
            <a:rPr lang="en-US" dirty="0" err="1"/>
            <a:t>más</a:t>
          </a:r>
          <a:r>
            <a:rPr lang="en-US" dirty="0"/>
            <a:t> culpa</a:t>
          </a:r>
        </a:p>
      </dgm:t>
    </dgm:pt>
    <dgm:pt modelId="{300B9EB4-6FA2-4384-ACB3-C4F65D780BB6}" type="parTrans" cxnId="{6E5A021D-8E0A-4B61-BAC8-9585B8E09A2C}">
      <dgm:prSet/>
      <dgm:spPr/>
      <dgm:t>
        <a:bodyPr/>
        <a:lstStyle/>
        <a:p>
          <a:endParaRPr lang="en-US"/>
        </a:p>
      </dgm:t>
    </dgm:pt>
    <dgm:pt modelId="{6AA3A022-432C-4005-88BE-1F1A76C432C0}" type="sibTrans" cxnId="{6E5A021D-8E0A-4B61-BAC8-9585B8E09A2C}">
      <dgm:prSet/>
      <dgm:spPr/>
      <dgm:t>
        <a:bodyPr/>
        <a:lstStyle/>
        <a:p>
          <a:endParaRPr lang="en-US"/>
        </a:p>
      </dgm:t>
    </dgm:pt>
    <dgm:pt modelId="{F2548869-21B7-4091-BBC0-206522374F2C}">
      <dgm:prSet phldrT="[Text]"/>
      <dgm:spPr/>
      <dgm:t>
        <a:bodyPr/>
        <a:lstStyle/>
        <a:p>
          <a:r>
            <a:rPr lang="es-MX" b="1" dirty="0">
              <a:solidFill>
                <a:schemeClr val="tx1"/>
              </a:solidFill>
              <a:effectLst/>
              <a:latin typeface="+mn-lt"/>
              <a:ea typeface="+mn-ea"/>
              <a:cs typeface="+mn-cs"/>
            </a:rPr>
            <a:t>Remplaza las mentiras con verdad.</a:t>
          </a:r>
          <a:endParaRPr lang="en-US" dirty="0"/>
        </a:p>
      </dgm:t>
    </dgm:pt>
    <dgm:pt modelId="{3B7B2ACC-2F91-4CAD-A7B4-5594489ABB53}" type="parTrans" cxnId="{41C05A27-C218-455C-B4E1-C2DFB35ACCF7}">
      <dgm:prSet/>
      <dgm:spPr/>
      <dgm:t>
        <a:bodyPr/>
        <a:lstStyle/>
        <a:p>
          <a:endParaRPr lang="en-US"/>
        </a:p>
      </dgm:t>
    </dgm:pt>
    <dgm:pt modelId="{85E8B8FA-D322-49C9-B12B-DB20A30A0E58}" type="sibTrans" cxnId="{41C05A27-C218-455C-B4E1-C2DFB35ACCF7}">
      <dgm:prSet/>
      <dgm:spPr/>
      <dgm:t>
        <a:bodyPr/>
        <a:lstStyle/>
        <a:p>
          <a:endParaRPr lang="en-US"/>
        </a:p>
      </dgm:t>
    </dgm:pt>
    <dgm:pt modelId="{764EF5EA-9F6C-4498-AEF9-EEEA2B64C776}" type="pres">
      <dgm:prSet presAssocID="{79425FF5-9AC4-4EBB-9E0D-77C7FAFCA336}" presName="outerComposite" presStyleCnt="0">
        <dgm:presLayoutVars>
          <dgm:chMax val="5"/>
          <dgm:dir/>
          <dgm:resizeHandles val="exact"/>
        </dgm:presLayoutVars>
      </dgm:prSet>
      <dgm:spPr/>
    </dgm:pt>
    <dgm:pt modelId="{98B8D759-421C-4C34-B0A9-6D40AF0EE92D}" type="pres">
      <dgm:prSet presAssocID="{79425FF5-9AC4-4EBB-9E0D-77C7FAFCA336}" presName="dummyMaxCanvas" presStyleCnt="0">
        <dgm:presLayoutVars/>
      </dgm:prSet>
      <dgm:spPr/>
    </dgm:pt>
    <dgm:pt modelId="{1A0F2EE6-2372-4297-931F-5D8A8FAAC5AD}" type="pres">
      <dgm:prSet presAssocID="{79425FF5-9AC4-4EBB-9E0D-77C7FAFCA336}" presName="FiveNodes_1" presStyleLbl="node1" presStyleIdx="0" presStyleCnt="5">
        <dgm:presLayoutVars>
          <dgm:bulletEnabled val="1"/>
        </dgm:presLayoutVars>
      </dgm:prSet>
      <dgm:spPr/>
    </dgm:pt>
    <dgm:pt modelId="{C0BE4FDA-1C10-4485-8711-F6B652FADB69}" type="pres">
      <dgm:prSet presAssocID="{79425FF5-9AC4-4EBB-9E0D-77C7FAFCA336}" presName="FiveNodes_2" presStyleLbl="node1" presStyleIdx="1" presStyleCnt="5">
        <dgm:presLayoutVars>
          <dgm:bulletEnabled val="1"/>
        </dgm:presLayoutVars>
      </dgm:prSet>
      <dgm:spPr/>
    </dgm:pt>
    <dgm:pt modelId="{85327D2D-4B0C-4CE0-8C22-D0449B2CF11F}" type="pres">
      <dgm:prSet presAssocID="{79425FF5-9AC4-4EBB-9E0D-77C7FAFCA336}" presName="FiveNodes_3" presStyleLbl="node1" presStyleIdx="2" presStyleCnt="5">
        <dgm:presLayoutVars>
          <dgm:bulletEnabled val="1"/>
        </dgm:presLayoutVars>
      </dgm:prSet>
      <dgm:spPr/>
    </dgm:pt>
    <dgm:pt modelId="{C0831CC8-E71F-4B39-8499-68326D6CA574}" type="pres">
      <dgm:prSet presAssocID="{79425FF5-9AC4-4EBB-9E0D-77C7FAFCA336}" presName="FiveNodes_4" presStyleLbl="node1" presStyleIdx="3" presStyleCnt="5">
        <dgm:presLayoutVars>
          <dgm:bulletEnabled val="1"/>
        </dgm:presLayoutVars>
      </dgm:prSet>
      <dgm:spPr/>
    </dgm:pt>
    <dgm:pt modelId="{0B650FA0-3241-48B0-A44A-8545D7C8FFD8}" type="pres">
      <dgm:prSet presAssocID="{79425FF5-9AC4-4EBB-9E0D-77C7FAFCA336}" presName="FiveNodes_5" presStyleLbl="node1" presStyleIdx="4" presStyleCnt="5">
        <dgm:presLayoutVars>
          <dgm:bulletEnabled val="1"/>
        </dgm:presLayoutVars>
      </dgm:prSet>
      <dgm:spPr/>
    </dgm:pt>
    <dgm:pt modelId="{0DEE0541-7601-4313-83BB-CD11EB9033D7}" type="pres">
      <dgm:prSet presAssocID="{79425FF5-9AC4-4EBB-9E0D-77C7FAFCA336}" presName="FiveConn_1-2" presStyleLbl="fgAccFollowNode1" presStyleIdx="0" presStyleCnt="4">
        <dgm:presLayoutVars>
          <dgm:bulletEnabled val="1"/>
        </dgm:presLayoutVars>
      </dgm:prSet>
      <dgm:spPr/>
    </dgm:pt>
    <dgm:pt modelId="{AECA2DDB-8367-4A9B-9AFE-84FEAB4156DA}" type="pres">
      <dgm:prSet presAssocID="{79425FF5-9AC4-4EBB-9E0D-77C7FAFCA336}" presName="FiveConn_2-3" presStyleLbl="fgAccFollowNode1" presStyleIdx="1" presStyleCnt="4">
        <dgm:presLayoutVars>
          <dgm:bulletEnabled val="1"/>
        </dgm:presLayoutVars>
      </dgm:prSet>
      <dgm:spPr/>
    </dgm:pt>
    <dgm:pt modelId="{B3528AF5-F635-4024-9A18-1800945C7272}" type="pres">
      <dgm:prSet presAssocID="{79425FF5-9AC4-4EBB-9E0D-77C7FAFCA336}" presName="FiveConn_3-4" presStyleLbl="fgAccFollowNode1" presStyleIdx="2" presStyleCnt="4">
        <dgm:presLayoutVars>
          <dgm:bulletEnabled val="1"/>
        </dgm:presLayoutVars>
      </dgm:prSet>
      <dgm:spPr/>
    </dgm:pt>
    <dgm:pt modelId="{E3FE8376-28AD-4BB5-9A0C-41B76106C705}" type="pres">
      <dgm:prSet presAssocID="{79425FF5-9AC4-4EBB-9E0D-77C7FAFCA336}" presName="FiveConn_4-5" presStyleLbl="fgAccFollowNode1" presStyleIdx="3" presStyleCnt="4">
        <dgm:presLayoutVars>
          <dgm:bulletEnabled val="1"/>
        </dgm:presLayoutVars>
      </dgm:prSet>
      <dgm:spPr/>
    </dgm:pt>
    <dgm:pt modelId="{DCFC2FB1-043B-4F5E-99F8-5DE7E6D3B75A}" type="pres">
      <dgm:prSet presAssocID="{79425FF5-9AC4-4EBB-9E0D-77C7FAFCA336}" presName="FiveNodes_1_text" presStyleLbl="node1" presStyleIdx="4" presStyleCnt="5">
        <dgm:presLayoutVars>
          <dgm:bulletEnabled val="1"/>
        </dgm:presLayoutVars>
      </dgm:prSet>
      <dgm:spPr/>
    </dgm:pt>
    <dgm:pt modelId="{AB175FF6-BFB2-4FF8-8B4D-225E02B6286D}" type="pres">
      <dgm:prSet presAssocID="{79425FF5-9AC4-4EBB-9E0D-77C7FAFCA336}" presName="FiveNodes_2_text" presStyleLbl="node1" presStyleIdx="4" presStyleCnt="5">
        <dgm:presLayoutVars>
          <dgm:bulletEnabled val="1"/>
        </dgm:presLayoutVars>
      </dgm:prSet>
      <dgm:spPr/>
    </dgm:pt>
    <dgm:pt modelId="{7524F570-7277-41FD-9D16-D0F459B1CB0E}" type="pres">
      <dgm:prSet presAssocID="{79425FF5-9AC4-4EBB-9E0D-77C7FAFCA336}" presName="FiveNodes_3_text" presStyleLbl="node1" presStyleIdx="4" presStyleCnt="5">
        <dgm:presLayoutVars>
          <dgm:bulletEnabled val="1"/>
        </dgm:presLayoutVars>
      </dgm:prSet>
      <dgm:spPr/>
    </dgm:pt>
    <dgm:pt modelId="{166CB836-A516-4821-A61C-FE2755B8D16A}" type="pres">
      <dgm:prSet presAssocID="{79425FF5-9AC4-4EBB-9E0D-77C7FAFCA336}" presName="FiveNodes_4_text" presStyleLbl="node1" presStyleIdx="4" presStyleCnt="5">
        <dgm:presLayoutVars>
          <dgm:bulletEnabled val="1"/>
        </dgm:presLayoutVars>
      </dgm:prSet>
      <dgm:spPr/>
    </dgm:pt>
    <dgm:pt modelId="{9240DE18-1E71-42D3-AD5F-61A22A947F35}" type="pres">
      <dgm:prSet presAssocID="{79425FF5-9AC4-4EBB-9E0D-77C7FAFCA336}" presName="FiveNodes_5_text" presStyleLbl="node1" presStyleIdx="4" presStyleCnt="5">
        <dgm:presLayoutVars>
          <dgm:bulletEnabled val="1"/>
        </dgm:presLayoutVars>
      </dgm:prSet>
      <dgm:spPr/>
    </dgm:pt>
  </dgm:ptLst>
  <dgm:cxnLst>
    <dgm:cxn modelId="{F8AAAB16-12D6-4E99-BDE4-C441DC1AFBFB}" type="presOf" srcId="{F2548869-21B7-4091-BBC0-206522374F2C}" destId="{0B650FA0-3241-48B0-A44A-8545D7C8FFD8}" srcOrd="0" destOrd="0" presId="urn:microsoft.com/office/officeart/2005/8/layout/vProcess5"/>
    <dgm:cxn modelId="{6E5A021D-8E0A-4B61-BAC8-9585B8E09A2C}" srcId="{79425FF5-9AC4-4EBB-9E0D-77C7FAFCA336}" destId="{5AB28B9D-954D-4D27-BD46-E72B1D340DA7}" srcOrd="3" destOrd="0" parTransId="{300B9EB4-6FA2-4384-ACB3-C4F65D780BB6}" sibTransId="{6AA3A022-432C-4005-88BE-1F1A76C432C0}"/>
    <dgm:cxn modelId="{86BE4C23-D17E-4A42-9652-A48D46C428A2}" type="presOf" srcId="{5AB28B9D-954D-4D27-BD46-E72B1D340DA7}" destId="{C0831CC8-E71F-4B39-8499-68326D6CA574}" srcOrd="0" destOrd="0" presId="urn:microsoft.com/office/officeart/2005/8/layout/vProcess5"/>
    <dgm:cxn modelId="{41C05A27-C218-455C-B4E1-C2DFB35ACCF7}" srcId="{79425FF5-9AC4-4EBB-9E0D-77C7FAFCA336}" destId="{F2548869-21B7-4091-BBC0-206522374F2C}" srcOrd="4" destOrd="0" parTransId="{3B7B2ACC-2F91-4CAD-A7B4-5594489ABB53}" sibTransId="{85E8B8FA-D322-49C9-B12B-DB20A30A0E58}"/>
    <dgm:cxn modelId="{E340DE2E-49FA-4A58-849B-0C286F89CF2E}" srcId="{79425FF5-9AC4-4EBB-9E0D-77C7FAFCA336}" destId="{2D659647-378B-4EE7-BEF4-131922A0CD74}" srcOrd="2" destOrd="0" parTransId="{9E02726F-0785-4F90-AB7E-A4E243D6EF08}" sibTransId="{2E7ADEF2-2A85-4D23-A31F-94F7887952DA}"/>
    <dgm:cxn modelId="{28EDE656-9CC4-4725-81A1-F6E45F9FE64D}" srcId="{79425FF5-9AC4-4EBB-9E0D-77C7FAFCA336}" destId="{A0DE9469-0439-4C63-B071-179C310D8E9F}" srcOrd="1" destOrd="0" parTransId="{D6070E69-A31B-42B7-AD26-CD4594155773}" sibTransId="{92145C82-318E-4281-BBD2-D39AE3BF2489}"/>
    <dgm:cxn modelId="{ACAD0F5A-A108-4B18-B276-156F40EFCC0B}" type="presOf" srcId="{F2548869-21B7-4091-BBC0-206522374F2C}" destId="{9240DE18-1E71-42D3-AD5F-61A22A947F35}" srcOrd="1" destOrd="0" presId="urn:microsoft.com/office/officeart/2005/8/layout/vProcess5"/>
    <dgm:cxn modelId="{39704666-6F78-4996-9991-D0E94B93A51D}" type="presOf" srcId="{6AA3A022-432C-4005-88BE-1F1A76C432C0}" destId="{E3FE8376-28AD-4BB5-9A0C-41B76106C705}" srcOrd="0" destOrd="0" presId="urn:microsoft.com/office/officeart/2005/8/layout/vProcess5"/>
    <dgm:cxn modelId="{B3BB2172-715E-4F35-B4A9-2F400DB2EA76}" type="presOf" srcId="{79425FF5-9AC4-4EBB-9E0D-77C7FAFCA336}" destId="{764EF5EA-9F6C-4498-AEF9-EEEA2B64C776}" srcOrd="0" destOrd="0" presId="urn:microsoft.com/office/officeart/2005/8/layout/vProcess5"/>
    <dgm:cxn modelId="{9237A07C-52B7-4C36-A022-D995FA127125}" type="presOf" srcId="{D8141856-B66D-437F-AEE1-9576AC4EB310}" destId="{1A0F2EE6-2372-4297-931F-5D8A8FAAC5AD}" srcOrd="0" destOrd="0" presId="urn:microsoft.com/office/officeart/2005/8/layout/vProcess5"/>
    <dgm:cxn modelId="{CB65FDA0-A13A-4D0E-B019-0C92A9A93499}" type="presOf" srcId="{D8141856-B66D-437F-AEE1-9576AC4EB310}" destId="{DCFC2FB1-043B-4F5E-99F8-5DE7E6D3B75A}" srcOrd="1" destOrd="0" presId="urn:microsoft.com/office/officeart/2005/8/layout/vProcess5"/>
    <dgm:cxn modelId="{FA3218A8-DABE-4BD5-81B4-F8C8AB3C9DB3}" type="presOf" srcId="{A0DE9469-0439-4C63-B071-179C310D8E9F}" destId="{AB175FF6-BFB2-4FF8-8B4D-225E02B6286D}" srcOrd="1" destOrd="0" presId="urn:microsoft.com/office/officeart/2005/8/layout/vProcess5"/>
    <dgm:cxn modelId="{95EC17AB-7BEE-43C3-85B1-751765E717A3}" type="presOf" srcId="{2E7ADEF2-2A85-4D23-A31F-94F7887952DA}" destId="{B3528AF5-F635-4024-9A18-1800945C7272}" srcOrd="0" destOrd="0" presId="urn:microsoft.com/office/officeart/2005/8/layout/vProcess5"/>
    <dgm:cxn modelId="{218ECEB9-A45E-4302-BB52-7C1336925EE2}" type="presOf" srcId="{5AB28B9D-954D-4D27-BD46-E72B1D340DA7}" destId="{166CB836-A516-4821-A61C-FE2755B8D16A}" srcOrd="1" destOrd="0" presId="urn:microsoft.com/office/officeart/2005/8/layout/vProcess5"/>
    <dgm:cxn modelId="{BC10DDCB-EAC2-4B28-9207-5BF8FA3A38C7}" type="presOf" srcId="{2D659647-378B-4EE7-BEF4-131922A0CD74}" destId="{7524F570-7277-41FD-9D16-D0F459B1CB0E}" srcOrd="1" destOrd="0" presId="urn:microsoft.com/office/officeart/2005/8/layout/vProcess5"/>
    <dgm:cxn modelId="{A6508DD3-84BE-4828-85A8-ECF8DF05ED57}" srcId="{79425FF5-9AC4-4EBB-9E0D-77C7FAFCA336}" destId="{D8141856-B66D-437F-AEE1-9576AC4EB310}" srcOrd="0" destOrd="0" parTransId="{26F9616D-D0EF-403E-A49D-FB0C512776C6}" sibTransId="{739B755F-08FA-4AAE-8537-D0577AB974F0}"/>
    <dgm:cxn modelId="{994B31E4-DC03-4128-9500-83D154345505}" type="presOf" srcId="{92145C82-318E-4281-BBD2-D39AE3BF2489}" destId="{AECA2DDB-8367-4A9B-9AFE-84FEAB4156DA}" srcOrd="0" destOrd="0" presId="urn:microsoft.com/office/officeart/2005/8/layout/vProcess5"/>
    <dgm:cxn modelId="{4A1F72E7-A740-4583-A34F-B148C94C5288}" type="presOf" srcId="{A0DE9469-0439-4C63-B071-179C310D8E9F}" destId="{C0BE4FDA-1C10-4485-8711-F6B652FADB69}" srcOrd="0" destOrd="0" presId="urn:microsoft.com/office/officeart/2005/8/layout/vProcess5"/>
    <dgm:cxn modelId="{3F8195EF-AA4C-447B-860B-8F8DFAD5BFC7}" type="presOf" srcId="{739B755F-08FA-4AAE-8537-D0577AB974F0}" destId="{0DEE0541-7601-4313-83BB-CD11EB9033D7}" srcOrd="0" destOrd="0" presId="urn:microsoft.com/office/officeart/2005/8/layout/vProcess5"/>
    <dgm:cxn modelId="{04F6CEF7-B33A-452E-B316-0E2DB37813D0}" type="presOf" srcId="{2D659647-378B-4EE7-BEF4-131922A0CD74}" destId="{85327D2D-4B0C-4CE0-8C22-D0449B2CF11F}" srcOrd="0" destOrd="0" presId="urn:microsoft.com/office/officeart/2005/8/layout/vProcess5"/>
    <dgm:cxn modelId="{B6342EDD-322F-405E-A4A8-4F051290B4A4}" type="presParOf" srcId="{764EF5EA-9F6C-4498-AEF9-EEEA2B64C776}" destId="{98B8D759-421C-4C34-B0A9-6D40AF0EE92D}" srcOrd="0" destOrd="0" presId="urn:microsoft.com/office/officeart/2005/8/layout/vProcess5"/>
    <dgm:cxn modelId="{29759752-4CC0-4CF3-AFF0-7A6A0D295653}" type="presParOf" srcId="{764EF5EA-9F6C-4498-AEF9-EEEA2B64C776}" destId="{1A0F2EE6-2372-4297-931F-5D8A8FAAC5AD}" srcOrd="1" destOrd="0" presId="urn:microsoft.com/office/officeart/2005/8/layout/vProcess5"/>
    <dgm:cxn modelId="{3F19AE0C-420E-4DB8-904C-C71550FF5D5B}" type="presParOf" srcId="{764EF5EA-9F6C-4498-AEF9-EEEA2B64C776}" destId="{C0BE4FDA-1C10-4485-8711-F6B652FADB69}" srcOrd="2" destOrd="0" presId="urn:microsoft.com/office/officeart/2005/8/layout/vProcess5"/>
    <dgm:cxn modelId="{B3B56632-C47A-42D5-B3AC-40F6E65D330F}" type="presParOf" srcId="{764EF5EA-9F6C-4498-AEF9-EEEA2B64C776}" destId="{85327D2D-4B0C-4CE0-8C22-D0449B2CF11F}" srcOrd="3" destOrd="0" presId="urn:microsoft.com/office/officeart/2005/8/layout/vProcess5"/>
    <dgm:cxn modelId="{270B3AC7-5FDC-4E62-9735-153273B2485D}" type="presParOf" srcId="{764EF5EA-9F6C-4498-AEF9-EEEA2B64C776}" destId="{C0831CC8-E71F-4B39-8499-68326D6CA574}" srcOrd="4" destOrd="0" presId="urn:microsoft.com/office/officeart/2005/8/layout/vProcess5"/>
    <dgm:cxn modelId="{A2D6157E-67F8-4855-9660-717DFCC8067B}" type="presParOf" srcId="{764EF5EA-9F6C-4498-AEF9-EEEA2B64C776}" destId="{0B650FA0-3241-48B0-A44A-8545D7C8FFD8}" srcOrd="5" destOrd="0" presId="urn:microsoft.com/office/officeart/2005/8/layout/vProcess5"/>
    <dgm:cxn modelId="{A29E7D89-A842-4776-9101-207E9EB6746C}" type="presParOf" srcId="{764EF5EA-9F6C-4498-AEF9-EEEA2B64C776}" destId="{0DEE0541-7601-4313-83BB-CD11EB9033D7}" srcOrd="6" destOrd="0" presId="urn:microsoft.com/office/officeart/2005/8/layout/vProcess5"/>
    <dgm:cxn modelId="{A168C1FB-94E1-4F69-9F85-1AE8072485DD}" type="presParOf" srcId="{764EF5EA-9F6C-4498-AEF9-EEEA2B64C776}" destId="{AECA2DDB-8367-4A9B-9AFE-84FEAB4156DA}" srcOrd="7" destOrd="0" presId="urn:microsoft.com/office/officeart/2005/8/layout/vProcess5"/>
    <dgm:cxn modelId="{E8EFD873-15E0-4A62-BD2C-7CA022B7B94A}" type="presParOf" srcId="{764EF5EA-9F6C-4498-AEF9-EEEA2B64C776}" destId="{B3528AF5-F635-4024-9A18-1800945C7272}" srcOrd="8" destOrd="0" presId="urn:microsoft.com/office/officeart/2005/8/layout/vProcess5"/>
    <dgm:cxn modelId="{83C6BD38-07FC-4C33-A521-6A4F6AF7F41F}" type="presParOf" srcId="{764EF5EA-9F6C-4498-AEF9-EEEA2B64C776}" destId="{E3FE8376-28AD-4BB5-9A0C-41B76106C705}" srcOrd="9" destOrd="0" presId="urn:microsoft.com/office/officeart/2005/8/layout/vProcess5"/>
    <dgm:cxn modelId="{ED4FE2B9-5E30-41F7-982C-8AE2D8BFAF18}" type="presParOf" srcId="{764EF5EA-9F6C-4498-AEF9-EEEA2B64C776}" destId="{DCFC2FB1-043B-4F5E-99F8-5DE7E6D3B75A}" srcOrd="10" destOrd="0" presId="urn:microsoft.com/office/officeart/2005/8/layout/vProcess5"/>
    <dgm:cxn modelId="{8321578D-40B9-4420-863B-7512217A0027}" type="presParOf" srcId="{764EF5EA-9F6C-4498-AEF9-EEEA2B64C776}" destId="{AB175FF6-BFB2-4FF8-8B4D-225E02B6286D}" srcOrd="11" destOrd="0" presId="urn:microsoft.com/office/officeart/2005/8/layout/vProcess5"/>
    <dgm:cxn modelId="{ACE2E1FF-013D-4DFE-ADF9-4F18549CF371}" type="presParOf" srcId="{764EF5EA-9F6C-4498-AEF9-EEEA2B64C776}" destId="{7524F570-7277-41FD-9D16-D0F459B1CB0E}" srcOrd="12" destOrd="0" presId="urn:microsoft.com/office/officeart/2005/8/layout/vProcess5"/>
    <dgm:cxn modelId="{A195615E-D8EB-4C93-9DC2-D97CE98C8F06}" type="presParOf" srcId="{764EF5EA-9F6C-4498-AEF9-EEEA2B64C776}" destId="{166CB836-A516-4821-A61C-FE2755B8D16A}" srcOrd="13" destOrd="0" presId="urn:microsoft.com/office/officeart/2005/8/layout/vProcess5"/>
    <dgm:cxn modelId="{4F6AF36E-19BB-418D-AC3C-752B3037A555}" type="presParOf" srcId="{764EF5EA-9F6C-4498-AEF9-EEEA2B64C776}" destId="{9240DE18-1E71-42D3-AD5F-61A22A947F35}"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73836E-1E66-4071-9D46-2B6CBD9F67D1}"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394DDAE4-78AE-40FB-A9B6-45930E6671B1}">
      <dgm:prSet phldrT="[Text]"/>
      <dgm:spPr/>
      <dgm:t>
        <a:bodyPr/>
        <a:lstStyle/>
        <a:p>
          <a:r>
            <a:rPr lang="es-MX" dirty="0">
              <a:solidFill>
                <a:schemeClr val="tx1"/>
              </a:solidFill>
              <a:effectLst/>
              <a:latin typeface="+mn-lt"/>
              <a:ea typeface="+mn-ea"/>
              <a:cs typeface="+mn-cs"/>
            </a:rPr>
            <a:t>Reconoce</a:t>
          </a:r>
          <a:endParaRPr lang="en-US" dirty="0"/>
        </a:p>
      </dgm:t>
    </dgm:pt>
    <dgm:pt modelId="{DF60B4CA-7553-4FFC-82FB-23677611C204}" type="parTrans" cxnId="{E4DD4A08-21D1-4225-A1E5-2E1BFAD5EA0A}">
      <dgm:prSet/>
      <dgm:spPr/>
      <dgm:t>
        <a:bodyPr/>
        <a:lstStyle/>
        <a:p>
          <a:endParaRPr lang="en-US"/>
        </a:p>
      </dgm:t>
    </dgm:pt>
    <dgm:pt modelId="{DB64ED93-25E0-4004-8B70-BD2360D858E0}" type="sibTrans" cxnId="{E4DD4A08-21D1-4225-A1E5-2E1BFAD5EA0A}">
      <dgm:prSet/>
      <dgm:spPr/>
      <dgm:t>
        <a:bodyPr/>
        <a:lstStyle/>
        <a:p>
          <a:endParaRPr lang="en-US"/>
        </a:p>
      </dgm:t>
    </dgm:pt>
    <dgm:pt modelId="{484D66C6-4D49-4D21-BA1B-A0B2205DA611}">
      <dgm:prSet phldrT="[Text]"/>
      <dgm:spPr/>
      <dgm:t>
        <a:bodyPr/>
        <a:lstStyle/>
        <a:p>
          <a:r>
            <a:rPr lang="es-MX" dirty="0">
              <a:solidFill>
                <a:schemeClr val="tx1"/>
              </a:solidFill>
              <a:effectLst/>
              <a:latin typeface="+mn-lt"/>
              <a:ea typeface="+mn-ea"/>
              <a:cs typeface="+mn-cs"/>
            </a:rPr>
            <a:t>Revela</a:t>
          </a:r>
          <a:r>
            <a:rPr lang="en-US" dirty="0"/>
            <a:t> </a:t>
          </a:r>
        </a:p>
      </dgm:t>
    </dgm:pt>
    <dgm:pt modelId="{383EEA52-0742-4596-918F-6FD6F96AD8D4}" type="parTrans" cxnId="{11881BC1-2BF2-4B5C-A773-64E9586350B2}">
      <dgm:prSet/>
      <dgm:spPr/>
      <dgm:t>
        <a:bodyPr/>
        <a:lstStyle/>
        <a:p>
          <a:endParaRPr lang="en-US"/>
        </a:p>
      </dgm:t>
    </dgm:pt>
    <dgm:pt modelId="{6AD2CBC7-9CA0-4568-9A32-60CCCE918BEC}" type="sibTrans" cxnId="{11881BC1-2BF2-4B5C-A773-64E9586350B2}">
      <dgm:prSet/>
      <dgm:spPr/>
      <dgm:t>
        <a:bodyPr/>
        <a:lstStyle/>
        <a:p>
          <a:endParaRPr lang="en-US"/>
        </a:p>
      </dgm:t>
    </dgm:pt>
    <dgm:pt modelId="{B92ADF06-A2A7-48B3-B5B6-242E2C1A5E4F}">
      <dgm:prSet phldrT="[Text]"/>
      <dgm:spPr/>
      <dgm:t>
        <a:bodyPr/>
        <a:lstStyle/>
        <a:p>
          <a:r>
            <a:rPr lang="es-MX" dirty="0">
              <a:solidFill>
                <a:schemeClr val="tx1"/>
              </a:solidFill>
              <a:effectLst/>
              <a:latin typeface="+mn-lt"/>
              <a:ea typeface="+mn-ea"/>
              <a:cs typeface="+mn-cs"/>
            </a:rPr>
            <a:t>Restaura</a:t>
          </a:r>
          <a:endParaRPr lang="en-US" dirty="0"/>
        </a:p>
      </dgm:t>
    </dgm:pt>
    <dgm:pt modelId="{FEF1288E-DBB5-43C9-995E-373C77A1805E}" type="parTrans" cxnId="{F0D5BA1A-6DA8-4262-B471-2D5D844153F4}">
      <dgm:prSet/>
      <dgm:spPr/>
      <dgm:t>
        <a:bodyPr/>
        <a:lstStyle/>
        <a:p>
          <a:endParaRPr lang="en-US"/>
        </a:p>
      </dgm:t>
    </dgm:pt>
    <dgm:pt modelId="{9C690180-C26E-4ACD-87F5-F7D5F6D94A0A}" type="sibTrans" cxnId="{F0D5BA1A-6DA8-4262-B471-2D5D844153F4}">
      <dgm:prSet/>
      <dgm:spPr/>
      <dgm:t>
        <a:bodyPr/>
        <a:lstStyle/>
        <a:p>
          <a:endParaRPr lang="en-US"/>
        </a:p>
      </dgm:t>
    </dgm:pt>
    <dgm:pt modelId="{583B62C4-9955-401E-B4ED-61824B382284}" type="pres">
      <dgm:prSet presAssocID="{0873836E-1E66-4071-9D46-2B6CBD9F67D1}" presName="Name0" presStyleCnt="0">
        <dgm:presLayoutVars>
          <dgm:dir/>
          <dgm:animLvl val="lvl"/>
          <dgm:resizeHandles val="exact"/>
        </dgm:presLayoutVars>
      </dgm:prSet>
      <dgm:spPr/>
    </dgm:pt>
    <dgm:pt modelId="{D1A72693-039F-45F0-9D0E-57D8B911BB66}" type="pres">
      <dgm:prSet presAssocID="{B92ADF06-A2A7-48B3-B5B6-242E2C1A5E4F}" presName="boxAndChildren" presStyleCnt="0"/>
      <dgm:spPr/>
    </dgm:pt>
    <dgm:pt modelId="{7BF1C5CF-0D74-4C44-A6CC-C1FAB8611F3B}" type="pres">
      <dgm:prSet presAssocID="{B92ADF06-A2A7-48B3-B5B6-242E2C1A5E4F}" presName="parentTextBox" presStyleLbl="node1" presStyleIdx="0" presStyleCnt="3"/>
      <dgm:spPr/>
    </dgm:pt>
    <dgm:pt modelId="{69B1006B-26F5-476E-9547-E357ADDD4835}" type="pres">
      <dgm:prSet presAssocID="{6AD2CBC7-9CA0-4568-9A32-60CCCE918BEC}" presName="sp" presStyleCnt="0"/>
      <dgm:spPr/>
    </dgm:pt>
    <dgm:pt modelId="{C6E5E2AD-BF1E-4AE5-B3FE-24C80DA0D31C}" type="pres">
      <dgm:prSet presAssocID="{484D66C6-4D49-4D21-BA1B-A0B2205DA611}" presName="arrowAndChildren" presStyleCnt="0"/>
      <dgm:spPr/>
    </dgm:pt>
    <dgm:pt modelId="{28A3E437-FFE6-4347-801F-A44C57A0B329}" type="pres">
      <dgm:prSet presAssocID="{484D66C6-4D49-4D21-BA1B-A0B2205DA611}" presName="parentTextArrow" presStyleLbl="node1" presStyleIdx="1" presStyleCnt="3"/>
      <dgm:spPr/>
    </dgm:pt>
    <dgm:pt modelId="{66ED2F61-CC33-4A91-828B-EF6B09AB3AD1}" type="pres">
      <dgm:prSet presAssocID="{DB64ED93-25E0-4004-8B70-BD2360D858E0}" presName="sp" presStyleCnt="0"/>
      <dgm:spPr/>
    </dgm:pt>
    <dgm:pt modelId="{06C7D322-1CAF-496C-A7E8-81EC83D04E66}" type="pres">
      <dgm:prSet presAssocID="{394DDAE4-78AE-40FB-A9B6-45930E6671B1}" presName="arrowAndChildren" presStyleCnt="0"/>
      <dgm:spPr/>
    </dgm:pt>
    <dgm:pt modelId="{6CFB23FB-3716-42E6-A9C8-0280D1152C52}" type="pres">
      <dgm:prSet presAssocID="{394DDAE4-78AE-40FB-A9B6-45930E6671B1}" presName="parentTextArrow" presStyleLbl="node1" presStyleIdx="2" presStyleCnt="3"/>
      <dgm:spPr/>
    </dgm:pt>
  </dgm:ptLst>
  <dgm:cxnLst>
    <dgm:cxn modelId="{E4DD4A08-21D1-4225-A1E5-2E1BFAD5EA0A}" srcId="{0873836E-1E66-4071-9D46-2B6CBD9F67D1}" destId="{394DDAE4-78AE-40FB-A9B6-45930E6671B1}" srcOrd="0" destOrd="0" parTransId="{DF60B4CA-7553-4FFC-82FB-23677611C204}" sibTransId="{DB64ED93-25E0-4004-8B70-BD2360D858E0}"/>
    <dgm:cxn modelId="{F0D5BA1A-6DA8-4262-B471-2D5D844153F4}" srcId="{0873836E-1E66-4071-9D46-2B6CBD9F67D1}" destId="{B92ADF06-A2A7-48B3-B5B6-242E2C1A5E4F}" srcOrd="2" destOrd="0" parTransId="{FEF1288E-DBB5-43C9-995E-373C77A1805E}" sibTransId="{9C690180-C26E-4ACD-87F5-F7D5F6D94A0A}"/>
    <dgm:cxn modelId="{D1435B22-FDF2-4711-B65D-8B30BE6F2750}" type="presOf" srcId="{0873836E-1E66-4071-9D46-2B6CBD9F67D1}" destId="{583B62C4-9955-401E-B4ED-61824B382284}" srcOrd="0" destOrd="0" presId="urn:microsoft.com/office/officeart/2005/8/layout/process4"/>
    <dgm:cxn modelId="{E06F64AE-FA9E-4F46-9617-1B9532F0930E}" type="presOf" srcId="{484D66C6-4D49-4D21-BA1B-A0B2205DA611}" destId="{28A3E437-FFE6-4347-801F-A44C57A0B329}" srcOrd="0" destOrd="0" presId="urn:microsoft.com/office/officeart/2005/8/layout/process4"/>
    <dgm:cxn modelId="{11881BC1-2BF2-4B5C-A773-64E9586350B2}" srcId="{0873836E-1E66-4071-9D46-2B6CBD9F67D1}" destId="{484D66C6-4D49-4D21-BA1B-A0B2205DA611}" srcOrd="1" destOrd="0" parTransId="{383EEA52-0742-4596-918F-6FD6F96AD8D4}" sibTransId="{6AD2CBC7-9CA0-4568-9A32-60CCCE918BEC}"/>
    <dgm:cxn modelId="{1BD5E4D4-B7B2-4738-81A6-E8D17343D53D}" type="presOf" srcId="{394DDAE4-78AE-40FB-A9B6-45930E6671B1}" destId="{6CFB23FB-3716-42E6-A9C8-0280D1152C52}" srcOrd="0" destOrd="0" presId="urn:microsoft.com/office/officeart/2005/8/layout/process4"/>
    <dgm:cxn modelId="{1BA8A3E3-7EBC-41A7-92CC-72CB3E642347}" type="presOf" srcId="{B92ADF06-A2A7-48B3-B5B6-242E2C1A5E4F}" destId="{7BF1C5CF-0D74-4C44-A6CC-C1FAB8611F3B}" srcOrd="0" destOrd="0" presId="urn:microsoft.com/office/officeart/2005/8/layout/process4"/>
    <dgm:cxn modelId="{D8EE4F70-E344-44FB-9E40-54EC9F4F0188}" type="presParOf" srcId="{583B62C4-9955-401E-B4ED-61824B382284}" destId="{D1A72693-039F-45F0-9D0E-57D8B911BB66}" srcOrd="0" destOrd="0" presId="urn:microsoft.com/office/officeart/2005/8/layout/process4"/>
    <dgm:cxn modelId="{1946248B-F784-4E51-908F-D1D04F851440}" type="presParOf" srcId="{D1A72693-039F-45F0-9D0E-57D8B911BB66}" destId="{7BF1C5CF-0D74-4C44-A6CC-C1FAB8611F3B}" srcOrd="0" destOrd="0" presId="urn:microsoft.com/office/officeart/2005/8/layout/process4"/>
    <dgm:cxn modelId="{4775CEE2-81E2-46D7-96E3-5550CFC5792D}" type="presParOf" srcId="{583B62C4-9955-401E-B4ED-61824B382284}" destId="{69B1006B-26F5-476E-9547-E357ADDD4835}" srcOrd="1" destOrd="0" presId="urn:microsoft.com/office/officeart/2005/8/layout/process4"/>
    <dgm:cxn modelId="{985B5E19-6DEC-40F0-8CC7-DD9B71387456}" type="presParOf" srcId="{583B62C4-9955-401E-B4ED-61824B382284}" destId="{C6E5E2AD-BF1E-4AE5-B3FE-24C80DA0D31C}" srcOrd="2" destOrd="0" presId="urn:microsoft.com/office/officeart/2005/8/layout/process4"/>
    <dgm:cxn modelId="{16E189DF-3165-40F8-AD91-65EBC76130DE}" type="presParOf" srcId="{C6E5E2AD-BF1E-4AE5-B3FE-24C80DA0D31C}" destId="{28A3E437-FFE6-4347-801F-A44C57A0B329}" srcOrd="0" destOrd="0" presId="urn:microsoft.com/office/officeart/2005/8/layout/process4"/>
    <dgm:cxn modelId="{18EB2686-A177-4196-B8C4-724BB924AECF}" type="presParOf" srcId="{583B62C4-9955-401E-B4ED-61824B382284}" destId="{66ED2F61-CC33-4A91-828B-EF6B09AB3AD1}" srcOrd="3" destOrd="0" presId="urn:microsoft.com/office/officeart/2005/8/layout/process4"/>
    <dgm:cxn modelId="{5DAE5F27-7502-465E-B4DD-FD4C7B4C83EA}" type="presParOf" srcId="{583B62C4-9955-401E-B4ED-61824B382284}" destId="{06C7D322-1CAF-496C-A7E8-81EC83D04E66}" srcOrd="4" destOrd="0" presId="urn:microsoft.com/office/officeart/2005/8/layout/process4"/>
    <dgm:cxn modelId="{28606429-BE34-4D5C-AC4C-FFF09DDB82F5}" type="presParOf" srcId="{06C7D322-1CAF-496C-A7E8-81EC83D04E66}" destId="{6CFB23FB-3716-42E6-A9C8-0280D1152C5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3C62E0-3C5A-48D7-B419-59191458099D}">
      <dsp:nvSpPr>
        <dsp:cNvPr id="0" name=""/>
        <dsp:cNvSpPr/>
      </dsp:nvSpPr>
      <dsp:spPr>
        <a:xfrm>
          <a:off x="830" y="859211"/>
          <a:ext cx="1597949" cy="691200"/>
        </a:xfrm>
        <a:prstGeom prst="roundRect">
          <a:avLst>
            <a:gd name="adj" fmla="val 10000"/>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s-MX" sz="1600" kern="1200" dirty="0">
              <a:solidFill>
                <a:schemeClr val="tx1"/>
              </a:solidFill>
              <a:effectLst/>
              <a:latin typeface="+mn-lt"/>
              <a:ea typeface="+mn-ea"/>
              <a:cs typeface="+mn-cs"/>
            </a:rPr>
            <a:t>11 años</a:t>
          </a:r>
          <a:endParaRPr lang="en-US" sz="1600" kern="1200" dirty="0"/>
        </a:p>
      </dsp:txBody>
      <dsp:txXfrm>
        <a:off x="830" y="859211"/>
        <a:ext cx="1597949" cy="460800"/>
      </dsp:txXfrm>
    </dsp:sp>
    <dsp:sp modelId="{2A5BA5A5-1212-4538-B06E-9FC3EE8C383A}">
      <dsp:nvSpPr>
        <dsp:cNvPr id="0" name=""/>
        <dsp:cNvSpPr/>
      </dsp:nvSpPr>
      <dsp:spPr>
        <a:xfrm>
          <a:off x="328121" y="1320011"/>
          <a:ext cx="1597949" cy="167040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s-MX" sz="1600" kern="1200" dirty="0">
              <a:solidFill>
                <a:schemeClr val="tx1"/>
              </a:solidFill>
              <a:effectLst/>
              <a:latin typeface="+mn-lt"/>
              <a:ea typeface="+mn-ea"/>
              <a:cs typeface="+mn-cs"/>
            </a:rPr>
            <a:t>edad promedio en que la persona se expone a ella</a:t>
          </a:r>
          <a:endParaRPr lang="en-US" sz="1600" kern="1200" dirty="0"/>
        </a:p>
      </dsp:txBody>
      <dsp:txXfrm>
        <a:off x="374923" y="1366813"/>
        <a:ext cx="1504345" cy="1576796"/>
      </dsp:txXfrm>
    </dsp:sp>
    <dsp:sp modelId="{683D87F0-9D77-4EA1-9256-FD223A85A997}">
      <dsp:nvSpPr>
        <dsp:cNvPr id="0" name=""/>
        <dsp:cNvSpPr/>
      </dsp:nvSpPr>
      <dsp:spPr>
        <a:xfrm>
          <a:off x="1841023" y="890690"/>
          <a:ext cx="513556" cy="397843"/>
        </a:xfrm>
        <a:prstGeom prst="rightArrow">
          <a:avLst>
            <a:gd name="adj1" fmla="val 60000"/>
            <a:gd name="adj2" fmla="val 50000"/>
          </a:avLst>
        </a:prstGeom>
        <a:gradFill rotWithShape="0">
          <a:gsLst>
            <a:gs pos="0">
              <a:schemeClr val="accent5">
                <a:tint val="60000"/>
                <a:hueOff val="0"/>
                <a:satOff val="0"/>
                <a:lumOff val="0"/>
                <a:alphaOff val="0"/>
                <a:satMod val="100000"/>
                <a:lumMod val="100000"/>
              </a:schemeClr>
            </a:gs>
            <a:gs pos="50000">
              <a:schemeClr val="accent5">
                <a:tint val="60000"/>
                <a:hueOff val="0"/>
                <a:satOff val="0"/>
                <a:lumOff val="0"/>
                <a:alphaOff val="0"/>
                <a:shade val="99000"/>
                <a:satMod val="105000"/>
                <a:lumMod val="100000"/>
              </a:schemeClr>
            </a:gs>
            <a:gs pos="100000">
              <a:schemeClr val="accent5">
                <a:tint val="6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841023" y="970259"/>
        <a:ext cx="394203" cy="238705"/>
      </dsp:txXfrm>
    </dsp:sp>
    <dsp:sp modelId="{E621182F-7AA0-43B2-9C6F-49694CC9CCF0}">
      <dsp:nvSpPr>
        <dsp:cNvPr id="0" name=""/>
        <dsp:cNvSpPr/>
      </dsp:nvSpPr>
      <dsp:spPr>
        <a:xfrm>
          <a:off x="2567753" y="859211"/>
          <a:ext cx="1597949" cy="691200"/>
        </a:xfrm>
        <a:prstGeom prst="roundRect">
          <a:avLst>
            <a:gd name="adj" fmla="val 10000"/>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s-MX" sz="1600" kern="1200" dirty="0">
              <a:solidFill>
                <a:schemeClr val="tx1"/>
              </a:solidFill>
              <a:effectLst/>
              <a:latin typeface="+mn-lt"/>
              <a:ea typeface="+mn-ea"/>
              <a:cs typeface="+mn-cs"/>
            </a:rPr>
            <a:t>60 millones</a:t>
          </a:r>
          <a:endParaRPr lang="en-US" sz="1600" kern="1200" dirty="0"/>
        </a:p>
      </dsp:txBody>
      <dsp:txXfrm>
        <a:off x="2567753" y="859211"/>
        <a:ext cx="1597949" cy="460800"/>
      </dsp:txXfrm>
    </dsp:sp>
    <dsp:sp modelId="{15451479-B759-4C97-AB9B-7B5C6A3F8478}">
      <dsp:nvSpPr>
        <dsp:cNvPr id="0" name=""/>
        <dsp:cNvSpPr/>
      </dsp:nvSpPr>
      <dsp:spPr>
        <a:xfrm>
          <a:off x="2941720" y="1393108"/>
          <a:ext cx="1597949" cy="167040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s-MX" sz="1600" kern="1200" dirty="0">
              <a:solidFill>
                <a:schemeClr val="tx1"/>
              </a:solidFill>
              <a:effectLst/>
              <a:latin typeface="+mn-lt"/>
              <a:ea typeface="+mn-ea"/>
              <a:cs typeface="+mn-cs"/>
            </a:rPr>
            <a:t>búsquedas diarias de pornografía</a:t>
          </a:r>
          <a:endParaRPr lang="en-US" sz="1600" kern="1200" dirty="0"/>
        </a:p>
      </dsp:txBody>
      <dsp:txXfrm>
        <a:off x="2988522" y="1439910"/>
        <a:ext cx="1504345" cy="1576796"/>
      </dsp:txXfrm>
    </dsp:sp>
    <dsp:sp modelId="{D95CD353-4032-4F2C-AA29-205958412ACE}">
      <dsp:nvSpPr>
        <dsp:cNvPr id="0" name=""/>
        <dsp:cNvSpPr/>
      </dsp:nvSpPr>
      <dsp:spPr>
        <a:xfrm>
          <a:off x="4407946" y="890690"/>
          <a:ext cx="513556" cy="397843"/>
        </a:xfrm>
        <a:prstGeom prst="rightArrow">
          <a:avLst>
            <a:gd name="adj1" fmla="val 60000"/>
            <a:gd name="adj2" fmla="val 50000"/>
          </a:avLst>
        </a:prstGeom>
        <a:gradFill rotWithShape="0">
          <a:gsLst>
            <a:gs pos="0">
              <a:schemeClr val="accent5">
                <a:tint val="60000"/>
                <a:hueOff val="0"/>
                <a:satOff val="0"/>
                <a:lumOff val="0"/>
                <a:alphaOff val="0"/>
                <a:satMod val="100000"/>
                <a:lumMod val="100000"/>
              </a:schemeClr>
            </a:gs>
            <a:gs pos="50000">
              <a:schemeClr val="accent5">
                <a:tint val="60000"/>
                <a:hueOff val="0"/>
                <a:satOff val="0"/>
                <a:lumOff val="0"/>
                <a:alphaOff val="0"/>
                <a:shade val="99000"/>
                <a:satMod val="105000"/>
                <a:lumMod val="100000"/>
              </a:schemeClr>
            </a:gs>
            <a:gs pos="100000">
              <a:schemeClr val="accent5">
                <a:tint val="6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407946" y="970259"/>
        <a:ext cx="394203" cy="238705"/>
      </dsp:txXfrm>
    </dsp:sp>
    <dsp:sp modelId="{53D8A6C9-B63B-430E-B06F-AD533374AE92}">
      <dsp:nvSpPr>
        <dsp:cNvPr id="0" name=""/>
        <dsp:cNvSpPr/>
      </dsp:nvSpPr>
      <dsp:spPr>
        <a:xfrm>
          <a:off x="5134677" y="859211"/>
          <a:ext cx="1597949" cy="691200"/>
        </a:xfrm>
        <a:prstGeom prst="roundRect">
          <a:avLst>
            <a:gd name="adj" fmla="val 10000"/>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t>47%</a:t>
          </a:r>
        </a:p>
      </dsp:txBody>
      <dsp:txXfrm>
        <a:off x="5134677" y="859211"/>
        <a:ext cx="1597949" cy="460800"/>
      </dsp:txXfrm>
    </dsp:sp>
    <dsp:sp modelId="{816FE444-CDCA-4AFF-8288-59CE934EA139}">
      <dsp:nvSpPr>
        <dsp:cNvPr id="0" name=""/>
        <dsp:cNvSpPr/>
      </dsp:nvSpPr>
      <dsp:spPr>
        <a:xfrm>
          <a:off x="5461968" y="1320011"/>
          <a:ext cx="1597949" cy="167040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s-MX" sz="1600" kern="1200" dirty="0">
              <a:solidFill>
                <a:schemeClr val="tx1"/>
              </a:solidFill>
              <a:effectLst/>
              <a:latin typeface="+mn-lt"/>
              <a:ea typeface="+mn-ea"/>
              <a:cs typeface="+mn-cs"/>
            </a:rPr>
            <a:t>pornografía es un problema mayor en el hogar</a:t>
          </a:r>
          <a:endParaRPr lang="en-US" sz="1600" kern="1200" dirty="0"/>
        </a:p>
      </dsp:txBody>
      <dsp:txXfrm>
        <a:off x="5508770" y="1366813"/>
        <a:ext cx="1504345" cy="1576796"/>
      </dsp:txXfrm>
    </dsp:sp>
    <dsp:sp modelId="{21898E54-164B-4EA9-9803-C775DDFD3EB3}">
      <dsp:nvSpPr>
        <dsp:cNvPr id="0" name=""/>
        <dsp:cNvSpPr/>
      </dsp:nvSpPr>
      <dsp:spPr>
        <a:xfrm>
          <a:off x="6987799" y="890690"/>
          <a:ext cx="540966" cy="397843"/>
        </a:xfrm>
        <a:prstGeom prst="rightArrow">
          <a:avLst>
            <a:gd name="adj1" fmla="val 60000"/>
            <a:gd name="adj2" fmla="val 50000"/>
          </a:avLst>
        </a:prstGeom>
        <a:gradFill rotWithShape="0">
          <a:gsLst>
            <a:gs pos="0">
              <a:schemeClr val="accent5">
                <a:tint val="60000"/>
                <a:hueOff val="0"/>
                <a:satOff val="0"/>
                <a:lumOff val="0"/>
                <a:alphaOff val="0"/>
                <a:satMod val="100000"/>
                <a:lumMod val="100000"/>
              </a:schemeClr>
            </a:gs>
            <a:gs pos="50000">
              <a:schemeClr val="accent5">
                <a:tint val="60000"/>
                <a:hueOff val="0"/>
                <a:satOff val="0"/>
                <a:lumOff val="0"/>
                <a:alphaOff val="0"/>
                <a:shade val="99000"/>
                <a:satMod val="105000"/>
                <a:lumMod val="100000"/>
              </a:schemeClr>
            </a:gs>
            <a:gs pos="100000">
              <a:schemeClr val="accent5">
                <a:tint val="6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6987799" y="970259"/>
        <a:ext cx="421613" cy="238705"/>
      </dsp:txXfrm>
    </dsp:sp>
    <dsp:sp modelId="{BD57182C-6CA9-4062-AB68-8024045A4802}">
      <dsp:nvSpPr>
        <dsp:cNvPr id="0" name=""/>
        <dsp:cNvSpPr/>
      </dsp:nvSpPr>
      <dsp:spPr>
        <a:xfrm>
          <a:off x="7753319" y="859211"/>
          <a:ext cx="1597949" cy="691200"/>
        </a:xfrm>
        <a:prstGeom prst="roundRect">
          <a:avLst>
            <a:gd name="adj" fmla="val 10000"/>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t>1/3</a:t>
          </a:r>
        </a:p>
      </dsp:txBody>
      <dsp:txXfrm>
        <a:off x="7753319" y="859211"/>
        <a:ext cx="1597949" cy="460800"/>
      </dsp:txXfrm>
    </dsp:sp>
    <dsp:sp modelId="{742DEA62-08CF-42FD-9EDF-6A38977A15B6}">
      <dsp:nvSpPr>
        <dsp:cNvPr id="0" name=""/>
        <dsp:cNvSpPr/>
      </dsp:nvSpPr>
      <dsp:spPr>
        <a:xfrm>
          <a:off x="7701600" y="1320011"/>
          <a:ext cx="2355969" cy="167040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s-MX" sz="2000" kern="1200" dirty="0">
              <a:solidFill>
                <a:schemeClr val="tx1"/>
              </a:solidFill>
              <a:effectLst/>
              <a:latin typeface="+mn-lt"/>
              <a:ea typeface="+mn-ea"/>
              <a:cs typeface="+mn-cs"/>
            </a:rPr>
            <a:t>de las mujeres la procuran regularmente</a:t>
          </a:r>
          <a:endParaRPr lang="en-US" sz="2000" kern="1200" dirty="0"/>
        </a:p>
      </dsp:txBody>
      <dsp:txXfrm>
        <a:off x="7750524" y="1368935"/>
        <a:ext cx="2258121" cy="15725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6CEB3-455C-4582-902E-B83DDB4C1F42}">
      <dsp:nvSpPr>
        <dsp:cNvPr id="0" name=""/>
        <dsp:cNvSpPr/>
      </dsp:nvSpPr>
      <dsp:spPr>
        <a:xfrm>
          <a:off x="2542064" y="2844"/>
          <a:ext cx="1197799" cy="778569"/>
        </a:xfrm>
        <a:prstGeom prst="roundRect">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MX" sz="1300" kern="1200" dirty="0">
              <a:solidFill>
                <a:schemeClr val="tx1"/>
              </a:solidFill>
              <a:effectLst/>
              <a:latin typeface="+mn-lt"/>
              <a:ea typeface="+mn-ea"/>
              <a:cs typeface="+mn-cs"/>
            </a:rPr>
            <a:t>Curiosidad</a:t>
          </a:r>
          <a:endParaRPr lang="en-US" sz="1300" kern="1200" dirty="0"/>
        </a:p>
      </dsp:txBody>
      <dsp:txXfrm>
        <a:off x="2580071" y="40851"/>
        <a:ext cx="1121785" cy="702555"/>
      </dsp:txXfrm>
    </dsp:sp>
    <dsp:sp modelId="{D8DDDF2B-D688-4812-BA4E-43C652AB88EB}">
      <dsp:nvSpPr>
        <dsp:cNvPr id="0" name=""/>
        <dsp:cNvSpPr/>
      </dsp:nvSpPr>
      <dsp:spPr>
        <a:xfrm>
          <a:off x="1586090" y="392129"/>
          <a:ext cx="3109746" cy="3109746"/>
        </a:xfrm>
        <a:custGeom>
          <a:avLst/>
          <a:gdLst/>
          <a:ahLst/>
          <a:cxnLst/>
          <a:rect l="0" t="0" r="0" b="0"/>
          <a:pathLst>
            <a:path>
              <a:moveTo>
                <a:pt x="2161993" y="123427"/>
              </a:moveTo>
              <a:arcTo wR="1554873" hR="1554873" stAng="17578998" swAng="1960502"/>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F609DB7-245B-4749-8F61-9EFF7ED8E610}">
      <dsp:nvSpPr>
        <dsp:cNvPr id="0" name=""/>
        <dsp:cNvSpPr/>
      </dsp:nvSpPr>
      <dsp:spPr>
        <a:xfrm>
          <a:off x="4020836" y="1077235"/>
          <a:ext cx="1197799" cy="778569"/>
        </a:xfrm>
        <a:prstGeom prst="roundRect">
          <a:avLst/>
        </a:prstGeom>
        <a:gradFill rotWithShape="0">
          <a:gsLst>
            <a:gs pos="0">
              <a:schemeClr val="accent5">
                <a:hueOff val="3404998"/>
                <a:satOff val="-6012"/>
                <a:lumOff val="-2059"/>
                <a:alphaOff val="0"/>
                <a:satMod val="100000"/>
                <a:lumMod val="100000"/>
              </a:schemeClr>
            </a:gs>
            <a:gs pos="50000">
              <a:schemeClr val="accent5">
                <a:hueOff val="3404998"/>
                <a:satOff val="-6012"/>
                <a:lumOff val="-2059"/>
                <a:alphaOff val="0"/>
                <a:shade val="99000"/>
                <a:satMod val="105000"/>
                <a:lumMod val="100000"/>
              </a:schemeClr>
            </a:gs>
            <a:gs pos="100000">
              <a:schemeClr val="accent5">
                <a:hueOff val="3404998"/>
                <a:satOff val="-6012"/>
                <a:lumOff val="-2059"/>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MX" sz="1300" kern="1200" dirty="0">
              <a:solidFill>
                <a:schemeClr val="tx1"/>
              </a:solidFill>
              <a:effectLst/>
              <a:latin typeface="+mn-lt"/>
              <a:ea typeface="+mn-ea"/>
              <a:cs typeface="+mn-cs"/>
            </a:rPr>
            <a:t>Absorción</a:t>
          </a:r>
          <a:endParaRPr lang="en-US" sz="1300" kern="1200" dirty="0"/>
        </a:p>
      </dsp:txBody>
      <dsp:txXfrm>
        <a:off x="4058843" y="1115242"/>
        <a:ext cx="1121785" cy="702555"/>
      </dsp:txXfrm>
    </dsp:sp>
    <dsp:sp modelId="{0765A024-4E98-42E6-9370-EE6D0704466B}">
      <dsp:nvSpPr>
        <dsp:cNvPr id="0" name=""/>
        <dsp:cNvSpPr/>
      </dsp:nvSpPr>
      <dsp:spPr>
        <a:xfrm>
          <a:off x="1586090" y="392129"/>
          <a:ext cx="3109746" cy="3109746"/>
        </a:xfrm>
        <a:custGeom>
          <a:avLst/>
          <a:gdLst/>
          <a:ahLst/>
          <a:cxnLst/>
          <a:rect l="0" t="0" r="0" b="0"/>
          <a:pathLst>
            <a:path>
              <a:moveTo>
                <a:pt x="3107621" y="1473611"/>
              </a:moveTo>
              <a:arcTo wR="1554873" hR="1554873" stAng="21420252" swAng="2195507"/>
            </a:path>
          </a:pathLst>
        </a:custGeom>
        <a:noFill/>
        <a:ln w="6350" cap="flat" cmpd="sng" algn="ctr">
          <a:solidFill>
            <a:schemeClr val="accent5">
              <a:hueOff val="3404998"/>
              <a:satOff val="-6012"/>
              <a:lumOff val="-2059"/>
              <a:alphaOff val="0"/>
            </a:schemeClr>
          </a:solidFill>
          <a:prstDash val="solid"/>
        </a:ln>
        <a:effectLst/>
      </dsp:spPr>
      <dsp:style>
        <a:lnRef idx="1">
          <a:scrgbClr r="0" g="0" b="0"/>
        </a:lnRef>
        <a:fillRef idx="0">
          <a:scrgbClr r="0" g="0" b="0"/>
        </a:fillRef>
        <a:effectRef idx="0">
          <a:scrgbClr r="0" g="0" b="0"/>
        </a:effectRef>
        <a:fontRef idx="minor"/>
      </dsp:style>
    </dsp:sp>
    <dsp:sp modelId="{F739B99B-C8E6-4EA3-BB8E-9B21DC1D2E98}">
      <dsp:nvSpPr>
        <dsp:cNvPr id="0" name=""/>
        <dsp:cNvSpPr/>
      </dsp:nvSpPr>
      <dsp:spPr>
        <a:xfrm>
          <a:off x="3455995" y="2815636"/>
          <a:ext cx="1197799" cy="778569"/>
        </a:xfrm>
        <a:prstGeom prst="roundRect">
          <a:avLst/>
        </a:prstGeom>
        <a:gradFill rotWithShape="0">
          <a:gsLst>
            <a:gs pos="0">
              <a:schemeClr val="accent5">
                <a:hueOff val="6809995"/>
                <a:satOff val="-12023"/>
                <a:lumOff val="-4118"/>
                <a:alphaOff val="0"/>
                <a:satMod val="100000"/>
                <a:lumMod val="100000"/>
              </a:schemeClr>
            </a:gs>
            <a:gs pos="50000">
              <a:schemeClr val="accent5">
                <a:hueOff val="6809995"/>
                <a:satOff val="-12023"/>
                <a:lumOff val="-4118"/>
                <a:alphaOff val="0"/>
                <a:shade val="99000"/>
                <a:satMod val="105000"/>
                <a:lumMod val="100000"/>
              </a:schemeClr>
            </a:gs>
            <a:gs pos="100000">
              <a:schemeClr val="accent5">
                <a:hueOff val="6809995"/>
                <a:satOff val="-12023"/>
                <a:lumOff val="-4118"/>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MX" sz="1300" kern="1200" dirty="0">
              <a:solidFill>
                <a:schemeClr val="tx1"/>
              </a:solidFill>
              <a:effectLst/>
              <a:latin typeface="+mn-lt"/>
              <a:ea typeface="+mn-ea"/>
              <a:cs typeface="+mn-cs"/>
            </a:rPr>
            <a:t>Dependencia</a:t>
          </a:r>
          <a:endParaRPr lang="en-US" sz="1300" kern="1200" dirty="0"/>
        </a:p>
      </dsp:txBody>
      <dsp:txXfrm>
        <a:off x="3494002" y="2853643"/>
        <a:ext cx="1121785" cy="702555"/>
      </dsp:txXfrm>
    </dsp:sp>
    <dsp:sp modelId="{60D4135A-A808-4692-A2DE-A89A3AE848DF}">
      <dsp:nvSpPr>
        <dsp:cNvPr id="0" name=""/>
        <dsp:cNvSpPr/>
      </dsp:nvSpPr>
      <dsp:spPr>
        <a:xfrm>
          <a:off x="1586090" y="392129"/>
          <a:ext cx="3109746" cy="3109746"/>
        </a:xfrm>
        <a:custGeom>
          <a:avLst/>
          <a:gdLst/>
          <a:ahLst/>
          <a:cxnLst/>
          <a:rect l="0" t="0" r="0" b="0"/>
          <a:pathLst>
            <a:path>
              <a:moveTo>
                <a:pt x="1863732" y="3078761"/>
              </a:moveTo>
              <a:arcTo wR="1554873" hR="1554873" stAng="4712555" swAng="1374890"/>
            </a:path>
          </a:pathLst>
        </a:custGeom>
        <a:noFill/>
        <a:ln w="6350" cap="flat" cmpd="sng" algn="ctr">
          <a:solidFill>
            <a:schemeClr val="accent5">
              <a:hueOff val="6809995"/>
              <a:satOff val="-12023"/>
              <a:lumOff val="-4118"/>
              <a:alphaOff val="0"/>
            </a:schemeClr>
          </a:solidFill>
          <a:prstDash val="solid"/>
        </a:ln>
        <a:effectLst/>
      </dsp:spPr>
      <dsp:style>
        <a:lnRef idx="1">
          <a:scrgbClr r="0" g="0" b="0"/>
        </a:lnRef>
        <a:fillRef idx="0">
          <a:scrgbClr r="0" g="0" b="0"/>
        </a:fillRef>
        <a:effectRef idx="0">
          <a:scrgbClr r="0" g="0" b="0"/>
        </a:effectRef>
        <a:fontRef idx="minor"/>
      </dsp:style>
    </dsp:sp>
    <dsp:sp modelId="{03BCB314-DE07-410F-9CAA-35B38921521D}">
      <dsp:nvSpPr>
        <dsp:cNvPr id="0" name=""/>
        <dsp:cNvSpPr/>
      </dsp:nvSpPr>
      <dsp:spPr>
        <a:xfrm>
          <a:off x="1628132" y="2815636"/>
          <a:ext cx="1197799" cy="778569"/>
        </a:xfrm>
        <a:prstGeom prst="roundRect">
          <a:avLst/>
        </a:prstGeom>
        <a:gradFill rotWithShape="0">
          <a:gsLst>
            <a:gs pos="0">
              <a:schemeClr val="accent5">
                <a:hueOff val="10214993"/>
                <a:satOff val="-18035"/>
                <a:lumOff val="-6177"/>
                <a:alphaOff val="0"/>
                <a:satMod val="100000"/>
                <a:lumMod val="100000"/>
              </a:schemeClr>
            </a:gs>
            <a:gs pos="50000">
              <a:schemeClr val="accent5">
                <a:hueOff val="10214993"/>
                <a:satOff val="-18035"/>
                <a:lumOff val="-6177"/>
                <a:alphaOff val="0"/>
                <a:shade val="99000"/>
                <a:satMod val="105000"/>
                <a:lumMod val="100000"/>
              </a:schemeClr>
            </a:gs>
            <a:gs pos="100000">
              <a:schemeClr val="accent5">
                <a:hueOff val="10214993"/>
                <a:satOff val="-18035"/>
                <a:lumOff val="-6177"/>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MX" sz="1300" kern="1200" dirty="0">
              <a:solidFill>
                <a:schemeClr val="tx1"/>
              </a:solidFill>
              <a:effectLst/>
              <a:latin typeface="+mn-lt"/>
              <a:ea typeface="+mn-ea"/>
              <a:cs typeface="+mn-cs"/>
            </a:rPr>
            <a:t>Tolerancia</a:t>
          </a:r>
          <a:endParaRPr lang="en-US" sz="1300" kern="1200" dirty="0"/>
        </a:p>
      </dsp:txBody>
      <dsp:txXfrm>
        <a:off x="1666139" y="2853643"/>
        <a:ext cx="1121785" cy="702555"/>
      </dsp:txXfrm>
    </dsp:sp>
    <dsp:sp modelId="{266049B0-9076-469B-AE31-1F720B01A15C}">
      <dsp:nvSpPr>
        <dsp:cNvPr id="0" name=""/>
        <dsp:cNvSpPr/>
      </dsp:nvSpPr>
      <dsp:spPr>
        <a:xfrm>
          <a:off x="1586090" y="392129"/>
          <a:ext cx="3109746" cy="3109746"/>
        </a:xfrm>
        <a:custGeom>
          <a:avLst/>
          <a:gdLst/>
          <a:ahLst/>
          <a:cxnLst/>
          <a:rect l="0" t="0" r="0" b="0"/>
          <a:pathLst>
            <a:path>
              <a:moveTo>
                <a:pt x="259725" y="2415236"/>
              </a:moveTo>
              <a:arcTo wR="1554873" hR="1554873" stAng="8784241" swAng="2195507"/>
            </a:path>
          </a:pathLst>
        </a:custGeom>
        <a:noFill/>
        <a:ln w="6350" cap="flat" cmpd="sng" algn="ctr">
          <a:solidFill>
            <a:schemeClr val="accent5">
              <a:hueOff val="10214993"/>
              <a:satOff val="-18035"/>
              <a:lumOff val="-6177"/>
              <a:alphaOff val="0"/>
            </a:schemeClr>
          </a:solidFill>
          <a:prstDash val="solid"/>
        </a:ln>
        <a:effectLst/>
      </dsp:spPr>
      <dsp:style>
        <a:lnRef idx="1">
          <a:scrgbClr r="0" g="0" b="0"/>
        </a:lnRef>
        <a:fillRef idx="0">
          <a:scrgbClr r="0" g="0" b="0"/>
        </a:fillRef>
        <a:effectRef idx="0">
          <a:scrgbClr r="0" g="0" b="0"/>
        </a:effectRef>
        <a:fontRef idx="minor"/>
      </dsp:style>
    </dsp:sp>
    <dsp:sp modelId="{4A63F1B7-D110-464F-B05B-DA2DD3D0FE70}">
      <dsp:nvSpPr>
        <dsp:cNvPr id="0" name=""/>
        <dsp:cNvSpPr/>
      </dsp:nvSpPr>
      <dsp:spPr>
        <a:xfrm>
          <a:off x="1063292" y="1077235"/>
          <a:ext cx="1197799" cy="778569"/>
        </a:xfrm>
        <a:prstGeom prst="roundRect">
          <a:avLst/>
        </a:prstGeom>
        <a:gradFill rotWithShape="0">
          <a:gsLst>
            <a:gs pos="0">
              <a:schemeClr val="accent5">
                <a:hueOff val="13619991"/>
                <a:satOff val="-24047"/>
                <a:lumOff val="-8236"/>
                <a:alphaOff val="0"/>
                <a:satMod val="100000"/>
                <a:lumMod val="100000"/>
              </a:schemeClr>
            </a:gs>
            <a:gs pos="50000">
              <a:schemeClr val="accent5">
                <a:hueOff val="13619991"/>
                <a:satOff val="-24047"/>
                <a:lumOff val="-8236"/>
                <a:alphaOff val="0"/>
                <a:shade val="99000"/>
                <a:satMod val="105000"/>
                <a:lumMod val="100000"/>
              </a:schemeClr>
            </a:gs>
            <a:gs pos="100000">
              <a:schemeClr val="accent5">
                <a:hueOff val="13619991"/>
                <a:satOff val="-24047"/>
                <a:lumOff val="-8236"/>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MX" sz="1300" kern="1200" dirty="0">
              <a:solidFill>
                <a:schemeClr val="tx1"/>
              </a:solidFill>
              <a:effectLst/>
              <a:latin typeface="+mn-lt"/>
              <a:ea typeface="+mn-ea"/>
              <a:cs typeface="+mn-cs"/>
            </a:rPr>
            <a:t>Vergüenza</a:t>
          </a:r>
          <a:endParaRPr lang="en-US" sz="1300" kern="1200" dirty="0"/>
        </a:p>
      </dsp:txBody>
      <dsp:txXfrm>
        <a:off x="1101299" y="1115242"/>
        <a:ext cx="1121785" cy="702555"/>
      </dsp:txXfrm>
    </dsp:sp>
    <dsp:sp modelId="{1826B57B-FEE3-485E-9554-3B0026170ADC}">
      <dsp:nvSpPr>
        <dsp:cNvPr id="0" name=""/>
        <dsp:cNvSpPr/>
      </dsp:nvSpPr>
      <dsp:spPr>
        <a:xfrm>
          <a:off x="1586090" y="392129"/>
          <a:ext cx="3109746" cy="3109746"/>
        </a:xfrm>
        <a:custGeom>
          <a:avLst/>
          <a:gdLst/>
          <a:ahLst/>
          <a:cxnLst/>
          <a:rect l="0" t="0" r="0" b="0"/>
          <a:pathLst>
            <a:path>
              <a:moveTo>
                <a:pt x="271032" y="677727"/>
              </a:moveTo>
              <a:arcTo wR="1554873" hR="1554873" stAng="12860500" swAng="1960502"/>
            </a:path>
          </a:pathLst>
        </a:custGeom>
        <a:noFill/>
        <a:ln w="6350" cap="flat" cmpd="sng" algn="ctr">
          <a:solidFill>
            <a:schemeClr val="accent5">
              <a:hueOff val="13619991"/>
              <a:satOff val="-24047"/>
              <a:lumOff val="-8236"/>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F2EE6-2372-4297-931F-5D8A8FAAC5AD}">
      <dsp:nvSpPr>
        <dsp:cNvPr id="0" name=""/>
        <dsp:cNvSpPr/>
      </dsp:nvSpPr>
      <dsp:spPr>
        <a:xfrm>
          <a:off x="0" y="0"/>
          <a:ext cx="7137139" cy="52351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endParaRPr lang="en-US" sz="1200" kern="1200" dirty="0">
            <a:solidFill>
              <a:schemeClr val="tx1"/>
            </a:solidFill>
            <a:effectLst/>
            <a:latin typeface="+mn-lt"/>
            <a:ea typeface="+mn-ea"/>
            <a:cs typeface="+mn-cs"/>
          </a:endParaRPr>
        </a:p>
        <a:p>
          <a:pPr marL="0" lvl="0" indent="0" algn="l" defTabSz="533400">
            <a:lnSpc>
              <a:spcPct val="90000"/>
            </a:lnSpc>
            <a:spcBef>
              <a:spcPct val="0"/>
            </a:spcBef>
            <a:spcAft>
              <a:spcPct val="35000"/>
            </a:spcAft>
            <a:buNone/>
          </a:pPr>
          <a:r>
            <a:rPr lang="es-MX" sz="2800" b="1" kern="1200" dirty="0">
              <a:solidFill>
                <a:schemeClr val="bg1"/>
              </a:solidFill>
              <a:effectLst/>
              <a:latin typeface="+mn-lt"/>
              <a:ea typeface="+mn-ea"/>
              <a:cs typeface="+mn-cs"/>
            </a:rPr>
            <a:t>Reconoce </a:t>
          </a:r>
          <a:endParaRPr lang="en-US" sz="2800" kern="1200" dirty="0">
            <a:solidFill>
              <a:schemeClr val="bg1"/>
            </a:solidFill>
          </a:endParaRPr>
        </a:p>
      </dsp:txBody>
      <dsp:txXfrm>
        <a:off x="15333" y="15333"/>
        <a:ext cx="6510970" cy="492852"/>
      </dsp:txXfrm>
    </dsp:sp>
    <dsp:sp modelId="{C0BE4FDA-1C10-4485-8711-F6B652FADB69}">
      <dsp:nvSpPr>
        <dsp:cNvPr id="0" name=""/>
        <dsp:cNvSpPr/>
      </dsp:nvSpPr>
      <dsp:spPr>
        <a:xfrm>
          <a:off x="532968" y="596229"/>
          <a:ext cx="7137139" cy="52351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MX" sz="2200" b="1" kern="1200" dirty="0">
              <a:solidFill>
                <a:schemeClr val="bg1"/>
              </a:solidFill>
              <a:effectLst/>
              <a:latin typeface="+mn-lt"/>
              <a:ea typeface="+mn-ea"/>
              <a:cs typeface="+mn-cs"/>
            </a:rPr>
            <a:t>Hazte vulnerable </a:t>
          </a:r>
          <a:endParaRPr lang="en-US" sz="2200" kern="1200" dirty="0">
            <a:solidFill>
              <a:schemeClr val="bg1"/>
            </a:solidFill>
          </a:endParaRPr>
        </a:p>
      </dsp:txBody>
      <dsp:txXfrm>
        <a:off x="548301" y="611562"/>
        <a:ext cx="6233217" cy="492852"/>
      </dsp:txXfrm>
    </dsp:sp>
    <dsp:sp modelId="{85327D2D-4B0C-4CE0-8C22-D0449B2CF11F}">
      <dsp:nvSpPr>
        <dsp:cNvPr id="0" name=""/>
        <dsp:cNvSpPr/>
      </dsp:nvSpPr>
      <dsp:spPr>
        <a:xfrm>
          <a:off x="1065936" y="1192459"/>
          <a:ext cx="7137139" cy="52351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MX" sz="2200" b="1" kern="1200" dirty="0">
              <a:solidFill>
                <a:schemeClr val="tx1"/>
              </a:solidFill>
              <a:effectLst/>
              <a:latin typeface="+mn-lt"/>
              <a:ea typeface="+mn-ea"/>
              <a:cs typeface="+mn-cs"/>
            </a:rPr>
            <a:t>dirígete a otras personas</a:t>
          </a:r>
          <a:endParaRPr lang="en-US" sz="2200" kern="1200" dirty="0"/>
        </a:p>
      </dsp:txBody>
      <dsp:txXfrm>
        <a:off x="1081269" y="1207792"/>
        <a:ext cx="6233217" cy="492852"/>
      </dsp:txXfrm>
    </dsp:sp>
    <dsp:sp modelId="{C0831CC8-E71F-4B39-8499-68326D6CA574}">
      <dsp:nvSpPr>
        <dsp:cNvPr id="0" name=""/>
        <dsp:cNvSpPr/>
      </dsp:nvSpPr>
      <dsp:spPr>
        <a:xfrm>
          <a:off x="1598904" y="1788688"/>
          <a:ext cx="7137139" cy="52351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no </a:t>
          </a:r>
          <a:r>
            <a:rPr lang="en-US" sz="2200" kern="1200" dirty="0" err="1"/>
            <a:t>más</a:t>
          </a:r>
          <a:r>
            <a:rPr lang="en-US" sz="2200" kern="1200" dirty="0"/>
            <a:t> culpa</a:t>
          </a:r>
        </a:p>
      </dsp:txBody>
      <dsp:txXfrm>
        <a:off x="1614237" y="1804021"/>
        <a:ext cx="6233217" cy="492852"/>
      </dsp:txXfrm>
    </dsp:sp>
    <dsp:sp modelId="{0B650FA0-3241-48B0-A44A-8545D7C8FFD8}">
      <dsp:nvSpPr>
        <dsp:cNvPr id="0" name=""/>
        <dsp:cNvSpPr/>
      </dsp:nvSpPr>
      <dsp:spPr>
        <a:xfrm>
          <a:off x="2131872" y="2384918"/>
          <a:ext cx="7137139" cy="523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MX" sz="2200" b="1" kern="1200" dirty="0">
              <a:solidFill>
                <a:schemeClr val="tx1"/>
              </a:solidFill>
              <a:effectLst/>
              <a:latin typeface="+mn-lt"/>
              <a:ea typeface="+mn-ea"/>
              <a:cs typeface="+mn-cs"/>
            </a:rPr>
            <a:t>Remplaza las mentiras con verdad.</a:t>
          </a:r>
          <a:endParaRPr lang="en-US" sz="2200" kern="1200" dirty="0"/>
        </a:p>
      </dsp:txBody>
      <dsp:txXfrm>
        <a:off x="2147205" y="2400251"/>
        <a:ext cx="6233217" cy="492852"/>
      </dsp:txXfrm>
    </dsp:sp>
    <dsp:sp modelId="{0DEE0541-7601-4313-83BB-CD11EB9033D7}">
      <dsp:nvSpPr>
        <dsp:cNvPr id="0" name=""/>
        <dsp:cNvSpPr/>
      </dsp:nvSpPr>
      <dsp:spPr>
        <a:xfrm>
          <a:off x="6796852" y="382459"/>
          <a:ext cx="340287" cy="34028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6873417" y="382459"/>
        <a:ext cx="187157" cy="256066"/>
      </dsp:txXfrm>
    </dsp:sp>
    <dsp:sp modelId="{AECA2DDB-8367-4A9B-9AFE-84FEAB4156DA}">
      <dsp:nvSpPr>
        <dsp:cNvPr id="0" name=""/>
        <dsp:cNvSpPr/>
      </dsp:nvSpPr>
      <dsp:spPr>
        <a:xfrm>
          <a:off x="7329820" y="978689"/>
          <a:ext cx="340287" cy="340287"/>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406385" y="978689"/>
        <a:ext cx="187157" cy="256066"/>
      </dsp:txXfrm>
    </dsp:sp>
    <dsp:sp modelId="{B3528AF5-F635-4024-9A18-1800945C7272}">
      <dsp:nvSpPr>
        <dsp:cNvPr id="0" name=""/>
        <dsp:cNvSpPr/>
      </dsp:nvSpPr>
      <dsp:spPr>
        <a:xfrm>
          <a:off x="7862788" y="1566193"/>
          <a:ext cx="340287" cy="340287"/>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939353" y="1566193"/>
        <a:ext cx="187157" cy="256066"/>
      </dsp:txXfrm>
    </dsp:sp>
    <dsp:sp modelId="{E3FE8376-28AD-4BB5-9A0C-41B76106C705}">
      <dsp:nvSpPr>
        <dsp:cNvPr id="0" name=""/>
        <dsp:cNvSpPr/>
      </dsp:nvSpPr>
      <dsp:spPr>
        <a:xfrm>
          <a:off x="8395756" y="2168239"/>
          <a:ext cx="340287" cy="340287"/>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8472321" y="2168239"/>
        <a:ext cx="187157" cy="2560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1C5CF-0D74-4C44-A6CC-C1FAB8611F3B}">
      <dsp:nvSpPr>
        <dsp:cNvPr id="0" name=""/>
        <dsp:cNvSpPr/>
      </dsp:nvSpPr>
      <dsp:spPr>
        <a:xfrm>
          <a:off x="0" y="2897863"/>
          <a:ext cx="10058399" cy="95114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s-MX" sz="3300" kern="1200" dirty="0">
              <a:solidFill>
                <a:schemeClr val="tx1"/>
              </a:solidFill>
              <a:effectLst/>
              <a:latin typeface="+mn-lt"/>
              <a:ea typeface="+mn-ea"/>
              <a:cs typeface="+mn-cs"/>
            </a:rPr>
            <a:t>Restaura</a:t>
          </a:r>
          <a:endParaRPr lang="en-US" sz="3300" kern="1200" dirty="0"/>
        </a:p>
      </dsp:txBody>
      <dsp:txXfrm>
        <a:off x="0" y="2897863"/>
        <a:ext cx="10058399" cy="951143"/>
      </dsp:txXfrm>
    </dsp:sp>
    <dsp:sp modelId="{28A3E437-FFE6-4347-801F-A44C57A0B329}">
      <dsp:nvSpPr>
        <dsp:cNvPr id="0" name=""/>
        <dsp:cNvSpPr/>
      </dsp:nvSpPr>
      <dsp:spPr>
        <a:xfrm rot="10800000">
          <a:off x="0" y="1449271"/>
          <a:ext cx="10058399" cy="1462858"/>
        </a:xfrm>
        <a:prstGeom prst="upArrowCallout">
          <a:avLst/>
        </a:prstGeom>
        <a:solidFill>
          <a:schemeClr val="accent4">
            <a:hueOff val="-869100"/>
            <a:satOff val="-34016"/>
            <a:lumOff val="-68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s-MX" sz="3300" kern="1200" dirty="0">
              <a:solidFill>
                <a:schemeClr val="tx1"/>
              </a:solidFill>
              <a:effectLst/>
              <a:latin typeface="+mn-lt"/>
              <a:ea typeface="+mn-ea"/>
              <a:cs typeface="+mn-cs"/>
            </a:rPr>
            <a:t>Revela</a:t>
          </a:r>
          <a:r>
            <a:rPr lang="en-US" sz="3300" kern="1200" dirty="0"/>
            <a:t> </a:t>
          </a:r>
        </a:p>
      </dsp:txBody>
      <dsp:txXfrm rot="10800000">
        <a:off x="0" y="1449271"/>
        <a:ext cx="10058399" cy="950521"/>
      </dsp:txXfrm>
    </dsp:sp>
    <dsp:sp modelId="{6CFB23FB-3716-42E6-A9C8-0280D1152C52}">
      <dsp:nvSpPr>
        <dsp:cNvPr id="0" name=""/>
        <dsp:cNvSpPr/>
      </dsp:nvSpPr>
      <dsp:spPr>
        <a:xfrm rot="10800000">
          <a:off x="0" y="680"/>
          <a:ext cx="10058399" cy="1462858"/>
        </a:xfrm>
        <a:prstGeom prst="upArrowCallout">
          <a:avLst/>
        </a:prstGeom>
        <a:solidFill>
          <a:schemeClr val="accent4">
            <a:hueOff val="-1738200"/>
            <a:satOff val="-68032"/>
            <a:lumOff val="-137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s-MX" sz="3300" kern="1200" dirty="0">
              <a:solidFill>
                <a:schemeClr val="tx1"/>
              </a:solidFill>
              <a:effectLst/>
              <a:latin typeface="+mn-lt"/>
              <a:ea typeface="+mn-ea"/>
              <a:cs typeface="+mn-cs"/>
            </a:rPr>
            <a:t>Reconoce</a:t>
          </a:r>
          <a:endParaRPr lang="en-US" sz="3300" kern="1200" dirty="0"/>
        </a:p>
      </dsp:txBody>
      <dsp:txXfrm rot="10800000">
        <a:off x="0" y="680"/>
        <a:ext cx="10058399" cy="950521"/>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3230FB2-E8FF-47A7-A96A-A7DB070D3918}" type="datetimeFigureOut">
              <a:rPr lang="en-US" smtClean="0"/>
              <a:t>7/9/21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03D51DB1-D163-41C7-8A29-B46945EEFCF3}" type="slidenum">
              <a:rPr lang="en-US" smtClean="0"/>
              <a:t>‹Nº›</a:t>
            </a:fld>
            <a:endParaRPr lang="en-US"/>
          </a:p>
        </p:txBody>
      </p:sp>
    </p:spTree>
    <p:extLst>
      <p:ext uri="{BB962C8B-B14F-4D97-AF65-F5344CB8AC3E}">
        <p14:creationId xmlns:p14="http://schemas.microsoft.com/office/powerpoint/2010/main" val="4110593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2U93S7CIj-Q&amp;t=49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K7OIlwEdOH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dbYWKVAeu6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fightthenewdrug.org/media/emmas-story-overcoming-struggles-video/"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gatewaytowholeness.co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EL PROBLEMA DE LA PORNIGRAFÍA: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Adicción, Abuso y Aflicción</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Escrito por </a:t>
            </a:r>
            <a:r>
              <a:rPr lang="es-MX" sz="1200" kern="1200" dirty="0" err="1">
                <a:solidFill>
                  <a:schemeClr val="tx1"/>
                </a:solidFill>
                <a:effectLst/>
                <a:latin typeface="+mn-lt"/>
                <a:ea typeface="+mn-ea"/>
                <a:cs typeface="+mn-cs"/>
              </a:rPr>
              <a:t>Erica</a:t>
            </a:r>
            <a:r>
              <a:rPr lang="es-MX" sz="1200" kern="1200" dirty="0">
                <a:solidFill>
                  <a:schemeClr val="tx1"/>
                </a:solidFill>
                <a:effectLst/>
                <a:latin typeface="+mn-lt"/>
                <a:ea typeface="+mn-ea"/>
                <a:cs typeface="+mn-cs"/>
              </a:rPr>
              <a:t> Jones</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Directora asistente de Ministerio de la Mujer</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División Norteamericana de los Adventistas del Séptimo Día  </a:t>
            </a:r>
            <a:endParaRPr lang="en-US" sz="1200" kern="1200" dirty="0">
              <a:solidFill>
                <a:schemeClr val="tx1"/>
              </a:solidFill>
              <a:effectLst/>
              <a:latin typeface="+mn-lt"/>
              <a:ea typeface="+mn-ea"/>
              <a:cs typeface="+mn-cs"/>
            </a:endParaRPr>
          </a:p>
          <a:p>
            <a:pPr defTabSz="942289">
              <a:defRPr/>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defTabSz="942289">
              <a:defRPr/>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r>
              <a:rPr lang="es-MX" sz="1200" kern="1200" dirty="0">
                <a:solidFill>
                  <a:schemeClr val="tx1"/>
                </a:solidFill>
                <a:effectLst/>
                <a:latin typeface="+mn-lt"/>
                <a:ea typeface="+mn-ea"/>
                <a:cs typeface="+mn-cs"/>
              </a:rPr>
              <a:t>¿Diversión inocente? ¡Qué va! La pornografía causa daños físicos, emocionales y sicológicos. Por su naturaleza, que estimula la liberación de endorfinas, convierte al espectador en un adicto absorto en sí mismo, convirtiendo con ello en una burla el hermoso regalo del sexo creado por Dios. Es inherentemente violenta, eleva la depravación por encima de la intimidad mutua y tiene estrechos lazos de unión con el tráfico humano. Nuevas evidencias comprueban que la pornografía destruye las relaciones románticas de confianza y fidelidad y es una de las causas más comunes de matrimonios fracasados. Pero es posible liberarse de ese ciclo; y la liberación puede estar muy cerca.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1</a:t>
            </a:fld>
            <a:endParaRPr lang="en-US"/>
          </a:p>
        </p:txBody>
      </p:sp>
    </p:spTree>
    <p:extLst>
      <p:ext uri="{BB962C8B-B14F-4D97-AF65-F5344CB8AC3E}">
        <p14:creationId xmlns:p14="http://schemas.microsoft.com/office/powerpoint/2010/main" val="2221305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cap="small" dirty="0">
                <a:solidFill>
                  <a:schemeClr val="tx1"/>
                </a:solidFill>
                <a:effectLst/>
                <a:latin typeface="+mn-lt"/>
                <a:ea typeface="+mn-ea"/>
                <a:cs typeface="+mn-cs"/>
              </a:rPr>
              <a:t>LA GENTE SE CONVIERTE EN MEDIO PARA LOGRAR UN FIN </a:t>
            </a:r>
          </a:p>
          <a:p>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kern="1200" dirty="0">
                <a:solidFill>
                  <a:schemeClr val="tx1"/>
                </a:solidFill>
                <a:effectLst/>
                <a:latin typeface="+mn-lt"/>
                <a:ea typeface="+mn-ea"/>
                <a:cs typeface="+mn-cs"/>
              </a:rPr>
              <a:t>Con el tiempo, la pornografía crea la obsesión de mirar a la gente en vez de interactuar con ella. La  pornografía refleja imágenes irreales de las personas; las personas se convierten en meros objetos evaluados por su tamaño, forma y armonía en sus partes, no como un ser integral. Al volverse norma el mundo de fantasía, el observador de pornografía comienza a temer la verdadera intimidad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MX"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t>
            </a:r>
            <a:r>
              <a:rPr lang="es-MX" sz="1200" kern="1200" dirty="0">
                <a:solidFill>
                  <a:schemeClr val="tx1"/>
                </a:solidFill>
                <a:effectLst/>
                <a:latin typeface="+mn-lt"/>
                <a:ea typeface="+mn-ea"/>
                <a:cs typeface="+mn-cs"/>
              </a:rPr>
              <a:t>Los demás se convierten en objetos para ser juzgados, </a:t>
            </a:r>
            <a:r>
              <a:rPr lang="es-MX" sz="1200" kern="1200" dirty="0" err="1">
                <a:solidFill>
                  <a:schemeClr val="tx1"/>
                </a:solidFill>
                <a:effectLst/>
                <a:latin typeface="+mn-lt"/>
                <a:ea typeface="+mn-ea"/>
                <a:cs typeface="+mn-cs"/>
              </a:rPr>
              <a:t>sexualizados</a:t>
            </a:r>
            <a:r>
              <a:rPr lang="es-MX" sz="1200" kern="1200" dirty="0">
                <a:solidFill>
                  <a:schemeClr val="tx1"/>
                </a:solidFill>
                <a:effectLst/>
                <a:latin typeface="+mn-lt"/>
                <a:ea typeface="+mn-ea"/>
                <a:cs typeface="+mn-cs"/>
              </a:rPr>
              <a:t>, perseguidos y procurados y cazados.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Voyerismo</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Insensibilización</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Objetivación</a:t>
            </a:r>
            <a:endParaRPr lang="en-US" sz="1200" kern="1200" dirty="0">
              <a:solidFill>
                <a:schemeClr val="tx1"/>
              </a:solidFill>
              <a:effectLst/>
              <a:latin typeface="+mn-lt"/>
              <a:ea typeface="+mn-ea"/>
              <a:cs typeface="+mn-cs"/>
            </a:endParaRPr>
          </a:p>
          <a:p>
            <a:pPr lvl="0"/>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10</a:t>
            </a:fld>
            <a:endParaRPr lang="en-US"/>
          </a:p>
        </p:txBody>
      </p:sp>
    </p:spTree>
    <p:extLst>
      <p:ext uri="{BB962C8B-B14F-4D97-AF65-F5344CB8AC3E}">
        <p14:creationId xmlns:p14="http://schemas.microsoft.com/office/powerpoint/2010/main" val="144420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https://www.youtube.com/watch?v=2U93S7CIj-Q&amp;t=49s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kern="1200" cap="small" dirty="0">
                <a:solidFill>
                  <a:schemeClr val="tx1"/>
                </a:solidFill>
                <a:effectLst/>
                <a:latin typeface="+mn-lt"/>
                <a:ea typeface="+mn-ea"/>
                <a:cs typeface="+mn-cs"/>
              </a:rPr>
              <a:t>HISTORIA DE NATE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1" kern="1200" cap="small"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Presenta el video y dirige algunas preguntas de seguimiento. </a:t>
            </a:r>
            <a:endParaRPr lang="en-US" sz="1200" kern="1200" dirty="0">
              <a:solidFill>
                <a:schemeClr val="tx1"/>
              </a:solidFill>
              <a:effectLst/>
              <a:latin typeface="+mn-lt"/>
              <a:ea typeface="+mn-ea"/>
              <a:cs typeface="+mn-cs"/>
            </a:endParaRPr>
          </a:p>
          <a:p>
            <a:r>
              <a:rPr lang="es-MX" sz="1200" u="sng" kern="1200" dirty="0">
                <a:solidFill>
                  <a:schemeClr val="tx1"/>
                </a:solidFill>
                <a:effectLst/>
                <a:latin typeface="+mn-lt"/>
                <a:ea typeface="+mn-ea"/>
                <a:cs typeface="+mn-cs"/>
                <a:hlinkClick r:id="rId3"/>
              </a:rPr>
              <a:t>https://www.youtube.com/watch?v=2U93S7CIj-Q&amp;t=49s</a:t>
            </a:r>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11</a:t>
            </a:fld>
            <a:endParaRPr lang="en-US"/>
          </a:p>
        </p:txBody>
      </p:sp>
    </p:spTree>
    <p:extLst>
      <p:ext uri="{BB962C8B-B14F-4D97-AF65-F5344CB8AC3E}">
        <p14:creationId xmlns:p14="http://schemas.microsoft.com/office/powerpoint/2010/main" val="2297916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cap="small" dirty="0">
                <a:solidFill>
                  <a:schemeClr val="tx1"/>
                </a:solidFill>
                <a:effectLst/>
                <a:latin typeface="+mn-lt"/>
                <a:ea typeface="+mn-ea"/>
                <a:cs typeface="+mn-cs"/>
              </a:rPr>
              <a:t>ABUSO: la inherente violencia de la pornografía</a:t>
            </a:r>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12</a:t>
            </a:fld>
            <a:endParaRPr lang="en-US"/>
          </a:p>
        </p:txBody>
      </p:sp>
    </p:spTree>
    <p:extLst>
      <p:ext uri="{BB962C8B-B14F-4D97-AF65-F5344CB8AC3E}">
        <p14:creationId xmlns:p14="http://schemas.microsoft.com/office/powerpoint/2010/main" val="1129296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s-MX" sz="1200" b="1" kern="1200" cap="small" dirty="0">
                <a:solidFill>
                  <a:schemeClr val="tx1"/>
                </a:solidFill>
                <a:effectLst/>
                <a:latin typeface="+mn-lt"/>
                <a:ea typeface="+mn-ea"/>
                <a:cs typeface="+mn-cs"/>
              </a:rPr>
              <a:t>Según las estadísticas</a:t>
            </a:r>
            <a:r>
              <a:rPr lang="es-MX" sz="1200" kern="1200" dirty="0">
                <a:solidFill>
                  <a:schemeClr val="tx1"/>
                </a:solidFill>
                <a:effectLst/>
                <a:latin typeface="+mn-lt"/>
                <a:ea typeface="+mn-ea"/>
                <a:cs typeface="+mn-cs"/>
              </a:rPr>
              <a:t> </a:t>
            </a:r>
          </a:p>
          <a:p>
            <a:pPr marL="0" indent="0">
              <a:buFontTx/>
              <a:buNone/>
            </a:pPr>
            <a:endParaRPr lang="en-US" sz="1900" dirty="0">
              <a:latin typeface="Arial Narrow" panose="020B0606020202030204" pitchFamily="34" charset="0"/>
              <a:ea typeface="Times New Roman" panose="02020603050405020304" pitchFamily="18" charset="0"/>
            </a:endParaRPr>
          </a:p>
          <a:p>
            <a:pPr lvl="0"/>
            <a:r>
              <a:rPr lang="es-MX" sz="1200" kern="1200" dirty="0">
                <a:solidFill>
                  <a:schemeClr val="tx1"/>
                </a:solidFill>
                <a:effectLst/>
                <a:latin typeface="+mn-lt"/>
                <a:ea typeface="+mn-ea"/>
                <a:cs typeface="+mn-cs"/>
              </a:rPr>
              <a:t>El consumo de pornografía por parte de los hombres, particularmente pornografía de violencia, se asocia con una conducta más agresiva hacia su pareja de género femenino. Esta relación es todavía más fuerte cuando el hombre es sexista, se siente justificado al cometer violencia y ve a las mujeres como objetos sexuales (Rodríguez &amp; Fernández-Gonzáles, 2019).</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Las mujeres que ven pornografía están más propensas a cometer actos sexuales no consensuales, particularmente usando manipulación emocional y engaño con su pareja de sexo masculino.  (Hughes et al., 2020).</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La  pornografía, especialmente la violenta, muestra una relación con el aumento de actitudes relacionadas con asalto sexual e historia pasada de conducta agresiva (Bridges, 2019).</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Entre más  pornografía usan los hombres, más perciben a las mujeres como objetos, no como personas (</a:t>
            </a:r>
            <a:r>
              <a:rPr lang="es-MX" sz="1200" kern="1200" dirty="0" err="1">
                <a:solidFill>
                  <a:schemeClr val="tx1"/>
                </a:solidFill>
                <a:effectLst/>
                <a:latin typeface="+mn-lt"/>
                <a:ea typeface="+mn-ea"/>
                <a:cs typeface="+mn-cs"/>
              </a:rPr>
              <a:t>Seabrook</a:t>
            </a:r>
            <a:r>
              <a:rPr lang="es-MX" sz="1200" kern="1200" dirty="0">
                <a:solidFill>
                  <a:schemeClr val="tx1"/>
                </a:solidFill>
                <a:effectLst/>
                <a:latin typeface="+mn-lt"/>
                <a:ea typeface="+mn-ea"/>
                <a:cs typeface="+mn-cs"/>
              </a:rPr>
              <a:t> et al., 2019).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El 45 por ciento de las escenas pornográficas en línea, incluyen por lo menos un acto de agresión física. Las cinco más comunes formas de agresión física son golpear o dar nalgadas, amordazar, abofetear, halar el cabello y estrangular (Fritz et al, 2020).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En la  pornografía con agresión, las mujeres son el blanco en un 97 por ciento de las escenas y su respuesta a la agresión es, ya sea neutral o positiva y muy raramente negativa. Los hombres son los perpetradores de agresión en contra de mujeres en un 76 por ciento de las escenas (Fritz et al., 2020).</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El 29 por ciento de los estudiantes varones de décimo grado han visto pornografía violenta (</a:t>
            </a:r>
            <a:r>
              <a:rPr lang="es-MX" sz="1200" kern="1200" dirty="0" err="1">
                <a:solidFill>
                  <a:schemeClr val="tx1"/>
                </a:solidFill>
                <a:effectLst/>
                <a:latin typeface="+mn-lt"/>
                <a:ea typeface="+mn-ea"/>
                <a:cs typeface="+mn-cs"/>
              </a:rPr>
              <a:t>Rostad</a:t>
            </a:r>
            <a:r>
              <a:rPr lang="es-MX" sz="1200" kern="1200" dirty="0">
                <a:solidFill>
                  <a:schemeClr val="tx1"/>
                </a:solidFill>
                <a:effectLst/>
                <a:latin typeface="+mn-lt"/>
                <a:ea typeface="+mn-ea"/>
                <a:cs typeface="+mn-cs"/>
              </a:rPr>
              <a:t> et al., 2019).</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El 16 por ciento de las estudiantes de décimo grado han visto pornografía de violencia (</a:t>
            </a:r>
            <a:r>
              <a:rPr lang="es-MX" sz="1200" kern="1200" dirty="0" err="1">
                <a:solidFill>
                  <a:schemeClr val="tx1"/>
                </a:solidFill>
                <a:effectLst/>
                <a:latin typeface="+mn-lt"/>
                <a:ea typeface="+mn-ea"/>
                <a:cs typeface="+mn-cs"/>
              </a:rPr>
              <a:t>Rostad</a:t>
            </a:r>
            <a:r>
              <a:rPr lang="es-MX" sz="1200" kern="1200" dirty="0">
                <a:solidFill>
                  <a:schemeClr val="tx1"/>
                </a:solidFill>
                <a:effectLst/>
                <a:latin typeface="+mn-lt"/>
                <a:ea typeface="+mn-ea"/>
                <a:cs typeface="+mn-cs"/>
              </a:rPr>
              <a:t> et al., 2019).</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Los muchachos que han visto violencia pornográfica, tienen el doble de probabilidades de cometer violencia sexual y física en contra de una pareja en una cita (</a:t>
            </a:r>
            <a:r>
              <a:rPr lang="es-MX" sz="1200" kern="1200" dirty="0" err="1">
                <a:solidFill>
                  <a:schemeClr val="tx1"/>
                </a:solidFill>
                <a:effectLst/>
                <a:latin typeface="+mn-lt"/>
                <a:ea typeface="+mn-ea"/>
                <a:cs typeface="+mn-cs"/>
              </a:rPr>
              <a:t>Rostad</a:t>
            </a:r>
            <a:r>
              <a:rPr lang="es-MX" sz="1200" kern="1200" dirty="0">
                <a:solidFill>
                  <a:schemeClr val="tx1"/>
                </a:solidFill>
                <a:effectLst/>
                <a:latin typeface="+mn-lt"/>
                <a:ea typeface="+mn-ea"/>
                <a:cs typeface="+mn-cs"/>
              </a:rPr>
              <a:t> et al., 2019).</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Las jóvenes que han visto violencia pornográfica, tienen más probabilidades de experimentar violencia sexual por parte de su pareja en una cita (</a:t>
            </a:r>
            <a:r>
              <a:rPr lang="es-MX" sz="1200" kern="1200" dirty="0" err="1">
                <a:solidFill>
                  <a:schemeClr val="tx1"/>
                </a:solidFill>
                <a:effectLst/>
                <a:latin typeface="+mn-lt"/>
                <a:ea typeface="+mn-ea"/>
                <a:cs typeface="+mn-cs"/>
              </a:rPr>
              <a:t>Rostad</a:t>
            </a:r>
            <a:r>
              <a:rPr lang="es-MX" sz="1200" kern="1200" dirty="0">
                <a:solidFill>
                  <a:schemeClr val="tx1"/>
                </a:solidFill>
                <a:effectLst/>
                <a:latin typeface="+mn-lt"/>
                <a:ea typeface="+mn-ea"/>
                <a:cs typeface="+mn-cs"/>
              </a:rPr>
              <a:t> et al., 2019).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Entre aquellos que han visto sexo violento pornográfico (cuyo comportamiento incluye halar el cabello, nalguear, rasguñar, morder, “</a:t>
            </a:r>
            <a:r>
              <a:rPr lang="es-MX" sz="1200" kern="1200" dirty="0" err="1">
                <a:solidFill>
                  <a:schemeClr val="tx1"/>
                </a:solidFill>
                <a:effectLst/>
                <a:latin typeface="+mn-lt"/>
                <a:ea typeface="+mn-ea"/>
                <a:cs typeface="+mn-cs"/>
              </a:rPr>
              <a:t>bondage</a:t>
            </a:r>
            <a:r>
              <a:rPr lang="es-MX" sz="1200" kern="1200" dirty="0">
                <a:solidFill>
                  <a:schemeClr val="tx1"/>
                </a:solidFill>
                <a:effectLst/>
                <a:latin typeface="+mn-lt"/>
                <a:ea typeface="+mn-ea"/>
                <a:cs typeface="+mn-cs"/>
              </a:rPr>
              <a:t>” (práctica sadomasoquista en que un participante permanece atado), puñetazos y penetración doble), el 91 por ciento desea tomar parte en esos comportamientos y el 82 por ciento ha tomado parte en por lo menos uno de ellos. Esto le da crédito a la aseveración de que el mirar  pornografía puede conducir a practicarla, incluyendo comportamiento violento  (</a:t>
            </a:r>
            <a:r>
              <a:rPr lang="es-MX" sz="1200" kern="1200" dirty="0" err="1">
                <a:solidFill>
                  <a:schemeClr val="tx1"/>
                </a:solidFill>
                <a:effectLst/>
                <a:latin typeface="+mn-lt"/>
                <a:ea typeface="+mn-ea"/>
                <a:cs typeface="+mn-cs"/>
              </a:rPr>
              <a:t>Vogels</a:t>
            </a:r>
            <a:r>
              <a:rPr lang="es-MX" sz="1200" kern="1200" dirty="0">
                <a:solidFill>
                  <a:schemeClr val="tx1"/>
                </a:solidFill>
                <a:effectLst/>
                <a:latin typeface="+mn-lt"/>
                <a:ea typeface="+mn-ea"/>
                <a:cs typeface="+mn-cs"/>
              </a:rPr>
              <a:t> &amp; </a:t>
            </a:r>
            <a:r>
              <a:rPr lang="es-MX" sz="1200" kern="1200" dirty="0" err="1">
                <a:solidFill>
                  <a:schemeClr val="tx1"/>
                </a:solidFill>
                <a:effectLst/>
                <a:latin typeface="+mn-lt"/>
                <a:ea typeface="+mn-ea"/>
                <a:cs typeface="+mn-cs"/>
              </a:rPr>
              <a:t>O’Sullivan</a:t>
            </a:r>
            <a:r>
              <a:rPr lang="es-MX" sz="1200" kern="1200" dirty="0">
                <a:solidFill>
                  <a:schemeClr val="tx1"/>
                </a:solidFill>
                <a:effectLst/>
                <a:latin typeface="+mn-lt"/>
                <a:ea typeface="+mn-ea"/>
                <a:cs typeface="+mn-cs"/>
              </a:rPr>
              <a:t>, 2019).</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Rigurosos estudios de laboratorio indican que existen asociaciones significativas entre ver pornografía y la inducción de actitudes y comportamientos que apoyan la agresión (Bridges, 2019).</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Entre las mujeres encarceladas por producir pornografía infantil, el 60 por ciento ha tenido una historia de abuso sexual, mientras que el 46 por ciento informó haber sufrido abuso físico (</a:t>
            </a:r>
            <a:r>
              <a:rPr lang="es-MX" sz="1200" kern="1200" dirty="0" err="1">
                <a:solidFill>
                  <a:schemeClr val="tx1"/>
                </a:solidFill>
                <a:effectLst/>
                <a:latin typeface="+mn-lt"/>
                <a:ea typeface="+mn-ea"/>
                <a:cs typeface="+mn-cs"/>
              </a:rPr>
              <a:t>Bickart</a:t>
            </a:r>
            <a:r>
              <a:rPr lang="es-MX" sz="1200" kern="1200" dirty="0">
                <a:solidFill>
                  <a:schemeClr val="tx1"/>
                </a:solidFill>
                <a:effectLst/>
                <a:latin typeface="+mn-lt"/>
                <a:ea typeface="+mn-ea"/>
                <a:cs typeface="+mn-cs"/>
              </a:rPr>
              <a:t> et al., 2019).</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13</a:t>
            </a:fld>
            <a:endParaRPr lang="en-US"/>
          </a:p>
        </p:txBody>
      </p:sp>
    </p:spTree>
    <p:extLst>
      <p:ext uri="{BB962C8B-B14F-4D97-AF65-F5344CB8AC3E}">
        <p14:creationId xmlns:p14="http://schemas.microsoft.com/office/powerpoint/2010/main" val="46717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cap="small" dirty="0">
                <a:solidFill>
                  <a:schemeClr val="tx1"/>
                </a:solidFill>
                <a:effectLst/>
                <a:latin typeface="+mn-lt"/>
                <a:ea typeface="+mn-ea"/>
                <a:cs typeface="+mn-cs"/>
              </a:rPr>
              <a:t>¿no lastima a nadie? </a:t>
            </a:r>
            <a:endParaRPr lang="en-US" dirty="0"/>
          </a:p>
          <a:p>
            <a:pPr lvl="0"/>
            <a:r>
              <a:rPr lang="es-MX" sz="1200" kern="1200" dirty="0">
                <a:solidFill>
                  <a:schemeClr val="tx1"/>
                </a:solidFill>
                <a:effectLst/>
                <a:latin typeface="+mn-lt"/>
                <a:ea typeface="+mn-ea"/>
                <a:cs typeface="+mn-cs"/>
              </a:rPr>
              <a:t>Una respuesta positiva a la violencia pornográfica en grabaciones pornográficas promueve una idea deshumanizadora y agresiva respecto a la conducta sexual. Cuando las emociones de la excitación están conectadas a la violencia y la agresión, el cerebro aprende a asociar el comportamiento sexual con esos elementos; lo que hace a los espectadores menos compasivos hacia las víctimas de la violencia social y la explotación. Para hacer peor las cosas, cuando las filmaciones pornográficas muestran a las personas gozando de la violencia y la agresión, el que observa llega a pensar que a la gente le gusta ser tratada de esta manera.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Las víctimas de tráfico sexual informan que se les obliga a ver pornografía a fin de aprender lo que se esperan que hagan. Además de ser utilizada como manual de entrenamiento de las víctimas, la pornografía es también con frecuencia totalmente indistinguible del tráfico sexual. Casi la mitad de las víctimas de tráfico sexual informan que hicieron con ellas pornografía  mientras estaban esclavizadas. Este contenido puede ser usado para obtener ganancias financieras como un producto en línea o como instrumento de propaganda, sin que el que lo ve sea lo suficiente sabio para conocer la verdadera historia detrás de las cámaras.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14</a:t>
            </a:fld>
            <a:endParaRPr lang="en-US"/>
          </a:p>
        </p:txBody>
      </p:sp>
    </p:spTree>
    <p:extLst>
      <p:ext uri="{BB962C8B-B14F-4D97-AF65-F5344CB8AC3E}">
        <p14:creationId xmlns:p14="http://schemas.microsoft.com/office/powerpoint/2010/main" val="2750290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https://www.youtube.com/watch?v=K7OIlwEdOHY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chemeClr val="tx1"/>
                </a:solidFill>
                <a:effectLst/>
                <a:latin typeface="+mn-lt"/>
                <a:ea typeface="+mn-ea"/>
                <a:cs typeface="+mn-cs"/>
              </a:rPr>
              <a:t>Video: </a:t>
            </a:r>
            <a:r>
              <a:rPr lang="es-MX" sz="1200" u="sng" kern="1200" dirty="0">
                <a:solidFill>
                  <a:schemeClr val="tx1"/>
                </a:solidFill>
                <a:effectLst/>
                <a:latin typeface="+mn-lt"/>
                <a:ea typeface="+mn-ea"/>
                <a:cs typeface="+mn-cs"/>
                <a:hlinkClick r:id="rId3"/>
              </a:rPr>
              <a:t>https://www.youtube.com/watch?v=K7OIlwEdOHY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15</a:t>
            </a:fld>
            <a:endParaRPr lang="en-US"/>
          </a:p>
        </p:txBody>
      </p:sp>
    </p:spTree>
    <p:extLst>
      <p:ext uri="{BB962C8B-B14F-4D97-AF65-F5344CB8AC3E}">
        <p14:creationId xmlns:p14="http://schemas.microsoft.com/office/powerpoint/2010/main" val="2885464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small" dirty="0">
                <a:solidFill>
                  <a:schemeClr val="tx1"/>
                </a:solidFill>
                <a:effectLst/>
                <a:latin typeface="+mn-lt"/>
                <a:ea typeface="+mn-ea"/>
                <a:cs typeface="+mn-cs"/>
              </a:rPr>
              <a:t>#</a:t>
            </a:r>
            <a:r>
              <a:rPr lang="en-US" sz="1200" b="1" kern="1200" cap="small" dirty="0" err="1">
                <a:solidFill>
                  <a:schemeClr val="tx1"/>
                </a:solidFill>
                <a:effectLst/>
                <a:latin typeface="+mn-lt"/>
                <a:ea typeface="+mn-ea"/>
                <a:cs typeface="+mn-cs"/>
              </a:rPr>
              <a:t>thatsnotlove</a:t>
            </a:r>
            <a:r>
              <a:rPr lang="en-US" sz="1200" b="1" kern="1200" cap="small" dirty="0">
                <a:solidFill>
                  <a:schemeClr val="tx1"/>
                </a:solidFill>
                <a:effectLst/>
                <a:latin typeface="+mn-lt"/>
                <a:ea typeface="+mn-ea"/>
                <a:cs typeface="+mn-cs"/>
              </a:rPr>
              <a:t> </a:t>
            </a:r>
            <a:r>
              <a:rPr lang="es-MX" sz="1200" b="1" kern="1200" cap="small" dirty="0">
                <a:solidFill>
                  <a:schemeClr val="tx1"/>
                </a:solidFill>
                <a:effectLst/>
                <a:latin typeface="+mn-lt"/>
                <a:ea typeface="+mn-ea"/>
                <a:cs typeface="+mn-cs"/>
              </a:rPr>
              <a:t>(Ese no es amor)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Hollywood enseña que esa clase de conducta es normal y atractiva.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s-MX" sz="1200" b="1" kern="1200" dirty="0">
                <a:solidFill>
                  <a:schemeClr val="tx1"/>
                </a:solidFill>
                <a:effectLst/>
                <a:latin typeface="+mn-lt"/>
                <a:ea typeface="+mn-ea"/>
                <a:cs typeface="+mn-cs"/>
              </a:rPr>
              <a:t>Cinco cosas que la película Cincuenta Sombras (</a:t>
            </a:r>
            <a:r>
              <a:rPr lang="es-MX" sz="1200" b="1" kern="1200" dirty="0" err="1">
                <a:solidFill>
                  <a:schemeClr val="tx1"/>
                </a:solidFill>
                <a:effectLst/>
                <a:latin typeface="+mn-lt"/>
                <a:ea typeface="+mn-ea"/>
                <a:cs typeface="+mn-cs"/>
              </a:rPr>
              <a:t>Fifty</a:t>
            </a:r>
            <a:r>
              <a:rPr lang="es-MX" sz="1200" b="1" kern="1200" dirty="0">
                <a:solidFill>
                  <a:schemeClr val="tx1"/>
                </a:solidFill>
                <a:effectLst/>
                <a:latin typeface="+mn-lt"/>
                <a:ea typeface="+mn-ea"/>
                <a:cs typeface="+mn-cs"/>
              </a:rPr>
              <a:t> </a:t>
            </a:r>
            <a:r>
              <a:rPr lang="es-MX" sz="1200" b="1" kern="1200" dirty="0" err="1">
                <a:solidFill>
                  <a:schemeClr val="tx1"/>
                </a:solidFill>
                <a:effectLst/>
                <a:latin typeface="+mn-lt"/>
                <a:ea typeface="+mn-ea"/>
                <a:cs typeface="+mn-cs"/>
              </a:rPr>
              <a:t>Shades</a:t>
            </a:r>
            <a:r>
              <a:rPr lang="es-MX" sz="1200" b="1" kern="1200" dirty="0">
                <a:solidFill>
                  <a:schemeClr val="tx1"/>
                </a:solidFill>
                <a:effectLst/>
                <a:latin typeface="+mn-lt"/>
                <a:ea typeface="+mn-ea"/>
                <a:cs typeface="+mn-cs"/>
              </a:rPr>
              <a:t>) enseña</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1. Se pueden comprar los afectos; y entre más dinero se invierta, más control se puede tener en una relación.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2. Acecho, acoso y conductas controladoras son manifestaciones de afecto, en vez de banderas rojas de alerta. Ser posesivos es también ser “amantes”, especialmente cuando está involucrada la manipulación.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3. Es romántico ignorar o gozar del dolor de otros para deleite personal.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4. Es aceptable usar el sexo como un arma y la coerción y la fuerza no son abusivas mientras sean expresiones de deseo.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5. Riqueza y éxito, juntamente con un pasado tortuoso, significan que es aceptable una relación y hasta puede llamársele la “historia de amor” de la década. </a:t>
            </a:r>
            <a:endParaRPr lang="en-US" sz="1200" kern="1200" dirty="0">
              <a:solidFill>
                <a:schemeClr val="tx1"/>
              </a:solidFill>
              <a:effectLst/>
              <a:latin typeface="+mn-lt"/>
              <a:ea typeface="+mn-ea"/>
              <a:cs typeface="+mn-cs"/>
            </a:endParaRPr>
          </a:p>
          <a:p>
            <a:endParaRPr lang="en-US" dirty="0"/>
          </a:p>
          <a:p>
            <a:r>
              <a:rPr lang="en-US" dirty="0"/>
              <a:t>https://fightthenewdrug.org/ </a:t>
            </a:r>
          </a:p>
          <a:p>
            <a:pPr marL="0" lvl="0" indent="0">
              <a:buFontTx/>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16</a:t>
            </a:fld>
            <a:endParaRPr lang="en-US"/>
          </a:p>
        </p:txBody>
      </p:sp>
    </p:spTree>
    <p:extLst>
      <p:ext uri="{BB962C8B-B14F-4D97-AF65-F5344CB8AC3E}">
        <p14:creationId xmlns:p14="http://schemas.microsoft.com/office/powerpoint/2010/main" val="2081296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cap="small" dirty="0">
                <a:solidFill>
                  <a:schemeClr val="tx1"/>
                </a:solidFill>
                <a:effectLst/>
                <a:latin typeface="+mn-lt"/>
                <a:ea typeface="+mn-ea"/>
                <a:cs typeface="+mn-cs"/>
              </a:rPr>
              <a:t>AFFLICCIÓN: Depresión, vergüenza y destrucción</a:t>
            </a:r>
            <a:r>
              <a:rPr lang="es-MX" sz="1200" kern="1200" dirty="0">
                <a:solidFill>
                  <a:schemeClr val="tx1"/>
                </a:solidFill>
                <a:effectLst/>
                <a:latin typeface="+mn-lt"/>
                <a:ea typeface="+mn-ea"/>
                <a:cs typeface="+mn-cs"/>
              </a:rPr>
              <a:t> </a:t>
            </a:r>
            <a:endParaRPr lang="en-US" b="1" dirty="0"/>
          </a:p>
          <a:p>
            <a:r>
              <a:rPr lang="es-MX" sz="1200" kern="1200" dirty="0">
                <a:solidFill>
                  <a:schemeClr val="tx1"/>
                </a:solidFill>
                <a:effectLst/>
                <a:latin typeface="+mn-lt"/>
                <a:ea typeface="+mn-ea"/>
                <a:cs typeface="+mn-cs"/>
              </a:rPr>
              <a:t>La pornografía lleva a la destrucción personal.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17</a:t>
            </a:fld>
            <a:endParaRPr lang="en-US"/>
          </a:p>
        </p:txBody>
      </p:sp>
    </p:spTree>
    <p:extLst>
      <p:ext uri="{BB962C8B-B14F-4D97-AF65-F5344CB8AC3E}">
        <p14:creationId xmlns:p14="http://schemas.microsoft.com/office/powerpoint/2010/main" val="2208894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s-MX" sz="1200" b="1" kern="1200" cap="small" dirty="0">
                <a:solidFill>
                  <a:schemeClr val="tx1"/>
                </a:solidFill>
                <a:effectLst/>
                <a:latin typeface="+mn-lt"/>
                <a:ea typeface="+mn-ea"/>
                <a:cs typeface="+mn-cs"/>
              </a:rPr>
              <a:t>Las Consecuencias Emocionales </a:t>
            </a:r>
          </a:p>
          <a:p>
            <a:pPr algn="l" fontAlgn="base"/>
            <a:endParaRPr lang="en-US" b="1" i="0" dirty="0">
              <a:solidFill>
                <a:srgbClr val="006750"/>
              </a:solidFill>
              <a:effectLst/>
              <a:latin typeface="Muli"/>
            </a:endParaRPr>
          </a:p>
          <a:p>
            <a:r>
              <a:rPr lang="es-MX" sz="1200" b="1" kern="1200" dirty="0" err="1">
                <a:solidFill>
                  <a:schemeClr val="tx1"/>
                </a:solidFill>
                <a:effectLst/>
                <a:latin typeface="+mn-lt"/>
                <a:ea typeface="+mn-ea"/>
                <a:cs typeface="+mn-cs"/>
              </a:rPr>
              <a:t>AisIamiento</a:t>
            </a:r>
            <a:r>
              <a:rPr lang="es-MX" sz="1200" b="1" kern="1200" dirty="0">
                <a:solidFill>
                  <a:schemeClr val="tx1"/>
                </a:solidFill>
                <a:effectLst/>
                <a:latin typeface="+mn-lt"/>
                <a:ea typeface="+mn-ea"/>
                <a:cs typeface="+mn-cs"/>
              </a:rPr>
              <a:t> y vergüenza</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Además de la disfunción sexual que la pornografía trae a la vida del adolescente, es también una fuerza que aísla. Los sentimientos de soledad algunas veces motivan a la persona a medicarse con pornografía. Luego, después de haber usado la  pornografía, la soledad regresa ahora todavía más fuerte. Un estudio reciente en la </a:t>
            </a:r>
            <a:r>
              <a:rPr lang="es-MX" sz="1200" kern="1200" dirty="0" err="1">
                <a:solidFill>
                  <a:schemeClr val="tx1"/>
                </a:solidFill>
                <a:effectLst/>
                <a:latin typeface="+mn-lt"/>
                <a:ea typeface="+mn-ea"/>
                <a:cs typeface="+mn-cs"/>
              </a:rPr>
              <a:t>Journal</a:t>
            </a:r>
            <a:r>
              <a:rPr lang="es-MX" sz="1200" kern="1200" dirty="0">
                <a:solidFill>
                  <a:schemeClr val="tx1"/>
                </a:solidFill>
                <a:effectLst/>
                <a:latin typeface="+mn-lt"/>
                <a:ea typeface="+mn-ea"/>
                <a:cs typeface="+mn-cs"/>
              </a:rPr>
              <a:t> of Sex and Marital </a:t>
            </a:r>
            <a:r>
              <a:rPr lang="es-MX" sz="1200" kern="1200" dirty="0" err="1">
                <a:solidFill>
                  <a:schemeClr val="tx1"/>
                </a:solidFill>
                <a:effectLst/>
                <a:latin typeface="+mn-lt"/>
                <a:ea typeface="+mn-ea"/>
                <a:cs typeface="+mn-cs"/>
              </a:rPr>
              <a:t>Therapy</a:t>
            </a:r>
            <a:r>
              <a:rPr lang="es-MX" sz="1200" kern="1200" dirty="0">
                <a:solidFill>
                  <a:schemeClr val="tx1"/>
                </a:solidFill>
                <a:effectLst/>
                <a:latin typeface="+mn-lt"/>
                <a:ea typeface="+mn-ea"/>
                <a:cs typeface="+mn-cs"/>
              </a:rPr>
              <a:t> (Revista de terapia sexual y marital) informó acerca de una sólida relación entre la soledad y el consumo de pornografía. Dicho en forma sencilla, si una persona sufre de soledad crónica, está más propensa a usar pornografía en forma regular. </a:t>
            </a:r>
            <a:endParaRPr lang="en-US" sz="1200" kern="1200" dirty="0">
              <a:solidFill>
                <a:schemeClr val="tx1"/>
              </a:solidFill>
              <a:effectLst/>
              <a:latin typeface="+mn-lt"/>
              <a:ea typeface="+mn-ea"/>
              <a:cs typeface="+mn-cs"/>
            </a:endParaRPr>
          </a:p>
          <a:p>
            <a:pPr algn="l" fontAlgn="base"/>
            <a:endParaRPr lang="en-US" b="0" i="0" dirty="0">
              <a:solidFill>
                <a:srgbClr val="202944"/>
              </a:solidFill>
              <a:effectLst/>
              <a:latin typeface="Muli"/>
            </a:endParaRPr>
          </a:p>
          <a:p>
            <a:r>
              <a:rPr lang="es-MX" sz="1200" b="1" kern="1200" dirty="0">
                <a:solidFill>
                  <a:schemeClr val="tx1"/>
                </a:solidFill>
                <a:effectLst/>
                <a:latin typeface="+mn-lt"/>
                <a:ea typeface="+mn-ea"/>
                <a:cs typeface="+mn-cs"/>
              </a:rPr>
              <a:t>Falsa intimidad y soledad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Si alguien se siente aislado de personas reales, la pornografía le permite sentirse cerca de las personas a través de la fantasía sexual. La  pornografía provee un lugar de fantasía a donde la persona puede ir para sentirse aceptada y deseada por los demás. La pornografía proporciona una falsa intimidad que la hace tentadora más allá de simplemente el placer sexual. Si al crecer se experimenta una falta de intimidad en la familia de alguien, eso lo puede hacer más susceptible a la atracción de la intimidad artificial. El aislamiento hace a la persona más hambrienta de intimidad. Tristemente, las generaciones jóvenes de hoy son las más aisladas y solitarias en la historia de los Estados Unidos. 5 Una encuesta reciente mostró que el 30 por ciento de los “</a:t>
            </a:r>
            <a:r>
              <a:rPr lang="es-MX" sz="1200" i="1" kern="1200" dirty="0" err="1">
                <a:solidFill>
                  <a:schemeClr val="tx1"/>
                </a:solidFill>
                <a:effectLst/>
                <a:latin typeface="+mn-lt"/>
                <a:ea typeface="+mn-ea"/>
                <a:cs typeface="+mn-cs"/>
              </a:rPr>
              <a:t>millennials</a:t>
            </a:r>
            <a:r>
              <a:rPr lang="es-MX" sz="1200" kern="1200" dirty="0">
                <a:solidFill>
                  <a:schemeClr val="tx1"/>
                </a:solidFill>
                <a:effectLst/>
                <a:latin typeface="+mn-lt"/>
                <a:ea typeface="+mn-ea"/>
                <a:cs typeface="+mn-cs"/>
              </a:rPr>
              <a:t>” (generación nacida entre 1977 y 94), dicen que se sienten solos; y el 22 por ciento dice que no tiene amigos. La Gen Z (generación nacida entre 1995 y 2015) se siente todavía más sola. </a:t>
            </a:r>
          </a:p>
          <a:p>
            <a:endParaRPr lang="es-MX" sz="1200" kern="1200" dirty="0">
              <a:solidFill>
                <a:schemeClr val="tx1"/>
              </a:solidFill>
              <a:effectLst/>
              <a:latin typeface="+mn-lt"/>
              <a:ea typeface="+mn-ea"/>
              <a:cs typeface="+mn-cs"/>
            </a:endParaRPr>
          </a:p>
          <a:p>
            <a:r>
              <a:rPr lang="es-MX" sz="1200" b="1" kern="1200" dirty="0">
                <a:solidFill>
                  <a:schemeClr val="tx1"/>
                </a:solidFill>
                <a:effectLst/>
                <a:latin typeface="+mn-lt"/>
                <a:ea typeface="+mn-ea"/>
                <a:cs typeface="+mn-cs"/>
              </a:rPr>
              <a:t>Letargo y depresión</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La pornografía hace que se eleve el nivel estándar de dopamina. Como resultado, los que se alimentan de la pornografía necesitan más dopamina para sentirse normales. Y sin ese estímulo, se pueden sentir deprimidos, no motivados y antisociales. De hecho, esos sentimientos afectan a los usuarios de pornografía más frecuentemente que a los que no la observan. Una vez que el cerebro de un adicto se ha adaptado a la necesitada estimulación antinatural, no puede gozar de los sencillos placeres de la vida como antes lo hacía. Se siente aburrido y desconectado de las cosas de las que antes gozaba.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18</a:t>
            </a:fld>
            <a:endParaRPr lang="en-US"/>
          </a:p>
        </p:txBody>
      </p:sp>
    </p:spTree>
    <p:extLst>
      <p:ext uri="{BB962C8B-B14F-4D97-AF65-F5344CB8AC3E}">
        <p14:creationId xmlns:p14="http://schemas.microsoft.com/office/powerpoint/2010/main" val="583474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s-MX" sz="1200" b="1" kern="1200" cap="small" dirty="0">
                <a:solidFill>
                  <a:schemeClr val="tx1"/>
                </a:solidFill>
                <a:effectLst/>
                <a:latin typeface="+mn-lt"/>
                <a:ea typeface="+mn-ea"/>
                <a:cs typeface="+mn-cs"/>
              </a:rPr>
              <a:t>Las consecuencias relacionales</a:t>
            </a:r>
            <a:r>
              <a:rPr lang="es-MX" sz="1200" kern="1200" dirty="0">
                <a:solidFill>
                  <a:schemeClr val="tx1"/>
                </a:solidFill>
                <a:effectLst/>
                <a:latin typeface="+mn-lt"/>
                <a:ea typeface="+mn-ea"/>
                <a:cs typeface="+mn-cs"/>
              </a:rPr>
              <a:t> </a:t>
            </a:r>
            <a:endParaRPr lang="en-US" sz="1900" b="1" dirty="0">
              <a:latin typeface="Inter"/>
            </a:endParaRPr>
          </a:p>
          <a:p>
            <a:r>
              <a:rPr lang="es-MX" sz="1200" kern="1200" dirty="0">
                <a:solidFill>
                  <a:schemeClr val="tx1"/>
                </a:solidFill>
                <a:effectLst/>
                <a:latin typeface="+mn-lt"/>
                <a:ea typeface="+mn-ea"/>
                <a:cs typeface="+mn-cs"/>
              </a:rPr>
              <a:t>La  pornografía es gráfica y explícita y muestra el cuerpo humano como un objeto sexual para ser usado, explotado y desechado. Es una representación distorsionada de las conexiones reales, una falsificación, una mentira para los consumidores. Muestra una clase de sexo transaccional desprovisto de una verdadera pasión, amor o intimidad, lleno de agresión y exageración del desempeño. Al final, el consumidor es dejado como un ofensivo espectador de deporte del sexo.  </a:t>
            </a:r>
            <a:endParaRPr lang="en-US" sz="1200" kern="1200" dirty="0">
              <a:solidFill>
                <a:schemeClr val="tx1"/>
              </a:solidFill>
              <a:effectLst/>
              <a:latin typeface="+mn-lt"/>
              <a:ea typeface="+mn-ea"/>
              <a:cs typeface="+mn-cs"/>
            </a:endParaRPr>
          </a:p>
          <a:p>
            <a:pPr>
              <a:buFontTx/>
              <a:buNone/>
            </a:pPr>
            <a:endParaRPr lang="en-US" sz="1900" b="1" dirty="0">
              <a:latin typeface="Inter"/>
            </a:endParaRPr>
          </a:p>
          <a:p>
            <a:pPr lvl="0"/>
            <a:r>
              <a:rPr lang="es-MX" sz="1200" kern="1200" dirty="0">
                <a:solidFill>
                  <a:schemeClr val="tx1"/>
                </a:solidFill>
                <a:effectLst/>
                <a:latin typeface="+mn-lt"/>
                <a:ea typeface="+mn-ea"/>
                <a:cs typeface="+mn-cs"/>
              </a:rPr>
              <a:t>La  pornografía incrementa el índice de infidelidad en más de un 300 por ciento</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El 40 por ciento de las personas identificadas como “adictas al sexo”, pierden sus cónyuges; el 58 por ciento sufren de considerables pérdidas financieras y aproximadamente un 33 por ciento pierden su empleo.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El 68 por ciento de los casos de divorcio involucran a una de las partes encontrando un nuevo amante en la Internet; mientras que un 56 por ciento involucra a una de las partes teniendo un “interés obsesivo” en sitios electrónicos pornográficos.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chemeClr val="tx1"/>
                </a:solidFill>
                <a:effectLst/>
                <a:latin typeface="+mn-lt"/>
                <a:ea typeface="+mn-ea"/>
                <a:cs typeface="+mn-cs"/>
              </a:rPr>
              <a:t>Las personas casadas que ven pornografía tienen más probabilidades de creer que su matrimonio está en problemas, más probabilidades de discutir la terminación de su matrimonio y más probabilidades de repetidamente romper las relaciones, en comparación con aquellas que no ven pornografía  (Perry, 2020). </a:t>
            </a:r>
            <a:endParaRPr lang="en-US" sz="1200" kern="1200" dirty="0">
              <a:solidFill>
                <a:schemeClr val="tx1"/>
              </a:solidFill>
              <a:effectLst/>
              <a:latin typeface="+mn-lt"/>
              <a:ea typeface="+mn-ea"/>
              <a:cs typeface="+mn-cs"/>
            </a:endParaRPr>
          </a:p>
          <a:p>
            <a:pPr lvl="0"/>
            <a:endParaRPr lang="en-US" sz="19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19</a:t>
            </a:fld>
            <a:endParaRPr lang="en-US"/>
          </a:p>
        </p:txBody>
      </p:sp>
    </p:spTree>
    <p:extLst>
      <p:ext uri="{BB962C8B-B14F-4D97-AF65-F5344CB8AC3E}">
        <p14:creationId xmlns:p14="http://schemas.microsoft.com/office/powerpoint/2010/main" val="2698367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La práctica de la pornografía se ha vuelto rampante en casi todos los sectores demográficos. Afecta a hombres y mujeres de todas las edades. No se detiene ante las puertas de la iglesia, ni se detiene ante las puertas de los hogares. El silencio y la vergüenza no hacen más que perpetuar el ciclo; pero no podemos guardar silencio ante ella.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a:t>
            </a:fld>
            <a:endParaRPr lang="en-US"/>
          </a:p>
        </p:txBody>
      </p:sp>
    </p:spTree>
    <p:extLst>
      <p:ext uri="{BB962C8B-B14F-4D97-AF65-F5344CB8AC3E}">
        <p14:creationId xmlns:p14="http://schemas.microsoft.com/office/powerpoint/2010/main" val="3064699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cap="small" dirty="0">
                <a:solidFill>
                  <a:schemeClr val="tx1"/>
                </a:solidFill>
                <a:effectLst/>
                <a:latin typeface="+mn-lt"/>
                <a:ea typeface="+mn-ea"/>
                <a:cs typeface="+mn-cs"/>
              </a:rPr>
              <a:t>Las consecuencias sexuales</a:t>
            </a:r>
            <a:r>
              <a:rPr lang="es-MX" sz="1200" kern="1200" cap="small" dirty="0">
                <a:solidFill>
                  <a:schemeClr val="tx1"/>
                </a:solidFill>
                <a:effectLst/>
                <a:latin typeface="+mn-lt"/>
                <a:ea typeface="+mn-ea"/>
                <a:cs typeface="+mn-cs"/>
              </a:rPr>
              <a:t> </a:t>
            </a:r>
            <a:endParaRPr lang="en-US" dirty="0"/>
          </a:p>
          <a:p>
            <a:pPr lvl="0"/>
            <a:r>
              <a:rPr lang="es-MX" sz="1200" kern="1200" dirty="0">
                <a:solidFill>
                  <a:schemeClr val="tx1"/>
                </a:solidFill>
                <a:effectLst/>
                <a:latin typeface="+mn-lt"/>
                <a:ea typeface="+mn-ea"/>
                <a:cs typeface="+mn-cs"/>
              </a:rPr>
              <a:t>Cuando una persona se acostumbra a masturbarse viendo pornografía, está de hecho volviéndole la espalda a la interacción íntima.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Cuando ve pornografía, el usuario está en total control de la experiencia sexual.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El consumidor de pornografía puede esperar que su pareja esté siempre dispuesta inmediatamente para el acto sexual.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Algunos usuarios razonan que la pornografía está bien si no involucra actos sexuales con una pareja e implica solamente masturbación.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20</a:t>
            </a:fld>
            <a:endParaRPr lang="en-US"/>
          </a:p>
        </p:txBody>
      </p:sp>
    </p:spTree>
    <p:extLst>
      <p:ext uri="{BB962C8B-B14F-4D97-AF65-F5344CB8AC3E}">
        <p14:creationId xmlns:p14="http://schemas.microsoft.com/office/powerpoint/2010/main" val="1859618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=dbYWKVAeu6Y</a:t>
            </a:r>
          </a:p>
          <a:p>
            <a:endParaRPr lang="en-US" dirty="0"/>
          </a:p>
          <a:p>
            <a:r>
              <a:rPr lang="en-US" dirty="0"/>
              <a:t>No longer at this address: https://fightthenewdrug.org/media/video-matts-story-i-quit-watching-porn-and-ive-never-been-happier/</a:t>
            </a:r>
          </a:p>
          <a:p>
            <a:endParaRPr lang="en-US" dirty="0"/>
          </a:p>
          <a:p>
            <a:endParaRPr lang="en-US" dirty="0"/>
          </a:p>
          <a:p>
            <a:r>
              <a:rPr lang="es-MX" sz="1200" kern="1200" dirty="0">
                <a:solidFill>
                  <a:schemeClr val="tx1"/>
                </a:solidFill>
                <a:effectLst/>
                <a:latin typeface="+mn-lt"/>
                <a:ea typeface="+mn-ea"/>
                <a:cs typeface="+mn-cs"/>
              </a:rPr>
              <a:t>Muestra el video y dirige algunas preguntas de seguimiento.</a:t>
            </a:r>
            <a:endParaRPr lang="en-US" sz="1200" kern="1200" dirty="0">
              <a:solidFill>
                <a:schemeClr val="tx1"/>
              </a:solidFill>
              <a:effectLst/>
              <a:latin typeface="+mn-lt"/>
              <a:ea typeface="+mn-ea"/>
              <a:cs typeface="+mn-cs"/>
            </a:endParaRPr>
          </a:p>
          <a:p>
            <a:r>
              <a:rPr lang="es-MX" sz="1200" u="sng" kern="1200" dirty="0">
                <a:solidFill>
                  <a:schemeClr val="tx1"/>
                </a:solidFill>
                <a:effectLst/>
                <a:latin typeface="+mn-lt"/>
                <a:ea typeface="+mn-ea"/>
                <a:cs typeface="+mn-cs"/>
                <a:hlinkClick r:id="rId3"/>
              </a:rPr>
              <a:t>https://www.youtube.com/watch?v=dbYWKVAeu6Y</a:t>
            </a:r>
            <a:endParaRPr lang="en-US"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21</a:t>
            </a:fld>
            <a:endParaRPr lang="en-US"/>
          </a:p>
        </p:txBody>
      </p:sp>
    </p:spTree>
    <p:extLst>
      <p:ext uri="{BB962C8B-B14F-4D97-AF65-F5344CB8AC3E}">
        <p14:creationId xmlns:p14="http://schemas.microsoft.com/office/powerpoint/2010/main" val="362111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dirty="0">
                <a:solidFill>
                  <a:schemeClr val="tx1"/>
                </a:solidFill>
                <a:effectLst/>
                <a:latin typeface="+mn-lt"/>
                <a:ea typeface="+mn-ea"/>
                <a:cs typeface="+mn-cs"/>
              </a:rPr>
              <a:t>Por </a:t>
            </a:r>
            <a:r>
              <a:rPr lang="es-MX" sz="1200" b="1" kern="1200" dirty="0" err="1">
                <a:solidFill>
                  <a:schemeClr val="tx1"/>
                </a:solidFill>
                <a:effectLst/>
                <a:latin typeface="+mn-lt"/>
                <a:ea typeface="+mn-ea"/>
                <a:cs typeface="+mn-cs"/>
              </a:rPr>
              <a:t>Nate</a:t>
            </a:r>
            <a:r>
              <a:rPr lang="es-MX" sz="1200" b="1" kern="1200" dirty="0">
                <a:solidFill>
                  <a:schemeClr val="tx1"/>
                </a:solidFill>
                <a:effectLst/>
                <a:latin typeface="+mn-lt"/>
                <a:ea typeface="+mn-ea"/>
                <a:cs typeface="+mn-cs"/>
              </a:rPr>
              <a:t> </a:t>
            </a:r>
            <a:r>
              <a:rPr lang="es-MX" sz="1200" b="1" kern="1200" dirty="0" err="1">
                <a:solidFill>
                  <a:schemeClr val="tx1"/>
                </a:solidFill>
                <a:effectLst/>
                <a:latin typeface="+mn-lt"/>
                <a:ea typeface="+mn-ea"/>
                <a:cs typeface="+mn-cs"/>
              </a:rPr>
              <a:t>Danser</a:t>
            </a:r>
            <a:r>
              <a:rPr lang="es-MX" sz="1200" kern="1200" dirty="0">
                <a:solidFill>
                  <a:schemeClr val="tx1"/>
                </a:solidFill>
                <a:effectLst/>
                <a:latin typeface="+mn-lt"/>
                <a:ea typeface="+mn-ea"/>
                <a:cs typeface="+mn-cs"/>
              </a:rPr>
              <a:t>, director de Ministerio Misionero de </a:t>
            </a:r>
            <a:r>
              <a:rPr lang="es-MX" sz="1200" kern="1200" dirty="0" err="1">
                <a:solidFill>
                  <a:schemeClr val="tx1"/>
                </a:solidFill>
                <a:effectLst/>
                <a:latin typeface="+mn-lt"/>
                <a:ea typeface="+mn-ea"/>
                <a:cs typeface="+mn-cs"/>
              </a:rPr>
              <a:t>Pure</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Life</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Ministries</a:t>
            </a:r>
            <a:endParaRPr lang="es-MX" sz="1200" kern="1200" dirty="0">
              <a:solidFill>
                <a:schemeClr val="tx1"/>
              </a:solidFill>
              <a:effectLst/>
              <a:latin typeface="+mn-lt"/>
              <a:ea typeface="+mn-ea"/>
              <a:cs typeface="+mn-cs"/>
            </a:endParaRPr>
          </a:p>
          <a:p>
            <a:endParaRPr lang="es-MX" sz="1200" b="0" i="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Una justificación comúnmente usada procura alegar inocencia por el uso de la pornografía al asegurar que solamente afecta a la persona que la usa. En algunos casos, este escenario es más plausible ahora que nunca. Actualmente, un hombre tiene acceso a toda la pornografía que desee en la privacidad de su propia recámara. No tiene que arriesgarse a exponer a su familia a la vergüenza al comprar una revista para adultos en un comercio local, o al penetrar a escondidas en una sala cinematográfica en donde alguien que conozca lo pueda ver.</a:t>
            </a:r>
          </a:p>
          <a:p>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Así que la pregunta: “¿Me afecta solamente a mí?”, parecería razonable. Sin embargo, así como el ámbito físico tiene leyes que no pueden ser alteradas, también el reino espiritual tiene sus leyes. La verdad es que una persona que se tira a un precipicio no puede evitar que su cuerpo golpe contra el suelo; y una persona que mira pornografía no puede evitar afectar negativamente a otras personas.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Hay dos aspectos principales en los cuales una persona que ve pornografía va a afectar a otras personas por sus acciones. El primero es directo, el segundo es indirecto. </a:t>
            </a:r>
          </a:p>
          <a:p>
            <a:r>
              <a:rPr lang="es-MX" sz="1200" b="1" kern="1200" dirty="0">
                <a:solidFill>
                  <a:schemeClr val="tx1"/>
                </a:solidFill>
                <a:effectLst/>
                <a:latin typeface="+mn-lt"/>
                <a:ea typeface="+mn-ea"/>
                <a:cs typeface="+mn-cs"/>
              </a:rPr>
              <a:t>Ellos cosechan lo que tú siembras</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El apóstol Pablo les dijo a los efesios que debían abandonar su antigua forma de vida, porque estaba “corrompida por sus deseos deshonestos” (según la versión AMP de Efesios 4:18). También les dijo a los gálatas que lucharan diligentemente contra el hecho de sembrar para agradar a su naturaleza pecaminosa, porque “…el que siembra para agradar a su naturaleza pecaminosa [baja naturaleza, sensualidad], de esa misma naturaleza cosechará destrucción” (y ruina y corrupción). (Gálatas 6:8).</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MX" sz="1200" b="1" kern="1200" dirty="0">
                <a:solidFill>
                  <a:schemeClr val="tx1"/>
                </a:solidFill>
                <a:effectLst/>
                <a:latin typeface="+mn-lt"/>
                <a:ea typeface="+mn-ea"/>
                <a:cs typeface="+mn-cs"/>
              </a:rPr>
              <a:t>A menos que permanezcan en la vid</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Una segunda forma como la pornografía vista por una persona afecta a los demás, es más indirecta, pero igualmente nociva. De la misma manera como la  pornografía introduce en la naturaleza del hombre la corrupción moral, que lo hace ser lo que no debe ser, le impide también llegar a ser lo que podría y debería ser.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MX" sz="1200" b="1" kern="1200" dirty="0">
                <a:solidFill>
                  <a:schemeClr val="tx1"/>
                </a:solidFill>
                <a:effectLst/>
                <a:latin typeface="+mn-lt"/>
                <a:ea typeface="+mn-ea"/>
                <a:cs typeface="+mn-cs"/>
              </a:rPr>
              <a:t>La pornografía ya de por sí afectó a alguien</a:t>
            </a:r>
            <a:endParaRPr lang="en-US" sz="1200" kern="1200" dirty="0">
              <a:solidFill>
                <a:schemeClr val="tx1"/>
              </a:solidFill>
              <a:effectLst/>
              <a:latin typeface="+mn-lt"/>
              <a:ea typeface="+mn-ea"/>
              <a:cs typeface="+mn-cs"/>
            </a:endParaRPr>
          </a:p>
          <a:p>
            <a:r>
              <a:rPr lang="es-MX"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Son indisputables y sencillamente incalculables los efectos negativos en las personas que rodean a aquella que hace uso de la pornografía. Pero la verdad es que, aun cuando fuera posible evitar afectar a las personas en tu esfera de influencia, hay Alguien que ya ha sido afectado por tu pecado.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“Él fue traspasado por nuestras rebeliones, y molido por nuestras iniquidades; sobre él recayó el castigo, precio de nuestra paz, y gracias a sus heridas fuimos sanados” (Isaías 53:5)</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22</a:t>
            </a:fld>
            <a:endParaRPr lang="en-US"/>
          </a:p>
        </p:txBody>
      </p:sp>
    </p:spTree>
    <p:extLst>
      <p:ext uri="{BB962C8B-B14F-4D97-AF65-F5344CB8AC3E}">
        <p14:creationId xmlns:p14="http://schemas.microsoft.com/office/powerpoint/2010/main" val="3110421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cap="small" dirty="0">
                <a:solidFill>
                  <a:schemeClr val="tx1"/>
                </a:solidFill>
                <a:effectLst/>
                <a:latin typeface="+mn-lt"/>
                <a:ea typeface="+mn-ea"/>
                <a:cs typeface="+mn-cs"/>
              </a:rPr>
              <a:t>La pornografía trae vergüenza tóxica</a:t>
            </a:r>
            <a:r>
              <a:rPr lang="es-MX" sz="1200" kern="1200" dirty="0">
                <a:solidFill>
                  <a:schemeClr val="tx1"/>
                </a:solidFill>
                <a:effectLst/>
                <a:latin typeface="+mn-lt"/>
                <a:ea typeface="+mn-ea"/>
                <a:cs typeface="+mn-cs"/>
              </a:rPr>
              <a:t> (23)</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La vergüenza y la culpa son emociones comunes que experimentan la mayoría de los consumidores de pornografía. La vergüenza es la más tóxica. La vergüenza es diferente a la culpa. La culpa dice: “He hecho mal”; pero la vergüenza dice: “Soy malo”. Hay una especie de odio y desprecio hacia sí mismo y una sensación de inutilidad y falta de valor en el centro mismo de la vergüenza. La vergüenza dice a voces “Soy insuficiente”; “Algo anda mal en mí”, “Soy una persona mala”; o “Yo no importo”.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b="1" i="1" kern="1200" dirty="0">
                <a:solidFill>
                  <a:schemeClr val="tx1"/>
                </a:solidFill>
                <a:effectLst/>
                <a:latin typeface="+mn-lt"/>
                <a:ea typeface="+mn-ea"/>
                <a:cs typeface="+mn-cs"/>
              </a:rPr>
              <a:t>El investigador sobre </a:t>
            </a:r>
            <a:r>
              <a:rPr lang="es-MX" sz="1200" kern="1200" dirty="0">
                <a:solidFill>
                  <a:schemeClr val="tx1"/>
                </a:solidFill>
                <a:effectLst/>
                <a:latin typeface="+mn-lt"/>
                <a:ea typeface="+mn-ea"/>
                <a:cs typeface="+mn-cs"/>
              </a:rPr>
              <a:t>vergüenza</a:t>
            </a:r>
            <a:r>
              <a:rPr lang="es-MX" sz="1200" b="1" i="1" kern="1200" dirty="0">
                <a:solidFill>
                  <a:schemeClr val="tx1"/>
                </a:solidFill>
                <a:effectLst/>
                <a:latin typeface="+mn-lt"/>
                <a:ea typeface="+mn-ea"/>
                <a:cs typeface="+mn-cs"/>
              </a:rPr>
              <a:t>, </a:t>
            </a:r>
            <a:r>
              <a:rPr lang="es-MX" sz="1200" b="1" i="1" kern="1200" dirty="0" err="1">
                <a:solidFill>
                  <a:schemeClr val="tx1"/>
                </a:solidFill>
                <a:effectLst/>
                <a:latin typeface="+mn-lt"/>
                <a:ea typeface="+mn-ea"/>
                <a:cs typeface="+mn-cs"/>
              </a:rPr>
              <a:t>Brene</a:t>
            </a:r>
            <a:r>
              <a:rPr lang="es-MX" sz="1200" b="1" i="1" kern="1200" dirty="0">
                <a:solidFill>
                  <a:schemeClr val="tx1"/>
                </a:solidFill>
                <a:effectLst/>
                <a:latin typeface="+mn-lt"/>
                <a:ea typeface="+mn-ea"/>
                <a:cs typeface="+mn-cs"/>
              </a:rPr>
              <a:t> Brown dice:  “La </a:t>
            </a:r>
            <a:r>
              <a:rPr lang="es-MX" sz="1200" kern="1200" dirty="0">
                <a:solidFill>
                  <a:schemeClr val="tx1"/>
                </a:solidFill>
                <a:effectLst/>
                <a:latin typeface="+mn-lt"/>
                <a:ea typeface="+mn-ea"/>
                <a:cs typeface="+mn-cs"/>
              </a:rPr>
              <a:t>vergüenza</a:t>
            </a:r>
            <a:r>
              <a:rPr lang="es-MX" sz="1200" b="1" i="1" kern="1200" dirty="0">
                <a:solidFill>
                  <a:schemeClr val="tx1"/>
                </a:solidFill>
                <a:effectLst/>
                <a:latin typeface="+mn-lt"/>
                <a:ea typeface="+mn-ea"/>
                <a:cs typeface="+mn-cs"/>
              </a:rPr>
              <a:t> es un sentimiento o experiencia intensamente doloroso de creer que estamos defectuosos y por lo tanto no merecemos la aceptación y la seguridad de pertenencia.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Cuando violas tus propias normas morales al ver pornografía, enfrentas la vergüenza. Cuando al mirar pornografía rompes promesas que le has hecho a Dios, a tu esposa y a ti mismo, la vergüenza se multiplica. Esta vergüenza toma también la forma de una </a:t>
            </a:r>
            <a:r>
              <a:rPr lang="es-MX" sz="1200" kern="1200" dirty="0" err="1">
                <a:solidFill>
                  <a:schemeClr val="tx1"/>
                </a:solidFill>
                <a:effectLst/>
                <a:latin typeface="+mn-lt"/>
                <a:ea typeface="+mn-ea"/>
                <a:cs typeface="+mn-cs"/>
              </a:rPr>
              <a:t>autoconversación</a:t>
            </a:r>
            <a:r>
              <a:rPr lang="es-MX" sz="1200" kern="1200" dirty="0">
                <a:solidFill>
                  <a:schemeClr val="tx1"/>
                </a:solidFill>
                <a:effectLst/>
                <a:latin typeface="+mn-lt"/>
                <a:ea typeface="+mn-ea"/>
                <a:cs typeface="+mn-cs"/>
              </a:rPr>
              <a:t> negativa que alimenta otras emociones negativas; emociones que entonces sientes la necesidad de aliviar con más pornografía, reforzando con ello el vicioso ciclo.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23</a:t>
            </a:fld>
            <a:endParaRPr lang="en-US"/>
          </a:p>
        </p:txBody>
      </p:sp>
    </p:spTree>
    <p:extLst>
      <p:ext uri="{BB962C8B-B14F-4D97-AF65-F5344CB8AC3E}">
        <p14:creationId xmlns:p14="http://schemas.microsoft.com/office/powerpoint/2010/main" val="3501136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24</a:t>
            </a:fld>
            <a:endParaRPr lang="en-US"/>
          </a:p>
        </p:txBody>
      </p:sp>
    </p:spTree>
    <p:extLst>
      <p:ext uri="{BB962C8B-B14F-4D97-AF65-F5344CB8AC3E}">
        <p14:creationId xmlns:p14="http://schemas.microsoft.com/office/powerpoint/2010/main" val="171401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Pero hay esperanza; y la libertad puede estar muy cerca.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25</a:t>
            </a:fld>
            <a:endParaRPr lang="en-US"/>
          </a:p>
        </p:txBody>
      </p:sp>
    </p:spTree>
    <p:extLst>
      <p:ext uri="{BB962C8B-B14F-4D97-AF65-F5344CB8AC3E}">
        <p14:creationId xmlns:p14="http://schemas.microsoft.com/office/powerpoint/2010/main" val="3956776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cap="small" dirty="0">
                <a:solidFill>
                  <a:schemeClr val="tx1"/>
                </a:solidFill>
                <a:effectLst/>
                <a:latin typeface="+mn-lt"/>
                <a:ea typeface="+mn-ea"/>
                <a:cs typeface="+mn-cs"/>
              </a:rPr>
              <a:t>Venciendo la vergüenza</a:t>
            </a:r>
            <a:r>
              <a:rPr lang="es-MX" sz="1200" kern="1200" dirty="0">
                <a:solidFill>
                  <a:schemeClr val="tx1"/>
                </a:solidFill>
                <a:effectLst/>
                <a:latin typeface="+mn-lt"/>
                <a:ea typeface="+mn-ea"/>
                <a:cs typeface="+mn-cs"/>
              </a:rPr>
              <a:t> (26)</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Hay cinco caminos clave para restarle poder y vencer la vergüenza: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s-MX" sz="1200" b="1" kern="1200" dirty="0">
                <a:solidFill>
                  <a:schemeClr val="tx1"/>
                </a:solidFill>
                <a:effectLst/>
                <a:latin typeface="+mn-lt"/>
                <a:ea typeface="+mn-ea"/>
                <a:cs typeface="+mn-cs"/>
              </a:rPr>
              <a:t>Reconoce la vergüenza de la adicción, pero no dejes que esta te defina.</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Hazte responsable y reconoce como propia tu adicción, pero no dejes que la adicción te posea. Es un pecado que debes evitar, pero no te debe definir. Tú no eres la adicción. Una debilidad no debe nunca definir a la persona. </a:t>
            </a:r>
            <a:endParaRPr lang="en-US" sz="1200" kern="1200" dirty="0">
              <a:solidFill>
                <a:schemeClr val="tx1"/>
              </a:solidFill>
              <a:effectLst/>
              <a:latin typeface="+mn-lt"/>
              <a:ea typeface="+mn-ea"/>
              <a:cs typeface="+mn-cs"/>
            </a:endParaRPr>
          </a:p>
          <a:p>
            <a:pPr lvl="0"/>
            <a:r>
              <a:rPr lang="es-MX" sz="1200" b="1" kern="1200" dirty="0">
                <a:solidFill>
                  <a:schemeClr val="tx1"/>
                </a:solidFill>
                <a:effectLst/>
                <a:latin typeface="+mn-lt"/>
                <a:ea typeface="+mn-ea"/>
                <a:cs typeface="+mn-cs"/>
              </a:rPr>
              <a:t>Hazte vulnerable y dirígete a otras personas.</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La vergüenza prospera en secreto; el sentido de comunidad es clave al tratar con la vergüenza. Cuando puedes dar a conocer tu historia y todavía ser aceptado, experimentas seguridad. La seguridad de un grupo se convierte con el tiempo en amor, aceptación y un fuerte sentido de pertenencia. Esto es lo opuesto a lo que nos dice a voces la vergüenza.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r>
              <a:rPr lang="es-MX" sz="1200" b="1" kern="1200" dirty="0">
                <a:solidFill>
                  <a:schemeClr val="tx1"/>
                </a:solidFill>
                <a:effectLst/>
                <a:latin typeface="+mn-lt"/>
                <a:ea typeface="+mn-ea"/>
                <a:cs typeface="+mn-cs"/>
              </a:rPr>
              <a:t>Reconoce la falsa promesa de la pornografía.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En la fantasía del mundo de la pornografía, eres siempre alguien que es amado y deseado. Por supuesto, después de entrar en el mundo de la pornografía, la culpa y la vergüenza vuelven a venir apresuradamente para continuar el ciclo. La mentira de encontrar alivio de la vergüenza a través de más pornografía, da como resultado, más vergüenza. No caigas en la trampa.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r>
              <a:rPr lang="es-MX" sz="1200" b="1" kern="1200" dirty="0">
                <a:solidFill>
                  <a:schemeClr val="tx1"/>
                </a:solidFill>
                <a:effectLst/>
                <a:latin typeface="+mn-lt"/>
                <a:ea typeface="+mn-ea"/>
                <a:cs typeface="+mn-cs"/>
              </a:rPr>
              <a:t>Cuidado con el juego de la culpa.</a:t>
            </a:r>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La vergüenza se transforma rápidamente en culpa. Te culpas por tus acciones, pero utilizas esto como excusa para continuar el hábito. Evita el evadir la responsabilidad con declaraciones tales como: “Por supuesto que hago malas cosas porque soy una persona mala, no puedo evitarlo, no es mi culpa. Soy lo que soy y no puedo cambiar”.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r>
              <a:rPr lang="es-MX" sz="1200" b="1" kern="1200" dirty="0">
                <a:solidFill>
                  <a:schemeClr val="tx1"/>
                </a:solidFill>
                <a:effectLst/>
                <a:latin typeface="+mn-lt"/>
                <a:ea typeface="+mn-ea"/>
                <a:cs typeface="+mn-cs"/>
              </a:rPr>
              <a:t>Evita la conversación propia negativa.</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Los monólogos negativos refuerzan los mensajes negativos que estás ya de por sí experimentando. Eso te hace creer que esas mentiras son verdad. La vergüenza alimenta las emociones negativas que con frecuencia impulsan al consumidor de pornografía a seguir actuando. No es hasta que la vergüenza queda al descubierto y se enfrenta, que este ciclo deja de continuar. Puede ser de utilidad anotar durante una semana, los mensajes negativos que te repites a ti mismo. La gente usualmente se sorprende al darse cuenta de cuántos monólogos negativos se habla a sí misma. que refuerzan una identidad vergonzosa.  </a:t>
            </a:r>
            <a:endParaRPr lang="en-US" sz="1200" kern="1200" dirty="0">
              <a:solidFill>
                <a:schemeClr val="tx1"/>
              </a:solidFill>
              <a:effectLst/>
              <a:latin typeface="+mn-lt"/>
              <a:ea typeface="+mn-ea"/>
              <a:cs typeface="+mn-cs"/>
            </a:endParaRPr>
          </a:p>
          <a:p>
            <a:r>
              <a:rPr lang="es-MX" sz="1200" b="1" kern="1200" dirty="0">
                <a:solidFill>
                  <a:schemeClr val="tx1"/>
                </a:solidFill>
                <a:effectLst/>
                <a:latin typeface="+mn-lt"/>
                <a:ea typeface="+mn-ea"/>
                <a:cs typeface="+mn-cs"/>
              </a:rPr>
              <a:t>Remplaza las mentiras con verdad.</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Una vez que has identificado las mentiras, las puedes reemplazar con verdad. Por ejemplo, en lugar de la mentira de no tener ningún valor, recuerda que eres de hecho muy amado por Dios. (Romanos 5:8).</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26</a:t>
            </a:fld>
            <a:endParaRPr lang="en-US"/>
          </a:p>
        </p:txBody>
      </p:sp>
    </p:spTree>
    <p:extLst>
      <p:ext uri="{BB962C8B-B14F-4D97-AF65-F5344CB8AC3E}">
        <p14:creationId xmlns:p14="http://schemas.microsoft.com/office/powerpoint/2010/main" val="2157520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Es posible volver a entrenar tu cerebro.</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27</a:t>
            </a:fld>
            <a:endParaRPr lang="en-US"/>
          </a:p>
        </p:txBody>
      </p:sp>
    </p:spTree>
    <p:extLst>
      <p:ext uri="{BB962C8B-B14F-4D97-AF65-F5344CB8AC3E}">
        <p14:creationId xmlns:p14="http://schemas.microsoft.com/office/powerpoint/2010/main" val="349471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cap="small" dirty="0">
                <a:solidFill>
                  <a:schemeClr val="tx1"/>
                </a:solidFill>
                <a:effectLst/>
                <a:latin typeface="+mn-lt"/>
                <a:ea typeface="+mn-ea"/>
                <a:cs typeface="+mn-cs"/>
              </a:rPr>
              <a:t>A+B=C</a:t>
            </a:r>
            <a:r>
              <a:rPr lang="es-MX" sz="1200" kern="1200" dirty="0">
                <a:solidFill>
                  <a:schemeClr val="tx1"/>
                </a:solidFill>
                <a:effectLst/>
                <a:latin typeface="+mn-lt"/>
                <a:ea typeface="+mn-ea"/>
                <a:cs typeface="+mn-cs"/>
              </a:rPr>
              <a:t> (28)</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Identifica patrones o temas comunes en tu pensamiento. Esos distorsionados patrones de pensamiento crean canales en el cerebro, lo cual hace posible seguir creyendo en ellos. Toma tiempo para pensar en los sentimientos que experimentas y en si estos sentimientos reflejan en forma apropiada la situación.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A = Evento activador, estresor o situación detonante</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B = Creencia o pensamientos acerca del elemento estresor</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C = Consecuencia o resultados causados por nuestra creencia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defTabSz="471145">
              <a:defRPr/>
            </a:pPr>
            <a:fld id="{8522F314-104F-4A8D-BFC1-F0F38228E554}" type="slidenum">
              <a:rPr lang="en-US">
                <a:solidFill>
                  <a:prstClr val="black"/>
                </a:solidFill>
                <a:latin typeface="Calibri" panose="020F0502020204030204"/>
              </a:rPr>
              <a:pPr defTabSz="471145">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1412742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err="1">
                <a:solidFill>
                  <a:srgbClr val="FFFFFF"/>
                </a:solidFill>
              </a:rPr>
              <a:t>Por</a:t>
            </a:r>
            <a:r>
              <a:rPr lang="en-US" sz="1200" i="1" dirty="0">
                <a:solidFill>
                  <a:srgbClr val="FFFFFF"/>
                </a:solidFill>
              </a:rPr>
              <a:t> </a:t>
            </a:r>
            <a:r>
              <a:rPr lang="en-US" sz="1200" i="1" dirty="0" err="1">
                <a:solidFill>
                  <a:srgbClr val="FFFFFF"/>
                </a:solidFill>
              </a:rPr>
              <a:t>ejemplo</a:t>
            </a:r>
            <a:r>
              <a:rPr lang="en-US" sz="1200" i="1" dirty="0">
                <a:solidFill>
                  <a:srgbClr val="FFFFFF"/>
                </a:solidFill>
              </a:rPr>
              <a:t>:</a:t>
            </a:r>
          </a:p>
          <a:p>
            <a:endParaRPr lang="en-US" sz="1400" i="1" dirty="0">
              <a:solidFill>
                <a:srgbClr val="FFFFFF"/>
              </a:solidFill>
            </a:endParaRPr>
          </a:p>
          <a:p>
            <a:r>
              <a:rPr lang="es-MX" sz="1200" dirty="0"/>
              <a:t>A — Evento activador, estresor: Tu jefe te pide que trabajes este fin de semana.</a:t>
            </a:r>
            <a:endParaRPr lang="en-US" sz="1200" dirty="0"/>
          </a:p>
          <a:p>
            <a:r>
              <a:rPr lang="es-MX" sz="1200" dirty="0"/>
              <a:t>B — Tu creencia de que trabajar este fin de semana es, que es injusto que te lo pida. Tú crees que no tienes que trabajar los fines de semana. </a:t>
            </a:r>
            <a:endParaRPr lang="en-US" sz="1200" dirty="0"/>
          </a:p>
          <a:p>
            <a:r>
              <a:rPr lang="es-MX" sz="1200" dirty="0"/>
              <a:t>C — La consecuencia o resultado es que decides no trabajar este fin de semana, aun cuando a todos tus compañeros de trabajo también se les ha pedido que trabajen el fin de semana. Es una creencia falsa </a:t>
            </a:r>
            <a:endParaRPr lang="en-US" sz="1200" dirty="0"/>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29</a:t>
            </a:fld>
            <a:endParaRPr lang="en-US"/>
          </a:p>
        </p:txBody>
      </p:sp>
    </p:spTree>
    <p:extLst>
      <p:ext uri="{BB962C8B-B14F-4D97-AF65-F5344CB8AC3E}">
        <p14:creationId xmlns:p14="http://schemas.microsoft.com/office/powerpoint/2010/main" val="1804767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cap="small" dirty="0">
                <a:solidFill>
                  <a:schemeClr val="tx1"/>
                </a:solidFill>
                <a:effectLst/>
                <a:latin typeface="+mn-lt"/>
                <a:ea typeface="+mn-ea"/>
                <a:cs typeface="+mn-cs"/>
              </a:rPr>
              <a:t>NO ES UN PEQUEÑO PROBLEMA.</a:t>
            </a:r>
            <a:r>
              <a:rPr lang="es-MX" sz="1200" kern="1200" dirty="0">
                <a:solidFill>
                  <a:schemeClr val="tx1"/>
                </a:solidFill>
                <a:effectLst/>
                <a:latin typeface="+mn-lt"/>
                <a:ea typeface="+mn-ea"/>
                <a:cs typeface="+mn-cs"/>
              </a:rPr>
              <a:t> (3)</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La edad promedio en que la persona se expone a ella, es a los 11 años.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Las búsquedas diarias de pornografía, son de 60 millones.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La pornografía es un problema mayor en el hogar, en un 47 por ciento.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1/3 de las mujeres la procuran regularmente.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3</a:t>
            </a:fld>
            <a:endParaRPr lang="en-US"/>
          </a:p>
        </p:txBody>
      </p:sp>
    </p:spTree>
    <p:extLst>
      <p:ext uri="{BB962C8B-B14F-4D97-AF65-F5344CB8AC3E}">
        <p14:creationId xmlns:p14="http://schemas.microsoft.com/office/powerpoint/2010/main" val="3596910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cap="small" dirty="0">
                <a:solidFill>
                  <a:schemeClr val="tx1"/>
                </a:solidFill>
                <a:effectLst/>
                <a:latin typeface="+mn-lt"/>
                <a:ea typeface="+mn-ea"/>
                <a:cs typeface="+mn-cs"/>
              </a:rPr>
              <a:t>Pienso, por lo tanto, soy </a:t>
            </a:r>
          </a:p>
          <a:p>
            <a:r>
              <a:rPr lang="es-MX" sz="1200" kern="1200" dirty="0">
                <a:solidFill>
                  <a:schemeClr val="tx1"/>
                </a:solidFill>
                <a:effectLst/>
                <a:latin typeface="+mn-lt"/>
                <a:ea typeface="+mn-ea"/>
                <a:cs typeface="+mn-cs"/>
              </a:rPr>
              <a:t>Todo lo que consumes te alimenta o te hace mermar. “…Sean transformados mediante la renovación de su mente…”  (Romanos 12:2).</a:t>
            </a:r>
          </a:p>
          <a:p>
            <a:r>
              <a:rPr lang="es-MX" sz="1200" kern="1200" dirty="0">
                <a:solidFill>
                  <a:schemeClr val="tx1"/>
                </a:solidFill>
                <a:effectLst/>
                <a:latin typeface="+mn-lt"/>
                <a:ea typeface="+mn-ea"/>
                <a:cs typeface="+mn-cs"/>
              </a:rPr>
              <a:t>La liberación comienza cuando prestamos atención e interrumpimos los pensamientos negativos con verdad. Toma el pensamiento, haz una diagnosis, entrégaselo a Dios y toma una decisión.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B7AB53-4230-4D09-AA50-5BBDFDFA07D9}" type="slidenum">
              <a:rPr lang="en-US" smtClean="0"/>
              <a:t>30</a:t>
            </a:fld>
            <a:endParaRPr lang="en-US"/>
          </a:p>
        </p:txBody>
      </p:sp>
    </p:spTree>
    <p:extLst>
      <p:ext uri="{BB962C8B-B14F-4D97-AF65-F5344CB8AC3E}">
        <p14:creationId xmlns:p14="http://schemas.microsoft.com/office/powerpoint/2010/main" val="1713032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cap="small" dirty="0">
                <a:solidFill>
                  <a:schemeClr val="tx1"/>
                </a:solidFill>
                <a:effectLst/>
                <a:latin typeface="+mn-lt"/>
                <a:ea typeface="+mn-ea"/>
                <a:cs typeface="+mn-cs"/>
              </a:rPr>
              <a:t>Piensa bien aquello que piensas</a:t>
            </a:r>
            <a:r>
              <a:rPr lang="es-MX" sz="1200" kern="1200" dirty="0">
                <a:solidFill>
                  <a:schemeClr val="tx1"/>
                </a:solidFill>
                <a:effectLst/>
                <a:latin typeface="+mn-lt"/>
                <a:ea typeface="+mn-ea"/>
                <a:cs typeface="+mn-cs"/>
              </a:rPr>
              <a:t> </a:t>
            </a:r>
          </a:p>
          <a:p>
            <a:endParaRPr lang="en-US" dirty="0">
              <a:latin typeface="+mn-lt"/>
            </a:endParaRPr>
          </a:p>
          <a:p>
            <a:r>
              <a:rPr lang="es-MX" sz="1200" kern="1200" dirty="0">
                <a:solidFill>
                  <a:schemeClr val="tx1"/>
                </a:solidFill>
                <a:effectLst/>
                <a:latin typeface="+mn-lt"/>
                <a:ea typeface="+mn-ea"/>
                <a:cs typeface="+mn-cs"/>
              </a:rPr>
              <a:t>Puedes ser el controlador aéreo de tu aeropuerto mental. Estás ocupando la torre de control y puedes dirigir el tráfico mental de tu mundo.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Los pensamientos giran sobre ti; van y vienen. Si alguno de ellos aterriza, es porque le das permiso. Si se aleja, es porque tú le dijiste que lo hiciera.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Tú no elegiste tu lugar de nacimiento ni tu fecha de nacimiento; tú no elegiste a tus padres o hermanos; tú no determinas el clima; pero ¡sí PUEDES elegir lo que piensas!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El enemigo está haciendo todo lo posible para descargar su pestilente carga sobre nuestra mente. Si se lo permitimos, nos llevará a un lugar sombrío y nos dejará allí. Él es el maestro del engaño. Por ello el apóstol Pablo nos dice que “fijemos” nuestros pensamientos en lo que es verdadero. En griego, la palabra fijar viene de la raíz que significa lógico. La ansiedad puede enfrentarse mejor con mente clara y razonamiento lógico, lo cual puede lograrse cuando dejamos fuera las tinieblas y dejamos entrar la luz.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La preocupación es un delgado hilo de temor fluyendo a través de la mente; si se alienta, llega a abrir un canal en el que desembocan otros pensamientos. ¡entrena tu mente!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defTabSz="471145">
              <a:defRPr/>
            </a:pPr>
            <a:fld id="{8522F314-104F-4A8D-BFC1-F0F38228E554}" type="slidenum">
              <a:rPr lang="en-US">
                <a:solidFill>
                  <a:prstClr val="black"/>
                </a:solidFill>
                <a:latin typeface="Calibri" panose="020F0502020204030204"/>
              </a:rPr>
              <a:pPr defTabSz="471145">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3057689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cap="small" dirty="0">
                <a:solidFill>
                  <a:schemeClr val="tx1"/>
                </a:solidFill>
                <a:effectLst/>
                <a:latin typeface="+mn-lt"/>
                <a:ea typeface="+mn-ea"/>
                <a:cs typeface="+mn-cs"/>
              </a:rPr>
              <a:t>Duración de una emoción: 90 segundos</a:t>
            </a:r>
            <a:r>
              <a:rPr lang="es-MX" sz="1200" kern="1200" dirty="0">
                <a:solidFill>
                  <a:schemeClr val="tx1"/>
                </a:solidFill>
                <a:effectLst/>
                <a:latin typeface="+mn-lt"/>
                <a:ea typeface="+mn-ea"/>
                <a:cs typeface="+mn-cs"/>
              </a:rPr>
              <a:t> (32)</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Lo que mantiene la persistencia de las emociones son las historias que nos decimos a nosotros mismos acerca de ellas; generalmente, que la situación debería ser diferente a lo que es. Y es totalmente comprensible que nos digamos a nosotros mismos esas historias. Deseamos justificar de alguna manera lo que sentimos y nuestro ego desea fortalecerse a sí mismo haciendo sentir que nosotros estamos bien y que los demás, o una situación, están mal. Aun cuando sentimos vergüenza, tratamos de aparecer bien ante nosotros mismos al definirnos como una persona mala, no merecedora, etc. (El ego puede torcerse seriamente de esa manera).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Lo irónico es que esta “regla de 90 minutos”, como se llama, se ha utilizado también para avergonzar a las personas que parecieran no poder sobreponerse de una emoción en ese corto lapso. La teoría afirma que si realmente lo estás practicando, entonces deberías ser capaz de dejar atrás la historia y concentrar tu atención en las sensaciones. Libérate de ellos, haz a un lado esa situación, avanza hacia la serenidad. Es superioridad moral envuelta en los pliegues del lenguaje de la Nueva Era.</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El desafío es que estamos programados para crear exactamente aquellas historias que mantienen vivas las emociones. Y entre más tiempo nos estemos contando a nosotros mismos una cierta historia, más difícil será simplemente “dejarla ir”.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Y encima de ello, pareciéramos estar programados para dar el sesgo negativo (como dicen algunos, nuestro cerebro está hecho de “teflón para las experiencias positivas y de velcro para las negativas”). Desde una perspectiva evolucionaria, es una de las cosas que mantiene vivos a nuestros ancestros y nos sirve todavía para alertarnos de las amenazas. Sin embargo, en estos días, la “amenaza” es con frecuencia solamente nuestro propio ego, a nuestro sentido de separación.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B7AB53-4230-4D09-AA50-5BBDFDFA07D9}" type="slidenum">
              <a:rPr lang="en-US" smtClean="0"/>
              <a:t>32</a:t>
            </a:fld>
            <a:endParaRPr lang="en-US"/>
          </a:p>
        </p:txBody>
      </p:sp>
    </p:spTree>
    <p:extLst>
      <p:ext uri="{BB962C8B-B14F-4D97-AF65-F5344CB8AC3E}">
        <p14:creationId xmlns:p14="http://schemas.microsoft.com/office/powerpoint/2010/main" val="1709652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https://fightthene</a:t>
            </a:r>
          </a:p>
          <a:p>
            <a:endParaRPr lang="en-US" dirty="0"/>
          </a:p>
          <a:p>
            <a:r>
              <a:rPr lang="es-MX" sz="1200" b="1" kern="1200" cap="small" dirty="0">
                <a:solidFill>
                  <a:schemeClr val="tx1"/>
                </a:solidFill>
                <a:effectLst/>
                <a:latin typeface="+mn-lt"/>
                <a:ea typeface="+mn-ea"/>
                <a:cs typeface="+mn-cs"/>
              </a:rPr>
              <a:t>Historia de Emma </a:t>
            </a:r>
            <a:r>
              <a:rPr lang="es-MX" sz="1200" kern="1200" dirty="0">
                <a:solidFill>
                  <a:schemeClr val="tx1"/>
                </a:solidFill>
                <a:effectLst/>
                <a:latin typeface="+mn-lt"/>
                <a:ea typeface="+mn-ea"/>
                <a:cs typeface="+mn-cs"/>
              </a:rPr>
              <a:t>(33)</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Presenta el video y dirige algunas preguntas de seguimiento. </a:t>
            </a:r>
            <a:endParaRPr lang="en-US" sz="1200" kern="1200" dirty="0">
              <a:solidFill>
                <a:schemeClr val="tx1"/>
              </a:solidFill>
              <a:effectLst/>
              <a:latin typeface="+mn-lt"/>
              <a:ea typeface="+mn-ea"/>
              <a:cs typeface="+mn-cs"/>
            </a:endParaRPr>
          </a:p>
          <a:p>
            <a:r>
              <a:rPr lang="es-MX" sz="1200" u="sng" kern="1200" dirty="0">
                <a:solidFill>
                  <a:schemeClr val="tx1"/>
                </a:solidFill>
                <a:effectLst/>
                <a:latin typeface="+mn-lt"/>
                <a:ea typeface="+mn-ea"/>
                <a:cs typeface="+mn-cs"/>
                <a:hlinkClick r:id="rId3"/>
              </a:rPr>
              <a:t>https://fightthenewdrug.org/media/emmas-story-overcoming-struggles-video/</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dirty="0"/>
              <a:t>wdrug.org/media/</a:t>
            </a:r>
            <a:r>
              <a:rPr lang="en-US" dirty="0" err="1"/>
              <a:t>emmas</a:t>
            </a:r>
            <a:r>
              <a:rPr lang="en-US" dirty="0"/>
              <a:t>-story-overcoming-struggles-video/</a:t>
            </a:r>
          </a:p>
        </p:txBody>
      </p:sp>
      <p:sp>
        <p:nvSpPr>
          <p:cNvPr id="4" name="Slide Number Placeholder 3"/>
          <p:cNvSpPr>
            <a:spLocks noGrp="1"/>
          </p:cNvSpPr>
          <p:nvPr>
            <p:ph type="sldNum" sz="quarter" idx="5"/>
          </p:nvPr>
        </p:nvSpPr>
        <p:spPr/>
        <p:txBody>
          <a:bodyPr/>
          <a:lstStyle/>
          <a:p>
            <a:fld id="{03D51DB1-D163-41C7-8A29-B46945EEFCF3}" type="slidenum">
              <a:rPr lang="en-US" smtClean="0"/>
              <a:t>33</a:t>
            </a:fld>
            <a:endParaRPr lang="en-US"/>
          </a:p>
        </p:txBody>
      </p:sp>
    </p:spTree>
    <p:extLst>
      <p:ext uri="{BB962C8B-B14F-4D97-AF65-F5344CB8AC3E}">
        <p14:creationId xmlns:p14="http://schemas.microsoft.com/office/powerpoint/2010/main" val="3206056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cap="small" dirty="0">
                <a:solidFill>
                  <a:schemeClr val="tx1"/>
                </a:solidFill>
                <a:effectLst/>
                <a:latin typeface="+mn-lt"/>
                <a:ea typeface="+mn-ea"/>
                <a:cs typeface="+mn-cs"/>
              </a:rPr>
              <a:t>Busca ayuda</a:t>
            </a:r>
            <a:r>
              <a:rPr lang="es-MX" sz="1200" kern="1200" dirty="0">
                <a:solidFill>
                  <a:schemeClr val="tx1"/>
                </a:solidFill>
                <a:effectLst/>
                <a:latin typeface="+mn-lt"/>
                <a:ea typeface="+mn-ea"/>
                <a:cs typeface="+mn-cs"/>
              </a:rPr>
              <a:t> (34)</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Reconoce, Revela, Restaura</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No es vergonzoso pedir ayuda. La sanidad se encuentra al reconocer el problema, llamarlo por su nombre y encontrar restauración por medio de la gracia de Dios.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34</a:t>
            </a:fld>
            <a:endParaRPr lang="en-US"/>
          </a:p>
        </p:txBody>
      </p:sp>
    </p:spTree>
    <p:extLst>
      <p:ext uri="{BB962C8B-B14F-4D97-AF65-F5344CB8AC3E}">
        <p14:creationId xmlns:p14="http://schemas.microsoft.com/office/powerpoint/2010/main" val="25831442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http://gatewaytowholeness.com/</a:t>
            </a:r>
          </a:p>
          <a:p>
            <a:endParaRPr lang="en-US" dirty="0"/>
          </a:p>
          <a:p>
            <a:r>
              <a:rPr lang="es-MX" sz="1200" b="1" kern="1200" cap="small" dirty="0">
                <a:solidFill>
                  <a:schemeClr val="tx1"/>
                </a:solidFill>
                <a:effectLst/>
                <a:latin typeface="+mn-lt"/>
                <a:ea typeface="+mn-ea"/>
                <a:cs typeface="+mn-cs"/>
              </a:rPr>
              <a:t>Tú puedes vencer</a:t>
            </a:r>
            <a:r>
              <a:rPr lang="es-MX" sz="1200" kern="1200" dirty="0">
                <a:solidFill>
                  <a:schemeClr val="tx1"/>
                </a:solidFill>
                <a:effectLst/>
                <a:latin typeface="+mn-lt"/>
                <a:ea typeface="+mn-ea"/>
                <a:cs typeface="+mn-cs"/>
              </a:rPr>
              <a:t> (35)</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Da a conocer los recursos de Gateway to </a:t>
            </a:r>
            <a:r>
              <a:rPr lang="es-MX" sz="1200" kern="1200" dirty="0" err="1">
                <a:solidFill>
                  <a:schemeClr val="tx1"/>
                </a:solidFill>
                <a:effectLst/>
                <a:latin typeface="+mn-lt"/>
                <a:ea typeface="+mn-ea"/>
                <a:cs typeface="+mn-cs"/>
              </a:rPr>
              <a:t>Wholeness</a:t>
            </a:r>
            <a:r>
              <a:rPr lang="es-MX" sz="1200" kern="1200" dirty="0">
                <a:solidFill>
                  <a:schemeClr val="tx1"/>
                </a:solidFill>
                <a:effectLst/>
                <a:latin typeface="+mn-lt"/>
                <a:ea typeface="+mn-ea"/>
                <a:cs typeface="+mn-cs"/>
              </a:rPr>
              <a:t>, en  </a:t>
            </a:r>
            <a:r>
              <a:rPr lang="es-MX" sz="1200" u="sng" kern="1200" dirty="0">
                <a:solidFill>
                  <a:schemeClr val="tx1"/>
                </a:solidFill>
                <a:effectLst/>
                <a:latin typeface="+mn-lt"/>
                <a:ea typeface="+mn-ea"/>
                <a:cs typeface="+mn-cs"/>
                <a:hlinkClick r:id="rId3"/>
              </a:rPr>
              <a:t>http://gatewaytowholeness.com/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35</a:t>
            </a:fld>
            <a:endParaRPr lang="en-US"/>
          </a:p>
        </p:txBody>
      </p:sp>
    </p:spTree>
    <p:extLst>
      <p:ext uri="{BB962C8B-B14F-4D97-AF65-F5344CB8AC3E}">
        <p14:creationId xmlns:p14="http://schemas.microsoft.com/office/powerpoint/2010/main" val="2057496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http://gatewaytowholeness.com/</a:t>
            </a:r>
          </a:p>
          <a:p>
            <a:endParaRPr lang="en-US" sz="1200" b="1" kern="1200" cap="small" dirty="0">
              <a:solidFill>
                <a:schemeClr val="tx1"/>
              </a:solidFill>
              <a:effectLst/>
              <a:latin typeface="+mn-lt"/>
              <a:ea typeface="+mn-ea"/>
              <a:cs typeface="+mn-cs"/>
            </a:endParaRPr>
          </a:p>
          <a:p>
            <a:r>
              <a:rPr lang="es-MX" sz="1200" b="1" kern="1200" cap="small" dirty="0">
                <a:solidFill>
                  <a:schemeClr val="tx1"/>
                </a:solidFill>
                <a:effectLst/>
                <a:latin typeface="+mn-lt"/>
                <a:ea typeface="+mn-ea"/>
                <a:cs typeface="+mn-cs"/>
              </a:rPr>
              <a:t>recursos </a:t>
            </a:r>
            <a:r>
              <a:rPr lang="es-MX" sz="1200" b="1" kern="1200" cap="small" dirty="0" err="1">
                <a:solidFill>
                  <a:schemeClr val="tx1"/>
                </a:solidFill>
                <a:effectLst/>
                <a:latin typeface="+mn-lt"/>
                <a:ea typeface="+mn-ea"/>
                <a:cs typeface="+mn-cs"/>
              </a:rPr>
              <a:t>Gate</a:t>
            </a:r>
            <a:endParaRPr lang="es-MX" sz="1200" b="1" kern="1200" cap="small" dirty="0">
              <a:solidFill>
                <a:schemeClr val="tx1"/>
              </a:solidFill>
              <a:effectLst/>
              <a:latin typeface="+mn-lt"/>
              <a:ea typeface="+mn-ea"/>
              <a:cs typeface="+mn-cs"/>
            </a:endParaRPr>
          </a:p>
          <a:p>
            <a:endParaRPr lang="es-MX" sz="1200" b="1" kern="1200" cap="small" dirty="0">
              <a:solidFill>
                <a:schemeClr val="tx1"/>
              </a:solidFill>
              <a:effectLst/>
              <a:latin typeface="+mn-lt"/>
              <a:ea typeface="+mn-ea"/>
              <a:cs typeface="+mn-cs"/>
            </a:endParaRPr>
          </a:p>
          <a:p>
            <a:r>
              <a:rPr lang="es-MX" sz="1200" b="1" kern="1200" cap="small" dirty="0">
                <a:solidFill>
                  <a:schemeClr val="tx1"/>
                </a:solidFill>
                <a:effectLst/>
                <a:latin typeface="+mn-lt"/>
                <a:ea typeface="+mn-ea"/>
                <a:cs typeface="+mn-cs"/>
              </a:rPr>
              <a:t>Da a conocer recursos adicionales</a:t>
            </a:r>
            <a:r>
              <a:rPr lang="es-MX" sz="1200" b="1" kern="1200" dirty="0">
                <a:solidFill>
                  <a:schemeClr val="tx1"/>
                </a:solidFill>
                <a:effectLst/>
                <a:latin typeface="+mn-lt"/>
                <a:ea typeface="+mn-ea"/>
                <a:cs typeface="+mn-cs"/>
              </a:rPr>
              <a:t> </a:t>
            </a:r>
            <a:r>
              <a:rPr lang="es-MX" sz="1200" kern="1200" dirty="0">
                <a:solidFill>
                  <a:schemeClr val="tx1"/>
                </a:solidFill>
                <a:effectLst/>
                <a:latin typeface="+mn-lt"/>
                <a:ea typeface="+mn-ea"/>
                <a:cs typeface="+mn-cs"/>
              </a:rPr>
              <a:t>(37)</a:t>
            </a:r>
            <a:endParaRPr lang="en-US" sz="1200" kern="1200" dirty="0">
              <a:solidFill>
                <a:schemeClr val="tx1"/>
              </a:solidFill>
              <a:effectLst/>
              <a:latin typeface="+mn-lt"/>
              <a:ea typeface="+mn-ea"/>
              <a:cs typeface="+mn-cs"/>
            </a:endParaRPr>
          </a:p>
          <a:p>
            <a:pPr lvl="0"/>
            <a:r>
              <a:rPr lang="es-MX" sz="1200" kern="1200" dirty="0" err="1">
                <a:solidFill>
                  <a:schemeClr val="tx1"/>
                </a:solidFill>
                <a:effectLst/>
                <a:latin typeface="+mn-lt"/>
                <a:ea typeface="+mn-ea"/>
                <a:cs typeface="+mn-cs"/>
              </a:rPr>
              <a:t>The</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Truth</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About</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Porn</a:t>
            </a:r>
            <a:r>
              <a:rPr lang="es-MX" sz="1200" kern="1200" dirty="0">
                <a:solidFill>
                  <a:schemeClr val="tx1"/>
                </a:solidFill>
                <a:effectLst/>
                <a:latin typeface="+mn-lt"/>
                <a:ea typeface="+mn-ea"/>
                <a:cs typeface="+mn-cs"/>
              </a:rPr>
              <a:t> (La verdad acerca de la pornografía)</a:t>
            </a:r>
            <a:endParaRPr lang="en-US" sz="1200" kern="1200" dirty="0">
              <a:solidFill>
                <a:schemeClr val="tx1"/>
              </a:solidFill>
              <a:effectLst/>
              <a:latin typeface="+mn-lt"/>
              <a:ea typeface="+mn-ea"/>
              <a:cs typeface="+mn-cs"/>
            </a:endParaRPr>
          </a:p>
          <a:p>
            <a:pPr lvl="0"/>
            <a:r>
              <a:rPr lang="es-MX" sz="1200" kern="1200" dirty="0" err="1">
                <a:solidFill>
                  <a:schemeClr val="tx1"/>
                </a:solidFill>
                <a:effectLst/>
                <a:latin typeface="+mn-lt"/>
                <a:ea typeface="+mn-ea"/>
                <a:cs typeface="+mn-cs"/>
              </a:rPr>
              <a:t>Fight</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the</a:t>
            </a:r>
            <a:r>
              <a:rPr lang="es-MX" sz="1200" kern="1200" dirty="0">
                <a:solidFill>
                  <a:schemeClr val="tx1"/>
                </a:solidFill>
                <a:effectLst/>
                <a:latin typeface="+mn-lt"/>
                <a:ea typeface="+mn-ea"/>
                <a:cs typeface="+mn-cs"/>
              </a:rPr>
              <a:t> New </a:t>
            </a:r>
            <a:r>
              <a:rPr lang="es-MX" sz="1200" kern="1200" dirty="0" err="1">
                <a:solidFill>
                  <a:schemeClr val="tx1"/>
                </a:solidFill>
                <a:effectLst/>
                <a:latin typeface="+mn-lt"/>
                <a:ea typeface="+mn-ea"/>
                <a:cs typeface="+mn-cs"/>
              </a:rPr>
              <a:t>Drug</a:t>
            </a:r>
            <a:r>
              <a:rPr lang="es-MX" sz="1200" kern="1200" dirty="0">
                <a:solidFill>
                  <a:schemeClr val="tx1"/>
                </a:solidFill>
                <a:effectLst/>
                <a:latin typeface="+mn-lt"/>
                <a:ea typeface="+mn-ea"/>
                <a:cs typeface="+mn-cs"/>
              </a:rPr>
              <a:t> (Pelea contra la nueva droga)</a:t>
            </a:r>
            <a:endParaRPr lang="en-US" sz="1200" kern="1200" dirty="0">
              <a:solidFill>
                <a:schemeClr val="tx1"/>
              </a:solidFill>
              <a:effectLst/>
              <a:latin typeface="+mn-lt"/>
              <a:ea typeface="+mn-ea"/>
              <a:cs typeface="+mn-cs"/>
            </a:endParaRPr>
          </a:p>
          <a:p>
            <a:pPr lvl="0"/>
            <a:r>
              <a:rPr lang="es-MX" sz="1200" kern="1200" dirty="0" err="1">
                <a:solidFill>
                  <a:schemeClr val="tx1"/>
                </a:solidFill>
                <a:effectLst/>
                <a:latin typeface="+mn-lt"/>
                <a:ea typeface="+mn-ea"/>
                <a:cs typeface="+mn-cs"/>
              </a:rPr>
              <a:t>Pure</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Life</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Ministries</a:t>
            </a:r>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s-MX" sz="1200" kern="1200" dirty="0" err="1">
                <a:solidFill>
                  <a:schemeClr val="tx1"/>
                </a:solidFill>
                <a:effectLst/>
                <a:latin typeface="+mn-lt"/>
                <a:ea typeface="+mn-ea"/>
                <a:cs typeface="+mn-cs"/>
              </a:rPr>
              <a:t>Join</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Fortify</a:t>
            </a:r>
            <a:r>
              <a:rPr lang="es-MX" sz="1200" kern="1200" dirty="0">
                <a:solidFill>
                  <a:schemeClr val="tx1"/>
                </a:solidFill>
                <a:effectLst/>
                <a:latin typeface="+mn-lt"/>
                <a:ea typeface="+mn-ea"/>
                <a:cs typeface="+mn-cs"/>
              </a:rPr>
              <a:t> (Únete a </a:t>
            </a:r>
            <a:r>
              <a:rPr lang="es-MX" sz="1200" kern="1200" dirty="0" err="1">
                <a:solidFill>
                  <a:schemeClr val="tx1"/>
                </a:solidFill>
                <a:effectLst/>
                <a:latin typeface="+mn-lt"/>
                <a:ea typeface="+mn-ea"/>
                <a:cs typeface="+mn-cs"/>
              </a:rPr>
              <a:t>Fortify</a:t>
            </a:r>
            <a:r>
              <a:rPr lang="es-MX"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New </a:t>
            </a:r>
            <a:r>
              <a:rPr lang="es-MX" sz="1200" kern="1200" dirty="0" err="1">
                <a:solidFill>
                  <a:schemeClr val="tx1"/>
                </a:solidFill>
                <a:effectLst/>
                <a:latin typeface="+mn-lt"/>
                <a:ea typeface="+mn-ea"/>
                <a:cs typeface="+mn-cs"/>
              </a:rPr>
              <a:t>Freedom</a:t>
            </a:r>
            <a:r>
              <a:rPr lang="es-MX" sz="1200" kern="1200" dirty="0">
                <a:solidFill>
                  <a:schemeClr val="tx1"/>
                </a:solidFill>
                <a:effectLst/>
                <a:latin typeface="+mn-lt"/>
                <a:ea typeface="+mn-ea"/>
                <a:cs typeface="+mn-cs"/>
              </a:rPr>
              <a:t> to </a:t>
            </a:r>
            <a:r>
              <a:rPr lang="es-MX" sz="1200" kern="1200" dirty="0" err="1">
                <a:solidFill>
                  <a:schemeClr val="tx1"/>
                </a:solidFill>
                <a:effectLst/>
                <a:latin typeface="+mn-lt"/>
                <a:ea typeface="+mn-ea"/>
                <a:cs typeface="+mn-cs"/>
              </a:rPr>
              <a:t>Love</a:t>
            </a:r>
            <a:r>
              <a:rPr lang="es-MX" sz="1200" kern="1200" dirty="0">
                <a:solidFill>
                  <a:schemeClr val="tx1"/>
                </a:solidFill>
                <a:effectLst/>
                <a:latin typeface="+mn-lt"/>
                <a:ea typeface="+mn-ea"/>
                <a:cs typeface="+mn-cs"/>
              </a:rPr>
              <a:t> (Nueva libertad para amar)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b="1" kern="1200" cap="small" dirty="0" err="1">
                <a:solidFill>
                  <a:schemeClr val="tx1"/>
                </a:solidFill>
                <a:effectLst/>
                <a:latin typeface="+mn-lt"/>
                <a:ea typeface="+mn-ea"/>
                <a:cs typeface="+mn-cs"/>
              </a:rPr>
              <a:t>way</a:t>
            </a:r>
            <a:r>
              <a:rPr lang="es-MX" sz="1200" b="1" kern="1200" cap="small" dirty="0">
                <a:solidFill>
                  <a:schemeClr val="tx1"/>
                </a:solidFill>
                <a:effectLst/>
                <a:latin typeface="+mn-lt"/>
                <a:ea typeface="+mn-ea"/>
                <a:cs typeface="+mn-cs"/>
              </a:rPr>
              <a:t> to </a:t>
            </a:r>
            <a:r>
              <a:rPr lang="es-MX" sz="1200" b="1" kern="1200" cap="small" dirty="0" err="1">
                <a:solidFill>
                  <a:schemeClr val="tx1"/>
                </a:solidFill>
                <a:effectLst/>
                <a:latin typeface="+mn-lt"/>
                <a:ea typeface="+mn-ea"/>
                <a:cs typeface="+mn-cs"/>
              </a:rPr>
              <a:t>Wholeness</a:t>
            </a:r>
            <a:r>
              <a:rPr lang="es-MX" sz="1200" b="1" kern="1200" cap="small"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36</a:t>
            </a:fld>
            <a:endParaRPr lang="en-US"/>
          </a:p>
        </p:txBody>
      </p:sp>
    </p:spTree>
    <p:extLst>
      <p:ext uri="{BB962C8B-B14F-4D97-AF65-F5344CB8AC3E}">
        <p14:creationId xmlns:p14="http://schemas.microsoft.com/office/powerpoint/2010/main" val="498813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D51DB1-D163-41C7-8A29-B46945EEFCF3}" type="slidenum">
              <a:rPr lang="en-US" smtClean="0"/>
              <a:t>37</a:t>
            </a:fld>
            <a:endParaRPr lang="en-US"/>
          </a:p>
        </p:txBody>
      </p:sp>
    </p:spTree>
    <p:extLst>
      <p:ext uri="{BB962C8B-B14F-4D97-AF65-F5344CB8AC3E}">
        <p14:creationId xmlns:p14="http://schemas.microsoft.com/office/powerpoint/2010/main" val="2333896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kern="1200" cap="small" dirty="0">
                <a:solidFill>
                  <a:schemeClr val="tx1"/>
                </a:solidFill>
                <a:effectLst/>
                <a:latin typeface="+mn-lt"/>
                <a:ea typeface="+mn-ea"/>
                <a:cs typeface="+mn-cs"/>
              </a:rPr>
              <a:t>ADICCIÓN: Alimentando a la bestia</a:t>
            </a:r>
            <a:r>
              <a:rPr lang="es-MX"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4</a:t>
            </a:fld>
            <a:endParaRPr lang="en-US"/>
          </a:p>
        </p:txBody>
      </p:sp>
    </p:spTree>
    <p:extLst>
      <p:ext uri="{BB962C8B-B14F-4D97-AF65-F5344CB8AC3E}">
        <p14:creationId xmlns:p14="http://schemas.microsoft.com/office/powerpoint/2010/main" val="370137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kern="1200" cap="small" dirty="0">
                <a:solidFill>
                  <a:schemeClr val="tx1"/>
                </a:solidFill>
                <a:effectLst/>
                <a:latin typeface="+mn-lt"/>
                <a:ea typeface="+mn-ea"/>
                <a:cs typeface="+mn-cs"/>
              </a:rPr>
              <a:t>¿cómo actúa la adicción a la pornografía?</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Hace que aumente la cantidad de tiempo empleado en ver pornografía.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La persona siente que el ver pornografía la hace sentirse “drogada” o le sirve como “arreglo” para sus problemas.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Se siente culpable por las consecuencias de ver pornografía.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Pasa horas curioseando en los sitios de pornografía en línea, aun cuando eso signifique descuidar el cuidado propio o las responsabilidades.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Insiste en que la pareja romántica o sexual mire pornografía con él o ella.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Se siente incapaz de gozar de la relación sexual sin antes ver primeramente pornografía.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Se siente incapaz de resistir la urgencia de mirar pornografía.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Vida sexual menos satisfactoria</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Problemas de relación</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Se compromete en conductas riesgosas a fin de mirar pornografía. </a:t>
            </a:r>
            <a:endParaRPr lang="en-US" sz="1200" kern="1200" dirty="0">
              <a:solidFill>
                <a:schemeClr val="tx1"/>
              </a:solidFill>
              <a:effectLst/>
              <a:latin typeface="+mn-lt"/>
              <a:ea typeface="+mn-ea"/>
              <a:cs typeface="+mn-cs"/>
            </a:endParaRPr>
          </a:p>
          <a:p>
            <a:pPr algn="l" fontAlgn="base">
              <a:buFontTx/>
              <a:buNone/>
            </a:pPr>
            <a:endParaRPr lang="en-US" b="0" i="0" dirty="0">
              <a:solidFill>
                <a:srgbClr val="404040"/>
              </a:solidFill>
              <a:effectLst/>
              <a:latin typeface="Open Sans"/>
            </a:endParaRPr>
          </a:p>
          <a:p>
            <a:pPr algn="l" fontAlgn="base">
              <a:buFontTx/>
              <a:buNone/>
            </a:pPr>
            <a:endParaRPr lang="en-US" b="0" i="0" dirty="0">
              <a:solidFill>
                <a:srgbClr val="404040"/>
              </a:solidFill>
              <a:effectLst/>
              <a:latin typeface="Open Sans"/>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5</a:t>
            </a:fld>
            <a:endParaRPr lang="en-US"/>
          </a:p>
        </p:txBody>
      </p:sp>
    </p:spTree>
    <p:extLst>
      <p:ext uri="{BB962C8B-B14F-4D97-AF65-F5344CB8AC3E}">
        <p14:creationId xmlns:p14="http://schemas.microsoft.com/office/powerpoint/2010/main" val="3103583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cap="small" dirty="0">
                <a:solidFill>
                  <a:schemeClr val="tx1"/>
                </a:solidFill>
              </a:rPr>
              <a:t>¿cómo </a:t>
            </a:r>
            <a:r>
              <a:rPr lang="es-MX" b="1" cap="small" dirty="0">
                <a:solidFill>
                  <a:srgbClr val="7030A0"/>
                </a:solidFill>
              </a:rPr>
              <a:t>actúa</a:t>
            </a:r>
            <a:r>
              <a:rPr lang="es-MX" b="1" cap="small" dirty="0">
                <a:solidFill>
                  <a:schemeClr val="tx1"/>
                </a:solidFill>
              </a:rPr>
              <a:t> la </a:t>
            </a:r>
            <a:r>
              <a:rPr lang="es-MX" b="1" cap="small" dirty="0">
                <a:solidFill>
                  <a:srgbClr val="7030A0"/>
                </a:solidFill>
              </a:rPr>
              <a:t>adicción</a:t>
            </a:r>
            <a:r>
              <a:rPr lang="es-MX" b="1" cap="small" dirty="0">
                <a:solidFill>
                  <a:schemeClr val="tx1"/>
                </a:solidFill>
              </a:rPr>
              <a:t> a la pornografía?</a:t>
            </a:r>
            <a:endParaRPr lang="en-US" sz="1200" kern="1200" dirty="0">
              <a:solidFill>
                <a:schemeClr val="tx1"/>
              </a:solidFill>
              <a:effectLst/>
              <a:latin typeface="+mn-lt"/>
              <a:ea typeface="+mn-ea"/>
              <a:cs typeface="+mn-cs"/>
            </a:endParaRPr>
          </a:p>
          <a:p>
            <a:pPr fontAlgn="base">
              <a:buFont typeface="Arial" panose="020B0604020202020204" pitchFamily="34" charset="0"/>
              <a:buNone/>
            </a:pPr>
            <a:r>
              <a:rPr lang="es-MX" sz="1200" dirty="0"/>
              <a:t>Insiste en que la pareja romántica o sexual mire pornografía con él o ella. </a:t>
            </a:r>
          </a:p>
          <a:p>
            <a:pPr lvl="0"/>
            <a:r>
              <a:rPr lang="es-MX" sz="1200" dirty="0"/>
              <a:t>Se siente incapaz de gozar de la relación sexual sin antes ver primeramente pornografía. </a:t>
            </a:r>
            <a:endParaRPr lang="en-US" sz="1200" dirty="0"/>
          </a:p>
          <a:p>
            <a:pPr lvl="0"/>
            <a:r>
              <a:rPr lang="es-MX" sz="1200" dirty="0"/>
              <a:t>Se siente incapaz de resistir la urgencia de mirar pornografía. </a:t>
            </a:r>
            <a:endParaRPr lang="en-US" sz="1200" dirty="0"/>
          </a:p>
          <a:p>
            <a:pPr lvl="0"/>
            <a:r>
              <a:rPr lang="es-MX" sz="1200" dirty="0"/>
              <a:t>Vida sexual menos satisfactoria</a:t>
            </a:r>
            <a:endParaRPr lang="en-US" sz="1200" dirty="0"/>
          </a:p>
          <a:p>
            <a:pPr lvl="0"/>
            <a:r>
              <a:rPr lang="es-MX" sz="1200" dirty="0"/>
              <a:t>Problemas de relación</a:t>
            </a:r>
            <a:endParaRPr lang="en-US" sz="1200" dirty="0"/>
          </a:p>
          <a:p>
            <a:pPr lvl="0"/>
            <a:r>
              <a:rPr lang="es-MX" sz="1200" dirty="0"/>
              <a:t>Se compromete en conductas riesgosas a fin de mirar pornografía. </a:t>
            </a:r>
            <a:endParaRPr lang="en-US" sz="1200" dirty="0"/>
          </a:p>
        </p:txBody>
      </p:sp>
      <p:sp>
        <p:nvSpPr>
          <p:cNvPr id="4" name="Slide Number Placeholder 3"/>
          <p:cNvSpPr>
            <a:spLocks noGrp="1"/>
          </p:cNvSpPr>
          <p:nvPr>
            <p:ph type="sldNum" sz="quarter" idx="5"/>
          </p:nvPr>
        </p:nvSpPr>
        <p:spPr/>
        <p:txBody>
          <a:bodyPr/>
          <a:lstStyle/>
          <a:p>
            <a:fld id="{03D51DB1-D163-41C7-8A29-B46945EEFCF3}" type="slidenum">
              <a:rPr lang="en-US" smtClean="0"/>
              <a:t>6</a:t>
            </a:fld>
            <a:endParaRPr lang="en-US"/>
          </a:p>
        </p:txBody>
      </p:sp>
    </p:spTree>
    <p:extLst>
      <p:ext uri="{BB962C8B-B14F-4D97-AF65-F5344CB8AC3E}">
        <p14:creationId xmlns:p14="http://schemas.microsoft.com/office/powerpoint/2010/main" val="668608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cap="small" dirty="0">
                <a:solidFill>
                  <a:schemeClr val="tx1"/>
                </a:solidFill>
                <a:effectLst/>
                <a:latin typeface="+mn-lt"/>
                <a:ea typeface="+mn-ea"/>
                <a:cs typeface="+mn-cs"/>
              </a:rPr>
              <a:t>¿Qué ocurre cuando te conectas al sitio de pornografía? </a:t>
            </a:r>
            <a:endParaRPr lang="es-MX" sz="1200" b="0" kern="1200" cap="none"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Un estudio realizado en 2016 examinó las imágenes de resonancia magnética del cerebro de observadores de pornografía que mostraban una mayor actividad en la parte del cerebro que juega un papel clave en la toma de decisiones y conductas relacionadas con recompensa o gratificación. El cerebro de estas personas estaba liberando dopamina en respuesta a la observación de imágenes eróticas.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El centro de gratificación o recompensa se activa cuando alcanzamos un blanco. Cuando se experimenta la recompensa, el cerebro </a:t>
            </a:r>
            <a:r>
              <a:rPr lang="es-MX" sz="1200" u="sng" kern="1200" dirty="0">
                <a:solidFill>
                  <a:schemeClr val="tx1"/>
                </a:solidFill>
                <a:effectLst/>
                <a:latin typeface="+mn-lt"/>
                <a:ea typeface="+mn-ea"/>
                <a:cs typeface="+mn-cs"/>
              </a:rPr>
              <a:t>responde liberando dopamina</a:t>
            </a:r>
            <a:r>
              <a:rPr lang="es-MX" sz="1200" kern="1200" dirty="0">
                <a:solidFill>
                  <a:schemeClr val="tx1"/>
                </a:solidFill>
                <a:effectLst/>
                <a:latin typeface="+mn-lt"/>
                <a:ea typeface="+mn-ea"/>
                <a:cs typeface="+mn-cs"/>
              </a:rPr>
              <a:t>, la cual esencialmente refuerza</a:t>
            </a:r>
            <a:r>
              <a:rPr lang="es-MX" sz="1200" u="sng" kern="1200" dirty="0">
                <a:solidFill>
                  <a:schemeClr val="tx1"/>
                </a:solidFill>
                <a:effectLst/>
                <a:latin typeface="+mn-lt"/>
                <a:ea typeface="+mn-ea"/>
                <a:cs typeface="+mn-cs"/>
              </a:rPr>
              <a:t> </a:t>
            </a:r>
            <a:r>
              <a:rPr lang="es-MX" sz="1200" kern="1200" dirty="0">
                <a:solidFill>
                  <a:schemeClr val="tx1"/>
                </a:solidFill>
                <a:effectLst/>
                <a:latin typeface="+mn-lt"/>
                <a:ea typeface="+mn-ea"/>
                <a:cs typeface="+mn-cs"/>
              </a:rPr>
              <a:t>la noción de que necesitas más de cualquiera que sea la recompensa.</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La liberación continua de dopamina que ocurre cuando alguien observa crónica y compulsivamente pornografía, altera de hecho el sistema de gratificación del cerebro. Estos cambios en el cerebro trazan nuevos “mapas” para la estimulación sexual y; con el tiempo, los mapas previamente establecidos ya no son capaces de compararse con aquellos de quienes han estado viendo pornografía.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7</a:t>
            </a:fld>
            <a:endParaRPr lang="en-US"/>
          </a:p>
        </p:txBody>
      </p:sp>
    </p:spTree>
    <p:extLst>
      <p:ext uri="{BB962C8B-B14F-4D97-AF65-F5344CB8AC3E}">
        <p14:creationId xmlns:p14="http://schemas.microsoft.com/office/powerpoint/2010/main" val="3837705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kern="1200" cap="small" dirty="0">
                <a:solidFill>
                  <a:schemeClr val="tx1"/>
                </a:solidFill>
                <a:effectLst/>
                <a:latin typeface="+mn-lt"/>
                <a:ea typeface="+mn-ea"/>
                <a:cs typeface="+mn-cs"/>
              </a:rPr>
              <a:t>LA ACCIÓN LITERALMENTE CAMBIA TU CEREBRO.</a:t>
            </a:r>
            <a:endParaRPr lang="en-US" dirty="0"/>
          </a:p>
          <a:p>
            <a:pPr lvl="0"/>
            <a:r>
              <a:rPr lang="es-MX" sz="1200" kern="1200" dirty="0">
                <a:solidFill>
                  <a:schemeClr val="tx1"/>
                </a:solidFill>
                <a:effectLst/>
                <a:latin typeface="+mn-lt"/>
                <a:ea typeface="+mn-ea"/>
                <a:cs typeface="+mn-cs"/>
              </a:rPr>
              <a:t>Estudios del cerebro muestran que si una persona es adicta a la pornografía, tiende a tener problemas en el trabajo y con llevar a cabo los asuntos de la vida diaria (</a:t>
            </a:r>
            <a:r>
              <a:rPr lang="es-MX" sz="1200" kern="1200" dirty="0" err="1">
                <a:solidFill>
                  <a:schemeClr val="tx1"/>
                </a:solidFill>
                <a:effectLst/>
                <a:latin typeface="+mn-lt"/>
                <a:ea typeface="+mn-ea"/>
                <a:cs typeface="+mn-cs"/>
              </a:rPr>
              <a:t>DeSousa</a:t>
            </a:r>
            <a:r>
              <a:rPr lang="es-MX" sz="1200" kern="1200" dirty="0">
                <a:solidFill>
                  <a:schemeClr val="tx1"/>
                </a:solidFill>
                <a:effectLst/>
                <a:latin typeface="+mn-lt"/>
                <a:ea typeface="+mn-ea"/>
                <a:cs typeface="+mn-cs"/>
              </a:rPr>
              <a:t> &amp; </a:t>
            </a:r>
            <a:r>
              <a:rPr lang="es-MX" sz="1200" kern="1200" dirty="0" err="1">
                <a:solidFill>
                  <a:schemeClr val="tx1"/>
                </a:solidFill>
                <a:effectLst/>
                <a:latin typeface="+mn-lt"/>
                <a:ea typeface="+mn-ea"/>
                <a:cs typeface="+mn-cs"/>
              </a:rPr>
              <a:t>Lodha</a:t>
            </a:r>
            <a:r>
              <a:rPr lang="es-MX" sz="1200" kern="1200" dirty="0">
                <a:solidFill>
                  <a:schemeClr val="tx1"/>
                </a:solidFill>
                <a:effectLst/>
                <a:latin typeface="+mn-lt"/>
                <a:ea typeface="+mn-ea"/>
                <a:cs typeface="+mn-cs"/>
              </a:rPr>
              <a:t>, 2017).  </a:t>
            </a:r>
            <a:endParaRPr lang="en-U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Entre más horas a la semana utilice la persona en ver pornografía, será menor el volumen de materia gris que tenga en su cerebro. Además, los tejidos conectados que están asociados con el funcionamiento saludable del cerebro, comienzan a deteriorarse con el aumento de horas de uso. (</a:t>
            </a:r>
            <a:r>
              <a:rPr lang="es-MX" sz="1200" kern="1200" dirty="0" err="1">
                <a:solidFill>
                  <a:schemeClr val="tx1"/>
                </a:solidFill>
                <a:effectLst/>
                <a:latin typeface="+mn-lt"/>
                <a:ea typeface="+mn-ea"/>
                <a:cs typeface="+mn-cs"/>
              </a:rPr>
              <a:t>DeSousa</a:t>
            </a:r>
            <a:r>
              <a:rPr lang="es-MX" sz="1200" kern="1200" dirty="0">
                <a:solidFill>
                  <a:schemeClr val="tx1"/>
                </a:solidFill>
                <a:effectLst/>
                <a:latin typeface="+mn-lt"/>
                <a:ea typeface="+mn-ea"/>
                <a:cs typeface="+mn-cs"/>
              </a:rPr>
              <a:t> &amp; </a:t>
            </a:r>
            <a:r>
              <a:rPr lang="es-MX" sz="1200" kern="1200" dirty="0" err="1">
                <a:solidFill>
                  <a:schemeClr val="tx1"/>
                </a:solidFill>
                <a:effectLst/>
                <a:latin typeface="+mn-lt"/>
                <a:ea typeface="+mn-ea"/>
                <a:cs typeface="+mn-cs"/>
              </a:rPr>
              <a:t>Lodha</a:t>
            </a:r>
            <a:r>
              <a:rPr lang="es-MX" sz="1200" kern="1200" dirty="0">
                <a:solidFill>
                  <a:schemeClr val="tx1"/>
                </a:solidFill>
                <a:effectLst/>
                <a:latin typeface="+mn-lt"/>
                <a:ea typeface="+mn-ea"/>
                <a:cs typeface="+mn-cs"/>
              </a:rPr>
              <a:t>, 2017).</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Entre los adolescentes de 12 a 16 años, la adicción a la pornografía altera la memoria verbal reciente (</a:t>
            </a:r>
            <a:r>
              <a:rPr lang="es-MX" sz="1200" kern="1200" dirty="0" err="1">
                <a:solidFill>
                  <a:schemeClr val="tx1"/>
                </a:solidFill>
                <a:effectLst/>
                <a:latin typeface="+mn-lt"/>
                <a:ea typeface="+mn-ea"/>
                <a:cs typeface="+mn-cs"/>
              </a:rPr>
              <a:t>Prawiroharijo</a:t>
            </a:r>
            <a:r>
              <a:rPr lang="es-MX" sz="1200" kern="1200" dirty="0">
                <a:solidFill>
                  <a:schemeClr val="tx1"/>
                </a:solidFill>
                <a:effectLst/>
                <a:latin typeface="+mn-lt"/>
                <a:ea typeface="+mn-ea"/>
                <a:cs typeface="+mn-cs"/>
              </a:rPr>
              <a:t> et al, 2019). </a:t>
            </a:r>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8</a:t>
            </a:fld>
            <a:endParaRPr lang="en-US"/>
          </a:p>
        </p:txBody>
      </p:sp>
    </p:spTree>
    <p:extLst>
      <p:ext uri="{BB962C8B-B14F-4D97-AF65-F5344CB8AC3E}">
        <p14:creationId xmlns:p14="http://schemas.microsoft.com/office/powerpoint/2010/main" val="425686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cap="small" dirty="0">
                <a:solidFill>
                  <a:schemeClr val="tx1"/>
                </a:solidFill>
                <a:effectLst/>
                <a:latin typeface="+mn-lt"/>
                <a:ea typeface="+mn-ea"/>
                <a:cs typeface="+mn-cs"/>
              </a:rPr>
              <a:t>EL CICLO DE ADICCIÓN</a:t>
            </a:r>
            <a:r>
              <a:rPr lang="es-MX" sz="1200" kern="1200" dirty="0">
                <a:solidFill>
                  <a:schemeClr val="tx1"/>
                </a:solidFill>
                <a:effectLst/>
                <a:latin typeface="+mn-lt"/>
                <a:ea typeface="+mn-ea"/>
                <a:cs typeface="+mn-cs"/>
              </a:rPr>
              <a:t> </a:t>
            </a:r>
          </a:p>
          <a:p>
            <a:r>
              <a:rPr lang="es-MX" sz="1200" kern="1200" dirty="0">
                <a:solidFill>
                  <a:schemeClr val="tx1"/>
                </a:solidFill>
                <a:effectLst/>
                <a:latin typeface="+mn-lt"/>
                <a:ea typeface="+mn-ea"/>
                <a:cs typeface="+mn-cs"/>
              </a:rPr>
              <a:t>Curiosidad, Absorción, Dependencia, Tolerancia, Vergüenza</a:t>
            </a:r>
          </a:p>
          <a:p>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La adicción puede ocurrir tan rápidamente como en ocho semanas. Puede comenzar con simple curiosidad; pero, al experimentarse los efectos de la dopamina, la persona se siente absorbida. Entre más la ves, más la deseas y muy pronto te encuentras en la situación de necesitar verla regularmente. De la misma manera que una droga, la persona llega a un punto de tolerancia y necesita más; y lo que comenzó como simple curiosidad, se convierte en adicción, generalmente acompañada de culpa y vergüenza.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9</a:t>
            </a:fld>
            <a:endParaRPr lang="en-US"/>
          </a:p>
        </p:txBody>
      </p:sp>
    </p:spTree>
    <p:extLst>
      <p:ext uri="{BB962C8B-B14F-4D97-AF65-F5344CB8AC3E}">
        <p14:creationId xmlns:p14="http://schemas.microsoft.com/office/powerpoint/2010/main" val="1940787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7/9/21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‹Nº›</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7/9/21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‹Nº›</a:t>
            </a:fld>
            <a:endParaRPr lang="en-US" dirty="0"/>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7/9/21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‹Nº›</a:t>
            </a:fld>
            <a:endParaRPr lang="en-US" dirty="0"/>
          </a:p>
        </p:txBody>
      </p:sp>
    </p:spTree>
    <p:extLst>
      <p:ext uri="{BB962C8B-B14F-4D97-AF65-F5344CB8AC3E}">
        <p14:creationId xmlns:p14="http://schemas.microsoft.com/office/powerpoint/2010/main" val="1510073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1742928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7/9/21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‹Nº›</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7/9/21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‹Nº›</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7/9/21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‹Nº›</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7/9/21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‹Nº›</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7/9/21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‹Nº›</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7/9/21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‹Nº›</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7/9/21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‹Nº›</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7/9/21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‹Nº›</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7/9/21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‹Nº›</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74"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6DFF08F-DC6B-4601-B491-B0F83F6DD2DA}" type="datetimeFigureOut">
              <a:rPr lang="en-US" dirty="0"/>
              <a:pPr/>
              <a:t>7/9/21</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‹Nº›</a:t>
            </a:fld>
            <a:endParaRPr lang="en-US" dirty="0"/>
          </a:p>
        </p:txBody>
      </p:sp>
      <p:cxnSp>
        <p:nvCxnSpPr>
          <p:cNvPr id="7" name="Straight Connector 6"/>
          <p:cNvCxnSpPr/>
          <p:nvPr/>
        </p:nvCxnSpPr>
        <p:spPr>
          <a:xfrm flipV="1">
            <a:off x="762000" y="826324"/>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470088"/>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2U93S7CIj-Q?start=49&amp;feature=oembed" TargetMode="Externa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video" Target="https://www.youtube.com/embed/K7OIlwEdOHY?feature=oembed" TargetMode="Externa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jpe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ylJhaQC0jko?feature=oembed" TargetMode="Externa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hyperlink" Target="http://edtechsandyk.blogspot.com/2017/07/easily-add-emoji-to-google-docs-slides.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www.youtube.com/embed/zQuCVeSYBIo?feature=oembed" TargetMode="Externa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e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id="{6D3BA21E-E6C8-4E14-8E53-C5DF567E9DF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 y="10"/>
            <a:ext cx="12191979" cy="6857990"/>
          </a:xfrm>
          <a:prstGeom prst="rect">
            <a:avLst/>
          </a:prstGeom>
        </p:spPr>
      </p:pic>
      <p:sp>
        <p:nvSpPr>
          <p:cNvPr id="22" name="Rectangle 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23" name="Rectangle 1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269214" y="2047424"/>
            <a:ext cx="4775074" cy="1661404"/>
          </a:xfrm>
        </p:spPr>
        <p:txBody>
          <a:bodyPr>
            <a:noAutofit/>
          </a:bodyPr>
          <a:lstStyle/>
          <a:p>
            <a:r>
              <a:rPr lang="es-MX" sz="4400" b="1" cap="small" dirty="0"/>
              <a:t>EL </a:t>
            </a:r>
            <a:r>
              <a:rPr lang="es-MX" sz="4400" b="1" cap="small" dirty="0">
                <a:solidFill>
                  <a:srgbClr val="FF0000"/>
                </a:solidFill>
              </a:rPr>
              <a:t>PROBLEMA</a:t>
            </a:r>
            <a:r>
              <a:rPr lang="es-MX" sz="4400" b="1" cap="small" dirty="0"/>
              <a:t> DE LA </a:t>
            </a:r>
            <a:r>
              <a:rPr lang="es-MX" sz="4400" b="1" cap="small" dirty="0">
                <a:solidFill>
                  <a:srgbClr val="0070C0"/>
                </a:solidFill>
              </a:rPr>
              <a:t>PORNOGRAFÍA</a:t>
            </a:r>
            <a:r>
              <a:rPr lang="es-MX" sz="4400" dirty="0"/>
              <a:t> </a:t>
            </a:r>
            <a:endParaRPr lang="en-US" sz="2000" dirty="0">
              <a:solidFill>
                <a:schemeClr val="tx1"/>
              </a:solidFill>
            </a:endParaRP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276054" y="3636508"/>
            <a:ext cx="4775075" cy="559656"/>
          </a:xfrm>
        </p:spPr>
        <p:txBody>
          <a:bodyPr>
            <a:noAutofit/>
          </a:bodyPr>
          <a:lstStyle/>
          <a:p>
            <a:r>
              <a:rPr lang="es-MX" sz="2800" dirty="0"/>
              <a:t>Adicción, Abuso y Aflicción</a:t>
            </a:r>
            <a:endParaRPr lang="en-US" sz="2800" dirty="0"/>
          </a:p>
        </p:txBody>
      </p:sp>
      <p:sp>
        <p:nvSpPr>
          <p:cNvPr id="4" name="TextBox 3">
            <a:extLst>
              <a:ext uri="{FF2B5EF4-FFF2-40B4-BE49-F238E27FC236}">
                <a16:creationId xmlns:a16="http://schemas.microsoft.com/office/drawing/2014/main" id="{74EEE019-A6DF-A646-9F4E-2E1F546711EC}"/>
              </a:ext>
            </a:extLst>
          </p:cNvPr>
          <p:cNvSpPr txBox="1"/>
          <p:nvPr/>
        </p:nvSpPr>
        <p:spPr>
          <a:xfrm>
            <a:off x="1282894" y="4179324"/>
            <a:ext cx="4775075" cy="738664"/>
          </a:xfrm>
          <a:prstGeom prst="rect">
            <a:avLst/>
          </a:prstGeom>
          <a:noFill/>
        </p:spPr>
        <p:txBody>
          <a:bodyPr wrap="square" rtlCol="0">
            <a:spAutoFit/>
          </a:bodyPr>
          <a:lstStyle/>
          <a:p>
            <a:pPr algn="r"/>
            <a:r>
              <a:rPr lang="es-MX" sz="1400" dirty="0"/>
              <a:t>Escrito por </a:t>
            </a:r>
            <a:r>
              <a:rPr lang="es-MX" sz="1400" dirty="0" err="1"/>
              <a:t>Erica</a:t>
            </a:r>
            <a:r>
              <a:rPr lang="es-MX" sz="1400" dirty="0"/>
              <a:t> Jones</a:t>
            </a:r>
            <a:endParaRPr lang="en-US" sz="1400" dirty="0"/>
          </a:p>
          <a:p>
            <a:pPr algn="r"/>
            <a:r>
              <a:rPr lang="es-MX" sz="1400" dirty="0"/>
              <a:t>Directora asistente de Ministerio de la Mujer</a:t>
            </a:r>
            <a:endParaRPr lang="en-US" sz="1400" dirty="0"/>
          </a:p>
          <a:p>
            <a:pPr algn="r"/>
            <a:r>
              <a:rPr lang="es-MX" sz="1400" dirty="0"/>
              <a:t>División Norteamericana de los Adventistas del Séptimo Día  </a:t>
            </a:r>
            <a:endParaRPr lang="en-US" sz="1400" dirty="0"/>
          </a:p>
        </p:txBody>
      </p:sp>
      <p:pic>
        <p:nvPicPr>
          <p:cNvPr id="7" name="Picture 6" descr="Logo, icon&#10;&#10;Description automatically generated">
            <a:extLst>
              <a:ext uri="{FF2B5EF4-FFF2-40B4-BE49-F238E27FC236}">
                <a16:creationId xmlns:a16="http://schemas.microsoft.com/office/drawing/2014/main" id="{F921D7F9-8D44-E24C-BF10-4DEEE252EDEA}"/>
              </a:ext>
            </a:extLst>
          </p:cNvPr>
          <p:cNvPicPr>
            <a:picLocks noChangeAspect="1"/>
          </p:cNvPicPr>
          <p:nvPr/>
        </p:nvPicPr>
        <p:blipFill>
          <a:blip r:embed="rId4"/>
          <a:stretch>
            <a:fillRect/>
          </a:stretch>
        </p:blipFill>
        <p:spPr>
          <a:xfrm>
            <a:off x="1365149" y="4258831"/>
            <a:ext cx="420664" cy="381046"/>
          </a:xfrm>
          <a:prstGeom prst="rect">
            <a:avLst/>
          </a:prstGeom>
        </p:spPr>
      </p:pic>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lack panther">
            <a:extLst>
              <a:ext uri="{FF2B5EF4-FFF2-40B4-BE49-F238E27FC236}">
                <a16:creationId xmlns:a16="http://schemas.microsoft.com/office/drawing/2014/main" id="{17E72BF2-6B33-44B1-A4EC-E4FD72C97422}"/>
              </a:ext>
            </a:extLst>
          </p:cNvPr>
          <p:cNvPicPr>
            <a:picLocks noChangeAspect="1"/>
          </p:cNvPicPr>
          <p:nvPr/>
        </p:nvPicPr>
        <p:blipFill rotWithShape="1">
          <a:blip r:embed="rId3"/>
          <a:srcRect t="13358" r="9091" b="21500"/>
          <a:stretch/>
        </p:blipFill>
        <p:spPr>
          <a:xfrm>
            <a:off x="20" y="0"/>
            <a:ext cx="12191980" cy="6857999"/>
          </a:xfrm>
          <a:prstGeom prst="rect">
            <a:avLst/>
          </a:prstGeom>
        </p:spPr>
      </p:pic>
      <p:sp>
        <p:nvSpPr>
          <p:cNvPr id="12" name="Rectangle 1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2D01FB-31BD-4C19-A0D1-3DB2A93EA76D}"/>
              </a:ext>
            </a:extLst>
          </p:cNvPr>
          <p:cNvSpPr>
            <a:spLocks noGrp="1"/>
          </p:cNvSpPr>
          <p:nvPr>
            <p:ph type="title"/>
          </p:nvPr>
        </p:nvSpPr>
        <p:spPr>
          <a:xfrm>
            <a:off x="701129" y="620315"/>
            <a:ext cx="4456325" cy="2060448"/>
          </a:xfrm>
        </p:spPr>
        <p:txBody>
          <a:bodyPr>
            <a:normAutofit fontScale="90000"/>
          </a:bodyPr>
          <a:lstStyle/>
          <a:p>
            <a:r>
              <a:rPr lang="es-MX" b="1" cap="small" dirty="0"/>
              <a:t>LA GENTE SE CONVIERTE EN MEDIO PARA LOGRAR UN FIN </a:t>
            </a:r>
            <a:endParaRPr lang="en-US" dirty="0"/>
          </a:p>
        </p:txBody>
      </p:sp>
      <p:sp>
        <p:nvSpPr>
          <p:cNvPr id="3" name="Content Placeholder 2">
            <a:extLst>
              <a:ext uri="{FF2B5EF4-FFF2-40B4-BE49-F238E27FC236}">
                <a16:creationId xmlns:a16="http://schemas.microsoft.com/office/drawing/2014/main" id="{FA8AEBC2-EA6D-406B-AA76-CBC82CA0F50D}"/>
              </a:ext>
            </a:extLst>
          </p:cNvPr>
          <p:cNvSpPr>
            <a:spLocks noGrp="1"/>
          </p:cNvSpPr>
          <p:nvPr>
            <p:ph idx="1"/>
          </p:nvPr>
        </p:nvSpPr>
        <p:spPr>
          <a:xfrm>
            <a:off x="701129" y="2956020"/>
            <a:ext cx="4602152" cy="1353312"/>
          </a:xfrm>
        </p:spPr>
        <p:txBody>
          <a:bodyPr>
            <a:normAutofit/>
          </a:bodyPr>
          <a:lstStyle/>
          <a:p>
            <a:pPr marL="0" lvl="0" indent="0">
              <a:buNone/>
            </a:pPr>
            <a:r>
              <a:rPr lang="es-MX" sz="2400" dirty="0"/>
              <a:t>Los demás se convierten en objetos para ser juzgados, </a:t>
            </a:r>
            <a:r>
              <a:rPr lang="es-MX" sz="2400" dirty="0" err="1"/>
              <a:t>sexualizados</a:t>
            </a:r>
            <a:r>
              <a:rPr lang="es-MX" sz="2400" dirty="0"/>
              <a:t>, perseguidos y procurados y cazados. </a:t>
            </a:r>
            <a:endParaRPr lang="en-US" sz="2400" dirty="0"/>
          </a:p>
        </p:txBody>
      </p:sp>
      <p:sp>
        <p:nvSpPr>
          <p:cNvPr id="4" name="Rectangle 3"/>
          <p:cNvSpPr/>
          <p:nvPr/>
        </p:nvSpPr>
        <p:spPr>
          <a:xfrm>
            <a:off x="594353" y="4713052"/>
            <a:ext cx="3578501" cy="1569660"/>
          </a:xfrm>
          <a:prstGeom prst="rect">
            <a:avLst/>
          </a:prstGeom>
        </p:spPr>
        <p:txBody>
          <a:bodyPr wrap="square">
            <a:spAutoFit/>
          </a:bodyPr>
          <a:lstStyle/>
          <a:p>
            <a:pPr marL="342900" marR="0" lvl="0" indent="-342900">
              <a:spcBef>
                <a:spcPts val="0"/>
              </a:spcBef>
              <a:spcAft>
                <a:spcPts val="0"/>
              </a:spcAft>
              <a:buFont typeface="Arial" panose="020B0604020202020204" pitchFamily="34" charset="0"/>
              <a:buChar char="•"/>
            </a:pPr>
            <a:r>
              <a:rPr lang="es-MX" sz="3200" dirty="0">
                <a:latin typeface="Avenir Book"/>
                <a:ea typeface="Arial Unicode MS" panose="020B0604020202020204" pitchFamily="34" charset="-128"/>
                <a:cs typeface="Times New Roman" panose="02020603050405020304" pitchFamily="18" charset="0"/>
              </a:rPr>
              <a:t>Voyerismo</a:t>
            </a:r>
            <a:endParaRPr lang="en-US" sz="2800" dirty="0">
              <a:latin typeface="Times New Roman" panose="02020603050405020304" pitchFamily="18" charset="0"/>
              <a:ea typeface="Arial Unicode MS" panose="020B0604020202020204" pitchFamily="34" charset="-128"/>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s-MX" sz="3200" dirty="0">
                <a:latin typeface="Avenir Book"/>
                <a:ea typeface="Arial Unicode MS" panose="020B0604020202020204" pitchFamily="34" charset="-128"/>
                <a:cs typeface="Times New Roman" panose="02020603050405020304" pitchFamily="18" charset="0"/>
              </a:rPr>
              <a:t>Insensibilización</a:t>
            </a:r>
            <a:endParaRPr lang="en-US" sz="2800" dirty="0">
              <a:latin typeface="Times New Roman" panose="02020603050405020304" pitchFamily="18" charset="0"/>
              <a:ea typeface="Arial Unicode MS" panose="020B0604020202020204" pitchFamily="34" charset="-128"/>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s-MX" sz="3200" dirty="0">
                <a:latin typeface="Avenir Book"/>
                <a:ea typeface="Arial Unicode MS" panose="020B0604020202020204" pitchFamily="34" charset="-128"/>
                <a:cs typeface="Times New Roman" panose="02020603050405020304" pitchFamily="18" charset="0"/>
              </a:rPr>
              <a:t>Objetivación</a:t>
            </a:r>
            <a:endParaRPr lang="en-US" sz="2800" dirty="0">
              <a:effectLst/>
              <a:latin typeface="Times New Roman" panose="02020603050405020304" pitchFamily="18" charset="0"/>
              <a:ea typeface="Arial Unicode MS" panose="020B0604020202020204" pitchFamily="34" charset="-128"/>
              <a:cs typeface="Times New Roman" panose="02020603050405020304" pitchFamily="18" charset="0"/>
            </a:endParaRPr>
          </a:p>
        </p:txBody>
      </p:sp>
    </p:spTree>
    <p:extLst>
      <p:ext uri="{BB962C8B-B14F-4D97-AF65-F5344CB8AC3E}">
        <p14:creationId xmlns:p14="http://schemas.microsoft.com/office/powerpoint/2010/main" val="2813117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descr="'Pornography Hooked Me Deep' - Nate's Story">
            <a:hlinkClick r:id="" action="ppaction://media"/>
            <a:extLst>
              <a:ext uri="{FF2B5EF4-FFF2-40B4-BE49-F238E27FC236}">
                <a16:creationId xmlns:a16="http://schemas.microsoft.com/office/drawing/2014/main" id="{4D09119A-2DA2-D641-B866-551AB7CC3DC4}"/>
              </a:ext>
            </a:extLst>
          </p:cNvPr>
          <p:cNvPicPr>
            <a:picLocks noRot="1" noChangeAspect="1"/>
          </p:cNvPicPr>
          <p:nvPr>
            <a:videoFile r:link="rId1"/>
          </p:nvPr>
        </p:nvPicPr>
        <p:blipFill>
          <a:blip r:embed="rId4"/>
          <a:stretch>
            <a:fillRect/>
          </a:stretch>
        </p:blipFill>
        <p:spPr>
          <a:xfrm>
            <a:off x="654676" y="354652"/>
            <a:ext cx="10882648" cy="6148696"/>
          </a:xfrm>
          <a:prstGeom prst="rect">
            <a:avLst/>
          </a:prstGeom>
        </p:spPr>
      </p:pic>
    </p:spTree>
    <p:extLst>
      <p:ext uri="{BB962C8B-B14F-4D97-AF65-F5344CB8AC3E}">
        <p14:creationId xmlns:p14="http://schemas.microsoft.com/office/powerpoint/2010/main" val="2527888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F4EBCC-FE86-430B-B045-896BD96448AC}"/>
              </a:ext>
            </a:extLst>
          </p:cNvPr>
          <p:cNvSpPr>
            <a:spLocks noGrp="1"/>
          </p:cNvSpPr>
          <p:nvPr>
            <p:ph type="title"/>
          </p:nvPr>
        </p:nvSpPr>
        <p:spPr/>
        <p:txBody>
          <a:bodyPr/>
          <a:lstStyle/>
          <a:p>
            <a:r>
              <a:rPr lang="es-MX" sz="7200" b="1" cap="small" dirty="0">
                <a:solidFill>
                  <a:schemeClr val="tx1"/>
                </a:solidFill>
              </a:rPr>
              <a:t>ABUSO</a:t>
            </a:r>
            <a:endParaRPr lang="en-US" dirty="0"/>
          </a:p>
        </p:txBody>
      </p:sp>
      <p:sp>
        <p:nvSpPr>
          <p:cNvPr id="7" name="Text Placeholder 6">
            <a:extLst>
              <a:ext uri="{FF2B5EF4-FFF2-40B4-BE49-F238E27FC236}">
                <a16:creationId xmlns:a16="http://schemas.microsoft.com/office/drawing/2014/main" id="{8D1D1F11-90EB-4EA9-BD5B-CA8DEAA095D1}"/>
              </a:ext>
            </a:extLst>
          </p:cNvPr>
          <p:cNvSpPr>
            <a:spLocks noGrp="1"/>
          </p:cNvSpPr>
          <p:nvPr>
            <p:ph type="body" idx="1"/>
          </p:nvPr>
        </p:nvSpPr>
        <p:spPr>
          <a:xfrm>
            <a:off x="1958340" y="4413504"/>
            <a:ext cx="7844028" cy="786718"/>
          </a:xfrm>
        </p:spPr>
        <p:txBody>
          <a:bodyPr/>
          <a:lstStyle/>
          <a:p>
            <a:r>
              <a:rPr lang="es-MX" b="1" cap="small" dirty="0">
                <a:solidFill>
                  <a:schemeClr val="tx1"/>
                </a:solidFill>
              </a:rPr>
              <a:t>la inherente violencia de la pornografía</a:t>
            </a:r>
            <a:endParaRPr lang="en-US" dirty="0"/>
          </a:p>
        </p:txBody>
      </p:sp>
    </p:spTree>
    <p:extLst>
      <p:ext uri="{BB962C8B-B14F-4D97-AF65-F5344CB8AC3E}">
        <p14:creationId xmlns:p14="http://schemas.microsoft.com/office/powerpoint/2010/main" val="2216521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accent1"/>
          </a:solidFill>
          <a:ln w="9525" cap="sq" cmpd="sng" algn="ctr">
            <a:noFill/>
            <a:prstDash val="solid"/>
            <a:miter lim="800000"/>
          </a:ln>
          <a:effectLst/>
        </p:spPr>
      </p:sp>
      <p:sp>
        <p:nvSpPr>
          <p:cNvPr id="4" name="Title 3">
            <a:extLst>
              <a:ext uri="{FF2B5EF4-FFF2-40B4-BE49-F238E27FC236}">
                <a16:creationId xmlns:a16="http://schemas.microsoft.com/office/drawing/2014/main" id="{EFB8CE73-73C7-444B-AA96-8B8AE0E3AD50}"/>
              </a:ext>
            </a:extLst>
          </p:cNvPr>
          <p:cNvSpPr>
            <a:spLocks noGrp="1"/>
          </p:cNvSpPr>
          <p:nvPr>
            <p:ph type="title"/>
          </p:nvPr>
        </p:nvSpPr>
        <p:spPr>
          <a:xfrm>
            <a:off x="983887" y="1185059"/>
            <a:ext cx="3491832" cy="4487882"/>
          </a:xfrm>
        </p:spPr>
        <p:txBody>
          <a:bodyPr>
            <a:normAutofit/>
          </a:bodyPr>
          <a:lstStyle/>
          <a:p>
            <a:pPr algn="ctr"/>
            <a:r>
              <a:rPr lang="es-MX" b="1" cap="small" dirty="0"/>
              <a:t>Según las estadísticas</a:t>
            </a:r>
            <a:r>
              <a:rPr lang="es-MX" dirty="0"/>
              <a:t> </a:t>
            </a:r>
            <a:endParaRPr lang="en-US" sz="4400" dirty="0">
              <a:solidFill>
                <a:srgbClr val="FFFFFF"/>
              </a:solidFill>
            </a:endParaRPr>
          </a:p>
        </p:txBody>
      </p:sp>
      <p:sp>
        <p:nvSpPr>
          <p:cNvPr id="16" name="Rectangle 15">
            <a:extLst>
              <a:ext uri="{FF2B5EF4-FFF2-40B4-BE49-F238E27FC236}">
                <a16:creationId xmlns:a16="http://schemas.microsoft.com/office/drawing/2014/main" id="{52DA11B6-B538-4624-9628-98B823D7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3494" y="276008"/>
            <a:ext cx="6463060" cy="6305984"/>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8842" y="438912"/>
            <a:ext cx="6132365" cy="5980176"/>
          </a:xfrm>
          <a:prstGeom prst="rect">
            <a:avLst/>
          </a:prstGeom>
          <a:noFill/>
          <a:ln w="6350" cap="sq" cmpd="sng" algn="ctr">
            <a:solidFill>
              <a:schemeClr val="tx1">
                <a:lumMod val="75000"/>
                <a:lumOff val="25000"/>
              </a:schemeClr>
            </a:solidFill>
            <a:prstDash val="solid"/>
            <a:miter lim="800000"/>
          </a:ln>
          <a:effectLst/>
        </p:spPr>
      </p:sp>
      <p:sp>
        <p:nvSpPr>
          <p:cNvPr id="5" name="Content Placeholder 4">
            <a:extLst>
              <a:ext uri="{FF2B5EF4-FFF2-40B4-BE49-F238E27FC236}">
                <a16:creationId xmlns:a16="http://schemas.microsoft.com/office/drawing/2014/main" id="{90F4EAF0-74EE-4DA7-BEB4-643187984A39}"/>
              </a:ext>
            </a:extLst>
          </p:cNvPr>
          <p:cNvSpPr>
            <a:spLocks noGrp="1"/>
          </p:cNvSpPr>
          <p:nvPr>
            <p:ph idx="1"/>
          </p:nvPr>
        </p:nvSpPr>
        <p:spPr>
          <a:xfrm>
            <a:off x="5760720" y="643465"/>
            <a:ext cx="5775083" cy="5402907"/>
          </a:xfrm>
        </p:spPr>
        <p:txBody>
          <a:bodyPr anchor="ctr">
            <a:noAutofit/>
          </a:bodyPr>
          <a:lstStyle/>
          <a:p>
            <a:pPr marL="342900" lvl="0" indent="-342900">
              <a:buAutoNum type="arabicPeriod"/>
            </a:pPr>
            <a:r>
              <a:rPr lang="es-MX" sz="1800" dirty="0"/>
              <a:t>El 45 por ciento de las escenas pornográficas en línea, incluyen por lo menos un acto de agresión física. Las cinco más comunes formas de agresión física son golpear o dar nalgadas, amordazar, abofetear, halar el cabello y estrangular (Fritz et al, 2020). </a:t>
            </a:r>
          </a:p>
          <a:p>
            <a:pPr marL="342900" lvl="0" indent="-342900">
              <a:buAutoNum type="arabicPeriod"/>
            </a:pPr>
            <a:r>
              <a:rPr lang="es-MX" sz="1800" dirty="0"/>
              <a:t>En la  pornografía con agresión, las mujeres son el blanco en un 97 por ciento de las escenas y su respuesta a la agresión es, ya sea neutral o positiva y muy raramente negativa. Los hombres son los perpetradores de agresión en contra de mujeres en un 76 por ciento de las escenas (Fritz et al., 2020).</a:t>
            </a:r>
            <a:endParaRPr lang="en-US" sz="1800" dirty="0"/>
          </a:p>
          <a:p>
            <a:pPr marL="342900" lvl="0" indent="-342900">
              <a:buAutoNum type="arabicPeriod"/>
            </a:pPr>
            <a:r>
              <a:rPr lang="es-MX" sz="1800" dirty="0"/>
              <a:t>El 29 por ciento de los estudiantes varones de décimo grado han visto pornografía violenta (</a:t>
            </a:r>
            <a:r>
              <a:rPr lang="es-MX" sz="1800" dirty="0" err="1"/>
              <a:t>Rostad</a:t>
            </a:r>
            <a:r>
              <a:rPr lang="es-MX" sz="1800" dirty="0"/>
              <a:t> et al., 2019).</a:t>
            </a:r>
            <a:endParaRPr lang="en-US" sz="1800" dirty="0"/>
          </a:p>
          <a:p>
            <a:pPr marL="342900" lvl="0" indent="-342900">
              <a:buAutoNum type="arabicPeriod"/>
            </a:pPr>
            <a:r>
              <a:rPr lang="es-MX" sz="1800" dirty="0"/>
              <a:t>El 16 por ciento de las estudiantes de décimo grado han visto pornografía de violencia (</a:t>
            </a:r>
            <a:r>
              <a:rPr lang="es-MX" sz="1800" dirty="0" err="1"/>
              <a:t>Rostad</a:t>
            </a:r>
            <a:r>
              <a:rPr lang="es-MX" sz="1800" dirty="0"/>
              <a:t> et al., 2019).</a:t>
            </a:r>
            <a:endParaRPr lang="en-US" sz="1800" dirty="0"/>
          </a:p>
        </p:txBody>
      </p:sp>
    </p:spTree>
    <p:extLst>
      <p:ext uri="{BB962C8B-B14F-4D97-AF65-F5344CB8AC3E}">
        <p14:creationId xmlns:p14="http://schemas.microsoft.com/office/powerpoint/2010/main" val="1806459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looking at the camera&#10;&#10;Description automatically generated">
            <a:extLst>
              <a:ext uri="{FF2B5EF4-FFF2-40B4-BE49-F238E27FC236}">
                <a16:creationId xmlns:a16="http://schemas.microsoft.com/office/drawing/2014/main" id="{CEEE01C3-E4BE-4298-ABDF-62A61AC0A27E}"/>
              </a:ext>
            </a:extLst>
          </p:cNvPr>
          <p:cNvPicPr>
            <a:picLocks noChangeAspect="1"/>
          </p:cNvPicPr>
          <p:nvPr/>
        </p:nvPicPr>
        <p:blipFill rotWithShape="1">
          <a:blip r:embed="rId3">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7B8A6E83-A27B-4761-B055-3A763C1F742A}"/>
              </a:ext>
            </a:extLst>
          </p:cNvPr>
          <p:cNvSpPr>
            <a:spLocks noGrp="1"/>
          </p:cNvSpPr>
          <p:nvPr>
            <p:ph type="title"/>
          </p:nvPr>
        </p:nvSpPr>
        <p:spPr>
          <a:xfrm>
            <a:off x="359664" y="0"/>
            <a:ext cx="10058400" cy="1371600"/>
          </a:xfrm>
        </p:spPr>
        <p:txBody>
          <a:bodyPr>
            <a:normAutofit/>
          </a:bodyPr>
          <a:lstStyle/>
          <a:p>
            <a:r>
              <a:rPr lang="es-MX" b="1" cap="small" dirty="0"/>
              <a:t>¿no lastima a nadie? </a:t>
            </a:r>
            <a:endParaRPr lang="en-US" dirty="0"/>
          </a:p>
        </p:txBody>
      </p:sp>
      <p:sp>
        <p:nvSpPr>
          <p:cNvPr id="3" name="Content Placeholder 2">
            <a:extLst>
              <a:ext uri="{FF2B5EF4-FFF2-40B4-BE49-F238E27FC236}">
                <a16:creationId xmlns:a16="http://schemas.microsoft.com/office/drawing/2014/main" id="{8BCE073D-C705-4261-BF1D-E40D8AFB96D8}"/>
              </a:ext>
            </a:extLst>
          </p:cNvPr>
          <p:cNvSpPr>
            <a:spLocks noGrp="1"/>
          </p:cNvSpPr>
          <p:nvPr>
            <p:ph idx="1"/>
          </p:nvPr>
        </p:nvSpPr>
        <p:spPr>
          <a:xfrm>
            <a:off x="716280" y="1024890"/>
            <a:ext cx="10386060" cy="5241798"/>
          </a:xfrm>
        </p:spPr>
        <p:txBody>
          <a:bodyPr>
            <a:noAutofit/>
          </a:bodyPr>
          <a:lstStyle/>
          <a:p>
            <a:r>
              <a:rPr lang="es-MX" sz="2000" dirty="0"/>
              <a:t>Una respuesta positiva a la violencia pornográfica en grabaciones pornográficas promueve una idea deshumanizadora y agresiva respecto a la conducta sexual. Cuando las emociones de la excitación están conectadas a la violencia y la agresión, el cerebro aprende a asociar el comportamiento sexual con esos elementos; lo que hace a los espectadores menos compasivos hacia las víctimas de la violencia social y la explotación. Para hacer peor las cosas, cuando las filmaciones pornográficas muestran a las personas gozando de la violencia y la agresión, el que observa llega a pensar que a la gente le gusta ser tratada de esta manera. </a:t>
            </a:r>
            <a:endParaRPr lang="en-US" sz="2000" dirty="0"/>
          </a:p>
          <a:p>
            <a:pPr marL="0" indent="0">
              <a:buNone/>
            </a:pPr>
            <a:r>
              <a:rPr lang="en-US" sz="2000" b="0" i="0" dirty="0">
                <a:effectLst/>
              </a:rPr>
              <a:t> </a:t>
            </a:r>
          </a:p>
          <a:p>
            <a:pPr lvl="0"/>
            <a:r>
              <a:rPr lang="es-MX" sz="2000" dirty="0"/>
              <a:t>Las víctimas de tráfico sexual informan que se les obliga a ver pornografía a fin de aprender lo que se esperan que hagan. Además de ser utilizada como manual de entrenamiento de las víctimas, la pornografía es también con frecuencia totalmente indistinguible del tráfico sexual. Casi la mitad de las víctimas de tráfico sexual informan que hicieron con ellas pornografía  mientras estaban esclavizadas. Este contenido puede ser usado para obtener ganancias financieras como un producto en línea o como instrumento de propaganda, sin que el que lo ve sea lo suficiente sabio para conocer la verdadera historia detrás de las cámaras.  </a:t>
            </a:r>
            <a:endParaRPr lang="en-US" sz="2000" dirty="0"/>
          </a:p>
        </p:txBody>
      </p:sp>
      <p:sp>
        <p:nvSpPr>
          <p:cNvPr id="17" name="Rectangle 11">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sp>
    </p:spTree>
    <p:extLst>
      <p:ext uri="{BB962C8B-B14F-4D97-AF65-F5344CB8AC3E}">
        <p14:creationId xmlns:p14="http://schemas.microsoft.com/office/powerpoint/2010/main" val="84997649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6">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0" name="Rectangle 29">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1C7B3CF0-3207-4AC5-A2FF-D6325C9617EC}"/>
              </a:ext>
            </a:extLst>
          </p:cNvPr>
          <p:cNvSpPr>
            <a:spLocks noGrp="1"/>
          </p:cNvSpPr>
          <p:nvPr>
            <p:ph type="title"/>
          </p:nvPr>
        </p:nvSpPr>
        <p:spPr>
          <a:xfrm>
            <a:off x="1256493" y="1559768"/>
            <a:ext cx="2978281" cy="4015912"/>
          </a:xfrm>
        </p:spPr>
        <p:txBody>
          <a:bodyPr vert="horz" lIns="91440" tIns="45720" rIns="91440" bIns="45720" rtlCol="0" anchor="ctr">
            <a:noAutofit/>
          </a:bodyPr>
          <a:lstStyle/>
          <a:p>
            <a:pPr algn="ctr">
              <a:lnSpc>
                <a:spcPct val="83000"/>
              </a:lnSpc>
            </a:pPr>
            <a:r>
              <a:rPr lang="es-MX" sz="6000" b="1" cap="small" dirty="0">
                <a:solidFill>
                  <a:schemeClr val="accent1">
                    <a:lumMod val="75000"/>
                  </a:schemeClr>
                </a:solidFill>
              </a:rPr>
              <a:t>no</a:t>
            </a:r>
            <a:r>
              <a:rPr lang="es-MX" sz="6000" b="1" cap="small" dirty="0">
                <a:solidFill>
                  <a:schemeClr val="bg1"/>
                </a:solidFill>
              </a:rPr>
              <a:t> se trata </a:t>
            </a:r>
            <a:r>
              <a:rPr lang="es-MX" b="1" cap="small" dirty="0">
                <a:solidFill>
                  <a:schemeClr val="accent1">
                    <a:lumMod val="75000"/>
                  </a:schemeClr>
                </a:solidFill>
              </a:rPr>
              <a:t>solamente</a:t>
            </a:r>
            <a:r>
              <a:rPr lang="es-MX" sz="6000" b="1" cap="small" dirty="0">
                <a:solidFill>
                  <a:schemeClr val="bg1"/>
                </a:solidFill>
              </a:rPr>
              <a:t> </a:t>
            </a:r>
            <a:br>
              <a:rPr lang="es-MX" sz="6000" b="1" cap="small" dirty="0">
                <a:solidFill>
                  <a:schemeClr val="bg1"/>
                </a:solidFill>
              </a:rPr>
            </a:br>
            <a:r>
              <a:rPr lang="es-MX" sz="6000" b="1" cap="small" dirty="0">
                <a:solidFill>
                  <a:schemeClr val="bg1"/>
                </a:solidFill>
              </a:rPr>
              <a:t>de ti</a:t>
            </a:r>
            <a:r>
              <a:rPr lang="es-MX" sz="6000" dirty="0">
                <a:solidFill>
                  <a:schemeClr val="bg1"/>
                </a:solidFill>
              </a:rPr>
              <a:t> </a:t>
            </a:r>
            <a:endParaRPr lang="en-US" sz="7200" cap="all" spc="-100" dirty="0">
              <a:solidFill>
                <a:schemeClr val="bg1"/>
              </a:solidFill>
            </a:endParaRPr>
          </a:p>
        </p:txBody>
      </p:sp>
      <p:sp>
        <p:nvSpPr>
          <p:cNvPr id="32" name="Rectangle 31">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PornVideo">
            <a:hlinkClick r:id="" action="ppaction://media"/>
            <a:extLst>
              <a:ext uri="{FF2B5EF4-FFF2-40B4-BE49-F238E27FC236}">
                <a16:creationId xmlns:a16="http://schemas.microsoft.com/office/drawing/2014/main" id="{BC56E2AD-8B53-4D81-826F-B37D4C61A7E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4980729" y="1120506"/>
            <a:ext cx="7172926" cy="4034770"/>
          </a:xfrm>
          <a:prstGeom prst="rect">
            <a:avLst/>
          </a:prstGeom>
        </p:spPr>
      </p:pic>
      <p:pic>
        <p:nvPicPr>
          <p:cNvPr id="3" name="Online Media 2" descr="Refuse to click   porn linked to sex trafficking">
            <a:hlinkClick r:id="" action="ppaction://media"/>
            <a:extLst>
              <a:ext uri="{FF2B5EF4-FFF2-40B4-BE49-F238E27FC236}">
                <a16:creationId xmlns:a16="http://schemas.microsoft.com/office/drawing/2014/main" id="{7EE32E93-D07C-8A44-9FC5-4899502D7170}"/>
              </a:ext>
            </a:extLst>
          </p:cNvPr>
          <p:cNvPicPr>
            <a:picLocks noRot="1" noChangeAspect="1"/>
          </p:cNvPicPr>
          <p:nvPr>
            <a:videoFile r:link="rId3"/>
          </p:nvPr>
        </p:nvPicPr>
        <p:blipFill>
          <a:blip r:embed="rId8"/>
          <a:stretch>
            <a:fillRect/>
          </a:stretch>
        </p:blipFill>
        <p:spPr>
          <a:xfrm>
            <a:off x="4863661" y="1098352"/>
            <a:ext cx="7219608" cy="4079078"/>
          </a:xfrm>
          <a:prstGeom prst="rect">
            <a:avLst/>
          </a:prstGeom>
        </p:spPr>
      </p:pic>
    </p:spTree>
    <p:extLst>
      <p:ext uri="{BB962C8B-B14F-4D97-AF65-F5344CB8AC3E}">
        <p14:creationId xmlns:p14="http://schemas.microsoft.com/office/powerpoint/2010/main" val="20811269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16" name="Rectangle 15">
            <a:extLst>
              <a:ext uri="{FF2B5EF4-FFF2-40B4-BE49-F238E27FC236}">
                <a16:creationId xmlns:a16="http://schemas.microsoft.com/office/drawing/2014/main" id="{A069235B-22DB-4231-8291-D64DA2CDE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82DA72C9-3E7D-456D-A640-2B490A4907CD}"/>
              </a:ext>
            </a:extLst>
          </p:cNvPr>
          <p:cNvPicPr>
            <a:picLocks noGrp="1" noChangeAspect="1"/>
          </p:cNvPicPr>
          <p:nvPr>
            <p:ph idx="1"/>
          </p:nvPr>
        </p:nvPicPr>
        <p:blipFill>
          <a:blip r:embed="rId3"/>
          <a:stretch>
            <a:fillRect/>
          </a:stretch>
        </p:blipFill>
        <p:spPr>
          <a:xfrm>
            <a:off x="4162425" y="0"/>
            <a:ext cx="6857999" cy="6857999"/>
          </a:xfrm>
          <a:prstGeom prst="rect">
            <a:avLst/>
          </a:prstGeom>
        </p:spPr>
      </p:pic>
      <p:sp>
        <p:nvSpPr>
          <p:cNvPr id="6" name="TextBox 5">
            <a:extLst>
              <a:ext uri="{FF2B5EF4-FFF2-40B4-BE49-F238E27FC236}">
                <a16:creationId xmlns:a16="http://schemas.microsoft.com/office/drawing/2014/main" id="{3B851298-8440-4188-8F46-D3B4C23BAC6A}"/>
              </a:ext>
            </a:extLst>
          </p:cNvPr>
          <p:cNvSpPr txBox="1"/>
          <p:nvPr/>
        </p:nvSpPr>
        <p:spPr>
          <a:xfrm rot="20628163">
            <a:off x="581025" y="1981200"/>
            <a:ext cx="3257550" cy="646331"/>
          </a:xfrm>
          <a:prstGeom prst="rect">
            <a:avLst/>
          </a:prstGeom>
          <a:noFill/>
        </p:spPr>
        <p:txBody>
          <a:bodyPr wrap="square" rtlCol="0">
            <a:spAutoFit/>
          </a:bodyPr>
          <a:lstStyle/>
          <a:p>
            <a:r>
              <a:rPr lang="en-US" sz="3600" dirty="0"/>
              <a:t>#thatsnotlove</a:t>
            </a:r>
          </a:p>
        </p:txBody>
      </p:sp>
      <p:sp>
        <p:nvSpPr>
          <p:cNvPr id="2" name="Rectangle 1"/>
          <p:cNvSpPr/>
          <p:nvPr/>
        </p:nvSpPr>
        <p:spPr>
          <a:xfrm rot="20581362">
            <a:off x="1186192" y="2836872"/>
            <a:ext cx="2176514" cy="369332"/>
          </a:xfrm>
          <a:prstGeom prst="rect">
            <a:avLst/>
          </a:prstGeom>
        </p:spPr>
        <p:txBody>
          <a:bodyPr wrap="square">
            <a:spAutoFit/>
          </a:bodyPr>
          <a:lstStyle/>
          <a:p>
            <a:r>
              <a:rPr lang="es-MX" b="1" cap="small" dirty="0">
                <a:solidFill>
                  <a:schemeClr val="accent1">
                    <a:lumMod val="75000"/>
                  </a:schemeClr>
                </a:solidFill>
                <a:latin typeface="Avenir Book"/>
                <a:ea typeface="Arial Unicode MS" panose="020B0604020202020204" pitchFamily="34" charset="-128"/>
                <a:cs typeface="Times New Roman" panose="02020603050405020304" pitchFamily="18" charset="0"/>
              </a:rPr>
              <a:t>(Ese no es amor) </a:t>
            </a:r>
            <a:endParaRPr lang="en-US" dirty="0">
              <a:solidFill>
                <a:schemeClr val="accent1">
                  <a:lumMod val="75000"/>
                </a:schemeClr>
              </a:solidFill>
            </a:endParaRPr>
          </a:p>
        </p:txBody>
      </p:sp>
    </p:spTree>
    <p:extLst>
      <p:ext uri="{BB962C8B-B14F-4D97-AF65-F5344CB8AC3E}">
        <p14:creationId xmlns:p14="http://schemas.microsoft.com/office/powerpoint/2010/main" val="135479007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F4EBCC-FE86-430B-B045-896BD96448AC}"/>
              </a:ext>
            </a:extLst>
          </p:cNvPr>
          <p:cNvSpPr>
            <a:spLocks noGrp="1"/>
          </p:cNvSpPr>
          <p:nvPr>
            <p:ph type="title"/>
          </p:nvPr>
        </p:nvSpPr>
        <p:spPr/>
        <p:txBody>
          <a:bodyPr/>
          <a:lstStyle/>
          <a:p>
            <a:r>
              <a:rPr lang="es-MX" sz="7200" b="1" cap="small" dirty="0">
                <a:solidFill>
                  <a:schemeClr val="tx1"/>
                </a:solidFill>
              </a:rPr>
              <a:t>AFFLICCIÓN</a:t>
            </a:r>
            <a:endParaRPr lang="en-US" dirty="0"/>
          </a:p>
        </p:txBody>
      </p:sp>
      <p:sp>
        <p:nvSpPr>
          <p:cNvPr id="7" name="Text Placeholder 6">
            <a:extLst>
              <a:ext uri="{FF2B5EF4-FFF2-40B4-BE49-F238E27FC236}">
                <a16:creationId xmlns:a16="http://schemas.microsoft.com/office/drawing/2014/main" id="{8D1D1F11-90EB-4EA9-BD5B-CA8DEAA095D1}"/>
              </a:ext>
            </a:extLst>
          </p:cNvPr>
          <p:cNvSpPr>
            <a:spLocks noGrp="1"/>
          </p:cNvSpPr>
          <p:nvPr>
            <p:ph type="body" idx="1"/>
          </p:nvPr>
        </p:nvSpPr>
        <p:spPr>
          <a:xfrm>
            <a:off x="3338322" y="4682060"/>
            <a:ext cx="5515356" cy="457200"/>
          </a:xfrm>
        </p:spPr>
        <p:txBody>
          <a:bodyPr/>
          <a:lstStyle/>
          <a:p>
            <a:r>
              <a:rPr lang="es-MX" b="1" cap="small" dirty="0">
                <a:solidFill>
                  <a:schemeClr val="tx1"/>
                </a:solidFill>
              </a:rPr>
              <a:t>Depresión, vergüenza y destrucción</a:t>
            </a:r>
            <a:r>
              <a:rPr lang="es-MX" dirty="0">
                <a:solidFill>
                  <a:schemeClr val="tx1"/>
                </a:solidFill>
              </a:rPr>
              <a:t> </a:t>
            </a:r>
            <a:endParaRPr lang="en-US" dirty="0"/>
          </a:p>
        </p:txBody>
      </p:sp>
    </p:spTree>
    <p:extLst>
      <p:ext uri="{BB962C8B-B14F-4D97-AF65-F5344CB8AC3E}">
        <p14:creationId xmlns:p14="http://schemas.microsoft.com/office/powerpoint/2010/main" val="30523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person, indoor, person, table&#10;&#10;Description automatically generated">
            <a:extLst>
              <a:ext uri="{FF2B5EF4-FFF2-40B4-BE49-F238E27FC236}">
                <a16:creationId xmlns:a16="http://schemas.microsoft.com/office/drawing/2014/main" id="{06720B83-BFB1-47D2-9316-2CE426D51796}"/>
              </a:ext>
            </a:extLst>
          </p:cNvPr>
          <p:cNvPicPr>
            <a:picLocks noChangeAspect="1"/>
          </p:cNvPicPr>
          <p:nvPr/>
        </p:nvPicPr>
        <p:blipFill rotWithShape="1">
          <a:blip r:embed="rId3"/>
          <a:srcRect t="28310" r="-1" b="30195"/>
          <a:stretch/>
        </p:blipFill>
        <p:spPr>
          <a:xfrm>
            <a:off x="20" y="10"/>
            <a:ext cx="12188932" cy="6857990"/>
          </a:xfrm>
          <a:prstGeom prst="rect">
            <a:avLst/>
          </a:prstGeom>
        </p:spPr>
      </p:pic>
      <p:sp>
        <p:nvSpPr>
          <p:cNvPr id="12" name="Rectangle 11">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14" name="Rectangle 13">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4" name="Title 3">
            <a:extLst>
              <a:ext uri="{FF2B5EF4-FFF2-40B4-BE49-F238E27FC236}">
                <a16:creationId xmlns:a16="http://schemas.microsoft.com/office/drawing/2014/main" id="{219C032D-D0D0-4DB8-AFEB-51950FD62A5A}"/>
              </a:ext>
            </a:extLst>
          </p:cNvPr>
          <p:cNvSpPr>
            <a:spLocks noGrp="1"/>
          </p:cNvSpPr>
          <p:nvPr>
            <p:ph type="title"/>
          </p:nvPr>
        </p:nvSpPr>
        <p:spPr>
          <a:xfrm>
            <a:off x="1357951" y="1352277"/>
            <a:ext cx="4633416" cy="1371600"/>
          </a:xfrm>
        </p:spPr>
        <p:txBody>
          <a:bodyPr>
            <a:normAutofit fontScale="90000"/>
          </a:bodyPr>
          <a:lstStyle/>
          <a:p>
            <a:r>
              <a:rPr lang="es-MX" b="1" cap="small" dirty="0"/>
              <a:t>Las Consecuencias Emocionales </a:t>
            </a:r>
            <a:endParaRPr lang="en-US" dirty="0"/>
          </a:p>
        </p:txBody>
      </p:sp>
      <p:sp>
        <p:nvSpPr>
          <p:cNvPr id="5" name="Content Placeholder 4">
            <a:extLst>
              <a:ext uri="{FF2B5EF4-FFF2-40B4-BE49-F238E27FC236}">
                <a16:creationId xmlns:a16="http://schemas.microsoft.com/office/drawing/2014/main" id="{99E02E65-46CA-454B-9D8D-E4E39193E457}"/>
              </a:ext>
            </a:extLst>
          </p:cNvPr>
          <p:cNvSpPr>
            <a:spLocks noGrp="1"/>
          </p:cNvSpPr>
          <p:nvPr>
            <p:ph idx="1"/>
          </p:nvPr>
        </p:nvSpPr>
        <p:spPr>
          <a:xfrm>
            <a:off x="1461071" y="3135751"/>
            <a:ext cx="4633415" cy="2203950"/>
          </a:xfrm>
        </p:spPr>
        <p:txBody>
          <a:bodyPr>
            <a:normAutofit/>
          </a:bodyPr>
          <a:lstStyle/>
          <a:p>
            <a:r>
              <a:rPr lang="es-MX" sz="2800" b="1" dirty="0"/>
              <a:t>Aislamiento y vergüenza</a:t>
            </a:r>
            <a:endParaRPr lang="en-US" sz="2800" dirty="0"/>
          </a:p>
          <a:p>
            <a:r>
              <a:rPr lang="es-MX" sz="2800" b="1" dirty="0"/>
              <a:t>Falsa intimidad y soledad </a:t>
            </a:r>
            <a:endParaRPr lang="en-US" sz="2800" dirty="0"/>
          </a:p>
          <a:p>
            <a:r>
              <a:rPr lang="es-MX" sz="2800" b="1" dirty="0"/>
              <a:t>Letargo y depresión</a:t>
            </a:r>
            <a:endParaRPr lang="en-US" sz="2800" dirty="0"/>
          </a:p>
        </p:txBody>
      </p:sp>
    </p:spTree>
    <p:extLst>
      <p:ext uri="{BB962C8B-B14F-4D97-AF65-F5344CB8AC3E}">
        <p14:creationId xmlns:p14="http://schemas.microsoft.com/office/powerpoint/2010/main" val="65765264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in a chair&#10;&#10;Description automatically generated">
            <a:extLst>
              <a:ext uri="{FF2B5EF4-FFF2-40B4-BE49-F238E27FC236}">
                <a16:creationId xmlns:a16="http://schemas.microsoft.com/office/drawing/2014/main" id="{F44079CD-8921-4D90-B0ED-17614F0C04AE}"/>
              </a:ext>
            </a:extLst>
          </p:cNvPr>
          <p:cNvPicPr>
            <a:picLocks noChangeAspect="1"/>
          </p:cNvPicPr>
          <p:nvPr/>
        </p:nvPicPr>
        <p:blipFill rotWithShape="1">
          <a:blip r:embed="rId3"/>
          <a:srcRect r="6786"/>
          <a:stretch/>
        </p:blipFill>
        <p:spPr>
          <a:xfrm>
            <a:off x="20" y="10"/>
            <a:ext cx="6392647" cy="6857990"/>
          </a:xfrm>
          <a:prstGeom prst="rect">
            <a:avLst/>
          </a:prstGeom>
        </p:spPr>
      </p:pic>
      <p:sp>
        <p:nvSpPr>
          <p:cNvPr id="21" name="Rectangle 2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19C032D-D0D0-4DB8-AFEB-51950FD62A5A}"/>
              </a:ext>
            </a:extLst>
          </p:cNvPr>
          <p:cNvSpPr>
            <a:spLocks noGrp="1"/>
          </p:cNvSpPr>
          <p:nvPr>
            <p:ph type="title"/>
          </p:nvPr>
        </p:nvSpPr>
        <p:spPr>
          <a:xfrm>
            <a:off x="6893394" y="454806"/>
            <a:ext cx="4472921" cy="1371600"/>
          </a:xfrm>
        </p:spPr>
        <p:txBody>
          <a:bodyPr>
            <a:normAutofit fontScale="90000"/>
          </a:bodyPr>
          <a:lstStyle/>
          <a:p>
            <a:r>
              <a:rPr lang="es-MX" b="1" cap="small" dirty="0"/>
              <a:t>Las </a:t>
            </a:r>
            <a:r>
              <a:rPr lang="es-MX" b="1" cap="small" dirty="0">
                <a:solidFill>
                  <a:schemeClr val="accent1">
                    <a:lumMod val="75000"/>
                  </a:schemeClr>
                </a:solidFill>
              </a:rPr>
              <a:t>consecuencias</a:t>
            </a:r>
            <a:r>
              <a:rPr lang="es-MX" b="1" cap="small" dirty="0"/>
              <a:t> relacionales</a:t>
            </a:r>
            <a:r>
              <a:rPr lang="es-MX" dirty="0"/>
              <a:t> </a:t>
            </a:r>
            <a:endParaRPr lang="en-US" sz="6000" b="1" dirty="0">
              <a:latin typeface="Inter"/>
            </a:endParaRPr>
          </a:p>
        </p:txBody>
      </p:sp>
      <p:sp>
        <p:nvSpPr>
          <p:cNvPr id="5" name="Content Placeholder 4">
            <a:extLst>
              <a:ext uri="{FF2B5EF4-FFF2-40B4-BE49-F238E27FC236}">
                <a16:creationId xmlns:a16="http://schemas.microsoft.com/office/drawing/2014/main" id="{99E02E65-46CA-454B-9D8D-E4E39193E457}"/>
              </a:ext>
            </a:extLst>
          </p:cNvPr>
          <p:cNvSpPr>
            <a:spLocks noGrp="1"/>
          </p:cNvSpPr>
          <p:nvPr>
            <p:ph idx="1"/>
          </p:nvPr>
        </p:nvSpPr>
        <p:spPr>
          <a:xfrm>
            <a:off x="7064082" y="2014194"/>
            <a:ext cx="4472922" cy="4414717"/>
          </a:xfrm>
        </p:spPr>
        <p:txBody>
          <a:bodyPr>
            <a:normAutofit fontScale="92500" lnSpcReduction="20000"/>
          </a:bodyPr>
          <a:lstStyle/>
          <a:p>
            <a:r>
              <a:rPr lang="es-MX" sz="2400" dirty="0"/>
              <a:t>La  pornografía es gráfica y explícita y muestra el cuerpo humano como un objeto sexual para ser usado, explotado y desechado. Es una representación distorsionada de las conexiones reales, una falsificación, una mentira para los consumidores. Muestra una clase de sexo transaccional desprovisto de una verdadera pasión, amor o intimidad, lleno de agresión y exageración del desempeño. Al final, el consumidor es dejado como un ofensivo espectador de deporte del sexo.  </a:t>
            </a:r>
            <a:endParaRPr lang="en-US" sz="2400" dirty="0"/>
          </a:p>
          <a:p>
            <a:pPr marL="0" indent="0">
              <a:buNone/>
            </a:pPr>
            <a:endParaRPr lang="en-US" sz="1800" b="0" i="0" dirty="0">
              <a:effectLst/>
              <a:latin typeface="Inter"/>
            </a:endParaRPr>
          </a:p>
        </p:txBody>
      </p:sp>
    </p:spTree>
    <p:extLst>
      <p:ext uri="{BB962C8B-B14F-4D97-AF65-F5344CB8AC3E}">
        <p14:creationId xmlns:p14="http://schemas.microsoft.com/office/powerpoint/2010/main" val="3108510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indoor, dog, sitting&#10;&#10;Description automatically generated">
            <a:extLst>
              <a:ext uri="{FF2B5EF4-FFF2-40B4-BE49-F238E27FC236}">
                <a16:creationId xmlns:a16="http://schemas.microsoft.com/office/drawing/2014/main" id="{46E46E14-A656-441B-917C-A9C8C549E6DE}"/>
              </a:ext>
            </a:extLst>
          </p:cNvPr>
          <p:cNvPicPr>
            <a:picLocks noChangeAspect="1"/>
          </p:cNvPicPr>
          <p:nvPr/>
        </p:nvPicPr>
        <p:blipFill rotWithShape="1">
          <a:blip r:embed="rId3"/>
          <a:srcRect t="27179" r="9091" b="38687"/>
          <a:stretch/>
        </p:blipFill>
        <p:spPr>
          <a:xfrm>
            <a:off x="20" y="-1"/>
            <a:ext cx="12191980" cy="6857999"/>
          </a:xfrm>
          <a:prstGeom prst="rect">
            <a:avLst/>
          </a:prstGeom>
        </p:spPr>
      </p:pic>
      <p:sp>
        <p:nvSpPr>
          <p:cNvPr id="14" name="Rectangle 1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0F610D1-1521-4F58-B98B-25A22845F79D}"/>
              </a:ext>
            </a:extLst>
          </p:cNvPr>
          <p:cNvSpPr>
            <a:spLocks noGrp="1"/>
          </p:cNvSpPr>
          <p:nvPr>
            <p:ph type="title"/>
          </p:nvPr>
        </p:nvSpPr>
        <p:spPr>
          <a:xfrm>
            <a:off x="774043" y="727626"/>
            <a:ext cx="4602152" cy="1718225"/>
          </a:xfrm>
        </p:spPr>
        <p:txBody>
          <a:bodyPr>
            <a:normAutofit fontScale="90000"/>
          </a:bodyPr>
          <a:lstStyle/>
          <a:p>
            <a:r>
              <a:rPr lang="es-MX" b="1" cap="small" dirty="0">
                <a:solidFill>
                  <a:schemeClr val="accent1">
                    <a:lumMod val="75000"/>
                  </a:schemeClr>
                </a:solidFill>
              </a:rPr>
              <a:t>NO PODEMOS </a:t>
            </a:r>
            <a:r>
              <a:rPr lang="es-MX" b="1" cap="small" dirty="0">
                <a:solidFill>
                  <a:srgbClr val="0070C0"/>
                </a:solidFill>
              </a:rPr>
              <a:t>IGNORARLA</a:t>
            </a:r>
            <a:r>
              <a:rPr lang="es-MX" b="1" cap="small" dirty="0"/>
              <a:t> YA MÁS</a:t>
            </a:r>
            <a:endParaRPr lang="en-US" dirty="0"/>
          </a:p>
        </p:txBody>
      </p:sp>
      <p:sp>
        <p:nvSpPr>
          <p:cNvPr id="5" name="Content Placeholder 4">
            <a:extLst>
              <a:ext uri="{FF2B5EF4-FFF2-40B4-BE49-F238E27FC236}">
                <a16:creationId xmlns:a16="http://schemas.microsoft.com/office/drawing/2014/main" id="{961769D6-3214-4B11-A88B-B6C58E1E3AD4}"/>
              </a:ext>
            </a:extLst>
          </p:cNvPr>
          <p:cNvSpPr>
            <a:spLocks noGrp="1"/>
          </p:cNvSpPr>
          <p:nvPr>
            <p:ph idx="1"/>
          </p:nvPr>
        </p:nvSpPr>
        <p:spPr>
          <a:xfrm>
            <a:off x="774043" y="2538920"/>
            <a:ext cx="4602152" cy="3591454"/>
          </a:xfrm>
        </p:spPr>
        <p:txBody>
          <a:bodyPr>
            <a:normAutofit/>
          </a:bodyPr>
          <a:lstStyle/>
          <a:p>
            <a:pPr marL="0" marR="0" indent="0">
              <a:spcBef>
                <a:spcPts val="0"/>
              </a:spcBef>
              <a:spcAft>
                <a:spcPts val="800"/>
              </a:spcAft>
              <a:buNone/>
            </a:pPr>
            <a:r>
              <a:rPr lang="es-MX" sz="2400" dirty="0"/>
              <a:t>La práctica de la pornografía se ha vuelto rampante en casi todos los sectores demográficos. </a:t>
            </a:r>
          </a:p>
          <a:p>
            <a:pPr marL="0" marR="0" indent="0">
              <a:spcBef>
                <a:spcPts val="0"/>
              </a:spcBef>
              <a:spcAft>
                <a:spcPts val="800"/>
              </a:spcAft>
              <a:buNone/>
            </a:pPr>
            <a:r>
              <a:rPr lang="es-MX" sz="2400" dirty="0"/>
              <a:t>No se detiene ante las puertas de la iglesia, ni se detiene ante las puertas de los hogares.</a:t>
            </a:r>
          </a:p>
          <a:p>
            <a:pPr marL="0" marR="0" indent="0">
              <a:spcBef>
                <a:spcPts val="0"/>
              </a:spcBef>
              <a:spcAft>
                <a:spcPts val="800"/>
              </a:spcAft>
              <a:buNone/>
            </a:pPr>
            <a:r>
              <a:rPr lang="es-MX" sz="2400" dirty="0"/>
              <a:t>El silencio y la vergüenza no hacen más que perpetuar el ciclo</a:t>
            </a:r>
            <a:endParaRPr lang="en-US" dirty="0"/>
          </a:p>
        </p:txBody>
      </p:sp>
    </p:spTree>
    <p:extLst>
      <p:ext uri="{BB962C8B-B14F-4D97-AF65-F5344CB8AC3E}">
        <p14:creationId xmlns:p14="http://schemas.microsoft.com/office/powerpoint/2010/main" val="2391947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6" name="Picture 5" descr="A person standing in front of a large rock&#10;&#10;Description automatically generated">
            <a:extLst>
              <a:ext uri="{FF2B5EF4-FFF2-40B4-BE49-F238E27FC236}">
                <a16:creationId xmlns:a16="http://schemas.microsoft.com/office/drawing/2014/main" id="{A7E263FD-FEBE-4268-8CFC-17DEC4D01A0A}"/>
              </a:ext>
            </a:extLst>
          </p:cNvPr>
          <p:cNvPicPr>
            <a:picLocks noChangeAspect="1"/>
          </p:cNvPicPr>
          <p:nvPr/>
        </p:nvPicPr>
        <p:blipFill rotWithShape="1">
          <a:blip r:embed="rId3"/>
          <a:srcRect l="19501" r="19598" b="2"/>
          <a:stretch/>
        </p:blipFill>
        <p:spPr>
          <a:xfrm>
            <a:off x="424928" y="419292"/>
            <a:ext cx="5522976" cy="6053328"/>
          </a:xfrm>
          <a:prstGeom prst="rect">
            <a:avLst/>
          </a:prstGeom>
        </p:spPr>
      </p:pic>
      <p:sp>
        <p:nvSpPr>
          <p:cNvPr id="36" name="Rectangle 3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19C032D-D0D0-4DB8-AFEB-51950FD62A5A}"/>
              </a:ext>
            </a:extLst>
          </p:cNvPr>
          <p:cNvSpPr>
            <a:spLocks noGrp="1"/>
          </p:cNvSpPr>
          <p:nvPr>
            <p:ph type="title"/>
          </p:nvPr>
        </p:nvSpPr>
        <p:spPr>
          <a:xfrm>
            <a:off x="6742323" y="419292"/>
            <a:ext cx="4602152" cy="1347690"/>
          </a:xfrm>
        </p:spPr>
        <p:txBody>
          <a:bodyPr>
            <a:normAutofit fontScale="90000"/>
          </a:bodyPr>
          <a:lstStyle/>
          <a:p>
            <a:r>
              <a:rPr lang="es-MX" b="1" cap="small" dirty="0"/>
              <a:t>Las consecuencias sexuales</a:t>
            </a:r>
            <a:r>
              <a:rPr lang="es-MX" cap="small" dirty="0"/>
              <a:t> </a:t>
            </a:r>
            <a:endParaRPr lang="en-US" dirty="0"/>
          </a:p>
        </p:txBody>
      </p:sp>
      <p:sp>
        <p:nvSpPr>
          <p:cNvPr id="5" name="Content Placeholder 4">
            <a:extLst>
              <a:ext uri="{FF2B5EF4-FFF2-40B4-BE49-F238E27FC236}">
                <a16:creationId xmlns:a16="http://schemas.microsoft.com/office/drawing/2014/main" id="{99E02E65-46CA-454B-9D8D-E4E39193E457}"/>
              </a:ext>
            </a:extLst>
          </p:cNvPr>
          <p:cNvSpPr>
            <a:spLocks noGrp="1"/>
          </p:cNvSpPr>
          <p:nvPr>
            <p:ph idx="1"/>
          </p:nvPr>
        </p:nvSpPr>
        <p:spPr>
          <a:xfrm>
            <a:off x="6742323" y="2006983"/>
            <a:ext cx="4924539" cy="4523184"/>
          </a:xfrm>
        </p:spPr>
        <p:txBody>
          <a:bodyPr>
            <a:normAutofit fontScale="85000" lnSpcReduction="20000"/>
          </a:bodyPr>
          <a:lstStyle/>
          <a:p>
            <a:pPr marL="457200" lvl="0" indent="-457200">
              <a:buAutoNum type="arabicPeriod"/>
            </a:pPr>
            <a:r>
              <a:rPr lang="es-MX" sz="2400" dirty="0"/>
              <a:t>Cuando una persona se acostumbra a masturbarse viendo pornografía, está de hecho volviéndole la espalda a la interacción íntima. </a:t>
            </a:r>
            <a:endParaRPr lang="en-US" sz="2400" dirty="0"/>
          </a:p>
          <a:p>
            <a:pPr marL="457200" indent="-457200">
              <a:buFont typeface="Garamond" pitchFamily="18" charset="0"/>
              <a:buAutoNum type="arabicPeriod"/>
            </a:pPr>
            <a:r>
              <a:rPr lang="es-MX" sz="2400" dirty="0"/>
              <a:t>Cuando ve pornografía, el usuario está en total control de la experiencia sexual. </a:t>
            </a:r>
            <a:endParaRPr lang="en-US" sz="2400" dirty="0"/>
          </a:p>
          <a:p>
            <a:pPr marL="457200" indent="-457200">
              <a:buFont typeface="Garamond" pitchFamily="18" charset="0"/>
              <a:buAutoNum type="arabicPeriod"/>
            </a:pPr>
            <a:r>
              <a:rPr lang="es-MX" sz="2400" dirty="0"/>
              <a:t>El consumidor de pornografía puede esperar que su pareja esté siempre dispuesta inmediatamente para el acto sexual. </a:t>
            </a:r>
            <a:endParaRPr lang="en-US" sz="2400" dirty="0"/>
          </a:p>
          <a:p>
            <a:pPr marL="457200" indent="-457200">
              <a:buFont typeface="Garamond" pitchFamily="18" charset="0"/>
              <a:buAutoNum type="arabicPeriod"/>
            </a:pPr>
            <a:r>
              <a:rPr lang="es-MX" sz="2400" dirty="0"/>
              <a:t>Algunos usuarios razonan que la pornografía está bien si no involucra actos sexuales con una pareja e implica solamente masturbación.</a:t>
            </a:r>
            <a:endParaRPr lang="en-US" sz="2400" dirty="0"/>
          </a:p>
        </p:txBody>
      </p:sp>
    </p:spTree>
    <p:extLst>
      <p:ext uri="{BB962C8B-B14F-4D97-AF65-F5344CB8AC3E}">
        <p14:creationId xmlns:p14="http://schemas.microsoft.com/office/powerpoint/2010/main" val="556422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15" name="Rectangle 14">
            <a:extLst>
              <a:ext uri="{FF2B5EF4-FFF2-40B4-BE49-F238E27FC236}">
                <a16:creationId xmlns:a16="http://schemas.microsoft.com/office/drawing/2014/main" id="{A069235B-22DB-4231-8291-D64DA2CDE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pic>
        <p:nvPicPr>
          <p:cNvPr id="4" name="Online Media 3" title="Matt's Story: I Quit Watching Porn And I've Never Been Happier">
            <a:hlinkClick r:id="" action="ppaction://media"/>
            <a:extLst>
              <a:ext uri="{FF2B5EF4-FFF2-40B4-BE49-F238E27FC236}">
                <a16:creationId xmlns:a16="http://schemas.microsoft.com/office/drawing/2014/main" id="{FF201852-2C19-4634-BB8C-3743BBA32119}"/>
              </a:ext>
            </a:extLst>
          </p:cNvPr>
          <p:cNvPicPr>
            <a:picLocks noGrp="1" noRot="1" noChangeAspect="1"/>
          </p:cNvPicPr>
          <p:nvPr>
            <p:ph idx="1"/>
            <a:videoFile r:link="rId1"/>
          </p:nvPr>
        </p:nvPicPr>
        <p:blipFill>
          <a:blip r:embed="rId4"/>
          <a:stretch>
            <a:fillRect/>
          </a:stretch>
        </p:blipFill>
        <p:spPr>
          <a:xfrm>
            <a:off x="1412034" y="794269"/>
            <a:ext cx="9367932" cy="5269462"/>
          </a:xfrm>
          <a:prstGeom prst="rect">
            <a:avLst/>
          </a:prstGeom>
        </p:spPr>
      </p:pic>
    </p:spTree>
    <p:extLst>
      <p:ext uri="{BB962C8B-B14F-4D97-AF65-F5344CB8AC3E}">
        <p14:creationId xmlns:p14="http://schemas.microsoft.com/office/powerpoint/2010/main" val="38052980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1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 name="Rectangle 2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52" name="Rectangle 2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53" name="Rectangle 2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4" name="Group 2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8" name="Straight Connector 2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5" name="Rectangle 3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6" name="Rectangle 33">
            <a:extLst>
              <a:ext uri="{FF2B5EF4-FFF2-40B4-BE49-F238E27FC236}">
                <a16:creationId xmlns:a16="http://schemas.microsoft.com/office/drawing/2014/main" id="{DFFCFB47-3C9E-4532-8065-D3633A77B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57" name="Rectangle 35">
            <a:extLst>
              <a:ext uri="{FF2B5EF4-FFF2-40B4-BE49-F238E27FC236}">
                <a16:creationId xmlns:a16="http://schemas.microsoft.com/office/drawing/2014/main" id="{467A625B-A166-4C03-ADD8-0535D718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37">
            <a:extLst>
              <a:ext uri="{FF2B5EF4-FFF2-40B4-BE49-F238E27FC236}">
                <a16:creationId xmlns:a16="http://schemas.microsoft.com/office/drawing/2014/main" id="{C35A5F97-C3A9-4101-8F5C-06E22105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909241"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pic>
        <p:nvPicPr>
          <p:cNvPr id="3" name="Content Placeholder 2" descr="A picture containing person, person, phone, cellphone&#10;&#10;Description automatically generated">
            <a:extLst>
              <a:ext uri="{FF2B5EF4-FFF2-40B4-BE49-F238E27FC236}">
                <a16:creationId xmlns:a16="http://schemas.microsoft.com/office/drawing/2014/main" id="{D5CB3F3B-21C3-425B-9D37-85125A12198F}"/>
              </a:ext>
            </a:extLst>
          </p:cNvPr>
          <p:cNvPicPr>
            <a:picLocks noGrp="1" noChangeAspect="1"/>
          </p:cNvPicPr>
          <p:nvPr>
            <p:ph idx="1"/>
          </p:nvPr>
        </p:nvPicPr>
        <p:blipFill rotWithShape="1">
          <a:blip r:embed="rId3"/>
          <a:srcRect r="16127" b="2"/>
          <a:stretch/>
        </p:blipFill>
        <p:spPr>
          <a:xfrm>
            <a:off x="806117" y="809244"/>
            <a:ext cx="6583680" cy="5239512"/>
          </a:xfrm>
          <a:prstGeom prst="rect">
            <a:avLst/>
          </a:prstGeom>
          <a:ln w="6350" cap="sq">
            <a:noFill/>
            <a:miter lim="800000"/>
          </a:ln>
        </p:spPr>
      </p:pic>
      <p:sp>
        <p:nvSpPr>
          <p:cNvPr id="59" name="Rectangle 39">
            <a:extLst>
              <a:ext uri="{FF2B5EF4-FFF2-40B4-BE49-F238E27FC236}">
                <a16:creationId xmlns:a16="http://schemas.microsoft.com/office/drawing/2014/main" id="{00239F34-0E2D-4746-AAA9-920BD6063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837"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0" name="Straight Connector 41">
            <a:extLst>
              <a:ext uri="{FF2B5EF4-FFF2-40B4-BE49-F238E27FC236}">
                <a16:creationId xmlns:a16="http://schemas.microsoft.com/office/drawing/2014/main" id="{82079E22-5065-47F9-AFCA-63C0DF2267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43">
            <a:extLst>
              <a:ext uri="{FF2B5EF4-FFF2-40B4-BE49-F238E27FC236}">
                <a16:creationId xmlns:a16="http://schemas.microsoft.com/office/drawing/2014/main" id="{39098EF8-6D81-466E-A59B-778568FCF6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3777"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45">
            <a:extLst>
              <a:ext uri="{FF2B5EF4-FFF2-40B4-BE49-F238E27FC236}">
                <a16:creationId xmlns:a16="http://schemas.microsoft.com/office/drawing/2014/main" id="{BCB163DD-56F6-482F-862E-B6B9244DA6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63" name="Rectangle 47">
            <a:extLst>
              <a:ext uri="{FF2B5EF4-FFF2-40B4-BE49-F238E27FC236}">
                <a16:creationId xmlns:a16="http://schemas.microsoft.com/office/drawing/2014/main" id="{344EF4DE-2334-4B49-8DC2-FDAC562A1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31468" y="164592"/>
            <a:ext cx="3708894" cy="654017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19C032D-D0D0-4DB8-AFEB-51950FD62A5A}"/>
              </a:ext>
            </a:extLst>
          </p:cNvPr>
          <p:cNvSpPr>
            <a:spLocks noGrp="1"/>
          </p:cNvSpPr>
          <p:nvPr>
            <p:ph type="title"/>
          </p:nvPr>
        </p:nvSpPr>
        <p:spPr>
          <a:xfrm>
            <a:off x="8566500" y="2518883"/>
            <a:ext cx="3238829" cy="1805643"/>
          </a:xfrm>
        </p:spPr>
        <p:txBody>
          <a:bodyPr vert="horz" lIns="91440" tIns="45720" rIns="91440" bIns="45720" rtlCol="0" anchor="ctr">
            <a:normAutofit/>
          </a:bodyPr>
          <a:lstStyle/>
          <a:p>
            <a:pPr algn="ctr">
              <a:lnSpc>
                <a:spcPct val="83000"/>
              </a:lnSpc>
            </a:pPr>
            <a:r>
              <a:rPr lang="es-MX" sz="3200" b="1" cap="small" dirty="0"/>
              <a:t>consecuencias</a:t>
            </a:r>
            <a:r>
              <a:rPr lang="es-MX" b="1" cap="small" dirty="0"/>
              <a:t> espirituales</a:t>
            </a:r>
            <a:r>
              <a:rPr lang="es-MX" dirty="0"/>
              <a:t> </a:t>
            </a:r>
            <a:endParaRPr lang="en-US" sz="3000" cap="all" spc="-100" dirty="0"/>
          </a:p>
        </p:txBody>
      </p:sp>
    </p:spTree>
    <p:extLst>
      <p:ext uri="{BB962C8B-B14F-4D97-AF65-F5344CB8AC3E}">
        <p14:creationId xmlns:p14="http://schemas.microsoft.com/office/powerpoint/2010/main" val="4085984903"/>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id="{ED94F4D0-AA65-44D3-AEE3-08F9FD50A570}"/>
              </a:ext>
            </a:extLst>
          </p:cNvPr>
          <p:cNvPicPr>
            <a:picLocks noChangeAspect="1"/>
          </p:cNvPicPr>
          <p:nvPr/>
        </p:nvPicPr>
        <p:blipFill rotWithShape="1">
          <a:blip r:embed="rId3">
            <a:extLst>
              <a:ext uri="{28A0092B-C50C-407E-A947-70E740481C1C}">
                <a14:useLocalDpi xmlns:a14="http://schemas.microsoft.com/office/drawing/2010/main" val="0"/>
              </a:ext>
            </a:extLst>
          </a:blip>
          <a:srcRect r="25"/>
          <a:stretch/>
        </p:blipFill>
        <p:spPr>
          <a:xfrm>
            <a:off x="20" y="10"/>
            <a:ext cx="12188932" cy="6857990"/>
          </a:xfrm>
          <a:prstGeom prst="rect">
            <a:avLst/>
          </a:prstGeom>
        </p:spPr>
      </p:pic>
      <p:sp>
        <p:nvSpPr>
          <p:cNvPr id="10" name="Rectangle 9">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12" name="Rectangle 11">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B92793A8-0D92-4190-B1E2-7E2160C59EBC}"/>
              </a:ext>
            </a:extLst>
          </p:cNvPr>
          <p:cNvSpPr>
            <a:spLocks noGrp="1"/>
          </p:cNvSpPr>
          <p:nvPr>
            <p:ph type="title"/>
          </p:nvPr>
        </p:nvSpPr>
        <p:spPr>
          <a:xfrm>
            <a:off x="1357951" y="1352277"/>
            <a:ext cx="4633416" cy="1371600"/>
          </a:xfrm>
        </p:spPr>
        <p:txBody>
          <a:bodyPr>
            <a:normAutofit/>
          </a:bodyPr>
          <a:lstStyle/>
          <a:p>
            <a:r>
              <a:rPr lang="es-MX" b="1" cap="small" dirty="0"/>
              <a:t>vergüenza tóxica</a:t>
            </a:r>
            <a:r>
              <a:rPr lang="es-MX" dirty="0"/>
              <a:t> </a:t>
            </a:r>
            <a:endParaRPr lang="en-US" dirty="0"/>
          </a:p>
        </p:txBody>
      </p:sp>
      <p:sp>
        <p:nvSpPr>
          <p:cNvPr id="3" name="Content Placeholder 2">
            <a:extLst>
              <a:ext uri="{FF2B5EF4-FFF2-40B4-BE49-F238E27FC236}">
                <a16:creationId xmlns:a16="http://schemas.microsoft.com/office/drawing/2014/main" id="{B6A79CB7-1B88-4F00-8D94-1C1C777FA5F2}"/>
              </a:ext>
            </a:extLst>
          </p:cNvPr>
          <p:cNvSpPr>
            <a:spLocks noGrp="1"/>
          </p:cNvSpPr>
          <p:nvPr>
            <p:ph idx="1"/>
          </p:nvPr>
        </p:nvSpPr>
        <p:spPr>
          <a:xfrm>
            <a:off x="1357950" y="2852792"/>
            <a:ext cx="4633415" cy="2572193"/>
          </a:xfrm>
        </p:spPr>
        <p:txBody>
          <a:bodyPr>
            <a:normAutofit fontScale="92500" lnSpcReduction="20000"/>
          </a:bodyPr>
          <a:lstStyle/>
          <a:p>
            <a:pPr marL="0" indent="0">
              <a:lnSpc>
                <a:spcPct val="100000"/>
              </a:lnSpc>
              <a:buNone/>
            </a:pPr>
            <a:r>
              <a:rPr lang="es-MX" sz="2400" b="1" i="1" dirty="0"/>
              <a:t>“La </a:t>
            </a:r>
            <a:r>
              <a:rPr lang="es-MX" sz="2400" dirty="0"/>
              <a:t>vergüenza</a:t>
            </a:r>
            <a:r>
              <a:rPr lang="es-MX" sz="2400" b="1" i="1" dirty="0"/>
              <a:t> es un sentimiento o experiencia intensamente doloroso de creer que estamos defectuosos y por lo tanto no merecemos la aceptación y la seguridad de pertenencia</a:t>
            </a:r>
            <a:r>
              <a:rPr lang="en-US" sz="3000" dirty="0"/>
              <a:t>” </a:t>
            </a:r>
          </a:p>
          <a:p>
            <a:pPr marL="0" indent="0">
              <a:lnSpc>
                <a:spcPct val="100000"/>
              </a:lnSpc>
              <a:buNone/>
            </a:pPr>
            <a:endParaRPr lang="en-US" sz="2400" dirty="0"/>
          </a:p>
          <a:p>
            <a:pPr marL="0" indent="0">
              <a:lnSpc>
                <a:spcPct val="100000"/>
              </a:lnSpc>
              <a:buNone/>
            </a:pPr>
            <a:r>
              <a:rPr lang="en-US" sz="2400" dirty="0" err="1"/>
              <a:t>Brene</a:t>
            </a:r>
            <a:r>
              <a:rPr lang="en-US" sz="2400" dirty="0"/>
              <a:t> Brown</a:t>
            </a:r>
          </a:p>
          <a:p>
            <a:pPr marL="0" indent="0">
              <a:lnSpc>
                <a:spcPct val="100000"/>
              </a:lnSpc>
              <a:buNone/>
            </a:pPr>
            <a:endParaRPr lang="en-US" sz="1300" dirty="0"/>
          </a:p>
        </p:txBody>
      </p:sp>
    </p:spTree>
    <p:extLst>
      <p:ext uri="{BB962C8B-B14F-4D97-AF65-F5344CB8AC3E}">
        <p14:creationId xmlns:p14="http://schemas.microsoft.com/office/powerpoint/2010/main" val="3200086519"/>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id="{ED94F4D0-AA65-44D3-AEE3-08F9FD50A570}"/>
              </a:ext>
            </a:extLst>
          </p:cNvPr>
          <p:cNvPicPr>
            <a:picLocks noChangeAspect="1"/>
          </p:cNvPicPr>
          <p:nvPr/>
        </p:nvPicPr>
        <p:blipFill rotWithShape="1">
          <a:blip r:embed="rId3">
            <a:extLst>
              <a:ext uri="{28A0092B-C50C-407E-A947-70E740481C1C}">
                <a14:useLocalDpi xmlns:a14="http://schemas.microsoft.com/office/drawing/2010/main" val="0"/>
              </a:ext>
            </a:extLst>
          </a:blip>
          <a:srcRect r="25"/>
          <a:stretch/>
        </p:blipFill>
        <p:spPr>
          <a:xfrm>
            <a:off x="20" y="33876"/>
            <a:ext cx="12188932" cy="6857990"/>
          </a:xfrm>
          <a:prstGeom prst="rect">
            <a:avLst/>
          </a:prstGeom>
        </p:spPr>
      </p:pic>
      <p:sp>
        <p:nvSpPr>
          <p:cNvPr id="10" name="Rectangle 9">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12" name="Rectangle 11">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3" name="Content Placeholder 2">
            <a:extLst>
              <a:ext uri="{FF2B5EF4-FFF2-40B4-BE49-F238E27FC236}">
                <a16:creationId xmlns:a16="http://schemas.microsoft.com/office/drawing/2014/main" id="{B6A79CB7-1B88-4F00-8D94-1C1C777FA5F2}"/>
              </a:ext>
            </a:extLst>
          </p:cNvPr>
          <p:cNvSpPr>
            <a:spLocks noGrp="1"/>
          </p:cNvSpPr>
          <p:nvPr>
            <p:ph idx="1"/>
          </p:nvPr>
        </p:nvSpPr>
        <p:spPr>
          <a:xfrm>
            <a:off x="1357950" y="1421176"/>
            <a:ext cx="4633415" cy="4164376"/>
          </a:xfrm>
        </p:spPr>
        <p:txBody>
          <a:bodyPr>
            <a:normAutofit fontScale="92500" lnSpcReduction="20000"/>
          </a:bodyPr>
          <a:lstStyle/>
          <a:p>
            <a:pPr marL="0" indent="0">
              <a:buNone/>
            </a:pPr>
            <a:r>
              <a:rPr lang="es-MX" sz="2400" dirty="0">
                <a:latin typeface="Arial" panose="020B0604020202020204" pitchFamily="34" charset="0"/>
                <a:cs typeface="Arial" panose="020B0604020202020204" pitchFamily="34" charset="0"/>
              </a:rPr>
              <a:t>“El verdadero amor es sexi, no algunos falsos pixeles pornográficos en una pantalla.</a:t>
            </a:r>
            <a:endParaRPr lang="en-US" sz="2400" dirty="0">
              <a:latin typeface="Arial" panose="020B0604020202020204" pitchFamily="34" charset="0"/>
              <a:cs typeface="Arial" panose="020B0604020202020204" pitchFamily="34" charset="0"/>
            </a:endParaRPr>
          </a:p>
          <a:p>
            <a:pPr marL="0" indent="0">
              <a:buNone/>
            </a:pPr>
            <a:r>
              <a:rPr lang="es-MX" sz="2400" dirty="0">
                <a:latin typeface="Arial" panose="020B0604020202020204" pitchFamily="34" charset="0"/>
                <a:cs typeface="Arial" panose="020B0604020202020204" pitchFamily="34" charset="0"/>
              </a:rPr>
              <a:t>El amor es algo que le da significado y propósito a la vida; es algo que perseguimos todos. Y si valoras el amor real y las relaciones saludables, toma en cuenta que la pornografía no ayuda en ninguna manera a que prosperen esas cosas”. </a:t>
            </a:r>
          </a:p>
          <a:p>
            <a:pPr marL="0" indent="0">
              <a:buNone/>
            </a:pPr>
            <a:r>
              <a:rPr lang="es-MX" sz="2400" dirty="0"/>
              <a:t>FTND (</a:t>
            </a:r>
            <a:r>
              <a:rPr lang="es-MX" sz="2400" dirty="0" err="1"/>
              <a:t>Figth</a:t>
            </a:r>
            <a:r>
              <a:rPr lang="es-MX" sz="2400" dirty="0"/>
              <a:t> </a:t>
            </a:r>
            <a:r>
              <a:rPr lang="es-MX" sz="2400" dirty="0" err="1"/>
              <a:t>the</a:t>
            </a:r>
            <a:r>
              <a:rPr lang="es-MX" sz="2400" dirty="0"/>
              <a:t> New </a:t>
            </a:r>
            <a:r>
              <a:rPr lang="es-MX" sz="2400" dirty="0" err="1"/>
              <a:t>Drug</a:t>
            </a:r>
            <a:r>
              <a:rPr lang="es-MX" sz="2400" dirty="0"/>
              <a:t>)</a:t>
            </a:r>
            <a:endParaRPr lang="en-US" sz="2400" dirty="0"/>
          </a:p>
          <a:p>
            <a:pPr marL="0" indent="0">
              <a:lnSpc>
                <a:spcPct val="100000"/>
              </a:lnSpc>
              <a:buNone/>
            </a:pPr>
            <a:endParaRPr lang="en-US" sz="1300" dirty="0"/>
          </a:p>
        </p:txBody>
      </p:sp>
    </p:spTree>
    <p:extLst>
      <p:ext uri="{BB962C8B-B14F-4D97-AF65-F5344CB8AC3E}">
        <p14:creationId xmlns:p14="http://schemas.microsoft.com/office/powerpoint/2010/main" val="3397093930"/>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F4EBCC-FE86-430B-B045-896BD96448AC}"/>
              </a:ext>
            </a:extLst>
          </p:cNvPr>
          <p:cNvSpPr>
            <a:spLocks noGrp="1"/>
          </p:cNvSpPr>
          <p:nvPr>
            <p:ph type="title"/>
          </p:nvPr>
        </p:nvSpPr>
        <p:spPr/>
        <p:txBody>
          <a:bodyPr/>
          <a:lstStyle/>
          <a:p>
            <a:r>
              <a:rPr lang="es-MX" b="1" cap="small" dirty="0">
                <a:solidFill>
                  <a:srgbClr val="00B050"/>
                </a:solidFill>
              </a:rPr>
              <a:t>ESPERANZA</a:t>
            </a:r>
            <a:endParaRPr lang="en-US" dirty="0">
              <a:solidFill>
                <a:srgbClr val="00B050"/>
              </a:solidFill>
            </a:endParaRPr>
          </a:p>
        </p:txBody>
      </p:sp>
      <p:sp>
        <p:nvSpPr>
          <p:cNvPr id="7" name="Text Placeholder 6">
            <a:extLst>
              <a:ext uri="{FF2B5EF4-FFF2-40B4-BE49-F238E27FC236}">
                <a16:creationId xmlns:a16="http://schemas.microsoft.com/office/drawing/2014/main" id="{8D1D1F11-90EB-4EA9-BD5B-CA8DEAA095D1}"/>
              </a:ext>
            </a:extLst>
          </p:cNvPr>
          <p:cNvSpPr>
            <a:spLocks noGrp="1"/>
          </p:cNvSpPr>
          <p:nvPr>
            <p:ph type="body" idx="1"/>
          </p:nvPr>
        </p:nvSpPr>
        <p:spPr>
          <a:xfrm>
            <a:off x="1629156" y="4224860"/>
            <a:ext cx="8939784" cy="457200"/>
          </a:xfrm>
        </p:spPr>
        <p:txBody>
          <a:bodyPr>
            <a:noAutofit/>
          </a:bodyPr>
          <a:lstStyle/>
          <a:p>
            <a:r>
              <a:rPr lang="es-MX" sz="2800" dirty="0"/>
              <a:t>Pero hay esperanza; y la libertad puede estar muy cerca. </a:t>
            </a:r>
            <a:endParaRPr lang="en-US" sz="2800" dirty="0"/>
          </a:p>
        </p:txBody>
      </p:sp>
    </p:spTree>
    <p:extLst>
      <p:ext uri="{BB962C8B-B14F-4D97-AF65-F5344CB8AC3E}">
        <p14:creationId xmlns:p14="http://schemas.microsoft.com/office/powerpoint/2010/main" val="933267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09D6CD28-D147-4DC0-A5FF-335351C7D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47CDDF69-9963-4CB8-8441-2D6CA2C6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199"/>
            <a:ext cx="11281609" cy="2146164"/>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19" name="Rectangle 14">
            <a:extLst>
              <a:ext uri="{FF2B5EF4-FFF2-40B4-BE49-F238E27FC236}">
                <a16:creationId xmlns:a16="http://schemas.microsoft.com/office/drawing/2014/main" id="{58B53A5F-63B3-4E86-93F7-275390D70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0453"/>
            <a:ext cx="10954512" cy="1819656"/>
          </a:xfrm>
          <a:prstGeom prst="rect">
            <a:avLst/>
          </a:prstGeom>
          <a:noFill/>
          <a:ln w="6350" cap="sq" cmpd="sng" algn="ctr">
            <a:solidFill>
              <a:schemeClr val="bg1"/>
            </a:solidFill>
            <a:prstDash val="solid"/>
            <a:miter lim="800000"/>
          </a:ln>
          <a:effectLst/>
        </p:spPr>
      </p:sp>
      <p:sp>
        <p:nvSpPr>
          <p:cNvPr id="4" name="Title 3">
            <a:extLst>
              <a:ext uri="{FF2B5EF4-FFF2-40B4-BE49-F238E27FC236}">
                <a16:creationId xmlns:a16="http://schemas.microsoft.com/office/drawing/2014/main" id="{96A12BFB-D242-48AE-98AF-2D58BB7AB024}"/>
              </a:ext>
            </a:extLst>
          </p:cNvPr>
          <p:cNvSpPr>
            <a:spLocks noGrp="1"/>
          </p:cNvSpPr>
          <p:nvPr>
            <p:ph type="title"/>
          </p:nvPr>
        </p:nvSpPr>
        <p:spPr>
          <a:xfrm>
            <a:off x="1064794" y="844481"/>
            <a:ext cx="10058400" cy="1371600"/>
          </a:xfrm>
        </p:spPr>
        <p:txBody>
          <a:bodyPr>
            <a:normAutofit/>
          </a:bodyPr>
          <a:lstStyle/>
          <a:p>
            <a:pPr algn="ctr"/>
            <a:r>
              <a:rPr lang="es-MX" sz="5400" b="1" cap="small" dirty="0">
                <a:solidFill>
                  <a:schemeClr val="bg1"/>
                </a:solidFill>
              </a:rPr>
              <a:t>Venciendo la vergüenza</a:t>
            </a:r>
            <a:r>
              <a:rPr lang="es-MX" sz="5400" dirty="0">
                <a:solidFill>
                  <a:schemeClr val="bg1"/>
                </a:solidFill>
              </a:rPr>
              <a:t> </a:t>
            </a:r>
            <a:endParaRPr lang="en-US" sz="5400" dirty="0">
              <a:solidFill>
                <a:schemeClr val="bg1"/>
              </a:solidFill>
            </a:endParaRPr>
          </a:p>
        </p:txBody>
      </p:sp>
      <p:graphicFrame>
        <p:nvGraphicFramePr>
          <p:cNvPr id="6" name="Content Placeholder 5">
            <a:extLst>
              <a:ext uri="{FF2B5EF4-FFF2-40B4-BE49-F238E27FC236}">
                <a16:creationId xmlns:a16="http://schemas.microsoft.com/office/drawing/2014/main" id="{5A844E1D-B586-4E7C-A602-6084E84D7F76}"/>
              </a:ext>
            </a:extLst>
          </p:cNvPr>
          <p:cNvGraphicFramePr>
            <a:graphicFrameLocks noGrp="1"/>
          </p:cNvGraphicFramePr>
          <p:nvPr>
            <p:ph idx="1"/>
            <p:extLst>
              <p:ext uri="{D42A27DB-BD31-4B8C-83A1-F6EECF244321}">
                <p14:modId xmlns:p14="http://schemas.microsoft.com/office/powerpoint/2010/main" val="2075991375"/>
              </p:ext>
            </p:extLst>
          </p:nvPr>
        </p:nvGraphicFramePr>
        <p:xfrm>
          <a:off x="1473200" y="3060562"/>
          <a:ext cx="9269012" cy="2908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1470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3">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1"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73B444F4-34A9-49F2-B1C5-68E458405817}"/>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s-MX" b="1" cap="small" dirty="0">
                <a:solidFill>
                  <a:schemeClr val="accent1">
                    <a:lumMod val="75000"/>
                  </a:schemeClr>
                </a:solidFill>
              </a:rPr>
              <a:t>Vuelve a entrenar tu cerebro</a:t>
            </a:r>
            <a:r>
              <a:rPr lang="es-MX" cap="small" dirty="0">
                <a:solidFill>
                  <a:schemeClr val="accent1">
                    <a:lumMod val="75000"/>
                  </a:schemeClr>
                </a:solidFill>
              </a:rPr>
              <a:t> </a:t>
            </a:r>
            <a:endParaRPr lang="en-US" sz="4400" cap="all" spc="-100" dirty="0">
              <a:solidFill>
                <a:schemeClr val="accent1">
                  <a:lumMod val="75000"/>
                </a:schemeClr>
              </a:solidFill>
            </a:endParaRPr>
          </a:p>
        </p:txBody>
      </p:sp>
      <p:sp>
        <p:nvSpPr>
          <p:cNvPr id="33" name="Rectangle 32">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34">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7" name="Graphic 6" descr="Brain in head">
            <a:extLst>
              <a:ext uri="{FF2B5EF4-FFF2-40B4-BE49-F238E27FC236}">
                <a16:creationId xmlns:a16="http://schemas.microsoft.com/office/drawing/2014/main" id="{08DAE29A-EAC7-4093-B2A1-A5FE2C0713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65357" y="645106"/>
            <a:ext cx="5564663" cy="5564663"/>
          </a:xfrm>
          <a:prstGeom prst="rect">
            <a:avLst/>
          </a:prstGeom>
        </p:spPr>
      </p:pic>
    </p:spTree>
    <p:extLst>
      <p:ext uri="{BB962C8B-B14F-4D97-AF65-F5344CB8AC3E}">
        <p14:creationId xmlns:p14="http://schemas.microsoft.com/office/powerpoint/2010/main" val="2661391836"/>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B94089-7DE5-4B02-A3AC-9FA1193F1A21}"/>
              </a:ext>
            </a:extLst>
          </p:cNvPr>
          <p:cNvPicPr>
            <a:picLocks noChangeAspect="1"/>
          </p:cNvPicPr>
          <p:nvPr/>
        </p:nvPicPr>
        <p:blipFill rotWithShape="1">
          <a:blip r:embed="rId3"/>
          <a:srcRect t="9330" r="8707" b="13737"/>
          <a:stretch/>
        </p:blipFill>
        <p:spPr>
          <a:xfrm>
            <a:off x="20" y="10"/>
            <a:ext cx="12191980" cy="6857990"/>
          </a:xfrm>
          <a:prstGeom prst="rect">
            <a:avLst/>
          </a:prstGeom>
          <a:solidFill>
            <a:schemeClr val="accent4">
              <a:lumMod val="60000"/>
              <a:lumOff val="40000"/>
            </a:schemeClr>
          </a:solidFill>
        </p:spPr>
      </p:pic>
      <p:sp>
        <p:nvSpPr>
          <p:cNvPr id="10" name="Rectangle 9">
            <a:extLst>
              <a:ext uri="{FF2B5EF4-FFF2-40B4-BE49-F238E27FC236}">
                <a16:creationId xmlns:a16="http://schemas.microsoft.com/office/drawing/2014/main" id="{A00D92BF-81D0-4FF2-8513-4AA1A3E47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05DB1377-3131-47D4-B7B7-ED43F30F484D}"/>
              </a:ext>
            </a:extLst>
          </p:cNvPr>
          <p:cNvSpPr>
            <a:spLocks noGrp="1"/>
          </p:cNvSpPr>
          <p:nvPr>
            <p:ph type="title"/>
          </p:nvPr>
        </p:nvSpPr>
        <p:spPr>
          <a:xfrm>
            <a:off x="861593" y="533716"/>
            <a:ext cx="6007027" cy="1499616"/>
          </a:xfrm>
        </p:spPr>
        <p:txBody>
          <a:bodyPr>
            <a:normAutofit/>
          </a:bodyPr>
          <a:lstStyle/>
          <a:p>
            <a:r>
              <a:rPr lang="en-US" dirty="0" err="1">
                <a:solidFill>
                  <a:srgbClr val="FFFFFF"/>
                </a:solidFill>
                <a:latin typeface="Avenir Next LT Pro" panose="020B0504020202020204" pitchFamily="34" charset="77"/>
              </a:rPr>
              <a:t>A+b</a:t>
            </a:r>
            <a:r>
              <a:rPr lang="en-US" dirty="0">
                <a:solidFill>
                  <a:srgbClr val="FFFFFF"/>
                </a:solidFill>
                <a:latin typeface="Avenir Next LT Pro" panose="020B0504020202020204" pitchFamily="34" charset="77"/>
              </a:rPr>
              <a:t>=c</a:t>
            </a:r>
          </a:p>
        </p:txBody>
      </p:sp>
      <p:cxnSp>
        <p:nvCxnSpPr>
          <p:cNvPr id="12" name="Straight Connector 11">
            <a:extLst>
              <a:ext uri="{FF2B5EF4-FFF2-40B4-BE49-F238E27FC236}">
                <a16:creationId xmlns:a16="http://schemas.microsoft.com/office/drawing/2014/main" id="{D7921103-1BF7-497A-81AD-2552D43B80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E4D5278-114B-40F3-AB2B-002021FA79C3}"/>
              </a:ext>
            </a:extLst>
          </p:cNvPr>
          <p:cNvSpPr>
            <a:spLocks noGrp="1"/>
          </p:cNvSpPr>
          <p:nvPr>
            <p:ph idx="1"/>
          </p:nvPr>
        </p:nvSpPr>
        <p:spPr>
          <a:xfrm>
            <a:off x="1024127" y="1875634"/>
            <a:ext cx="6007027" cy="4532061"/>
          </a:xfrm>
        </p:spPr>
        <p:txBody>
          <a:bodyPr>
            <a:noAutofit/>
          </a:bodyPr>
          <a:lstStyle/>
          <a:p>
            <a:r>
              <a:rPr lang="es-MX" sz="3600" dirty="0"/>
              <a:t>A = Evento activador, estresor o situación detonante</a:t>
            </a:r>
          </a:p>
          <a:p>
            <a:endParaRPr lang="en-US" sz="3600" dirty="0"/>
          </a:p>
          <a:p>
            <a:r>
              <a:rPr lang="es-MX" sz="3600" dirty="0"/>
              <a:t>B = Creencia o pensamientos acerca del elemento estresor</a:t>
            </a:r>
          </a:p>
          <a:p>
            <a:endParaRPr lang="en-US" sz="3600" dirty="0"/>
          </a:p>
          <a:p>
            <a:r>
              <a:rPr lang="es-MX" sz="3600" dirty="0"/>
              <a:t>C = Consecuencia o resultados causados por nuestra creencia </a:t>
            </a:r>
            <a:endParaRPr lang="en-US" sz="3600" dirty="0"/>
          </a:p>
        </p:txBody>
      </p:sp>
    </p:spTree>
    <p:extLst>
      <p:ext uri="{BB962C8B-B14F-4D97-AF65-F5344CB8AC3E}">
        <p14:creationId xmlns:p14="http://schemas.microsoft.com/office/powerpoint/2010/main" val="1630719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holding the head&#10;&#10;Description automatically generated with low confidence">
            <a:extLst>
              <a:ext uri="{FF2B5EF4-FFF2-40B4-BE49-F238E27FC236}">
                <a16:creationId xmlns:a16="http://schemas.microsoft.com/office/drawing/2014/main" id="{892BED43-1900-DB41-B650-41FF710F1ED7}"/>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525CE69-B5B6-964F-A351-2FB40FFD2327}"/>
              </a:ext>
            </a:extLst>
          </p:cNvPr>
          <p:cNvSpPr/>
          <p:nvPr/>
        </p:nvSpPr>
        <p:spPr>
          <a:xfrm>
            <a:off x="4631961" y="0"/>
            <a:ext cx="7560039" cy="6858000"/>
          </a:xfrm>
          <a:prstGeom prst="rect">
            <a:avLst/>
          </a:prstGeom>
          <a:solidFill>
            <a:srgbClr val="A09642">
              <a:alpha val="74118"/>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FFFFFF"/>
              </a:solidFill>
            </a:endParaRPr>
          </a:p>
          <a:p>
            <a:endParaRPr lang="en-US" sz="2400" dirty="0">
              <a:solidFill>
                <a:srgbClr val="FFFFFF"/>
              </a:solidFill>
            </a:endParaRPr>
          </a:p>
          <a:p>
            <a:endParaRPr lang="en-US" sz="2400" dirty="0">
              <a:solidFill>
                <a:srgbClr val="FFFFFF"/>
              </a:solidFill>
            </a:endParaRPr>
          </a:p>
        </p:txBody>
      </p:sp>
      <p:sp>
        <p:nvSpPr>
          <p:cNvPr id="6" name="Title 1">
            <a:extLst>
              <a:ext uri="{FF2B5EF4-FFF2-40B4-BE49-F238E27FC236}">
                <a16:creationId xmlns:a16="http://schemas.microsoft.com/office/drawing/2014/main" id="{BDE65356-2B65-9548-9371-3113AE3360FA}"/>
              </a:ext>
            </a:extLst>
          </p:cNvPr>
          <p:cNvSpPr txBox="1">
            <a:spLocks/>
          </p:cNvSpPr>
          <p:nvPr/>
        </p:nvSpPr>
        <p:spPr>
          <a:xfrm>
            <a:off x="5089793" y="404729"/>
            <a:ext cx="6007027" cy="1499616"/>
          </a:xfrm>
          <a:prstGeom prst="rect">
            <a:avLst/>
          </a:prstGeom>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en-US" sz="5000" dirty="0">
                <a:solidFill>
                  <a:srgbClr val="FFFFFF"/>
                </a:solidFill>
              </a:rPr>
              <a:t>A+B=C</a:t>
            </a:r>
          </a:p>
        </p:txBody>
      </p:sp>
      <p:sp>
        <p:nvSpPr>
          <p:cNvPr id="9" name="TextBox 8">
            <a:extLst>
              <a:ext uri="{FF2B5EF4-FFF2-40B4-BE49-F238E27FC236}">
                <a16:creationId xmlns:a16="http://schemas.microsoft.com/office/drawing/2014/main" id="{CA46BD20-BC97-9B41-AA37-C757C0D12D96}"/>
              </a:ext>
            </a:extLst>
          </p:cNvPr>
          <p:cNvSpPr txBox="1"/>
          <p:nvPr/>
        </p:nvSpPr>
        <p:spPr>
          <a:xfrm>
            <a:off x="5012675" y="1333041"/>
            <a:ext cx="6643171" cy="5201424"/>
          </a:xfrm>
          <a:prstGeom prst="rect">
            <a:avLst/>
          </a:prstGeom>
          <a:noFill/>
        </p:spPr>
        <p:txBody>
          <a:bodyPr wrap="square" rtlCol="0">
            <a:spAutoFit/>
          </a:bodyPr>
          <a:lstStyle/>
          <a:p>
            <a:r>
              <a:rPr lang="en-US" sz="2200" i="1" dirty="0" err="1">
                <a:solidFill>
                  <a:srgbClr val="FFFFFF"/>
                </a:solidFill>
              </a:rPr>
              <a:t>Por</a:t>
            </a:r>
            <a:r>
              <a:rPr lang="en-US" sz="2200" i="1" dirty="0">
                <a:solidFill>
                  <a:srgbClr val="FFFFFF"/>
                </a:solidFill>
              </a:rPr>
              <a:t> </a:t>
            </a:r>
            <a:r>
              <a:rPr lang="en-US" sz="2200" i="1" dirty="0" err="1">
                <a:solidFill>
                  <a:srgbClr val="FFFFFF"/>
                </a:solidFill>
              </a:rPr>
              <a:t>ejemplo</a:t>
            </a:r>
            <a:r>
              <a:rPr lang="en-US" sz="2200" i="1" dirty="0">
                <a:solidFill>
                  <a:srgbClr val="FFFFFF"/>
                </a:solidFill>
              </a:rPr>
              <a:t>:</a:t>
            </a:r>
          </a:p>
          <a:p>
            <a:endParaRPr lang="en-US" sz="2800" i="1" dirty="0">
              <a:solidFill>
                <a:srgbClr val="FFFFFF"/>
              </a:solidFill>
            </a:endParaRPr>
          </a:p>
          <a:p>
            <a:r>
              <a:rPr lang="es-MX" sz="2400" dirty="0"/>
              <a:t>A — Evento activador, estresor: Tu jefe te pide que trabajes este fin de semana.</a:t>
            </a:r>
            <a:endParaRPr lang="en-US" sz="2400" dirty="0"/>
          </a:p>
          <a:p>
            <a:r>
              <a:rPr lang="es-MX" sz="2400" dirty="0"/>
              <a:t>B — Tu creencia de que trabajar este fin de semana es, que es injusto que te lo pida. Tú crees que no tienes que trabajar los fines de semana. </a:t>
            </a:r>
            <a:endParaRPr lang="en-US" sz="2400" dirty="0"/>
          </a:p>
          <a:p>
            <a:r>
              <a:rPr lang="es-MX" sz="2400" dirty="0"/>
              <a:t>C — La consecuencia o resultado es que decides no trabajar este fin de semana, aun cuando a todos tus compañeros de trabajo también se les ha pedido que trabajen el fin de semana. Es una creencia falsa </a:t>
            </a:r>
            <a:endParaRPr lang="en-US" sz="2400" dirty="0"/>
          </a:p>
          <a:p>
            <a:endParaRPr lang="en-US" dirty="0"/>
          </a:p>
        </p:txBody>
      </p:sp>
    </p:spTree>
    <p:extLst>
      <p:ext uri="{BB962C8B-B14F-4D97-AF65-F5344CB8AC3E}">
        <p14:creationId xmlns:p14="http://schemas.microsoft.com/office/powerpoint/2010/main" val="315521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47" name="Rectangle 46">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9" name="Rectangle 48">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4"/>
            <a:ext cx="10058400" cy="1371600"/>
          </a:xfrm>
        </p:spPr>
        <p:txBody>
          <a:bodyPr>
            <a:normAutofit/>
          </a:bodyPr>
          <a:lstStyle/>
          <a:p>
            <a:r>
              <a:rPr lang="es-MX" sz="5400" b="1" cap="small" dirty="0">
                <a:solidFill>
                  <a:schemeClr val="accent1">
                    <a:lumMod val="75000"/>
                  </a:schemeClr>
                </a:solidFill>
              </a:rPr>
              <a:t>NO</a:t>
            </a:r>
            <a:r>
              <a:rPr lang="es-MX" b="1" cap="small" dirty="0"/>
              <a:t> </a:t>
            </a:r>
            <a:r>
              <a:rPr lang="es-MX" b="1" cap="small" dirty="0">
                <a:solidFill>
                  <a:srgbClr val="0070C0"/>
                </a:solidFill>
              </a:rPr>
              <a:t>ES</a:t>
            </a:r>
            <a:r>
              <a:rPr lang="es-MX" b="1" cap="small" dirty="0"/>
              <a:t> </a:t>
            </a:r>
            <a:r>
              <a:rPr lang="es-MX" b="1" cap="small" dirty="0">
                <a:solidFill>
                  <a:srgbClr val="C00000"/>
                </a:solidFill>
              </a:rPr>
              <a:t>UN</a:t>
            </a:r>
            <a:r>
              <a:rPr lang="es-MX" b="1" cap="small" dirty="0"/>
              <a:t> PEQUEÑO </a:t>
            </a:r>
            <a:r>
              <a:rPr lang="es-MX" b="1" cap="small" dirty="0">
                <a:solidFill>
                  <a:srgbClr val="0070C0"/>
                </a:solidFill>
              </a:rPr>
              <a:t>PROBLEMA</a:t>
            </a:r>
            <a:endParaRPr lang="en-US" dirty="0">
              <a:solidFill>
                <a:srgbClr val="0070C0"/>
              </a:solidFill>
            </a:endParaRPr>
          </a:p>
        </p:txBody>
      </p:sp>
      <p:graphicFrame>
        <p:nvGraphicFramePr>
          <p:cNvPr id="31" name="Content Placeholder 2" descr="timeline">
            <a:extLst>
              <a:ext uri="{FF2B5EF4-FFF2-40B4-BE49-F238E27FC236}">
                <a16:creationId xmlns:a16="http://schemas.microsoft.com/office/drawing/2014/main" id="{613FC9B6-ED9E-4F51-A217-156DA01928CD}"/>
              </a:ext>
            </a:extLst>
          </p:cNvPr>
          <p:cNvGraphicFramePr/>
          <p:nvPr>
            <p:extLst>
              <p:ext uri="{D42A27DB-BD31-4B8C-83A1-F6EECF244321}">
                <p14:modId xmlns:p14="http://schemas.microsoft.com/office/powerpoint/2010/main" val="3902684068"/>
              </p:ext>
            </p:extLst>
          </p:nvPr>
        </p:nvGraphicFramePr>
        <p:xfrm>
          <a:off x="1066800" y="2103120"/>
          <a:ext cx="10058400" cy="38496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601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95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32E758-3DDD-417B-8EB3-75F19D89E350}"/>
              </a:ext>
            </a:extLst>
          </p:cNvPr>
          <p:cNvSpPr>
            <a:spLocks noGrp="1"/>
          </p:cNvSpPr>
          <p:nvPr>
            <p:ph type="title"/>
          </p:nvPr>
        </p:nvSpPr>
        <p:spPr>
          <a:xfrm>
            <a:off x="524256" y="4767072"/>
            <a:ext cx="6594189" cy="1625210"/>
          </a:xfrm>
        </p:spPr>
        <p:txBody>
          <a:bodyPr>
            <a:normAutofit/>
          </a:bodyPr>
          <a:lstStyle/>
          <a:p>
            <a:pPr algn="ctr"/>
            <a:r>
              <a:rPr lang="es-MX" b="1" cap="small" dirty="0">
                <a:solidFill>
                  <a:srgbClr val="FFFF00"/>
                </a:solidFill>
              </a:rPr>
              <a:t>Pienso, por lo tanto, soy </a:t>
            </a:r>
            <a:endParaRPr lang="en-US" sz="4000" dirty="0">
              <a:solidFill>
                <a:srgbClr val="FFFF00"/>
              </a:solidFill>
              <a:latin typeface="Avenir Next LT Pro" panose="020B0504020202020204" pitchFamily="34" charset="77"/>
            </a:endParaRPr>
          </a:p>
        </p:txBody>
      </p:sp>
      <p:pic>
        <p:nvPicPr>
          <p:cNvPr id="5" name="Picture 4" descr="A picture containing drawing&#10;&#10;Description automatically generated">
            <a:extLst>
              <a:ext uri="{FF2B5EF4-FFF2-40B4-BE49-F238E27FC236}">
                <a16:creationId xmlns:a16="http://schemas.microsoft.com/office/drawing/2014/main" id="{24C958E3-121B-4837-ADC7-0BDE98F899B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2747" r="1" b="29062"/>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DFA4B70-0801-420C-AEF5-2F74485979A2}"/>
              </a:ext>
            </a:extLst>
          </p:cNvPr>
          <p:cNvSpPr>
            <a:spLocks noGrp="1"/>
          </p:cNvSpPr>
          <p:nvPr>
            <p:ph idx="1"/>
          </p:nvPr>
        </p:nvSpPr>
        <p:spPr>
          <a:xfrm>
            <a:off x="8029319" y="917725"/>
            <a:ext cx="3614041" cy="4852362"/>
          </a:xfrm>
        </p:spPr>
        <p:txBody>
          <a:bodyPr anchor="ctr">
            <a:normAutofit/>
          </a:bodyPr>
          <a:lstStyle/>
          <a:p>
            <a:r>
              <a:rPr lang="es-MX" sz="2800" dirty="0">
                <a:solidFill>
                  <a:srgbClr val="FFFF00"/>
                </a:solidFill>
              </a:rPr>
              <a:t>Todo lo que consumes te alimenta o te hace mermar.</a:t>
            </a:r>
          </a:p>
          <a:p>
            <a:endParaRPr lang="es-MX" sz="2800" dirty="0">
              <a:solidFill>
                <a:srgbClr val="FFFF00"/>
              </a:solidFill>
            </a:endParaRPr>
          </a:p>
          <a:p>
            <a:r>
              <a:rPr lang="es-MX" sz="2800" dirty="0">
                <a:solidFill>
                  <a:srgbClr val="FFFF00"/>
                </a:solidFill>
              </a:rPr>
              <a:t> “…Sean transformados mediante la renovación de su mente…” </a:t>
            </a:r>
          </a:p>
          <a:p>
            <a:r>
              <a:rPr lang="es-MX" sz="2800" dirty="0">
                <a:solidFill>
                  <a:srgbClr val="FFFF00"/>
                </a:solidFill>
              </a:rPr>
              <a:t>(Romanos 12:2).</a:t>
            </a:r>
            <a:endParaRPr lang="en-US" sz="2800" dirty="0">
              <a:solidFill>
                <a:srgbClr val="FFFF00"/>
              </a:solidFill>
            </a:endParaRPr>
          </a:p>
        </p:txBody>
      </p:sp>
    </p:spTree>
    <p:extLst>
      <p:ext uri="{BB962C8B-B14F-4D97-AF65-F5344CB8AC3E}">
        <p14:creationId xmlns:p14="http://schemas.microsoft.com/office/powerpoint/2010/main" val="3218903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0CC7-E6DB-4280-8D8D-7A7180C3E271}"/>
              </a:ext>
            </a:extLst>
          </p:cNvPr>
          <p:cNvSpPr>
            <a:spLocks noGrp="1"/>
          </p:cNvSpPr>
          <p:nvPr>
            <p:ph type="title"/>
          </p:nvPr>
        </p:nvSpPr>
        <p:spPr>
          <a:xfrm>
            <a:off x="1024128" y="585216"/>
            <a:ext cx="6066818" cy="1499616"/>
          </a:xfrm>
        </p:spPr>
        <p:txBody>
          <a:bodyPr>
            <a:normAutofit/>
          </a:bodyPr>
          <a:lstStyle/>
          <a:p>
            <a:r>
              <a:rPr lang="es-MX" b="1" cap="small" dirty="0"/>
              <a:t>Piensa bien aquello</a:t>
            </a:r>
            <a:br>
              <a:rPr lang="es-MX" b="1" cap="small" dirty="0"/>
            </a:br>
            <a:r>
              <a:rPr lang="es-MX" sz="5400" b="1" cap="small" dirty="0">
                <a:solidFill>
                  <a:schemeClr val="tx2">
                    <a:lumMod val="60000"/>
                    <a:lumOff val="40000"/>
                  </a:schemeClr>
                </a:solidFill>
              </a:rPr>
              <a:t> que piensas</a:t>
            </a:r>
            <a:r>
              <a:rPr lang="es-MX" sz="5400" dirty="0">
                <a:solidFill>
                  <a:schemeClr val="tx2">
                    <a:lumMod val="60000"/>
                    <a:lumOff val="40000"/>
                  </a:schemeClr>
                </a:solidFill>
              </a:rPr>
              <a:t> </a:t>
            </a:r>
            <a:endParaRPr lang="en-US" sz="5400" dirty="0">
              <a:solidFill>
                <a:schemeClr val="tx2">
                  <a:lumMod val="60000"/>
                  <a:lumOff val="40000"/>
                </a:schemeClr>
              </a:solidFill>
            </a:endParaRPr>
          </a:p>
        </p:txBody>
      </p:sp>
      <p:sp>
        <p:nvSpPr>
          <p:cNvPr id="10" name="Content Placeholder 9">
            <a:extLst>
              <a:ext uri="{FF2B5EF4-FFF2-40B4-BE49-F238E27FC236}">
                <a16:creationId xmlns:a16="http://schemas.microsoft.com/office/drawing/2014/main" id="{4D103309-830A-4D63-94E5-5B70F8DC42A9}"/>
              </a:ext>
            </a:extLst>
          </p:cNvPr>
          <p:cNvSpPr>
            <a:spLocks noGrp="1"/>
          </p:cNvSpPr>
          <p:nvPr>
            <p:ph idx="1"/>
          </p:nvPr>
        </p:nvSpPr>
        <p:spPr>
          <a:xfrm>
            <a:off x="1024128" y="2595966"/>
            <a:ext cx="6066818" cy="3713394"/>
          </a:xfrm>
        </p:spPr>
        <p:txBody>
          <a:bodyPr>
            <a:normAutofit/>
          </a:bodyPr>
          <a:lstStyle/>
          <a:p>
            <a:r>
              <a:rPr lang="es-MX" sz="2400" dirty="0"/>
              <a:t>Puedes ser el controlador aéreo de tu aeropuerto mental. Estás ocupando la torre de control y puedes dirigir el tráfico mental de tu mundo. </a:t>
            </a:r>
            <a:endParaRPr lang="en-US" sz="2400" dirty="0"/>
          </a:p>
          <a:p>
            <a:endParaRPr lang="en-US" sz="2400" dirty="0">
              <a:latin typeface="Avenir Next LT Pro" panose="020B0504020202020204" pitchFamily="34" charset="77"/>
            </a:endParaRPr>
          </a:p>
          <a:p>
            <a:r>
              <a:rPr lang="es-MX" sz="2400" dirty="0"/>
              <a:t>Los pensamientos giran sobre ti; van y vienen. Si alguno de ellos aterriza, es porque le das permiso. Si se aleja, es porque tú le dijiste que lo hiciera. </a:t>
            </a:r>
            <a:endParaRPr lang="en-US" sz="2400" dirty="0"/>
          </a:p>
        </p:txBody>
      </p:sp>
      <p:pic>
        <p:nvPicPr>
          <p:cNvPr id="8" name="Content Placeholder 4">
            <a:extLst>
              <a:ext uri="{FF2B5EF4-FFF2-40B4-BE49-F238E27FC236}">
                <a16:creationId xmlns:a16="http://schemas.microsoft.com/office/drawing/2014/main" id="{D2C83C73-185C-4A3D-8027-7EF7224F6180}"/>
              </a:ext>
            </a:extLst>
          </p:cNvPr>
          <p:cNvPicPr>
            <a:picLocks noChangeAspect="1"/>
          </p:cNvPicPr>
          <p:nvPr/>
        </p:nvPicPr>
        <p:blipFill rotWithShape="1">
          <a:blip r:embed="rId3"/>
          <a:srcRect l="26251" r="22502" b="2"/>
          <a:stretch/>
        </p:blipFill>
        <p:spPr>
          <a:xfrm>
            <a:off x="7552266" y="10"/>
            <a:ext cx="4639733" cy="6857990"/>
          </a:xfrm>
          <a:prstGeom prst="rect">
            <a:avLst/>
          </a:prstGeom>
        </p:spPr>
      </p:pic>
    </p:spTree>
    <p:extLst>
      <p:ext uri="{BB962C8B-B14F-4D97-AF65-F5344CB8AC3E}">
        <p14:creationId xmlns:p14="http://schemas.microsoft.com/office/powerpoint/2010/main" val="2331195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55B858F-1E70-4E6F-BE67-C90AA7EDA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409067-4BAC-4D65-989D-B51EA73D71DF}"/>
              </a:ext>
            </a:extLst>
          </p:cNvPr>
          <p:cNvSpPr>
            <a:spLocks noGrp="1"/>
          </p:cNvSpPr>
          <p:nvPr>
            <p:ph type="title"/>
          </p:nvPr>
        </p:nvSpPr>
        <p:spPr>
          <a:xfrm>
            <a:off x="1024129" y="585215"/>
            <a:ext cx="3779085" cy="2637670"/>
          </a:xfrm>
        </p:spPr>
        <p:txBody>
          <a:bodyPr>
            <a:normAutofit/>
          </a:bodyPr>
          <a:lstStyle/>
          <a:p>
            <a:r>
              <a:rPr lang="es-MX" sz="6000" b="1" cap="small" dirty="0"/>
              <a:t>Duración de una emoción: 90 segundos</a:t>
            </a:r>
            <a:r>
              <a:rPr lang="es-MX" sz="6000" dirty="0"/>
              <a:t> </a:t>
            </a:r>
            <a:endParaRPr lang="en-US" sz="5400" b="1" dirty="0">
              <a:solidFill>
                <a:srgbClr val="FFFFFF"/>
              </a:solidFill>
              <a:latin typeface="Avenir Next LT Pro" panose="020B0504020202020204" pitchFamily="34" charset="77"/>
            </a:endParaRPr>
          </a:p>
        </p:txBody>
      </p:sp>
      <p:cxnSp>
        <p:nvCxnSpPr>
          <p:cNvPr id="14" name="Straight Connector 13">
            <a:extLst>
              <a:ext uri="{FF2B5EF4-FFF2-40B4-BE49-F238E27FC236}">
                <a16:creationId xmlns:a16="http://schemas.microsoft.com/office/drawing/2014/main" id="{1104BD89-6707-4892-B5BB-2329B76676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686820F8-4DCA-43A1-8DAC-C806076DD3C2}"/>
              </a:ext>
            </a:extLst>
          </p:cNvPr>
          <p:cNvSpPr>
            <a:spLocks noGrp="1"/>
          </p:cNvSpPr>
          <p:nvPr>
            <p:ph idx="1"/>
          </p:nvPr>
        </p:nvSpPr>
        <p:spPr>
          <a:xfrm>
            <a:off x="1011503" y="3429000"/>
            <a:ext cx="3791711" cy="1264920"/>
          </a:xfrm>
        </p:spPr>
        <p:txBody>
          <a:bodyPr>
            <a:normAutofit lnSpcReduction="10000"/>
          </a:bodyPr>
          <a:lstStyle/>
          <a:p>
            <a:r>
              <a:rPr lang="es-MX" dirty="0"/>
              <a:t>Lo que mantiene la persistencia de las emociones son las historias que nos decimos a nosotros mismos acerca de ellas</a:t>
            </a:r>
            <a:endParaRPr lang="en-US" sz="2400" dirty="0">
              <a:solidFill>
                <a:srgbClr val="FFFFFF"/>
              </a:solidFill>
              <a:latin typeface="Avenir Next LT Pro" panose="020B0504020202020204" pitchFamily="34" charset="77"/>
            </a:endParaRPr>
          </a:p>
        </p:txBody>
      </p:sp>
      <p:pic>
        <p:nvPicPr>
          <p:cNvPr id="5" name="Content Placeholder 4" descr="A picture containing indoor, food, counter, orange&#10;&#10;Description automatically generated">
            <a:extLst>
              <a:ext uri="{FF2B5EF4-FFF2-40B4-BE49-F238E27FC236}">
                <a16:creationId xmlns:a16="http://schemas.microsoft.com/office/drawing/2014/main" id="{37EAA071-5E02-4558-866E-EE0BCA24374D}"/>
              </a:ext>
            </a:extLst>
          </p:cNvPr>
          <p:cNvPicPr>
            <a:picLocks noChangeAspect="1"/>
          </p:cNvPicPr>
          <p:nvPr/>
        </p:nvPicPr>
        <p:blipFill rotWithShape="1">
          <a:blip r:embed="rId3">
            <a:extLst>
              <a:ext uri="{28A0092B-C50C-407E-A947-70E740481C1C}">
                <a14:useLocalDpi xmlns:a14="http://schemas.microsoft.com/office/drawing/2010/main" val="0"/>
              </a:ext>
            </a:extLst>
          </a:blip>
          <a:srcRect l="13150" r="21560" b="1"/>
          <a:stretch/>
        </p:blipFill>
        <p:spPr>
          <a:xfrm>
            <a:off x="6096000" y="640080"/>
            <a:ext cx="5455921" cy="5577840"/>
          </a:xfrm>
          <a:prstGeom prst="rect">
            <a:avLst/>
          </a:prstGeom>
        </p:spPr>
      </p:pic>
    </p:spTree>
    <p:extLst>
      <p:ext uri="{BB962C8B-B14F-4D97-AF65-F5344CB8AC3E}">
        <p14:creationId xmlns:p14="http://schemas.microsoft.com/office/powerpoint/2010/main" val="2765077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5" name="Rectangle 14">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Emma’s Story: Overcoming Her Struggles with Pornography, Shame, and Self-Worth">
            <a:hlinkClick r:id="" action="ppaction://media"/>
            <a:extLst>
              <a:ext uri="{FF2B5EF4-FFF2-40B4-BE49-F238E27FC236}">
                <a16:creationId xmlns:a16="http://schemas.microsoft.com/office/drawing/2014/main" id="{BC2822B8-EBB9-4014-8593-22F9AC6028DB}"/>
              </a:ext>
            </a:extLst>
          </p:cNvPr>
          <p:cNvPicPr>
            <a:picLocks noGrp="1" noRot="1" noChangeAspect="1"/>
          </p:cNvPicPr>
          <p:nvPr>
            <p:ph idx="1"/>
            <a:videoFile r:link="rId1"/>
          </p:nvPr>
        </p:nvPicPr>
        <p:blipFill>
          <a:blip r:embed="rId4"/>
          <a:stretch>
            <a:fillRect/>
          </a:stretch>
        </p:blipFill>
        <p:spPr>
          <a:xfrm>
            <a:off x="1427668" y="803063"/>
            <a:ext cx="9336664" cy="5251874"/>
          </a:xfrm>
          <a:prstGeom prst="rect">
            <a:avLst/>
          </a:prstGeom>
        </p:spPr>
      </p:pic>
    </p:spTree>
    <p:extLst>
      <p:ext uri="{BB962C8B-B14F-4D97-AF65-F5344CB8AC3E}">
        <p14:creationId xmlns:p14="http://schemas.microsoft.com/office/powerpoint/2010/main" val="387847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C66E9-A657-452A-9C4C-552C9B3B4AB9}"/>
              </a:ext>
            </a:extLst>
          </p:cNvPr>
          <p:cNvSpPr>
            <a:spLocks noGrp="1"/>
          </p:cNvSpPr>
          <p:nvPr>
            <p:ph type="title"/>
          </p:nvPr>
        </p:nvSpPr>
        <p:spPr/>
        <p:txBody>
          <a:bodyPr/>
          <a:lstStyle/>
          <a:p>
            <a:r>
              <a:rPr lang="es-MX" b="1" cap="small" dirty="0">
                <a:solidFill>
                  <a:schemeClr val="tx1"/>
                </a:solidFill>
              </a:rPr>
              <a:t>Busca ayuda</a:t>
            </a:r>
            <a:r>
              <a:rPr lang="es-MX" dirty="0">
                <a:solidFill>
                  <a:schemeClr val="tx1"/>
                </a:solidFill>
              </a:rPr>
              <a:t> </a:t>
            </a:r>
            <a:endParaRPr lang="en-US" dirty="0"/>
          </a:p>
        </p:txBody>
      </p:sp>
      <p:graphicFrame>
        <p:nvGraphicFramePr>
          <p:cNvPr id="4" name="Content Placeholder 3">
            <a:extLst>
              <a:ext uri="{FF2B5EF4-FFF2-40B4-BE49-F238E27FC236}">
                <a16:creationId xmlns:a16="http://schemas.microsoft.com/office/drawing/2014/main" id="{1BCF6B7D-F4CA-43C2-B223-4B06CC64BCB8}"/>
              </a:ext>
            </a:extLst>
          </p:cNvPr>
          <p:cNvGraphicFramePr>
            <a:graphicFrameLocks noGrp="1"/>
          </p:cNvGraphicFramePr>
          <p:nvPr>
            <p:ph idx="1"/>
            <p:extLst>
              <p:ext uri="{D42A27DB-BD31-4B8C-83A1-F6EECF244321}">
                <p14:modId xmlns:p14="http://schemas.microsoft.com/office/powerpoint/2010/main" val="1057492491"/>
              </p:ext>
            </p:extLst>
          </p:nvPr>
        </p:nvGraphicFramePr>
        <p:xfrm>
          <a:off x="1066800" y="2103438"/>
          <a:ext cx="10058400" cy="3849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457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descr="A picture containing website&#10;&#10;Description automatically generated">
            <a:extLst>
              <a:ext uri="{FF2B5EF4-FFF2-40B4-BE49-F238E27FC236}">
                <a16:creationId xmlns:a16="http://schemas.microsoft.com/office/drawing/2014/main" id="{28A4FA9D-BC21-4A4A-BE24-2D72F4C349A9}"/>
              </a:ext>
            </a:extLst>
          </p:cNvPr>
          <p:cNvPicPr>
            <a:picLocks noGrp="1" noChangeAspect="1"/>
          </p:cNvPicPr>
          <p:nvPr>
            <p:ph idx="1"/>
          </p:nvPr>
        </p:nvPicPr>
        <p:blipFill rotWithShape="1">
          <a:blip r:embed="rId3"/>
          <a:srcRect r="12890" b="1"/>
          <a:stretch/>
        </p:blipFill>
        <p:spPr>
          <a:xfrm>
            <a:off x="20" y="10"/>
            <a:ext cx="12191980" cy="6857990"/>
          </a:xfrm>
          <a:prstGeom prst="rect">
            <a:avLst/>
          </a:prstGeom>
        </p:spPr>
      </p:pic>
    </p:spTree>
    <p:extLst>
      <p:ext uri="{BB962C8B-B14F-4D97-AF65-F5344CB8AC3E}">
        <p14:creationId xmlns:p14="http://schemas.microsoft.com/office/powerpoint/2010/main" val="4292102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6" name="Rectangle 15">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able&#10;&#10;Description automatically generated">
            <a:extLst>
              <a:ext uri="{FF2B5EF4-FFF2-40B4-BE49-F238E27FC236}">
                <a16:creationId xmlns:a16="http://schemas.microsoft.com/office/drawing/2014/main" id="{53F3AFD3-5A4D-4F1B-9226-4E12F4AEDC73}"/>
              </a:ext>
            </a:extLst>
          </p:cNvPr>
          <p:cNvPicPr>
            <a:picLocks noGrp="1" noChangeAspect="1"/>
          </p:cNvPicPr>
          <p:nvPr>
            <p:ph idx="1"/>
          </p:nvPr>
        </p:nvPicPr>
        <p:blipFill>
          <a:blip r:embed="rId3"/>
          <a:stretch>
            <a:fillRect/>
          </a:stretch>
        </p:blipFill>
        <p:spPr>
          <a:xfrm>
            <a:off x="107578" y="374904"/>
            <a:ext cx="11976843" cy="6108192"/>
          </a:xfrm>
          <a:prstGeom prst="rect">
            <a:avLst/>
          </a:prstGeom>
        </p:spPr>
      </p:pic>
    </p:spTree>
    <p:extLst>
      <p:ext uri="{BB962C8B-B14F-4D97-AF65-F5344CB8AC3E}">
        <p14:creationId xmlns:p14="http://schemas.microsoft.com/office/powerpoint/2010/main" val="4273500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lanced stones on a pebble beach during sunset">
            <a:extLst>
              <a:ext uri="{FF2B5EF4-FFF2-40B4-BE49-F238E27FC236}">
                <a16:creationId xmlns:a16="http://schemas.microsoft.com/office/drawing/2014/main" id="{3410304C-43D9-450D-86F5-3890AD49B818}"/>
              </a:ext>
            </a:extLst>
          </p:cNvPr>
          <p:cNvPicPr>
            <a:picLocks noChangeAspect="1"/>
          </p:cNvPicPr>
          <p:nvPr/>
        </p:nvPicPr>
        <p:blipFill rotWithShape="1">
          <a:blip r:embed="rId3"/>
          <a:srcRect t="23391" r="9091"/>
          <a:stretch/>
        </p:blipFill>
        <p:spPr>
          <a:xfrm>
            <a:off x="20" y="-1"/>
            <a:ext cx="12191980" cy="6857999"/>
          </a:xfrm>
          <a:prstGeom prst="rect">
            <a:avLst/>
          </a:prstGeom>
        </p:spPr>
      </p:pic>
      <p:sp>
        <p:nvSpPr>
          <p:cNvPr id="12" name="Rectangle 1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B6B1DA-80D9-439A-861C-F8D4BDBF1249}"/>
              </a:ext>
            </a:extLst>
          </p:cNvPr>
          <p:cNvSpPr>
            <a:spLocks noGrp="1"/>
          </p:cNvSpPr>
          <p:nvPr>
            <p:ph type="title"/>
          </p:nvPr>
        </p:nvSpPr>
        <p:spPr>
          <a:xfrm>
            <a:off x="774043" y="727626"/>
            <a:ext cx="4602152" cy="1718225"/>
          </a:xfrm>
        </p:spPr>
        <p:txBody>
          <a:bodyPr>
            <a:normAutofit/>
          </a:bodyPr>
          <a:lstStyle/>
          <a:p>
            <a:r>
              <a:rPr lang="en-US" sz="4400" dirty="0" err="1"/>
              <a:t>Recursos</a:t>
            </a:r>
            <a:endParaRPr lang="en-US" sz="4400" dirty="0"/>
          </a:p>
        </p:txBody>
      </p:sp>
      <p:sp>
        <p:nvSpPr>
          <p:cNvPr id="3" name="Content Placeholder 2">
            <a:extLst>
              <a:ext uri="{FF2B5EF4-FFF2-40B4-BE49-F238E27FC236}">
                <a16:creationId xmlns:a16="http://schemas.microsoft.com/office/drawing/2014/main" id="{1F13B421-E9EC-4EFA-AC4F-1396059416CA}"/>
              </a:ext>
            </a:extLst>
          </p:cNvPr>
          <p:cNvSpPr>
            <a:spLocks noGrp="1"/>
          </p:cNvSpPr>
          <p:nvPr>
            <p:ph idx="1"/>
          </p:nvPr>
        </p:nvSpPr>
        <p:spPr>
          <a:xfrm>
            <a:off x="774043" y="2538920"/>
            <a:ext cx="4602152" cy="3480066"/>
          </a:xfrm>
        </p:spPr>
        <p:txBody>
          <a:bodyPr>
            <a:normAutofit/>
          </a:bodyPr>
          <a:lstStyle/>
          <a:p>
            <a:pPr lvl="0"/>
            <a:r>
              <a:rPr lang="es-MX" dirty="0" err="1"/>
              <a:t>The</a:t>
            </a:r>
            <a:r>
              <a:rPr lang="es-MX" dirty="0"/>
              <a:t> </a:t>
            </a:r>
            <a:r>
              <a:rPr lang="es-MX" dirty="0" err="1"/>
              <a:t>Truth</a:t>
            </a:r>
            <a:r>
              <a:rPr lang="es-MX" dirty="0"/>
              <a:t> </a:t>
            </a:r>
            <a:r>
              <a:rPr lang="es-MX" dirty="0" err="1"/>
              <a:t>About</a:t>
            </a:r>
            <a:r>
              <a:rPr lang="es-MX" dirty="0"/>
              <a:t> </a:t>
            </a:r>
            <a:r>
              <a:rPr lang="es-MX" dirty="0" err="1"/>
              <a:t>Porn</a:t>
            </a:r>
            <a:r>
              <a:rPr lang="es-MX" dirty="0"/>
              <a:t> (La verdad acerca de la pornografía)</a:t>
            </a:r>
            <a:endParaRPr lang="en-US" dirty="0"/>
          </a:p>
          <a:p>
            <a:pPr lvl="0"/>
            <a:r>
              <a:rPr lang="es-MX" dirty="0" err="1"/>
              <a:t>Fight</a:t>
            </a:r>
            <a:r>
              <a:rPr lang="es-MX" dirty="0"/>
              <a:t> </a:t>
            </a:r>
            <a:r>
              <a:rPr lang="es-MX" dirty="0" err="1"/>
              <a:t>the</a:t>
            </a:r>
            <a:r>
              <a:rPr lang="es-MX" dirty="0"/>
              <a:t> New </a:t>
            </a:r>
            <a:r>
              <a:rPr lang="es-MX" dirty="0" err="1"/>
              <a:t>Drug</a:t>
            </a:r>
            <a:r>
              <a:rPr lang="es-MX" dirty="0"/>
              <a:t> (Pelea contra la nueva droga)</a:t>
            </a:r>
            <a:endParaRPr lang="en-US" dirty="0"/>
          </a:p>
          <a:p>
            <a:pPr lvl="0"/>
            <a:r>
              <a:rPr lang="es-MX" dirty="0" err="1"/>
              <a:t>Pure</a:t>
            </a:r>
            <a:r>
              <a:rPr lang="es-MX" dirty="0"/>
              <a:t> </a:t>
            </a:r>
            <a:r>
              <a:rPr lang="es-MX" dirty="0" err="1"/>
              <a:t>Life</a:t>
            </a:r>
            <a:r>
              <a:rPr lang="es-MX" dirty="0"/>
              <a:t> </a:t>
            </a:r>
            <a:r>
              <a:rPr lang="es-MX" dirty="0" err="1"/>
              <a:t>Ministries</a:t>
            </a:r>
            <a:r>
              <a:rPr lang="es-MX" dirty="0"/>
              <a:t> </a:t>
            </a:r>
            <a:endParaRPr lang="en-US" dirty="0"/>
          </a:p>
          <a:p>
            <a:pPr lvl="0"/>
            <a:r>
              <a:rPr lang="es-MX" dirty="0" err="1"/>
              <a:t>Join</a:t>
            </a:r>
            <a:r>
              <a:rPr lang="es-MX" dirty="0"/>
              <a:t> </a:t>
            </a:r>
            <a:r>
              <a:rPr lang="es-MX" dirty="0" err="1"/>
              <a:t>Fortify</a:t>
            </a:r>
            <a:r>
              <a:rPr lang="es-MX" dirty="0"/>
              <a:t> (Únete a </a:t>
            </a:r>
            <a:r>
              <a:rPr lang="es-MX" dirty="0" err="1"/>
              <a:t>Fortify</a:t>
            </a:r>
            <a:r>
              <a:rPr lang="es-MX" dirty="0"/>
              <a:t>)</a:t>
            </a:r>
            <a:endParaRPr lang="en-US" dirty="0"/>
          </a:p>
          <a:p>
            <a:pPr lvl="0"/>
            <a:r>
              <a:rPr lang="es-MX" dirty="0"/>
              <a:t>New </a:t>
            </a:r>
            <a:r>
              <a:rPr lang="es-MX" dirty="0" err="1"/>
              <a:t>Freedom</a:t>
            </a:r>
            <a:r>
              <a:rPr lang="es-MX" dirty="0"/>
              <a:t> to </a:t>
            </a:r>
            <a:r>
              <a:rPr lang="es-MX" dirty="0" err="1"/>
              <a:t>Love</a:t>
            </a:r>
            <a:r>
              <a:rPr lang="es-MX" dirty="0"/>
              <a:t> (Nueva libertad para amar) </a:t>
            </a:r>
            <a:endParaRPr lang="en-US" dirty="0"/>
          </a:p>
          <a:p>
            <a:pPr marL="0" indent="0">
              <a:buNone/>
            </a:pPr>
            <a:endParaRPr lang="en-US" dirty="0"/>
          </a:p>
          <a:p>
            <a:endParaRPr lang="en-US" dirty="0"/>
          </a:p>
        </p:txBody>
      </p:sp>
    </p:spTree>
    <p:extLst>
      <p:ext uri="{BB962C8B-B14F-4D97-AF65-F5344CB8AC3E}">
        <p14:creationId xmlns:p14="http://schemas.microsoft.com/office/powerpoint/2010/main" val="890652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F4EBCC-FE86-430B-B045-896BD96448AC}"/>
              </a:ext>
            </a:extLst>
          </p:cNvPr>
          <p:cNvSpPr>
            <a:spLocks noGrp="1"/>
          </p:cNvSpPr>
          <p:nvPr>
            <p:ph type="title"/>
          </p:nvPr>
        </p:nvSpPr>
        <p:spPr/>
        <p:txBody>
          <a:bodyPr/>
          <a:lstStyle/>
          <a:p>
            <a:r>
              <a:rPr lang="es-MX" sz="7200" b="1" cap="small" dirty="0">
                <a:solidFill>
                  <a:schemeClr val="tx1"/>
                </a:solidFill>
              </a:rPr>
              <a:t>ADICCIÓN</a:t>
            </a:r>
            <a:endParaRPr lang="en-US" dirty="0"/>
          </a:p>
        </p:txBody>
      </p:sp>
      <p:sp>
        <p:nvSpPr>
          <p:cNvPr id="7" name="Text Placeholder 6">
            <a:extLst>
              <a:ext uri="{FF2B5EF4-FFF2-40B4-BE49-F238E27FC236}">
                <a16:creationId xmlns:a16="http://schemas.microsoft.com/office/drawing/2014/main" id="{8D1D1F11-90EB-4EA9-BD5B-CA8DEAA095D1}"/>
              </a:ext>
            </a:extLst>
          </p:cNvPr>
          <p:cNvSpPr>
            <a:spLocks noGrp="1"/>
          </p:cNvSpPr>
          <p:nvPr>
            <p:ph type="body" idx="1"/>
          </p:nvPr>
        </p:nvSpPr>
        <p:spPr>
          <a:xfrm>
            <a:off x="4042410" y="4224858"/>
            <a:ext cx="4107180" cy="457202"/>
          </a:xfrm>
        </p:spPr>
        <p:txBody>
          <a:bodyPr>
            <a:noAutofit/>
          </a:bodyPr>
          <a:lstStyle/>
          <a:p>
            <a:r>
              <a:rPr lang="es-MX" sz="2800" b="1" cap="small" dirty="0">
                <a:solidFill>
                  <a:srgbClr val="7030A0"/>
                </a:solidFill>
              </a:rPr>
              <a:t>Alimentando a la bestia</a:t>
            </a:r>
            <a:r>
              <a:rPr lang="es-MX" sz="2800" dirty="0">
                <a:solidFill>
                  <a:srgbClr val="7030A0"/>
                </a:solidFill>
              </a:rPr>
              <a:t> </a:t>
            </a:r>
            <a:endParaRPr lang="en-US" sz="2800" dirty="0">
              <a:solidFill>
                <a:srgbClr val="7030A0"/>
              </a:solidFill>
            </a:endParaRPr>
          </a:p>
        </p:txBody>
      </p:sp>
    </p:spTree>
    <p:extLst>
      <p:ext uri="{BB962C8B-B14F-4D97-AF65-F5344CB8AC3E}">
        <p14:creationId xmlns:p14="http://schemas.microsoft.com/office/powerpoint/2010/main" val="2291005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6FF6F1F0-5634-43EF-A907-4F1DF0A9FD95}"/>
              </a:ext>
            </a:extLst>
          </p:cNvPr>
          <p:cNvSpPr>
            <a:spLocks noGrp="1"/>
          </p:cNvSpPr>
          <p:nvPr>
            <p:ph type="title"/>
          </p:nvPr>
        </p:nvSpPr>
        <p:spPr>
          <a:xfrm>
            <a:off x="563880" y="171382"/>
            <a:ext cx="6281928" cy="1744183"/>
          </a:xfrm>
        </p:spPr>
        <p:txBody>
          <a:bodyPr>
            <a:normAutofit/>
          </a:bodyPr>
          <a:lstStyle/>
          <a:p>
            <a:pPr lvl="0">
              <a:lnSpc>
                <a:spcPct val="100000"/>
              </a:lnSpc>
              <a:spcBef>
                <a:spcPts val="0"/>
              </a:spcBef>
              <a:defRPr/>
            </a:pPr>
            <a:r>
              <a:rPr lang="es-MX" b="1" cap="small" dirty="0">
                <a:solidFill>
                  <a:schemeClr val="tx1"/>
                </a:solidFill>
              </a:rPr>
              <a:t>¿cómo </a:t>
            </a:r>
            <a:r>
              <a:rPr lang="es-MX" b="1" cap="small" dirty="0">
                <a:solidFill>
                  <a:srgbClr val="7030A0"/>
                </a:solidFill>
              </a:rPr>
              <a:t>actúa</a:t>
            </a:r>
            <a:r>
              <a:rPr lang="es-MX" b="1" cap="small" dirty="0">
                <a:solidFill>
                  <a:schemeClr val="tx1"/>
                </a:solidFill>
              </a:rPr>
              <a:t> la </a:t>
            </a:r>
            <a:r>
              <a:rPr lang="es-MX" b="1" cap="small" dirty="0">
                <a:solidFill>
                  <a:srgbClr val="7030A0"/>
                </a:solidFill>
              </a:rPr>
              <a:t>adicción</a:t>
            </a:r>
            <a:r>
              <a:rPr lang="es-MX" b="1" cap="small" dirty="0">
                <a:solidFill>
                  <a:schemeClr val="tx1"/>
                </a:solidFill>
              </a:rPr>
              <a:t> a la pornografía?</a:t>
            </a:r>
            <a:endParaRPr lang="en-US" dirty="0">
              <a:solidFill>
                <a:schemeClr val="tx1"/>
              </a:solidFill>
            </a:endParaRPr>
          </a:p>
        </p:txBody>
      </p:sp>
      <p:sp>
        <p:nvSpPr>
          <p:cNvPr id="5" name="Content Placeholder 4">
            <a:extLst>
              <a:ext uri="{FF2B5EF4-FFF2-40B4-BE49-F238E27FC236}">
                <a16:creationId xmlns:a16="http://schemas.microsoft.com/office/drawing/2014/main" id="{BBAA9902-B4C5-47E5-BD7A-0D088C397E44}"/>
              </a:ext>
            </a:extLst>
          </p:cNvPr>
          <p:cNvSpPr>
            <a:spLocks noGrp="1"/>
          </p:cNvSpPr>
          <p:nvPr>
            <p:ph idx="1"/>
          </p:nvPr>
        </p:nvSpPr>
        <p:spPr>
          <a:xfrm>
            <a:off x="491564" y="1915565"/>
            <a:ext cx="7000133" cy="3775051"/>
          </a:xfrm>
        </p:spPr>
        <p:txBody>
          <a:bodyPr>
            <a:noAutofit/>
          </a:bodyPr>
          <a:lstStyle/>
          <a:p>
            <a:pPr fontAlgn="base">
              <a:buFont typeface="Arial" panose="020B0604020202020204" pitchFamily="34" charset="0"/>
              <a:buChar char="•"/>
            </a:pPr>
            <a:r>
              <a:rPr lang="es-MX" sz="2400" dirty="0"/>
              <a:t>Hace que aumente la cantidad de tiempo empleado en ver pornografía</a:t>
            </a:r>
          </a:p>
          <a:p>
            <a:pPr fontAlgn="base">
              <a:buFont typeface="Arial" panose="020B0604020202020204" pitchFamily="34" charset="0"/>
              <a:buChar char="•"/>
            </a:pPr>
            <a:r>
              <a:rPr lang="es-MX" sz="2400" dirty="0"/>
              <a:t>La persona siente que el ver pornografía la hace sentirse “drogada” o le sirve como “arreglo” para sus problemas</a:t>
            </a:r>
          </a:p>
          <a:p>
            <a:pPr lvl="0"/>
            <a:r>
              <a:rPr lang="es-MX" sz="2400" dirty="0"/>
              <a:t>Se siente culpable por las consecuencias de ver pornografía. </a:t>
            </a:r>
            <a:endParaRPr lang="en-US" sz="2400" dirty="0"/>
          </a:p>
          <a:p>
            <a:pPr fontAlgn="base">
              <a:buFont typeface="Arial" panose="020B0604020202020204" pitchFamily="34" charset="0"/>
              <a:buChar char="•"/>
            </a:pPr>
            <a:r>
              <a:rPr lang="es-MX" sz="2400" dirty="0"/>
              <a:t>Pasa horas curioseando en los sitios de pornografía en línea, aun cuando eso signifique descuidar el cuidado propio o las responsabilidades</a:t>
            </a:r>
            <a:endParaRPr lang="en-US" sz="3600" b="0" i="0" dirty="0">
              <a:solidFill>
                <a:srgbClr val="404040"/>
              </a:solidFill>
              <a:effectLst/>
              <a:cs typeface="Calibri" panose="020F0502020204030204" pitchFamily="34" charset="0"/>
            </a:endParaRPr>
          </a:p>
        </p:txBody>
      </p:sp>
      <p:pic>
        <p:nvPicPr>
          <p:cNvPr id="7" name="Picture 6" descr="A person using a computer&#10;&#10;Description automatically generated">
            <a:extLst>
              <a:ext uri="{FF2B5EF4-FFF2-40B4-BE49-F238E27FC236}">
                <a16:creationId xmlns:a16="http://schemas.microsoft.com/office/drawing/2014/main" id="{CFEDF56E-B835-424B-BCC7-62793C889086}"/>
              </a:ext>
            </a:extLst>
          </p:cNvPr>
          <p:cNvPicPr>
            <a:picLocks noChangeAspect="1"/>
          </p:cNvPicPr>
          <p:nvPr/>
        </p:nvPicPr>
        <p:blipFill rotWithShape="1">
          <a:blip r:embed="rId3"/>
          <a:srcRect l="35380" r="-2" b="-2"/>
          <a:stretch/>
        </p:blipFill>
        <p:spPr>
          <a:xfrm>
            <a:off x="7837371" y="237744"/>
            <a:ext cx="4124416" cy="6382512"/>
          </a:xfrm>
          <a:prstGeom prst="rect">
            <a:avLst/>
          </a:prstGeom>
        </p:spPr>
      </p:pic>
    </p:spTree>
    <p:extLst>
      <p:ext uri="{BB962C8B-B14F-4D97-AF65-F5344CB8AC3E}">
        <p14:creationId xmlns:p14="http://schemas.microsoft.com/office/powerpoint/2010/main" val="1481304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sp>
      <p:sp>
        <p:nvSpPr>
          <p:cNvPr id="4" name="Title 3">
            <a:extLst>
              <a:ext uri="{FF2B5EF4-FFF2-40B4-BE49-F238E27FC236}">
                <a16:creationId xmlns:a16="http://schemas.microsoft.com/office/drawing/2014/main" id="{6FF6F1F0-5634-43EF-A907-4F1DF0A9FD95}"/>
              </a:ext>
            </a:extLst>
          </p:cNvPr>
          <p:cNvSpPr>
            <a:spLocks noGrp="1"/>
          </p:cNvSpPr>
          <p:nvPr>
            <p:ph type="title"/>
          </p:nvPr>
        </p:nvSpPr>
        <p:spPr>
          <a:xfrm>
            <a:off x="4965192" y="402335"/>
            <a:ext cx="6280826" cy="1746504"/>
          </a:xfrm>
        </p:spPr>
        <p:txBody>
          <a:bodyPr>
            <a:normAutofit/>
          </a:bodyPr>
          <a:lstStyle/>
          <a:p>
            <a:r>
              <a:rPr lang="es-MX" b="1" cap="small" dirty="0">
                <a:solidFill>
                  <a:schemeClr val="tx1"/>
                </a:solidFill>
              </a:rPr>
              <a:t>¿cómo </a:t>
            </a:r>
            <a:r>
              <a:rPr lang="es-MX" b="1" cap="small" dirty="0">
                <a:solidFill>
                  <a:srgbClr val="7030A0"/>
                </a:solidFill>
              </a:rPr>
              <a:t>actúa</a:t>
            </a:r>
            <a:r>
              <a:rPr lang="es-MX" b="1" cap="small" dirty="0">
                <a:solidFill>
                  <a:schemeClr val="tx1"/>
                </a:solidFill>
              </a:rPr>
              <a:t> la </a:t>
            </a:r>
            <a:r>
              <a:rPr lang="es-MX" b="1" cap="small" dirty="0">
                <a:solidFill>
                  <a:srgbClr val="7030A0"/>
                </a:solidFill>
              </a:rPr>
              <a:t>adicción</a:t>
            </a:r>
            <a:r>
              <a:rPr lang="es-MX" b="1" cap="small" dirty="0">
                <a:solidFill>
                  <a:schemeClr val="tx1"/>
                </a:solidFill>
              </a:rPr>
              <a:t> a la pornografía?</a:t>
            </a:r>
            <a:endParaRPr lang="en-US" dirty="0"/>
          </a:p>
        </p:txBody>
      </p:sp>
      <p:sp>
        <p:nvSpPr>
          <p:cNvPr id="5" name="Content Placeholder 4">
            <a:extLst>
              <a:ext uri="{FF2B5EF4-FFF2-40B4-BE49-F238E27FC236}">
                <a16:creationId xmlns:a16="http://schemas.microsoft.com/office/drawing/2014/main" id="{BBAA9902-B4C5-47E5-BD7A-0D088C397E44}"/>
              </a:ext>
            </a:extLst>
          </p:cNvPr>
          <p:cNvSpPr>
            <a:spLocks noGrp="1"/>
          </p:cNvSpPr>
          <p:nvPr>
            <p:ph idx="1"/>
          </p:nvPr>
        </p:nvSpPr>
        <p:spPr>
          <a:xfrm>
            <a:off x="4965192" y="2386583"/>
            <a:ext cx="6280826" cy="3758185"/>
          </a:xfrm>
        </p:spPr>
        <p:txBody>
          <a:bodyPr>
            <a:normAutofit/>
          </a:bodyPr>
          <a:lstStyle/>
          <a:p>
            <a:pPr fontAlgn="base">
              <a:buFont typeface="Arial" panose="020B0604020202020204" pitchFamily="34" charset="0"/>
              <a:buChar char="•"/>
            </a:pPr>
            <a:r>
              <a:rPr lang="es-MX" sz="1900" dirty="0"/>
              <a:t>Insiste en que la pareja romántica o sexual mire pornografía con él o ella. </a:t>
            </a:r>
          </a:p>
          <a:p>
            <a:pPr lvl="0"/>
            <a:r>
              <a:rPr lang="es-MX" sz="1900" dirty="0"/>
              <a:t>Se siente incapaz de gozar de la relación sexual sin antes ver primeramente pornografía. </a:t>
            </a:r>
            <a:endParaRPr lang="en-US" sz="1900" dirty="0"/>
          </a:p>
          <a:p>
            <a:pPr lvl="0"/>
            <a:r>
              <a:rPr lang="es-MX" sz="1900" dirty="0"/>
              <a:t>Se siente incapaz de resistir la urgencia de mirar pornografía. </a:t>
            </a:r>
            <a:endParaRPr lang="en-US" sz="1900" dirty="0"/>
          </a:p>
          <a:p>
            <a:pPr lvl="0"/>
            <a:r>
              <a:rPr lang="es-MX" sz="1900" dirty="0"/>
              <a:t>Vida sexual menos satisfactoria</a:t>
            </a:r>
            <a:endParaRPr lang="en-US" sz="1900" dirty="0"/>
          </a:p>
          <a:p>
            <a:pPr lvl="0"/>
            <a:r>
              <a:rPr lang="es-MX" sz="1900" dirty="0"/>
              <a:t>Problemas de relación</a:t>
            </a:r>
            <a:endParaRPr lang="en-US" sz="1900" dirty="0"/>
          </a:p>
          <a:p>
            <a:pPr lvl="0"/>
            <a:r>
              <a:rPr lang="es-MX" sz="1900" dirty="0"/>
              <a:t>Se compromete en conductas riesgosas a fin de mirar pornografía. </a:t>
            </a:r>
            <a:endParaRPr lang="en-US" sz="1900" dirty="0"/>
          </a:p>
          <a:p>
            <a:pPr marL="0" indent="0">
              <a:buNone/>
            </a:pPr>
            <a:endParaRPr lang="en-US" dirty="0"/>
          </a:p>
        </p:txBody>
      </p:sp>
      <p:pic>
        <p:nvPicPr>
          <p:cNvPr id="3" name="Picture 2" descr="A person wearing glasses&#10;&#10;Description automatically generated with medium confidence">
            <a:extLst>
              <a:ext uri="{FF2B5EF4-FFF2-40B4-BE49-F238E27FC236}">
                <a16:creationId xmlns:a16="http://schemas.microsoft.com/office/drawing/2014/main" id="{0C68B74B-FEFA-394A-B438-7F402C25A918}"/>
              </a:ext>
            </a:extLst>
          </p:cNvPr>
          <p:cNvPicPr>
            <a:picLocks noChangeAspect="1"/>
          </p:cNvPicPr>
          <p:nvPr/>
        </p:nvPicPr>
        <p:blipFill>
          <a:blip r:embed="rId3"/>
          <a:stretch>
            <a:fillRect/>
          </a:stretch>
        </p:blipFill>
        <p:spPr>
          <a:xfrm>
            <a:off x="234696" y="219456"/>
            <a:ext cx="4114800" cy="6400800"/>
          </a:xfrm>
          <a:prstGeom prst="rect">
            <a:avLst/>
          </a:prstGeom>
        </p:spPr>
      </p:pic>
    </p:spTree>
    <p:extLst>
      <p:ext uri="{BB962C8B-B14F-4D97-AF65-F5344CB8AC3E}">
        <p14:creationId xmlns:p14="http://schemas.microsoft.com/office/powerpoint/2010/main" val="2790745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7B3D2FBF-7878-4E51-AEDD-AC96EF468CA8}"/>
              </a:ext>
            </a:extLst>
          </p:cNvPr>
          <p:cNvSpPr>
            <a:spLocks noGrp="1"/>
          </p:cNvSpPr>
          <p:nvPr>
            <p:ph type="title"/>
          </p:nvPr>
        </p:nvSpPr>
        <p:spPr>
          <a:xfrm>
            <a:off x="533674" y="464059"/>
            <a:ext cx="6866869" cy="1744183"/>
          </a:xfrm>
        </p:spPr>
        <p:txBody>
          <a:bodyPr>
            <a:normAutofit/>
          </a:bodyPr>
          <a:lstStyle/>
          <a:p>
            <a:r>
              <a:rPr lang="es-MX" b="1" cap="small" dirty="0">
                <a:solidFill>
                  <a:schemeClr val="tx1"/>
                </a:solidFill>
              </a:rPr>
              <a:t>¿Qué </a:t>
            </a:r>
            <a:r>
              <a:rPr lang="es-MX" b="1" cap="small" dirty="0">
                <a:solidFill>
                  <a:srgbClr val="7030A0"/>
                </a:solidFill>
              </a:rPr>
              <a:t>ocurre</a:t>
            </a:r>
            <a:r>
              <a:rPr lang="es-MX" b="1" cap="small" dirty="0">
                <a:solidFill>
                  <a:schemeClr val="tx1"/>
                </a:solidFill>
              </a:rPr>
              <a:t> cuando te </a:t>
            </a:r>
            <a:r>
              <a:rPr lang="es-MX" b="1" cap="small" dirty="0">
                <a:solidFill>
                  <a:schemeClr val="accent1">
                    <a:lumMod val="60000"/>
                    <a:lumOff val="40000"/>
                  </a:schemeClr>
                </a:solidFill>
              </a:rPr>
              <a:t>conectas </a:t>
            </a:r>
            <a:r>
              <a:rPr lang="es-MX" b="1" cap="small" dirty="0">
                <a:solidFill>
                  <a:schemeClr val="tx1"/>
                </a:solidFill>
              </a:rPr>
              <a:t>al sitio de pornografía? </a:t>
            </a:r>
            <a:endParaRPr lang="es-MX" dirty="0">
              <a:solidFill>
                <a:schemeClr val="tx1"/>
              </a:solidFill>
            </a:endParaRPr>
          </a:p>
        </p:txBody>
      </p:sp>
      <p:sp>
        <p:nvSpPr>
          <p:cNvPr id="5" name="Content Placeholder 4">
            <a:extLst>
              <a:ext uri="{FF2B5EF4-FFF2-40B4-BE49-F238E27FC236}">
                <a16:creationId xmlns:a16="http://schemas.microsoft.com/office/drawing/2014/main" id="{E7BA9CDF-3FF1-4A23-84DE-FD30DB0003AA}"/>
              </a:ext>
            </a:extLst>
          </p:cNvPr>
          <p:cNvSpPr>
            <a:spLocks noGrp="1"/>
          </p:cNvSpPr>
          <p:nvPr>
            <p:ph idx="1"/>
          </p:nvPr>
        </p:nvSpPr>
        <p:spPr>
          <a:xfrm>
            <a:off x="441617" y="2120431"/>
            <a:ext cx="7068655" cy="3682962"/>
          </a:xfrm>
        </p:spPr>
        <p:txBody>
          <a:bodyPr>
            <a:noAutofit/>
          </a:bodyPr>
          <a:lstStyle/>
          <a:p>
            <a:r>
              <a:rPr lang="es-MX" sz="2000" dirty="0"/>
              <a:t>Un estudio realizado en 2016 examinó las imágenes de resonancia magnética del cerebro de observadores de pornografía que mostraban una mayor actividad en la parte del cerebro que juega un papel clave en la toma de decisiones y conductas relacionadas con recompensa o gratificación.</a:t>
            </a:r>
          </a:p>
          <a:p>
            <a:pPr lvl="0"/>
            <a:r>
              <a:rPr lang="es-MX" sz="2000" dirty="0"/>
              <a:t>Cuando se experimenta la recompensa, el cerebro </a:t>
            </a:r>
            <a:r>
              <a:rPr lang="es-MX" sz="2000" u="sng" dirty="0"/>
              <a:t>responde liberando dopamina</a:t>
            </a:r>
            <a:r>
              <a:rPr lang="es-MX" sz="2000" dirty="0"/>
              <a:t>, la cual esencialmente refuerza</a:t>
            </a:r>
            <a:r>
              <a:rPr lang="es-MX" sz="2000" u="sng" dirty="0"/>
              <a:t> </a:t>
            </a:r>
            <a:r>
              <a:rPr lang="es-MX" sz="2000" dirty="0"/>
              <a:t>la noción de que necesitas más de cualquiera que sea la recompensa..</a:t>
            </a:r>
            <a:endParaRPr lang="en-US" sz="2000" dirty="0"/>
          </a:p>
          <a:p>
            <a:pPr lvl="0"/>
            <a:r>
              <a:rPr lang="es-MX" sz="2000" dirty="0"/>
              <a:t>Estos cambios en el cerebro trazan nuevos “mapas” para la estimulación sexual y; con el tiempo, los mapas previamente establecidos ya no son capaces de compararse con aquellos de quienes han estado viendo pornografía..</a:t>
            </a:r>
            <a:endParaRPr lang="en-US" sz="2000" dirty="0"/>
          </a:p>
        </p:txBody>
      </p:sp>
      <p:pic>
        <p:nvPicPr>
          <p:cNvPr id="3" name="Picture 2" descr="Person looking at a computer screen">
            <a:extLst>
              <a:ext uri="{FF2B5EF4-FFF2-40B4-BE49-F238E27FC236}">
                <a16:creationId xmlns:a16="http://schemas.microsoft.com/office/drawing/2014/main" id="{18C17E46-0295-4C20-904D-D522695B0D2F}"/>
              </a:ext>
            </a:extLst>
          </p:cNvPr>
          <p:cNvPicPr>
            <a:picLocks noChangeAspect="1"/>
          </p:cNvPicPr>
          <p:nvPr/>
        </p:nvPicPr>
        <p:blipFill rotWithShape="1">
          <a:blip r:embed="rId3"/>
          <a:srcRect l="30682" r="26184" b="2"/>
          <a:stretch/>
        </p:blipFill>
        <p:spPr>
          <a:xfrm>
            <a:off x="7837371" y="237744"/>
            <a:ext cx="4124416" cy="6382512"/>
          </a:xfrm>
          <a:prstGeom prst="rect">
            <a:avLst/>
          </a:prstGeom>
        </p:spPr>
      </p:pic>
    </p:spTree>
    <p:extLst>
      <p:ext uri="{BB962C8B-B14F-4D97-AF65-F5344CB8AC3E}">
        <p14:creationId xmlns:p14="http://schemas.microsoft.com/office/powerpoint/2010/main" val="4137364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E960FA-AC26-4D09-9ABA-37FB15616E2E}"/>
              </a:ext>
            </a:extLst>
          </p:cNvPr>
          <p:cNvSpPr>
            <a:spLocks noGrp="1"/>
          </p:cNvSpPr>
          <p:nvPr>
            <p:ph type="title"/>
          </p:nvPr>
        </p:nvSpPr>
        <p:spPr>
          <a:xfrm>
            <a:off x="1066800" y="508482"/>
            <a:ext cx="10058400" cy="1371600"/>
          </a:xfrm>
        </p:spPr>
        <p:txBody>
          <a:bodyPr>
            <a:normAutofit/>
          </a:bodyPr>
          <a:lstStyle/>
          <a:p>
            <a:r>
              <a:rPr lang="es-MX" b="1" cap="small" dirty="0"/>
              <a:t>LA </a:t>
            </a:r>
            <a:r>
              <a:rPr lang="es-MX" b="1" cap="small" dirty="0">
                <a:solidFill>
                  <a:srgbClr val="C00000"/>
                </a:solidFill>
              </a:rPr>
              <a:t>ACCIÓN</a:t>
            </a:r>
            <a:r>
              <a:rPr lang="es-MX" b="1" cap="small" dirty="0"/>
              <a:t> LITERALMENTE </a:t>
            </a:r>
            <a:r>
              <a:rPr lang="es-MX" b="1" cap="small" dirty="0">
                <a:solidFill>
                  <a:srgbClr val="C00000"/>
                </a:solidFill>
              </a:rPr>
              <a:t>CAMBIA</a:t>
            </a:r>
            <a:r>
              <a:rPr lang="es-MX" b="1" cap="small" dirty="0"/>
              <a:t> TU CEREBRO.</a:t>
            </a:r>
            <a:endParaRPr lang="en-US" dirty="0"/>
          </a:p>
        </p:txBody>
      </p:sp>
      <p:sp>
        <p:nvSpPr>
          <p:cNvPr id="5" name="Content Placeholder 4">
            <a:extLst>
              <a:ext uri="{FF2B5EF4-FFF2-40B4-BE49-F238E27FC236}">
                <a16:creationId xmlns:a16="http://schemas.microsoft.com/office/drawing/2014/main" id="{8D579392-B8E1-435B-BDF7-EDE9D59F47C4}"/>
              </a:ext>
            </a:extLst>
          </p:cNvPr>
          <p:cNvSpPr>
            <a:spLocks noGrp="1"/>
          </p:cNvSpPr>
          <p:nvPr>
            <p:ph idx="1"/>
          </p:nvPr>
        </p:nvSpPr>
        <p:spPr>
          <a:xfrm>
            <a:off x="1066800" y="1759132"/>
            <a:ext cx="7028688" cy="4556324"/>
          </a:xfrm>
        </p:spPr>
        <p:txBody>
          <a:bodyPr>
            <a:normAutofit fontScale="92500" lnSpcReduction="20000"/>
          </a:bodyPr>
          <a:lstStyle/>
          <a:p>
            <a:pPr marL="457200" lvl="0" indent="-457200">
              <a:buAutoNum type="arabicPeriod"/>
            </a:pPr>
            <a:r>
              <a:rPr lang="es-MX" sz="2400" dirty="0"/>
              <a:t>Estudios del cerebro muestran que si una persona es adicta a la pornografía, tiende a tener problemas en el trabajo y con llevar a cabo los asuntos de la vida diaria (</a:t>
            </a:r>
            <a:r>
              <a:rPr lang="es-MX" sz="2400" dirty="0" err="1"/>
              <a:t>DeSousa</a:t>
            </a:r>
            <a:r>
              <a:rPr lang="es-MX" sz="2400" dirty="0"/>
              <a:t> &amp; </a:t>
            </a:r>
            <a:r>
              <a:rPr lang="es-MX" sz="2400" dirty="0" err="1"/>
              <a:t>Lodha</a:t>
            </a:r>
            <a:r>
              <a:rPr lang="es-MX" sz="2400" dirty="0"/>
              <a:t>, 2017).  </a:t>
            </a:r>
          </a:p>
          <a:p>
            <a:pPr marL="457200" indent="-457200">
              <a:buFont typeface="Garamond" pitchFamily="18" charset="0"/>
              <a:buAutoNum type="arabicPeriod"/>
            </a:pPr>
            <a:r>
              <a:rPr lang="es-MX" sz="2400" dirty="0"/>
              <a:t>Entre más horas a la semana utilice la persona en ver pornografía, será menor el volumen de materia gris que tenga en su cerebro. Además, los tejidos conectados que están asociados con el funcionamiento saludable del cerebro, comienzan a deteriorarse con el aumento de horas de uso. (</a:t>
            </a:r>
            <a:r>
              <a:rPr lang="es-MX" sz="2400" dirty="0" err="1"/>
              <a:t>DeSousa</a:t>
            </a:r>
            <a:r>
              <a:rPr lang="es-MX" sz="2400" dirty="0"/>
              <a:t> &amp; </a:t>
            </a:r>
            <a:r>
              <a:rPr lang="es-MX" sz="2400" dirty="0" err="1"/>
              <a:t>Lodha</a:t>
            </a:r>
            <a:r>
              <a:rPr lang="es-MX" sz="2400" dirty="0"/>
              <a:t>, 2017).</a:t>
            </a:r>
            <a:endParaRPr lang="en-US" sz="2400" dirty="0"/>
          </a:p>
          <a:p>
            <a:pPr marL="457200" lvl="0" indent="-457200">
              <a:buAutoNum type="arabicPeriod"/>
            </a:pPr>
            <a:r>
              <a:rPr lang="es-MX" sz="2400" dirty="0"/>
              <a:t>Entre los adolescentes de 12 a 16 años, la adicción a la pornografía altera la memoria verbal reciente (</a:t>
            </a:r>
            <a:r>
              <a:rPr lang="es-MX" sz="2400" dirty="0" err="1"/>
              <a:t>Prawiroharijo</a:t>
            </a:r>
            <a:r>
              <a:rPr lang="es-MX" sz="2400" dirty="0"/>
              <a:t> et al, 2019). </a:t>
            </a:r>
            <a:endParaRPr lang="en-US" sz="2400" dirty="0"/>
          </a:p>
        </p:txBody>
      </p:sp>
      <p:pic>
        <p:nvPicPr>
          <p:cNvPr id="7" name="Graphic 6" descr="Left Brain">
            <a:extLst>
              <a:ext uri="{FF2B5EF4-FFF2-40B4-BE49-F238E27FC236}">
                <a16:creationId xmlns:a16="http://schemas.microsoft.com/office/drawing/2014/main" id="{67260B15-390A-47B7-A203-F74C1D6A97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1685" y="2201286"/>
            <a:ext cx="3019646" cy="3019646"/>
          </a:xfrm>
          <a:prstGeom prst="rect">
            <a:avLst/>
          </a:prstGeom>
        </p:spPr>
      </p:pic>
    </p:spTree>
    <p:extLst>
      <p:ext uri="{BB962C8B-B14F-4D97-AF65-F5344CB8AC3E}">
        <p14:creationId xmlns:p14="http://schemas.microsoft.com/office/powerpoint/2010/main" val="1442170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3">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5">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54ED059C-8DD4-45A9-9499-66D966A0036E}"/>
              </a:ext>
            </a:extLst>
          </p:cNvPr>
          <p:cNvSpPr>
            <a:spLocks noGrp="1"/>
          </p:cNvSpPr>
          <p:nvPr>
            <p:ph type="title"/>
          </p:nvPr>
        </p:nvSpPr>
        <p:spPr>
          <a:xfrm>
            <a:off x="576072" y="335280"/>
            <a:ext cx="6281928" cy="1744183"/>
          </a:xfrm>
        </p:spPr>
        <p:txBody>
          <a:bodyPr>
            <a:normAutofit/>
          </a:bodyPr>
          <a:lstStyle/>
          <a:p>
            <a:r>
              <a:rPr lang="es-MX" b="1" cap="small" dirty="0">
                <a:solidFill>
                  <a:schemeClr val="tx1"/>
                </a:solidFill>
              </a:rPr>
              <a:t>EL CICLO DE ADICCIÓN</a:t>
            </a:r>
            <a:r>
              <a:rPr lang="es-MX" dirty="0">
                <a:solidFill>
                  <a:schemeClr val="tx1"/>
                </a:solidFill>
              </a:rPr>
              <a:t> </a:t>
            </a:r>
          </a:p>
        </p:txBody>
      </p:sp>
      <p:pic>
        <p:nvPicPr>
          <p:cNvPr id="7" name="Picture 6" descr="abstract image">
            <a:extLst>
              <a:ext uri="{FF2B5EF4-FFF2-40B4-BE49-F238E27FC236}">
                <a16:creationId xmlns:a16="http://schemas.microsoft.com/office/drawing/2014/main" id="{AB9C6533-122C-45EE-8AB1-F6CE6103E941}"/>
              </a:ext>
            </a:extLst>
          </p:cNvPr>
          <p:cNvPicPr>
            <a:picLocks noChangeAspect="1"/>
          </p:cNvPicPr>
          <p:nvPr/>
        </p:nvPicPr>
        <p:blipFill rotWithShape="1">
          <a:blip r:embed="rId3">
            <a:extLst>
              <a:ext uri="{28A0092B-C50C-407E-A947-70E740481C1C}">
                <a14:useLocalDpi xmlns:a14="http://schemas.microsoft.com/office/drawing/2010/main" val="0"/>
              </a:ext>
            </a:extLst>
          </a:blip>
          <a:srcRect l="29779" r="33873" b="1"/>
          <a:stretch/>
        </p:blipFill>
        <p:spPr>
          <a:xfrm>
            <a:off x="7837371" y="237744"/>
            <a:ext cx="4124416" cy="6382512"/>
          </a:xfrm>
          <a:prstGeom prst="rect">
            <a:avLst/>
          </a:prstGeom>
        </p:spPr>
      </p:pic>
      <p:graphicFrame>
        <p:nvGraphicFramePr>
          <p:cNvPr id="6" name="Content Placeholder 5">
            <a:extLst>
              <a:ext uri="{FF2B5EF4-FFF2-40B4-BE49-F238E27FC236}">
                <a16:creationId xmlns:a16="http://schemas.microsoft.com/office/drawing/2014/main" id="{E680153A-68D2-408C-B0F0-C318111A4A70}"/>
              </a:ext>
            </a:extLst>
          </p:cNvPr>
          <p:cNvGraphicFramePr>
            <a:graphicFrameLocks noGrp="1"/>
          </p:cNvGraphicFramePr>
          <p:nvPr>
            <p:ph idx="1"/>
            <p:extLst>
              <p:ext uri="{D42A27DB-BD31-4B8C-83A1-F6EECF244321}">
                <p14:modId xmlns:p14="http://schemas.microsoft.com/office/powerpoint/2010/main" val="366197247"/>
              </p:ext>
            </p:extLst>
          </p:nvPr>
        </p:nvGraphicFramePr>
        <p:xfrm>
          <a:off x="868680" y="2386584"/>
          <a:ext cx="6281928" cy="3648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784444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B4028482-F53A-4442-AB14-9B7A43F44F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9927E4-E194-47BE-91C2-B87D50CF51DB}">
  <ds:schemaRefs>
    <ds:schemaRef ds:uri="http://schemas.microsoft.com/sharepoint/v3/contenttype/forms"/>
  </ds:schemaRefs>
</ds:datastoreItem>
</file>

<file path=customXml/itemProps2.xml><?xml version="1.0" encoding="utf-8"?>
<ds:datastoreItem xmlns:ds="http://schemas.openxmlformats.org/officeDocument/2006/customXml" ds:itemID="{0E92E9E5-79AF-4029-8FCA-9C327D54FD8F}">
  <ds:schemaRefs>
    <ds:schemaRef ds:uri="http://schemas.microsoft.com/office/2006/documentManagement/types"/>
    <ds:schemaRef ds:uri="71af3243-3dd4-4a8d-8c0d-dd76da1f02a5"/>
    <ds:schemaRef ds:uri="http://schemas.microsoft.com/office/2006/metadata/properties"/>
    <ds:schemaRef ds:uri="http://purl.org/dc/elements/1.1/"/>
    <ds:schemaRef ds:uri="http://www.w3.org/XML/1998/namespace"/>
    <ds:schemaRef ds:uri="http://schemas.microsoft.com/office/infopath/2007/PartnerControls"/>
    <ds:schemaRef ds:uri="http://schemas.openxmlformats.org/package/2006/metadata/core-properties"/>
    <ds:schemaRef ds:uri="16c05727-aa75-4e4a-9b5f-8a80a1165891"/>
    <ds:schemaRef ds:uri="http://purl.org/dc/dcmitype/"/>
    <ds:schemaRef ds:uri="http://purl.org/dc/terms/"/>
  </ds:schemaRefs>
</ds:datastoreItem>
</file>

<file path=customXml/itemProps3.xml><?xml version="1.0" encoding="utf-8"?>
<ds:datastoreItem xmlns:ds="http://schemas.openxmlformats.org/officeDocument/2006/customXml" ds:itemID="{E34A532A-EA0D-41F9-B458-AF9358EF2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7019</TotalTime>
  <Words>6676</Words>
  <Application>Microsoft Macintosh PowerPoint</Application>
  <PresentationFormat>Panorámica</PresentationFormat>
  <Paragraphs>398</Paragraphs>
  <Slides>37</Slides>
  <Notes>37</Notes>
  <HiddenSlides>0</HiddenSlides>
  <MMClips>5</MMClips>
  <ScaleCrop>false</ScaleCrop>
  <HeadingPairs>
    <vt:vector size="6" baseType="variant">
      <vt:variant>
        <vt:lpstr>Fuentes usadas</vt:lpstr>
      </vt:variant>
      <vt:variant>
        <vt:i4>14</vt:i4>
      </vt:variant>
      <vt:variant>
        <vt:lpstr>Tema</vt:lpstr>
      </vt:variant>
      <vt:variant>
        <vt:i4>2</vt:i4>
      </vt:variant>
      <vt:variant>
        <vt:lpstr>Títulos de diapositiva</vt:lpstr>
      </vt:variant>
      <vt:variant>
        <vt:i4>37</vt:i4>
      </vt:variant>
    </vt:vector>
  </HeadingPairs>
  <TitlesOfParts>
    <vt:vector size="53" baseType="lpstr">
      <vt:lpstr>Arial</vt:lpstr>
      <vt:lpstr>Arial Narrow</vt:lpstr>
      <vt:lpstr>Avenir Book</vt:lpstr>
      <vt:lpstr>Avenir Next LT Pro</vt:lpstr>
      <vt:lpstr>Avenir Next LT Pro Light</vt:lpstr>
      <vt:lpstr>Calibri</vt:lpstr>
      <vt:lpstr>Garamond</vt:lpstr>
      <vt:lpstr>Inter</vt:lpstr>
      <vt:lpstr>Muli</vt:lpstr>
      <vt:lpstr>Open Sans</vt:lpstr>
      <vt:lpstr>Times New Roman</vt:lpstr>
      <vt:lpstr>Tw Cen MT</vt:lpstr>
      <vt:lpstr>Tw Cen MT Condensed</vt:lpstr>
      <vt:lpstr>Wingdings 3</vt:lpstr>
      <vt:lpstr>SavonVTI</vt:lpstr>
      <vt:lpstr>Integral</vt:lpstr>
      <vt:lpstr>EL PROBLEMA DE LA PORNOGRAFÍA </vt:lpstr>
      <vt:lpstr>NO PODEMOS IGNORARLA YA MÁS</vt:lpstr>
      <vt:lpstr>NO ES UN PEQUEÑO PROBLEMA</vt:lpstr>
      <vt:lpstr>ADICCIÓN</vt:lpstr>
      <vt:lpstr>¿cómo actúa la adicción a la pornografía?</vt:lpstr>
      <vt:lpstr>¿cómo actúa la adicción a la pornografía?</vt:lpstr>
      <vt:lpstr>¿Qué ocurre cuando te conectas al sitio de pornografía? </vt:lpstr>
      <vt:lpstr>LA ACCIÓN LITERALMENTE CAMBIA TU CEREBRO.</vt:lpstr>
      <vt:lpstr>EL CICLO DE ADICCIÓN </vt:lpstr>
      <vt:lpstr>LA GENTE SE CONVIERTE EN MEDIO PARA LOGRAR UN FIN </vt:lpstr>
      <vt:lpstr>Presentación de PowerPoint</vt:lpstr>
      <vt:lpstr>ABUSO</vt:lpstr>
      <vt:lpstr>Según las estadísticas </vt:lpstr>
      <vt:lpstr>¿no lastima a nadie? </vt:lpstr>
      <vt:lpstr>no se trata solamente  de ti </vt:lpstr>
      <vt:lpstr>Presentación de PowerPoint</vt:lpstr>
      <vt:lpstr>AFFLICCIÓN</vt:lpstr>
      <vt:lpstr>Las Consecuencias Emocionales </vt:lpstr>
      <vt:lpstr>Las consecuencias relacionales </vt:lpstr>
      <vt:lpstr>Las consecuencias sexuales </vt:lpstr>
      <vt:lpstr>Presentación de PowerPoint</vt:lpstr>
      <vt:lpstr>consecuencias espirituales </vt:lpstr>
      <vt:lpstr>vergüenza tóxica </vt:lpstr>
      <vt:lpstr>Presentación de PowerPoint</vt:lpstr>
      <vt:lpstr>ESPERANZA</vt:lpstr>
      <vt:lpstr>Venciendo la vergüenza </vt:lpstr>
      <vt:lpstr>Vuelve a entrenar tu cerebro </vt:lpstr>
      <vt:lpstr>A+b=c</vt:lpstr>
      <vt:lpstr>Presentación de PowerPoint</vt:lpstr>
      <vt:lpstr>Pienso, por lo tanto, soy </vt:lpstr>
      <vt:lpstr>Piensa bien aquello  que piensas </vt:lpstr>
      <vt:lpstr>Duración de una emoción: 90 segundos </vt:lpstr>
      <vt:lpstr>Presentación de PowerPoint</vt:lpstr>
      <vt:lpstr>Busca ayuda </vt:lpstr>
      <vt:lpstr>Presentación de PowerPoint</vt:lpstr>
      <vt:lpstr>Presentación de PowerPoint</vt:lpstr>
      <vt:lpstr>Recursos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problem with porn</dc:title>
  <dc:creator>Erica Jones</dc:creator>
  <cp:lastModifiedBy>Microsoft Office User</cp:lastModifiedBy>
  <cp:revision>51</cp:revision>
  <cp:lastPrinted>2020-12-06T00:03:59Z</cp:lastPrinted>
  <dcterms:created xsi:type="dcterms:W3CDTF">2020-11-25T17:10:08Z</dcterms:created>
  <dcterms:modified xsi:type="dcterms:W3CDTF">2021-07-09T15:46:53Z</dcterms:modified>
</cp:coreProperties>
</file>