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34"/>
  </p:notesMasterIdLst>
  <p:handoutMasterIdLst>
    <p:handoutMasterId r:id="rId35"/>
  </p:handoutMasterIdLst>
  <p:sldIdLst>
    <p:sldId id="915" r:id="rId2"/>
    <p:sldId id="916" r:id="rId3"/>
    <p:sldId id="956" r:id="rId4"/>
    <p:sldId id="919" r:id="rId5"/>
    <p:sldId id="920" r:id="rId6"/>
    <p:sldId id="936" r:id="rId7"/>
    <p:sldId id="922" r:id="rId8"/>
    <p:sldId id="957" r:id="rId9"/>
    <p:sldId id="937" r:id="rId10"/>
    <p:sldId id="926" r:id="rId11"/>
    <p:sldId id="927" r:id="rId12"/>
    <p:sldId id="939" r:id="rId13"/>
    <p:sldId id="928" r:id="rId14"/>
    <p:sldId id="929" r:id="rId15"/>
    <p:sldId id="940" r:id="rId16"/>
    <p:sldId id="931" r:id="rId17"/>
    <p:sldId id="949" r:id="rId18"/>
    <p:sldId id="959" r:id="rId19"/>
    <p:sldId id="960" r:id="rId20"/>
    <p:sldId id="944" r:id="rId21"/>
    <p:sldId id="946" r:id="rId22"/>
    <p:sldId id="950" r:id="rId23"/>
    <p:sldId id="951" r:id="rId24"/>
    <p:sldId id="955" r:id="rId25"/>
    <p:sldId id="961" r:id="rId26"/>
    <p:sldId id="963" r:id="rId27"/>
    <p:sldId id="962" r:id="rId28"/>
    <p:sldId id="964" r:id="rId29"/>
    <p:sldId id="969" r:id="rId30"/>
    <p:sldId id="967" r:id="rId31"/>
    <p:sldId id="968" r:id="rId32"/>
    <p:sldId id="329" r:id="rId33"/>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16"/>
            <p14:sldId id="956"/>
            <p14:sldId id="919"/>
            <p14:sldId id="920"/>
            <p14:sldId id="936"/>
            <p14:sldId id="922"/>
            <p14:sldId id="957"/>
            <p14:sldId id="937"/>
            <p14:sldId id="926"/>
            <p14:sldId id="927"/>
            <p14:sldId id="939"/>
            <p14:sldId id="928"/>
            <p14:sldId id="929"/>
            <p14:sldId id="940"/>
            <p14:sldId id="931"/>
            <p14:sldId id="949"/>
            <p14:sldId id="959"/>
            <p14:sldId id="960"/>
            <p14:sldId id="944"/>
            <p14:sldId id="946"/>
            <p14:sldId id="950"/>
            <p14:sldId id="951"/>
            <p14:sldId id="955"/>
            <p14:sldId id="961"/>
            <p14:sldId id="963"/>
            <p14:sldId id="962"/>
            <p14:sldId id="964"/>
            <p14:sldId id="969"/>
            <p14:sldId id="967"/>
            <p14:sldId id="968"/>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0" autoAdjust="0"/>
    <p:restoredTop sz="95833" autoAdjust="0"/>
  </p:normalViewPr>
  <p:slideViewPr>
    <p:cSldViewPr>
      <p:cViewPr varScale="1">
        <p:scale>
          <a:sx n="94" d="100"/>
          <a:sy n="94" d="100"/>
        </p:scale>
        <p:origin x="208" y="376"/>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1/6/22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1/6/22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191341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22639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357075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252412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6736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280120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174295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77811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60459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671596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474034" y="365125"/>
            <a:ext cx="11243931" cy="6127750"/>
            <a:chOff x="863599" y="3225799"/>
            <a:chExt cx="2202181" cy="1200151"/>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7166E8D-C62C-764F-8674-BEB589C9D82D}"/>
                </a:ext>
              </a:extLst>
            </p:cNvPr>
            <p:cNvSpPr/>
            <p:nvPr/>
          </p:nvSpPr>
          <p:spPr>
            <a:xfrm>
              <a:off x="863599" y="3225799"/>
              <a:ext cx="332741" cy="196851"/>
            </a:xfrm>
            <a:custGeom>
              <a:avLst/>
              <a:gdLst/>
              <a:ahLst/>
              <a:cxnLst>
                <a:cxn ang="0">
                  <a:pos x="wd2" y="hd2"/>
                </a:cxn>
                <a:cxn ang="5400000">
                  <a:pos x="wd2" y="hd2"/>
                </a:cxn>
                <a:cxn ang="10800000">
                  <a:pos x="wd2" y="hd2"/>
                </a:cxn>
                <a:cxn ang="16200000">
                  <a:pos x="wd2" y="hd2"/>
                </a:cxn>
              </a:cxnLst>
              <a:rect l="0" t="0" r="r" b="b"/>
              <a:pathLst>
                <a:path w="21600" h="21600" extrusionOk="0">
                  <a:moveTo>
                    <a:pt x="16489" y="4459"/>
                  </a:moveTo>
                  <a:lnTo>
                    <a:pt x="7337" y="4459"/>
                  </a:lnTo>
                  <a:cubicBezTo>
                    <a:pt x="6760" y="4459"/>
                    <a:pt x="6183" y="4041"/>
                    <a:pt x="5771" y="3205"/>
                  </a:cubicBezTo>
                  <a:cubicBezTo>
                    <a:pt x="4782" y="1254"/>
                    <a:pt x="3050" y="0"/>
                    <a:pt x="989" y="0"/>
                  </a:cubicBezTo>
                  <a:cubicBezTo>
                    <a:pt x="989" y="0"/>
                    <a:pt x="989" y="0"/>
                    <a:pt x="989" y="0"/>
                  </a:cubicBezTo>
                  <a:cubicBezTo>
                    <a:pt x="742" y="0"/>
                    <a:pt x="660" y="418"/>
                    <a:pt x="907" y="557"/>
                  </a:cubicBezTo>
                  <a:cubicBezTo>
                    <a:pt x="907" y="557"/>
                    <a:pt x="907" y="557"/>
                    <a:pt x="989" y="557"/>
                  </a:cubicBezTo>
                  <a:cubicBezTo>
                    <a:pt x="2556" y="1394"/>
                    <a:pt x="2885" y="4738"/>
                    <a:pt x="1731" y="6550"/>
                  </a:cubicBezTo>
                  <a:cubicBezTo>
                    <a:pt x="660" y="8083"/>
                    <a:pt x="0" y="10452"/>
                    <a:pt x="0" y="12960"/>
                  </a:cubicBezTo>
                  <a:lnTo>
                    <a:pt x="0" y="12960"/>
                  </a:lnTo>
                  <a:cubicBezTo>
                    <a:pt x="0" y="17698"/>
                    <a:pt x="2308" y="21600"/>
                    <a:pt x="5111" y="21600"/>
                  </a:cubicBezTo>
                  <a:lnTo>
                    <a:pt x="16489" y="21600"/>
                  </a:lnTo>
                  <a:cubicBezTo>
                    <a:pt x="19292" y="21600"/>
                    <a:pt x="21600" y="17698"/>
                    <a:pt x="21600" y="12960"/>
                  </a:cubicBezTo>
                  <a:lnTo>
                    <a:pt x="21600" y="12960"/>
                  </a:lnTo>
                  <a:cubicBezTo>
                    <a:pt x="21600" y="8361"/>
                    <a:pt x="19292" y="4459"/>
                    <a:pt x="16489" y="445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93799" y="3390900"/>
              <a:ext cx="1812292" cy="974091"/>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F195D677-46BD-1F43-B643-198B258C2F2E}"/>
                </a:ext>
              </a:extLst>
            </p:cNvPr>
            <p:cNvSpPr/>
            <p:nvPr/>
          </p:nvSpPr>
          <p:spPr>
            <a:xfrm>
              <a:off x="990599" y="3314699"/>
              <a:ext cx="94107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997" y="0"/>
                    <a:pt x="17985" y="0"/>
                  </a:cubicBezTo>
                  <a:lnTo>
                    <a:pt x="3615" y="0"/>
                  </a:lnTo>
                  <a:cubicBezTo>
                    <a:pt x="1632" y="0"/>
                    <a:pt x="0" y="3820"/>
                    <a:pt x="0" y="8612"/>
                  </a:cubicBezTo>
                  <a:lnTo>
                    <a:pt x="0" y="8612"/>
                  </a:lnTo>
                  <a:cubicBezTo>
                    <a:pt x="0" y="13335"/>
                    <a:pt x="1603" y="17224"/>
                    <a:pt x="3615" y="17224"/>
                  </a:cubicBezTo>
                  <a:lnTo>
                    <a:pt x="16382" y="17224"/>
                  </a:lnTo>
                  <a:cubicBezTo>
                    <a:pt x="16819" y="17224"/>
                    <a:pt x="17228" y="17641"/>
                    <a:pt x="17490" y="18405"/>
                  </a:cubicBezTo>
                  <a:cubicBezTo>
                    <a:pt x="18189" y="20350"/>
                    <a:pt x="19443" y="21600"/>
                    <a:pt x="20871" y="21600"/>
                  </a:cubicBezTo>
                  <a:cubicBezTo>
                    <a:pt x="20871" y="21600"/>
                    <a:pt x="20871" y="21600"/>
                    <a:pt x="20871" y="21600"/>
                  </a:cubicBezTo>
                  <a:cubicBezTo>
                    <a:pt x="21046" y="21600"/>
                    <a:pt x="21075" y="21183"/>
                    <a:pt x="20930" y="21044"/>
                  </a:cubicBezTo>
                  <a:cubicBezTo>
                    <a:pt x="20930" y="21044"/>
                    <a:pt x="20900" y="21044"/>
                    <a:pt x="20900" y="21044"/>
                  </a:cubicBezTo>
                  <a:cubicBezTo>
                    <a:pt x="19822" y="20211"/>
                    <a:pt x="19530" y="16877"/>
                    <a:pt x="20376" y="15071"/>
                  </a:cubicBezTo>
                  <a:cubicBezTo>
                    <a:pt x="21134" y="13474"/>
                    <a:pt x="21600" y="11182"/>
                    <a:pt x="21600" y="8612"/>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580478" y="936716"/>
            <a:ext cx="3795442" cy="1325563"/>
          </a:xfrm>
        </p:spPr>
        <p:txBody>
          <a:bodyPr/>
          <a:lstStyle>
            <a:lvl1pPr algn="l">
              <a:defRPr>
                <a:solidFill>
                  <a:schemeClr val="accent5"/>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400354" y="-10448"/>
            <a:ext cx="10783334" cy="6868448"/>
            <a:chOff x="8737599" y="6057900"/>
            <a:chExt cx="2165351" cy="1379221"/>
          </a:xfrm>
        </p:grpSpPr>
        <p:sp>
          <p:nvSpPr>
            <p:cNvPr id="10" name="Shape">
              <a:extLst>
                <a:ext uri="{FF2B5EF4-FFF2-40B4-BE49-F238E27FC236}">
                  <a16:creationId xmlns:a16="http://schemas.microsoft.com/office/drawing/2014/main" id="{AD9BF66A-DBC1-CE47-8267-66C2EABA27CE}"/>
                </a:ext>
              </a:extLst>
            </p:cNvPr>
            <p:cNvSpPr/>
            <p:nvPr/>
          </p:nvSpPr>
          <p:spPr>
            <a:xfrm>
              <a:off x="10629899" y="6057900"/>
              <a:ext cx="10162" cy="7708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529"/>
                    <a:pt x="0" y="21458"/>
                  </a:cubicBezTo>
                  <a:lnTo>
                    <a:pt x="0" y="142"/>
                  </a:lnTo>
                  <a:cubicBezTo>
                    <a:pt x="0" y="71"/>
                    <a:pt x="5400" y="0"/>
                    <a:pt x="10800" y="0"/>
                  </a:cubicBezTo>
                  <a:cubicBezTo>
                    <a:pt x="16200" y="0"/>
                    <a:pt x="21600" y="71"/>
                    <a:pt x="21600" y="142"/>
                  </a:cubicBezTo>
                  <a:lnTo>
                    <a:pt x="21600" y="21458"/>
                  </a:lnTo>
                  <a:cubicBezTo>
                    <a:pt x="18901" y="21529"/>
                    <a:pt x="16200"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371F9CF-17DA-3442-B1D0-C9295C3BFF57}"/>
                </a:ext>
              </a:extLst>
            </p:cNvPr>
            <p:cNvSpPr/>
            <p:nvPr/>
          </p:nvSpPr>
          <p:spPr>
            <a:xfrm>
              <a:off x="8737599" y="6057900"/>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10007600" y="6908800"/>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801100" y="6057900"/>
              <a:ext cx="1771652" cy="1065531"/>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574196"/>
            <a:ext cx="7248128"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3</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«YO LOS HARÉ DESCANSAR»</a:t>
            </a: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C89B7A3-7A6C-B34F-9367-6FC58171232D}"/>
              </a:ext>
            </a:extLst>
          </p:cNvPr>
          <p:cNvSpPr>
            <a:spLocks noGrp="1"/>
          </p:cNvSpPr>
          <p:nvPr>
            <p:ph type="subTitle" idx="1"/>
          </p:nvPr>
        </p:nvSpPr>
        <p:spPr>
          <a:xfrm>
            <a:off x="741873" y="2050868"/>
            <a:ext cx="10292547" cy="2664296"/>
          </a:xfrm>
        </p:spPr>
        <p:txBody>
          <a:bodyPr anchor="b">
            <a:normAutofit/>
          </a:bodyPr>
          <a:lstStyle/>
          <a:p>
            <a:pPr marL="0" indent="0" algn="l">
              <a:buNone/>
            </a:pPr>
            <a:r>
              <a:rPr lang="es-ES" sz="3000" dirty="0"/>
              <a:t>La invitación de Jesús es que vayamos a él para que sea él quien nos cambie. Intentar producir dicho cambio por cuenta propia puede conducirnos al cinismo espiritual: fingir que somos maravillosos hijos de Dios cuando en realidad estamos llevando una vida doble, la que vivimos a solas y la que mostramos a la sociedad y a la iglesia.</a:t>
            </a:r>
            <a:r>
              <a:rPr lang="es-US" sz="3000" dirty="0"/>
              <a:t> </a:t>
            </a:r>
          </a:p>
        </p:txBody>
      </p:sp>
      <p:sp>
        <p:nvSpPr>
          <p:cNvPr id="22" name="Rectangle 21">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58FD8E-18BB-584F-8251-D83F9886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2464" y="17760"/>
            <a:ext cx="1733995" cy="671634"/>
          </a:xfrm>
          <a:prstGeom prst="rect">
            <a:avLst/>
          </a:prstGeom>
        </p:spPr>
      </p:pic>
    </p:spTree>
    <p:extLst>
      <p:ext uri="{BB962C8B-B14F-4D97-AF65-F5344CB8AC3E}">
        <p14:creationId xmlns:p14="http://schemas.microsoft.com/office/powerpoint/2010/main" val="3958586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A2671BA-1F8C-DA48-A093-C1A2BAB69404}"/>
              </a:ext>
            </a:extLst>
          </p:cNvPr>
          <p:cNvSpPr>
            <a:spLocks noGrp="1"/>
          </p:cNvSpPr>
          <p:nvPr>
            <p:ph type="subTitle" idx="1"/>
          </p:nvPr>
        </p:nvSpPr>
        <p:spPr>
          <a:xfrm>
            <a:off x="803411" y="1367438"/>
            <a:ext cx="10585176" cy="3819705"/>
          </a:xfrm>
        </p:spPr>
        <p:txBody>
          <a:bodyPr>
            <a:noAutofit/>
          </a:bodyPr>
          <a:lstStyle/>
          <a:p>
            <a:pPr marL="0" indent="0" algn="l">
              <a:lnSpc>
                <a:spcPct val="100000"/>
              </a:lnSpc>
              <a:buNone/>
            </a:pPr>
            <a:r>
              <a:rPr lang="es-ES" sz="2800" dirty="0"/>
              <a:t>Desde aquel trágico día el ser humano vive escondiéndose de Dios. En el Edén se ocultó entre los árboles del jardín. Hoy se esconde bajo diferentes «árboles» que inventa: la falta de tiempo, las muchas responsabilidades, inclusive cosas buenas como la iglesia o la doctrina pueden transformarse en «árboles» entre los cuales el cristiano prefiere esconderse a fin de evitar la presencia del Creador. Sin embargo, el Señor no para de llamarlo. El primer llamado fue: «Adán, ¿dónde estás?». Siglos después, vino Jesús e invitó: «Vengan a mí».</a:t>
            </a:r>
            <a:endParaRPr lang="es-US" sz="2800" dirty="0"/>
          </a:p>
        </p:txBody>
      </p:sp>
      <p:cxnSp>
        <p:nvCxnSpPr>
          <p:cNvPr id="20" name="Straight Connector 1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DEA6935-9CF8-824C-819F-6D4F50C0E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20" y="116632"/>
            <a:ext cx="1373955" cy="532179"/>
          </a:xfrm>
          <a:prstGeom prst="rect">
            <a:avLst/>
          </a:prstGeom>
        </p:spPr>
      </p:pic>
    </p:spTree>
    <p:extLst>
      <p:ext uri="{BB962C8B-B14F-4D97-AF65-F5344CB8AC3E}">
        <p14:creationId xmlns:p14="http://schemas.microsoft.com/office/powerpoint/2010/main" val="392754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80201D0-8327-D141-BFCF-D4B705367CE5}"/>
              </a:ext>
            </a:extLst>
          </p:cNvPr>
          <p:cNvSpPr>
            <a:spLocks noGrp="1"/>
          </p:cNvSpPr>
          <p:nvPr>
            <p:ph type="subTitle" idx="1"/>
          </p:nvPr>
        </p:nvSpPr>
        <p:spPr>
          <a:xfrm>
            <a:off x="1127448" y="2204864"/>
            <a:ext cx="9144000" cy="1563686"/>
          </a:xfrm>
        </p:spPr>
        <p:txBody>
          <a:bodyPr>
            <a:noAutofit/>
          </a:bodyPr>
          <a:lstStyle/>
          <a:p>
            <a:r>
              <a:rPr lang="es-ES" sz="3600" b="1" dirty="0"/>
              <a:t>Vida abundante</a:t>
            </a:r>
          </a:p>
          <a:p>
            <a:endParaRPr lang="es-ES" sz="3600" b="1" dirty="0"/>
          </a:p>
          <a:p>
            <a:pPr algn="l"/>
            <a:r>
              <a:rPr lang="es-ES" sz="3600" dirty="0"/>
              <a:t>Lo que vas a leer a continuación es lo que la Biblia enseña con relación a la vida abundante.</a:t>
            </a:r>
          </a:p>
          <a:p>
            <a:endParaRPr lang="es-ES_tradnl" sz="3600" dirty="0"/>
          </a:p>
        </p:txBody>
      </p:sp>
      <p:cxnSp>
        <p:nvCxnSpPr>
          <p:cNvPr id="26" name="Straight Connector 2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9238" y="581328"/>
            <a:ext cx="1733995" cy="671634"/>
          </a:xfrm>
          <a:prstGeom prst="rect">
            <a:avLst/>
          </a:prstGeom>
        </p:spPr>
      </p:pic>
    </p:spTree>
    <p:extLst>
      <p:ext uri="{BB962C8B-B14F-4D97-AF65-F5344CB8AC3E}">
        <p14:creationId xmlns:p14="http://schemas.microsoft.com/office/powerpoint/2010/main" val="3742667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9E29D-CA68-7B47-A519-1375FDC082EB}"/>
              </a:ext>
            </a:extLst>
          </p:cNvPr>
          <p:cNvSpPr>
            <a:spLocks noGrp="1"/>
          </p:cNvSpPr>
          <p:nvPr>
            <p:ph type="ctrTitle"/>
          </p:nvPr>
        </p:nvSpPr>
        <p:spPr>
          <a:xfrm>
            <a:off x="767408" y="1219185"/>
            <a:ext cx="10999072" cy="3830612"/>
          </a:xfrm>
        </p:spPr>
        <p:txBody>
          <a:bodyPr anchor="ctr">
            <a:noAutofit/>
          </a:bodyPr>
          <a:lstStyle/>
          <a:p>
            <a:pPr algn="l">
              <a:lnSpc>
                <a:spcPct val="100000"/>
              </a:lnSpc>
            </a:pPr>
            <a:r>
              <a:rPr lang="es-ES_tradnl" sz="2600" dirty="0"/>
              <a:t>¿Es la muerte la solución al problema de los constantes fracasos espirituales? El apóstol Pablo también, en algún momento de su experiencia, pensó en dejar de existir como una posible solución al problema del pecado. Quería ser bueno, pero no podía. Deseaba andar en los caminos de Dios y cumplir su voluntad, y sin embargo, descubría que dentro de él habitaba un monstruo que lo arrastraba hacia el mal. </a:t>
            </a:r>
            <a:br>
              <a:rPr lang="es-ES_tradnl" sz="2600" dirty="0"/>
            </a:br>
            <a:endParaRPr lang="es-ES_tradnl" sz="2600" dirty="0"/>
          </a:p>
        </p:txBody>
      </p:sp>
      <p:sp>
        <p:nvSpPr>
          <p:cNvPr id="8" name="Content Placeholder 7">
            <a:extLst>
              <a:ext uri="{FF2B5EF4-FFF2-40B4-BE49-F238E27FC236}">
                <a16:creationId xmlns:a16="http://schemas.microsoft.com/office/drawing/2014/main" id="{9799CE7D-90AB-4D41-86CF-62465897F053}"/>
              </a:ext>
            </a:extLst>
          </p:cNvPr>
          <p:cNvSpPr>
            <a:spLocks noGrp="1"/>
          </p:cNvSpPr>
          <p:nvPr>
            <p:ph type="subTitle" idx="1"/>
          </p:nvPr>
        </p:nvSpPr>
        <p:spPr>
          <a:xfrm>
            <a:off x="595304" y="5200521"/>
            <a:ext cx="10999072" cy="1154186"/>
          </a:xfrm>
        </p:spPr>
        <p:txBody>
          <a:bodyPr anchor="ctr">
            <a:normAutofit/>
          </a:bodyPr>
          <a:lstStyle/>
          <a:p>
            <a:r>
              <a:rPr lang="es-ES_tradnl" dirty="0"/>
              <a:t>«Lo que hago, no lo entiendo, pues no hago lo que quiero, sino lo que detesto, eso hago [...]. De manera que ya no soy yo quien hace aquello, sino el pecado que está en mí» (Romanos 7: 15, 17).</a:t>
            </a:r>
            <a:endParaRPr lang="es-US" dirty="0"/>
          </a:p>
        </p:txBody>
      </p:sp>
      <p:cxnSp>
        <p:nvCxnSpPr>
          <p:cNvPr id="23" name="Straight Connector 2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descr="Graphical user interface&#10;&#10;Description automatically generated with low confidence">
            <a:extLst>
              <a:ext uri="{FF2B5EF4-FFF2-40B4-BE49-F238E27FC236}">
                <a16:creationId xmlns:a16="http://schemas.microsoft.com/office/drawing/2014/main" id="{E637505F-252E-2140-B727-A2E5D8AF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49" cy="504056"/>
          </a:xfrm>
          <a:prstGeom prst="rect">
            <a:avLst/>
          </a:prstGeom>
        </p:spPr>
      </p:pic>
    </p:spTree>
    <p:extLst>
      <p:ext uri="{BB962C8B-B14F-4D97-AF65-F5344CB8AC3E}">
        <p14:creationId xmlns:p14="http://schemas.microsoft.com/office/powerpoint/2010/main" val="360270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5B339F4-93B9-4E04-9721-143AD6782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0"/>
            <a:ext cx="7147352" cy="5777808"/>
            <a:chOff x="329184" y="1"/>
            <a:chExt cx="524256" cy="5777808"/>
          </a:xfrm>
        </p:grpSpPr>
        <p:cxnSp>
          <p:nvCxnSpPr>
            <p:cNvPr id="17" name="Straight Connector 1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D238406-B249-0845-99EC-8BD84D6BE3A0}"/>
              </a:ext>
            </a:extLst>
          </p:cNvPr>
          <p:cNvSpPr>
            <a:spLocks noGrp="1"/>
          </p:cNvSpPr>
          <p:nvPr>
            <p:ph type="subTitle" idx="1"/>
          </p:nvPr>
        </p:nvSpPr>
        <p:spPr>
          <a:xfrm>
            <a:off x="911424" y="1325881"/>
            <a:ext cx="10081120" cy="4041517"/>
          </a:xfrm>
        </p:spPr>
        <p:txBody>
          <a:bodyPr>
            <a:normAutofit/>
          </a:bodyPr>
          <a:lstStyle/>
          <a:p>
            <a:pPr marL="0" indent="0" algn="l">
              <a:buNone/>
            </a:pPr>
            <a:r>
              <a:rPr lang="es-ES" sz="2800" b="1" dirty="0"/>
              <a:t>La lucha que el apóstol enfrentaba era tan grande que terminó con un grito de angustia: </a:t>
            </a:r>
            <a:r>
              <a:rPr lang="es-ES" sz="2800" i="1" dirty="0"/>
              <a:t>«¡Miserable de mí! ¿Quién me librará de este cuerpo de muerte?» </a:t>
            </a:r>
            <a:r>
              <a:rPr lang="es-ES" sz="2800" dirty="0"/>
              <a:t>(Romanos 7: 24). </a:t>
            </a:r>
            <a:r>
              <a:rPr lang="es-ES" sz="2800" b="1" dirty="0"/>
              <a:t>En otra ocasión, escribiendo a los corintios acerca de sus inclinaciones, luchas y dificultades, dijo: </a:t>
            </a:r>
            <a:r>
              <a:rPr lang="es-ES" sz="2800" i="1" dirty="0"/>
              <a:t>«Pues fuimos abrumados en gran manera más allá de nuestras fuerzas, de tal modo que aun perdimos la esperanza de conservar la vida» </a:t>
            </a:r>
            <a:r>
              <a:rPr lang="es-ES" sz="2800" dirty="0"/>
              <a:t>(2 Corintios 1: 8). </a:t>
            </a:r>
            <a:endParaRPr lang="es-US" sz="2800" dirty="0"/>
          </a:p>
        </p:txBody>
      </p:sp>
      <p:pic>
        <p:nvPicPr>
          <p:cNvPr id="9" name="Picture 8">
            <a:extLst>
              <a:ext uri="{FF2B5EF4-FFF2-40B4-BE49-F238E27FC236}">
                <a16:creationId xmlns:a16="http://schemas.microsoft.com/office/drawing/2014/main" id="{677B72CB-DC86-E849-A422-ED80B7D6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544" y="116632"/>
            <a:ext cx="1157931" cy="448505"/>
          </a:xfrm>
          <a:prstGeom prst="rect">
            <a:avLst/>
          </a:prstGeom>
        </p:spPr>
      </p:pic>
    </p:spTree>
    <p:extLst>
      <p:ext uri="{BB962C8B-B14F-4D97-AF65-F5344CB8AC3E}">
        <p14:creationId xmlns:p14="http://schemas.microsoft.com/office/powerpoint/2010/main" val="275634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C89B7A3-7A6C-B34F-9367-6FC58171232D}"/>
              </a:ext>
            </a:extLst>
          </p:cNvPr>
          <p:cNvSpPr>
            <a:spLocks noGrp="1"/>
          </p:cNvSpPr>
          <p:nvPr>
            <p:ph type="subTitle" idx="1"/>
          </p:nvPr>
        </p:nvSpPr>
        <p:spPr>
          <a:xfrm>
            <a:off x="1127448" y="836712"/>
            <a:ext cx="10369152" cy="4333797"/>
          </a:xfrm>
        </p:spPr>
        <p:txBody>
          <a:bodyPr anchor="ctr">
            <a:noAutofit/>
          </a:bodyPr>
          <a:lstStyle/>
          <a:p>
            <a:pPr marL="0" indent="0" algn="l">
              <a:buNone/>
            </a:pPr>
            <a:r>
              <a:rPr lang="es-ES" sz="2600" dirty="0"/>
              <a:t>En este último pasaje Pablo no se refería a presiones externas o peligros de fuera, sino a una lucha interna que lo llevaba muchas veces a pensar que la única salida podía ser la muerte: </a:t>
            </a:r>
            <a:r>
              <a:rPr lang="es-ES" sz="2600" i="1" dirty="0"/>
              <a:t>«Pero tuvimos en nosotros mismos sentencia de muerte»</a:t>
            </a:r>
            <a:r>
              <a:rPr lang="es-ES" sz="2600" dirty="0"/>
              <a:t> (2 Corintios 1: 9). El apóstol cargaba un aguijón en su carne (2 </a:t>
            </a:r>
            <a:r>
              <a:rPr lang="es-ES" sz="2600" dirty="0" err="1"/>
              <a:t>Cor</a:t>
            </a:r>
            <a:r>
              <a:rPr lang="es-ES" sz="2600" dirty="0"/>
              <a:t>. 12: 7-9) y es muy posible que en vez de un problema físico que lo atormentaba, como creen muchos estudiosos, dicho «aguijón en la carne», sea una alusión a la naturaleza pecaminosa que intentaba constantemente llevarlo a dónde él no quería.</a:t>
            </a:r>
            <a:endParaRPr lang="es-US" sz="2600" dirty="0"/>
          </a:p>
        </p:txBody>
      </p:sp>
      <p:cxnSp>
        <p:nvCxnSpPr>
          <p:cNvPr id="19" name="Straight Connector 18">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E52EE98-B964-654C-B659-8CD9AF81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50" cy="504056"/>
          </a:xfrm>
          <a:prstGeom prst="rect">
            <a:avLst/>
          </a:prstGeom>
        </p:spPr>
      </p:pic>
    </p:spTree>
    <p:extLst>
      <p:ext uri="{BB962C8B-B14F-4D97-AF65-F5344CB8AC3E}">
        <p14:creationId xmlns:p14="http://schemas.microsoft.com/office/powerpoint/2010/main" val="2990938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AB33354-5302-409E-90BF-4E7A98AFB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24" name="Rectangle 23">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25577339-4555-C546-84FD-06D151185EDA}"/>
              </a:ext>
            </a:extLst>
          </p:cNvPr>
          <p:cNvSpPr txBox="1">
            <a:spLocks/>
          </p:cNvSpPr>
          <p:nvPr/>
        </p:nvSpPr>
        <p:spPr>
          <a:xfrm>
            <a:off x="5577840" y="1165014"/>
            <a:ext cx="5846752" cy="4666206"/>
          </a:xfr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dirty="0">
                <a:solidFill>
                  <a:schemeClr val="tx1"/>
                </a:solidFill>
              </a:rPr>
              <a:t>Pero Pablo descubrió el secreto de la victoria y puede enseñarnos a vencer la lucha que enfrentamos cada día con el enemigo.</a:t>
            </a:r>
          </a:p>
        </p:txBody>
      </p:sp>
      <p:pic>
        <p:nvPicPr>
          <p:cNvPr id="16" name="Picture 15">
            <a:extLst>
              <a:ext uri="{FF2B5EF4-FFF2-40B4-BE49-F238E27FC236}">
                <a16:creationId xmlns:a16="http://schemas.microsoft.com/office/drawing/2014/main" id="{1F3C9079-E350-7347-ADEF-C15D3F3B5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2" name="Picture 1">
            <a:extLst>
              <a:ext uri="{FF2B5EF4-FFF2-40B4-BE49-F238E27FC236}">
                <a16:creationId xmlns:a16="http://schemas.microsoft.com/office/drawing/2014/main" id="{D2672144-F6B7-DD43-B70E-577D0B030586}"/>
              </a:ext>
            </a:extLst>
          </p:cNvPr>
          <p:cNvPicPr>
            <a:picLocks noChangeAspect="1"/>
          </p:cNvPicPr>
          <p:nvPr/>
        </p:nvPicPr>
        <p:blipFill>
          <a:blip r:embed="rId4"/>
          <a:stretch>
            <a:fillRect/>
          </a:stretch>
        </p:blipFill>
        <p:spPr>
          <a:xfrm>
            <a:off x="162543" y="1376216"/>
            <a:ext cx="4523032" cy="4511610"/>
          </a:xfrm>
          <a:prstGeom prst="rect">
            <a:avLst/>
          </a:prstGeom>
        </p:spPr>
      </p:pic>
    </p:spTree>
    <p:extLst>
      <p:ext uri="{BB962C8B-B14F-4D97-AF65-F5344CB8AC3E}">
        <p14:creationId xmlns:p14="http://schemas.microsoft.com/office/powerpoint/2010/main" val="2740016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481193" y="1988840"/>
            <a:ext cx="5582699" cy="4567137"/>
          </a:xfrm>
        </p:spPr>
        <p:txBody>
          <a:bodyPr vert="horz" lIns="91440" tIns="45720" rIns="91440" bIns="45720" rtlCol="0" anchor="b">
            <a:noAutofit/>
          </a:bodyPr>
          <a:lstStyle/>
          <a:p>
            <a:pPr algn="l"/>
            <a:r>
              <a:rPr lang="es-ES" sz="2700" b="1" dirty="0"/>
              <a:t>La única salida es la muerte</a:t>
            </a:r>
            <a:br>
              <a:rPr lang="es-ES" sz="2700" dirty="0"/>
            </a:br>
            <a:br>
              <a:rPr lang="es-ES" sz="2700" dirty="0"/>
            </a:br>
            <a:r>
              <a:rPr lang="es-ES" sz="2700" dirty="0"/>
              <a:t>Analicemos la experiencia de Pablo. Él describe su terrible lucha contra el toro salvaje, la bestia que lleva en su interior. Los teólogos le llaman la naturaleza pecaminosa. El apóstol es claro al decir: «Y si hago lo que no quiero, ya no lo hago yo sino el pecado que mora en mí» (Romanos 7: 20). </a:t>
            </a:r>
            <a:br>
              <a:rPr lang="es-ES" sz="2700" dirty="0"/>
            </a:br>
            <a:br>
              <a:rPr lang="es-ES" sz="2700" dirty="0"/>
            </a:br>
            <a:endParaRPr lang="es-ES" sz="2700" dirty="0"/>
          </a:p>
        </p:txBody>
      </p:sp>
      <p:pic>
        <p:nvPicPr>
          <p:cNvPr id="4" name="Picture 3">
            <a:extLst>
              <a:ext uri="{FF2B5EF4-FFF2-40B4-BE49-F238E27FC236}">
                <a16:creationId xmlns:a16="http://schemas.microsoft.com/office/drawing/2014/main" id="{268EE2FB-5878-9E40-ADE1-D784C6A7D04A}"/>
              </a:ext>
            </a:extLst>
          </p:cNvPr>
          <p:cNvPicPr>
            <a:picLocks noChangeAspect="1"/>
          </p:cNvPicPr>
          <p:nvPr/>
        </p:nvPicPr>
        <p:blipFill>
          <a:blip r:embed="rId2">
            <a:extLst>
              <a:ext uri="{28A0092B-C50C-407E-A947-70E740481C1C}">
                <a14:useLocalDpi xmlns:a14="http://schemas.microsoft.com/office/drawing/2010/main" val="0"/>
              </a:ext>
            </a:extLst>
          </a:blip>
          <a:srcRect l="17395" r="173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54547"/>
            <a:ext cx="1733995" cy="671634"/>
          </a:xfrm>
          <a:prstGeom prst="rect">
            <a:avLst/>
          </a:prstGeom>
        </p:spPr>
      </p:pic>
    </p:spTree>
    <p:extLst>
      <p:ext uri="{BB962C8B-B14F-4D97-AF65-F5344CB8AC3E}">
        <p14:creationId xmlns:p14="http://schemas.microsoft.com/office/powerpoint/2010/main" val="2224051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380087" y="2189547"/>
            <a:ext cx="5582699" cy="2478905"/>
          </a:xfrm>
        </p:spPr>
        <p:txBody>
          <a:bodyPr vert="horz" lIns="91440" tIns="45720" rIns="91440" bIns="45720" rtlCol="0" anchor="b">
            <a:noAutofit/>
          </a:bodyPr>
          <a:lstStyle/>
          <a:p>
            <a:pPr algn="l"/>
            <a:r>
              <a:rPr lang="es-ES" sz="2800" b="1" dirty="0"/>
              <a:t>¿Quién es ese «pecado que mora en mí»? ¿De quién habla el apóstol? ¿Acaso él ya no estaba convertido? </a:t>
            </a:r>
            <a:r>
              <a:rPr lang="es-ES" sz="2800" dirty="0"/>
              <a:t>¡Claro que sí! Su conversión había ocurrido en el desierto, camino a Damasco.</a:t>
            </a:r>
            <a:endParaRPr lang="es-ES" sz="2700" dirty="0"/>
          </a:p>
        </p:txBody>
      </p:sp>
      <p:pic>
        <p:nvPicPr>
          <p:cNvPr id="4" name="Picture 3">
            <a:extLst>
              <a:ext uri="{FF2B5EF4-FFF2-40B4-BE49-F238E27FC236}">
                <a16:creationId xmlns:a16="http://schemas.microsoft.com/office/drawing/2014/main" id="{268EE2FB-5878-9E40-ADE1-D784C6A7D04A}"/>
              </a:ext>
            </a:extLst>
          </p:cNvPr>
          <p:cNvPicPr>
            <a:picLocks noChangeAspect="1"/>
          </p:cNvPicPr>
          <p:nvPr/>
        </p:nvPicPr>
        <p:blipFill>
          <a:blip r:embed="rId2">
            <a:extLst>
              <a:ext uri="{28A0092B-C50C-407E-A947-70E740481C1C}">
                <a14:useLocalDpi xmlns:a14="http://schemas.microsoft.com/office/drawing/2010/main" val="0"/>
              </a:ext>
            </a:extLst>
          </a:blip>
          <a:srcRect l="17395" r="173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54547"/>
            <a:ext cx="1733995" cy="671634"/>
          </a:xfrm>
          <a:prstGeom prst="rect">
            <a:avLst/>
          </a:prstGeom>
        </p:spPr>
      </p:pic>
    </p:spTree>
    <p:extLst>
      <p:ext uri="{BB962C8B-B14F-4D97-AF65-F5344CB8AC3E}">
        <p14:creationId xmlns:p14="http://schemas.microsoft.com/office/powerpoint/2010/main" val="1238282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91344" y="1844824"/>
            <a:ext cx="5962785" cy="4176464"/>
          </a:xfrm>
        </p:spPr>
        <p:txBody>
          <a:bodyPr vert="horz" lIns="91440" tIns="45720" rIns="91440" bIns="45720" rtlCol="0" anchor="b">
            <a:noAutofit/>
          </a:bodyPr>
          <a:lstStyle/>
          <a:p>
            <a:pPr algn="l"/>
            <a:r>
              <a:rPr lang="es-ES" sz="2800" b="1" dirty="0"/>
              <a:t>¿Cómo entonces Pablo dice «el pecado que mora en mí»? ¿A qué se refiere? </a:t>
            </a:r>
            <a:r>
              <a:rPr lang="es-ES" sz="2800" dirty="0"/>
              <a:t>Dejemos que él mismo lo explique: «Pues según el hombre interior, me deleito en la Ley de Dios; pero veo otra ley en mis miembros, que se rebela contra la ley de mi mente y me lleva cautivo a la ley del pecado que está en mis miembros» (</a:t>
            </a:r>
            <a:r>
              <a:rPr lang="es-ES" sz="2800" dirty="0" err="1"/>
              <a:t>Rom</a:t>
            </a:r>
            <a:r>
              <a:rPr lang="es-ES" sz="2800" dirty="0"/>
              <a:t>. 7: 22, 23).</a:t>
            </a:r>
            <a:endParaRPr lang="es-ES_tradnl" sz="2800" dirty="0"/>
          </a:p>
        </p:txBody>
      </p:sp>
      <p:pic>
        <p:nvPicPr>
          <p:cNvPr id="4" name="Picture 3">
            <a:extLst>
              <a:ext uri="{FF2B5EF4-FFF2-40B4-BE49-F238E27FC236}">
                <a16:creationId xmlns:a16="http://schemas.microsoft.com/office/drawing/2014/main" id="{268EE2FB-5878-9E40-ADE1-D784C6A7D04A}"/>
              </a:ext>
            </a:extLst>
          </p:cNvPr>
          <p:cNvPicPr>
            <a:picLocks noChangeAspect="1"/>
          </p:cNvPicPr>
          <p:nvPr/>
        </p:nvPicPr>
        <p:blipFill>
          <a:blip r:embed="rId2">
            <a:extLst>
              <a:ext uri="{28A0092B-C50C-407E-A947-70E740481C1C}">
                <a14:useLocalDpi xmlns:a14="http://schemas.microsoft.com/office/drawing/2010/main" val="0"/>
              </a:ext>
            </a:extLst>
          </a:blip>
          <a:srcRect l="17395" r="173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54547"/>
            <a:ext cx="1733995" cy="671634"/>
          </a:xfrm>
          <a:prstGeom prst="rect">
            <a:avLst/>
          </a:prstGeom>
        </p:spPr>
      </p:pic>
    </p:spTree>
    <p:extLst>
      <p:ext uri="{BB962C8B-B14F-4D97-AF65-F5344CB8AC3E}">
        <p14:creationId xmlns:p14="http://schemas.microsoft.com/office/powerpoint/2010/main" val="1865985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8027347"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4E27A17-6DD1-AC43-8720-9CF49C96656F}"/>
              </a:ext>
            </a:extLst>
          </p:cNvPr>
          <p:cNvSpPr>
            <a:spLocks noGrp="1"/>
          </p:cNvSpPr>
          <p:nvPr>
            <p:ph type="subTitle" idx="1"/>
          </p:nvPr>
        </p:nvSpPr>
        <p:spPr>
          <a:xfrm>
            <a:off x="612732" y="1882728"/>
            <a:ext cx="7643508" cy="3268794"/>
          </a:xfrm>
        </p:spPr>
        <p:txBody>
          <a:bodyPr anchor="ctr">
            <a:normAutofit/>
          </a:bodyPr>
          <a:lstStyle/>
          <a:p>
            <a:pPr marL="0" indent="0" algn="l">
              <a:buNone/>
            </a:pPr>
            <a:r>
              <a:rPr lang="es-ES" sz="2800" dirty="0"/>
              <a:t>El ser humano es un ser cansado, es por eso que la invitación de Jesús es: «Venid a mí todos los que estáis trabajados y cargados, y yo os haré descansar» (Mat. 11: 28). </a:t>
            </a:r>
            <a:r>
              <a:rPr lang="es-ES" sz="2800" b="1" dirty="0"/>
              <a:t>¡Y de verdad necesitamos descanso en medio del ajetreo diario! </a:t>
            </a:r>
            <a:r>
              <a:rPr lang="es-ES" sz="2800" dirty="0"/>
              <a:t>La enfermedad del siglo XXI es el estrés. Y si no se lo controla debidamente puede llevar a la depresión. </a:t>
            </a:r>
          </a:p>
        </p:txBody>
      </p:sp>
      <p:sp>
        <p:nvSpPr>
          <p:cNvPr id="21" name="Rectangle 20">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220F86-9A3A-2445-84E8-C6937110A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03565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E78320B-7987-574D-A02A-F57A7598754F}"/>
              </a:ext>
            </a:extLst>
          </p:cNvPr>
          <p:cNvSpPr txBox="1"/>
          <p:nvPr/>
        </p:nvSpPr>
        <p:spPr>
          <a:xfrm>
            <a:off x="643468" y="1782981"/>
            <a:ext cx="10205060" cy="4393982"/>
          </a:xfrm>
          <a:prstGeom prst="rect">
            <a:avLst/>
          </a:prstGeom>
        </p:spPr>
        <p:txBody>
          <a:bodyPr vert="horz" lIns="91440" tIns="45720" rIns="91440" bIns="45720" rtlCol="0">
            <a:normAutofit/>
          </a:bodyPr>
          <a:lstStyle/>
          <a:p>
            <a:pPr defTabSz="914400">
              <a:lnSpc>
                <a:spcPct val="90000"/>
              </a:lnSpc>
              <a:spcAft>
                <a:spcPts val="600"/>
              </a:spcAft>
            </a:pPr>
            <a:r>
              <a:rPr lang="en-US" sz="4000" dirty="0">
                <a:latin typeface="Trebuchet MS" panose="020B0703020202090204" pitchFamily="34" charset="0"/>
              </a:rPr>
              <a:t>Pablo </a:t>
            </a:r>
            <a:r>
              <a:rPr lang="en-US" sz="4000" dirty="0" err="1">
                <a:latin typeface="Trebuchet MS" panose="020B0703020202090204" pitchFamily="34" charset="0"/>
              </a:rPr>
              <a:t>aquí</a:t>
            </a:r>
            <a:r>
              <a:rPr lang="en-US" sz="4000" dirty="0">
                <a:latin typeface="Trebuchet MS" panose="020B0703020202090204" pitchFamily="34" charset="0"/>
              </a:rPr>
              <a:t> </a:t>
            </a:r>
            <a:r>
              <a:rPr lang="en-US" sz="4000" dirty="0" err="1">
                <a:latin typeface="Trebuchet MS" panose="020B0703020202090204" pitchFamily="34" charset="0"/>
              </a:rPr>
              <a:t>habla</a:t>
            </a:r>
            <a:r>
              <a:rPr lang="en-US" sz="4000" dirty="0">
                <a:latin typeface="Trebuchet MS" panose="020B0703020202090204" pitchFamily="34" charset="0"/>
              </a:rPr>
              <a:t> de dos </a:t>
            </a:r>
            <a:r>
              <a:rPr lang="en-US" sz="4000" dirty="0" err="1">
                <a:latin typeface="Trebuchet MS" panose="020B0703020202090204" pitchFamily="34" charset="0"/>
              </a:rPr>
              <a:t>naturalezas</a:t>
            </a:r>
            <a:r>
              <a:rPr lang="en-US" sz="4000" dirty="0">
                <a:latin typeface="Trebuchet MS" panose="020B0703020202090204" pitchFamily="34" charset="0"/>
              </a:rPr>
              <a:t> que </a:t>
            </a:r>
            <a:r>
              <a:rPr lang="en-US" sz="4000" dirty="0" err="1">
                <a:latin typeface="Trebuchet MS" panose="020B0703020202090204" pitchFamily="34" charset="0"/>
              </a:rPr>
              <a:t>luchan</a:t>
            </a:r>
            <a:r>
              <a:rPr lang="en-US" sz="4000" dirty="0">
                <a:latin typeface="Trebuchet MS" panose="020B0703020202090204" pitchFamily="34" charset="0"/>
              </a:rPr>
              <a:t> dentro del </a:t>
            </a:r>
            <a:r>
              <a:rPr lang="en-US" sz="4000" dirty="0" err="1">
                <a:latin typeface="Trebuchet MS" panose="020B0703020202090204" pitchFamily="34" charset="0"/>
              </a:rPr>
              <a:t>cristiano</a:t>
            </a:r>
            <a:r>
              <a:rPr lang="en-US" sz="4000" dirty="0">
                <a:latin typeface="Trebuchet MS" panose="020B0703020202090204" pitchFamily="34" charset="0"/>
              </a:rPr>
              <a:t>. A una le llama «el hombre interior» y a la </a:t>
            </a:r>
            <a:r>
              <a:rPr lang="en-US" sz="4000" dirty="0" err="1">
                <a:latin typeface="Trebuchet MS" panose="020B0703020202090204" pitchFamily="34" charset="0"/>
              </a:rPr>
              <a:t>otra</a:t>
            </a:r>
            <a:r>
              <a:rPr lang="en-US" sz="4000" dirty="0">
                <a:latin typeface="Trebuchet MS" panose="020B0703020202090204" pitchFamily="34" charset="0"/>
              </a:rPr>
              <a:t> «la ley de mis </a:t>
            </a:r>
            <a:r>
              <a:rPr lang="en-US" sz="4000" dirty="0" err="1">
                <a:latin typeface="Trebuchet MS" panose="020B0703020202090204" pitchFamily="34" charset="0"/>
              </a:rPr>
              <a:t>miembros</a:t>
            </a:r>
            <a:r>
              <a:rPr lang="en-US" sz="4000" dirty="0">
                <a:latin typeface="Trebuchet MS" panose="020B0703020202090204" pitchFamily="34" charset="0"/>
              </a:rPr>
              <a:t>». </a:t>
            </a:r>
            <a:r>
              <a:rPr lang="en-US" sz="4000" b="1" dirty="0" err="1">
                <a:latin typeface="Trebuchet MS" panose="020B0703020202090204" pitchFamily="34" charset="0"/>
              </a:rPr>
              <a:t>Cada</a:t>
            </a:r>
            <a:r>
              <a:rPr lang="en-US" sz="4000" b="1" dirty="0">
                <a:latin typeface="Trebuchet MS" panose="020B0703020202090204" pitchFamily="34" charset="0"/>
              </a:rPr>
              <a:t> una </a:t>
            </a:r>
            <a:r>
              <a:rPr lang="en-US" sz="4000" b="1" dirty="0" err="1">
                <a:latin typeface="Trebuchet MS" panose="020B0703020202090204" pitchFamily="34" charset="0"/>
              </a:rPr>
              <a:t>quiere</a:t>
            </a:r>
            <a:r>
              <a:rPr lang="en-US" sz="4000" b="1" dirty="0">
                <a:latin typeface="Trebuchet MS" panose="020B0703020202090204" pitchFamily="34" charset="0"/>
              </a:rPr>
              <a:t> </a:t>
            </a:r>
            <a:r>
              <a:rPr lang="en-US" sz="4000" b="1" dirty="0" err="1">
                <a:latin typeface="Trebuchet MS" panose="020B0703020202090204" pitchFamily="34" charset="0"/>
              </a:rPr>
              <a:t>tomar</a:t>
            </a:r>
            <a:r>
              <a:rPr lang="en-US" sz="4000" b="1" dirty="0">
                <a:latin typeface="Trebuchet MS" panose="020B0703020202090204" pitchFamily="34" charset="0"/>
              </a:rPr>
              <a:t> el control de la </a:t>
            </a:r>
            <a:r>
              <a:rPr lang="en-US" sz="4000" b="1" dirty="0" err="1">
                <a:latin typeface="Trebuchet MS" panose="020B0703020202090204" pitchFamily="34" charset="0"/>
              </a:rPr>
              <a:t>vida</a:t>
            </a:r>
            <a:r>
              <a:rPr lang="en-US" sz="4000" b="1" dirty="0">
                <a:latin typeface="Trebuchet MS" panose="020B0703020202090204" pitchFamily="34" charset="0"/>
              </a:rPr>
              <a:t>. </a:t>
            </a:r>
          </a:p>
        </p:txBody>
      </p:sp>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0F86D87-D780-AE48-9A89-DA8683803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88133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E27A17-6DD1-AC43-8720-9CF49C96656F}"/>
              </a:ext>
            </a:extLst>
          </p:cNvPr>
          <p:cNvSpPr>
            <a:spLocks noGrp="1"/>
          </p:cNvSpPr>
          <p:nvPr>
            <p:ph idx="1"/>
          </p:nvPr>
        </p:nvSpPr>
        <p:spPr>
          <a:xfrm>
            <a:off x="983432" y="1628800"/>
            <a:ext cx="10369152" cy="3960440"/>
          </a:xfrm>
        </p:spPr>
        <p:txBody>
          <a:bodyPr>
            <a:normAutofit/>
          </a:bodyPr>
          <a:lstStyle/>
          <a:p>
            <a:pPr marL="0" indent="0">
              <a:buNone/>
            </a:pPr>
            <a:r>
              <a:rPr lang="es-ES" dirty="0"/>
              <a:t>Tu corazón es la arena donde se lleva a cabo el conflicto. Allí estás tú sin saber a dónde ir. Quieres servir a Dios y al mismo tiempo deseas agradar los deseos de la carne. ¿Qué harás? ¿Hay esperanza? ¿Podrás ser salvo viviendo así? Pablo, al final de sus días, dijo: «He peleado la buena batalla, he acabado la carrera, he guardado la fe» (2 Timoteo 4:7).</a:t>
            </a:r>
            <a:endParaRPr lang="es-US" dirty="0"/>
          </a:p>
        </p:txBody>
      </p:sp>
      <p:pic>
        <p:nvPicPr>
          <p:cNvPr id="4" name="Picture 3">
            <a:extLst>
              <a:ext uri="{FF2B5EF4-FFF2-40B4-BE49-F238E27FC236}">
                <a16:creationId xmlns:a16="http://schemas.microsoft.com/office/drawing/2014/main" id="{875A6CC8-6B80-2749-98C6-E526D7288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48733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4F06BF8-3885-354B-9320-5743339B1C9D}"/>
              </a:ext>
            </a:extLst>
          </p:cNvPr>
          <p:cNvSpPr txBox="1"/>
          <p:nvPr/>
        </p:nvSpPr>
        <p:spPr>
          <a:xfrm>
            <a:off x="298362" y="1414433"/>
            <a:ext cx="10766190" cy="4393982"/>
          </a:xfrm>
        </p:spPr>
        <p:txBody>
          <a:bodyPr vert="horz" lIns="91440" tIns="45720" rIns="91440" bIns="45720" rtlCol="0">
            <a:normAutofit/>
          </a:bodyPr>
          <a:lstStyle/>
          <a:p>
            <a:pPr defTabSz="914400">
              <a:lnSpc>
                <a:spcPct val="90000"/>
              </a:lnSpc>
              <a:spcBef>
                <a:spcPts val="1200"/>
              </a:spcBef>
              <a:spcAft>
                <a:spcPts val="800"/>
              </a:spcAft>
            </a:pPr>
            <a:r>
              <a:rPr lang="es-ES_tradnl" sz="2800" dirty="0">
                <a:latin typeface="Trebuchet MS" panose="020B0703020202090204" pitchFamily="34" charset="0"/>
              </a:rPr>
              <a:t>Lo que el apóstol quiere decir es que, a pesar de lo ardua que fue la lucha, él pudo alcanzar la victoria. Si Pablo la alcanzó, aunque en un momento de la vida pensó que la muerte podría ser la única salida, tú también la puedes alcanzar, si descubres el secreto del apóstol. </a:t>
            </a:r>
            <a:r>
              <a:rPr lang="es-ES_tradnl" sz="2800" b="1" dirty="0">
                <a:latin typeface="Trebuchet MS" panose="020B0703020202090204" pitchFamily="34" charset="0"/>
              </a:rPr>
              <a:t>¿Y cuál fue su clave? Él la comparte: </a:t>
            </a:r>
            <a:r>
              <a:rPr lang="es-ES_tradnl" sz="2800" dirty="0">
                <a:latin typeface="Trebuchet MS" panose="020B0703020202090204" pitchFamily="34" charset="0"/>
              </a:rPr>
              <a:t>«Despojaos del viejo hombre que está viciado conforme a los deseos engañosos y renovaos en el espíritu de vuestra mente, y vestíos del nuevo hombre, creado según Dios en la justicia y santidad de la verdad» (Efesios 4: 22-24).</a:t>
            </a:r>
          </a:p>
        </p:txBody>
      </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CF63447-2C66-1743-906B-3BBF856E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27130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E78320B-7987-574D-A02A-F57A7598754F}"/>
              </a:ext>
            </a:extLst>
          </p:cNvPr>
          <p:cNvSpPr txBox="1"/>
          <p:nvPr/>
        </p:nvSpPr>
        <p:spPr>
          <a:xfrm>
            <a:off x="931965" y="2347386"/>
            <a:ext cx="10636013" cy="4393982"/>
          </a:xfrm>
        </p:spPr>
        <p:txBody>
          <a:bodyPr vert="horz" lIns="91440" tIns="45720" rIns="91440" bIns="45720" rtlCol="0">
            <a:normAutofit/>
          </a:bodyPr>
          <a:lstStyle/>
          <a:p>
            <a:pPr defTabSz="914400">
              <a:spcAft>
                <a:spcPts val="600"/>
              </a:spcAft>
            </a:pPr>
            <a:r>
              <a:rPr lang="es-ES_tradnl" sz="2800">
                <a:latin typeface="Trebuchet MS" panose="020B0703020202090204" pitchFamily="34" charset="0"/>
              </a:rPr>
              <a:t>Es cierto, la única salida para el problema del creyente es la muerte, pero no la tuya, sino la de Jesús, que hace dos milenios pendió de la cruz para salvarte. Quien necesita morir hoy es la naturaleza pecaminosa, «el viejo hombre», el «toro bravo».</a:t>
            </a:r>
          </a:p>
        </p:txBody>
      </p:sp>
      <p:grpSp>
        <p:nvGrpSpPr>
          <p:cNvPr id="22" name="Group 2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7" name="Rectangle 2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93745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945" b="945"/>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476672"/>
            <a:ext cx="5184576" cy="6381328"/>
          </a:xfrm>
        </p:spPr>
        <p:txBody>
          <a:bodyPr vert="horz" lIns="91440" tIns="45720" rIns="91440" bIns="45720" rtlCol="0">
            <a:normAutofit/>
          </a:bodyPr>
          <a:lstStyle/>
          <a:p>
            <a:pPr marL="0" indent="0">
              <a:buNone/>
            </a:pPr>
            <a:endParaRPr lang="es-ES" b="1" dirty="0"/>
          </a:p>
          <a:p>
            <a:pPr marL="0" indent="0">
              <a:buNone/>
            </a:pPr>
            <a:endParaRPr lang="es-ES" b="1" dirty="0"/>
          </a:p>
          <a:p>
            <a:pPr marL="0" indent="0">
              <a:buNone/>
            </a:pPr>
            <a:endParaRPr lang="es-ES" b="1" dirty="0"/>
          </a:p>
          <a:p>
            <a:pPr marL="0" indent="0">
              <a:buNone/>
            </a:pPr>
            <a:r>
              <a:rPr lang="es-ES" sz="5400" b="1" dirty="0"/>
              <a:t>¿Por qué debe            morir el «toro bravo»?</a:t>
            </a:r>
            <a:endParaRPr lang="es-US" sz="54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5" y="21062"/>
            <a:ext cx="1733995" cy="671634"/>
          </a:xfrm>
          <a:prstGeom prst="rect">
            <a:avLst/>
          </a:prstGeom>
        </p:spPr>
      </p:pic>
    </p:spTree>
    <p:extLst>
      <p:ext uri="{BB962C8B-B14F-4D97-AF65-F5344CB8AC3E}">
        <p14:creationId xmlns:p14="http://schemas.microsoft.com/office/powerpoint/2010/main" val="2111163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263352" y="1124744"/>
            <a:ext cx="5472608" cy="6381328"/>
          </a:xfrm>
        </p:spPr>
        <p:txBody>
          <a:bodyPr vert="horz" lIns="91440" tIns="45720" rIns="91440" bIns="45720" rtlCol="0">
            <a:normAutofit/>
          </a:bodyPr>
          <a:lstStyle/>
          <a:p>
            <a:pPr marL="0" indent="0">
              <a:buNone/>
            </a:pPr>
            <a:r>
              <a:rPr lang="es-ES" dirty="0"/>
              <a:t>La naturaleza pecaminosa tiene que morir porque es la raíz de los pensamientos, sentimientos y actos pecaminosos. Si no existiera la fuente contaminada, tampoco habría agua inmunda. Si no hubiera un naranjo en el huerto, no brotarían las naranjas.</a:t>
            </a:r>
            <a:endParaRPr lang="es-US" dirty="0"/>
          </a:p>
          <a:p>
            <a:pPr marL="0" indent="0">
              <a:buNone/>
            </a:pPr>
            <a:endParaRPr lang="es-US" sz="29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16138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14539" b="14539"/>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258868" y="1844824"/>
            <a:ext cx="4943872" cy="2952328"/>
          </a:xfrm>
        </p:spPr>
        <p:txBody>
          <a:bodyPr vert="horz" lIns="91440" tIns="45720" rIns="91440" bIns="45720" rtlCol="0">
            <a:normAutofit fontScale="92500"/>
          </a:bodyPr>
          <a:lstStyle/>
          <a:p>
            <a:pPr marL="0" indent="0">
              <a:buNone/>
            </a:pPr>
            <a:r>
              <a:rPr lang="es-ES" b="1" dirty="0"/>
              <a:t>Lo peor que puede ocurrírsele al cristiano es intentar vivir una vida correcta manteniendo viva dentro de sí la naturaleza pecaminosa.  </a:t>
            </a:r>
            <a:endParaRPr lang="es-US" b="1" dirty="0"/>
          </a:p>
          <a:p>
            <a:pPr marL="0" indent="0">
              <a:buNone/>
            </a:pPr>
            <a:endParaRPr lang="en-US" b="1" dirty="0">
              <a:latin typeface="+mn-lt"/>
            </a:endParaRPr>
          </a:p>
        </p:txBody>
      </p:sp>
      <p:pic>
        <p:nvPicPr>
          <p:cNvPr id="6" name="Picture 5">
            <a:extLst>
              <a:ext uri="{FF2B5EF4-FFF2-40B4-BE49-F238E27FC236}">
                <a16:creationId xmlns:a16="http://schemas.microsoft.com/office/drawing/2014/main" id="{C9ECFF74-3688-A549-9D02-D05D363BE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72177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1052736"/>
            <a:ext cx="5760640" cy="5412259"/>
          </a:xfrm>
        </p:spPr>
        <p:txBody>
          <a:bodyPr vert="horz" lIns="91440" tIns="45720" rIns="91440" bIns="45720" rtlCol="0">
            <a:normAutofit/>
          </a:bodyPr>
          <a:lstStyle/>
          <a:p>
            <a:pPr marL="0" indent="0">
              <a:lnSpc>
                <a:spcPct val="110000"/>
              </a:lnSpc>
              <a:buNone/>
            </a:pPr>
            <a:r>
              <a:rPr lang="es-ES" dirty="0"/>
              <a:t>La promesa de Jesús se extiende a todos los que están cansados de luchar para vencer las tendencias de su carácter deformado por el pecado. El Salvador promete descanso espiritual. </a:t>
            </a:r>
            <a:endParaRPr lang="es-US" sz="2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703686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3935760"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692696"/>
            <a:ext cx="6912768" cy="6048672"/>
          </a:xfrm>
        </p:spPr>
        <p:txBody>
          <a:bodyPr vert="horz" lIns="91440" tIns="45720" rIns="91440" bIns="45720" rtlCol="0">
            <a:normAutofit/>
          </a:bodyPr>
          <a:lstStyle/>
          <a:p>
            <a:pPr marL="0" indent="0">
              <a:lnSpc>
                <a:spcPct val="100000"/>
              </a:lnSpc>
              <a:buNone/>
            </a:pPr>
            <a:r>
              <a:rPr lang="es-ES" sz="2600" dirty="0"/>
              <a:t>¿Quiere decir que yo voy al Maestro, permanezco con él y se acaban mis problemas? ¿Y los frutos? ¿Y el dominio del temperamento? ¿Y el abandono de la manera antigua de vivir? ¿Dónde queda todo eso? ¿La vida cristiana es simplemente ir al Señor y no preocuparse con la conducta? </a:t>
            </a:r>
            <a:r>
              <a:rPr lang="es-ES" sz="2600" b="1" dirty="0"/>
              <a:t>Espera un poco. No te apresures. No saques conclusiones prematuras. </a:t>
            </a:r>
            <a:r>
              <a:rPr lang="es-ES" sz="2600" dirty="0"/>
              <a:t>Pablo presenta una verdad cristalina y contundente al preguntar: «¿Qué compañerismo tiene la justicia con la injusticia y qué comunión la luz con las tinieblas?» (2 Corintios 6: 14).</a:t>
            </a:r>
            <a:endParaRPr lang="es-US" sz="26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24303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E78320B-7987-574D-A02A-F57A7598754F}"/>
              </a:ext>
            </a:extLst>
          </p:cNvPr>
          <p:cNvSpPr txBox="1"/>
          <p:nvPr/>
        </p:nvSpPr>
        <p:spPr>
          <a:xfrm>
            <a:off x="1199456" y="1318578"/>
            <a:ext cx="9744501" cy="4393982"/>
          </a:xfrm>
          <a:prstGeom prst="rect">
            <a:avLst/>
          </a:prstGeom>
        </p:spPr>
        <p:txBody>
          <a:bodyPr vert="horz" lIns="91440" tIns="45720" rIns="91440" bIns="45720" rtlCol="0">
            <a:normAutofit fontScale="85000" lnSpcReduction="20000"/>
          </a:bodyPr>
          <a:lstStyle/>
          <a:p>
            <a:pPr>
              <a:lnSpc>
                <a:spcPct val="120000"/>
              </a:lnSpc>
            </a:pPr>
            <a:r>
              <a:rPr lang="es-ES" sz="4000" dirty="0"/>
              <a:t>¿Entiendes la pregunta de Pablo? Él habla de una imposibilidad. La luz y las tinieblas jamás pueden caminar juntas. Un cuarto puede estar dominado por la más densa oscuridad pero, si hacer brillar la luz, las tinieblas desparecen. Si, por el contrario, deseas las sombras, tienes que apagar la luz. La claridad y las tinieblas no andan juntas. Al lado de la justicia no hay lugar para el pecado.</a:t>
            </a:r>
            <a:endParaRPr lang="es-US" sz="4000" dirty="0"/>
          </a:p>
        </p:txBody>
      </p:sp>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0F86D87-D780-AE48-9A89-DA8683803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51577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utdoor, sky, cloudy, clouds&#10;&#10;Description automatically generated">
            <a:extLst>
              <a:ext uri="{FF2B5EF4-FFF2-40B4-BE49-F238E27FC236}">
                <a16:creationId xmlns:a16="http://schemas.microsoft.com/office/drawing/2014/main" id="{17079CCA-A1F7-5143-A6E0-E798FA703F9C}"/>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r="876"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531610" y="1196752"/>
            <a:ext cx="4660390" cy="4980211"/>
          </a:xfrm>
        </p:spPr>
        <p:txBody>
          <a:bodyPr vert="horz" lIns="91440" tIns="45720" rIns="91440" bIns="45720" rtlCol="0">
            <a:normAutofit lnSpcReduction="10000"/>
          </a:bodyPr>
          <a:lstStyle/>
          <a:p>
            <a:pPr marL="0" indent="0">
              <a:buNone/>
            </a:pPr>
            <a:r>
              <a:rPr lang="es-ES" dirty="0"/>
              <a:t>En medio de toda la agitación que caracteriza nuestro mundo aparece Jesús ofreciéndote descanso. Y no es apenas reposo físico lo que Jesús ofrece, sino sosiego para el ser humano entero: </a:t>
            </a:r>
            <a:r>
              <a:rPr lang="es-ES" b="1" i="1" dirty="0"/>
              <a:t>su cuerpo, su mente y su corazón. </a:t>
            </a:r>
          </a:p>
          <a:p>
            <a:pPr marL="0" indent="0">
              <a:buNone/>
            </a:pPr>
            <a:endParaRPr lang="en-US" dirty="0">
              <a:latin typeface="+mn-lt"/>
            </a:endParaRPr>
          </a:p>
        </p:txBody>
      </p:sp>
      <p:pic>
        <p:nvPicPr>
          <p:cNvPr id="6" name="Picture 5">
            <a:extLst>
              <a:ext uri="{FF2B5EF4-FFF2-40B4-BE49-F238E27FC236}">
                <a16:creationId xmlns:a16="http://schemas.microsoft.com/office/drawing/2014/main" id="{AA1D54AD-4752-D04D-9B1B-D0628D00D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2063552" y="116632"/>
            <a:ext cx="8568952" cy="6120680"/>
          </a:xfrm>
        </p:spPr>
        <p:txBody>
          <a:bodyPr>
            <a:normAutofit/>
          </a:bodyPr>
          <a:lstStyle/>
          <a:p>
            <a:pPr marL="0" indent="0">
              <a:lnSpc>
                <a:spcPct val="100000"/>
              </a:lnSpc>
              <a:buNone/>
            </a:pPr>
            <a:r>
              <a:rPr lang="es-ES" sz="2800" dirty="0"/>
              <a:t>Observa lo que afirma Elena G. de White: «Muchos creen que deben hacer por sí mismos alguna parte de la obra. Confiaron en Cristo para obtener el perdón de sus pecados, pero ahora procuran vivir rectamente por sus propios esfuerzos. Pero todo esfuerzo de ese tipo fracasará. El Señor Jesús dice: “Porque separados de mí no pueden ustedes hacer nada”. Nuestro crecimiento en la gracia, nuestra dicha, nuestra utilidad, todo depende de nuestra unión con Cristo (</a:t>
            </a:r>
            <a:r>
              <a:rPr lang="es-ES" sz="2800" i="1" dirty="0"/>
              <a:t>El camino a Cristo</a:t>
            </a:r>
            <a:r>
              <a:rPr lang="es-ES" sz="2800" dirty="0"/>
              <a:t>, p. 102).</a:t>
            </a:r>
          </a:p>
          <a:p>
            <a:pPr marL="0" indent="0">
              <a:lnSpc>
                <a:spcPct val="100000"/>
              </a:lnSpc>
              <a:buNone/>
            </a:pPr>
            <a:endParaRPr lang="en-US" sz="28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6" name="Picture 5" descr="A picture containing pen, writing implement, stationary, plant&#10;&#10;Description automatically generated">
            <a:extLst>
              <a:ext uri="{FF2B5EF4-FFF2-40B4-BE49-F238E27FC236}">
                <a16:creationId xmlns:a16="http://schemas.microsoft.com/office/drawing/2014/main" id="{16C2E7C5-79DF-404B-8E61-FE29EC387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4144404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908522" y="1700808"/>
            <a:ext cx="10081120" cy="4149080"/>
          </a:xfrm>
        </p:spPr>
        <p:txBody>
          <a:bodyPr vert="horz" lIns="91440" tIns="45720" rIns="91440" bIns="45720" rtlCol="0">
            <a:normAutofit/>
          </a:bodyPr>
          <a:lstStyle/>
          <a:p>
            <a:pPr marL="0" indent="0">
              <a:lnSpc>
                <a:spcPct val="120000"/>
              </a:lnSpc>
              <a:buNone/>
            </a:pPr>
            <a:r>
              <a:rPr lang="es-ES" sz="2800" dirty="0"/>
              <a:t>Si piensas que ir a Jesús y permanecer en él es un evangelio barato, quizás se deba a que no has probado nunca lo que significa vivir una vida de comunión permanente con él. De otra manera sabrías que ir al Maestro y permanecer a su lado no es tarea fácil; pero al hacerlo, desaparecerán de tu vida aquellos hábitos y conductas que tanto tratabas de abandonar y no podías, pues al lado de la justicia no hay lugar para la injusticia.</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72" y="178770"/>
            <a:ext cx="1733995" cy="671634"/>
          </a:xfrm>
          <a:prstGeom prst="rect">
            <a:avLst/>
          </a:prstGeom>
        </p:spPr>
      </p:pic>
    </p:spTree>
    <p:extLst>
      <p:ext uri="{BB962C8B-B14F-4D97-AF65-F5344CB8AC3E}">
        <p14:creationId xmlns:p14="http://schemas.microsoft.com/office/powerpoint/2010/main" val="3170900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3575857" y="6538675"/>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 Pixaby, Freepik, Shutterstock, Showeet</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0" name="Picture 9">
            <a:extLst>
              <a:ext uri="{FF2B5EF4-FFF2-40B4-BE49-F238E27FC236}">
                <a16:creationId xmlns:a16="http://schemas.microsoft.com/office/drawing/2014/main" id="{26434829-C965-B746-886E-EF6D80B44F46}"/>
              </a:ext>
            </a:extLst>
          </p:cNvPr>
          <p:cNvPicPr>
            <a:picLocks noChangeAspect="1"/>
          </p:cNvPicPr>
          <p:nvPr/>
        </p:nvPicPr>
        <p:blipFill rotWithShape="1">
          <a:blip r:embed="rId3">
            <a:extLst>
              <a:ext uri="{28A0092B-C50C-407E-A947-70E740481C1C}">
                <a14:useLocalDpi xmlns:a14="http://schemas.microsoft.com/office/drawing/2010/main" val="0"/>
              </a:ext>
            </a:extLst>
          </a:blip>
          <a:srcRect l="7998" t="23395" r="31911" b="5822"/>
          <a:stretch/>
        </p:blipFill>
        <p:spPr>
          <a:xfrm flipH="1">
            <a:off x="7536160" y="1425350"/>
            <a:ext cx="4536503" cy="5343709"/>
          </a:xfrm>
          <a:prstGeom prst="rect">
            <a:avLst/>
          </a:prstGeom>
        </p:spPr>
      </p:pic>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84060" y="752014"/>
            <a:ext cx="7122454" cy="4949236"/>
          </a:xfrm>
        </p:spPr>
        <p:txBody>
          <a:bodyPr vert="horz" lIns="91440" tIns="45720" rIns="91440" bIns="45720" rtlCol="0">
            <a:noAutofit/>
          </a:bodyPr>
          <a:lstStyle/>
          <a:p>
            <a:pPr marL="0" indent="0">
              <a:lnSpc>
                <a:spcPct val="120000"/>
              </a:lnSpc>
              <a:buNone/>
            </a:pPr>
            <a:r>
              <a:rPr lang="es-ES" sz="2600" b="1" dirty="0"/>
              <a:t>¿Descanso de qué?</a:t>
            </a:r>
            <a:endParaRPr lang="es-ES" sz="2600" dirty="0"/>
          </a:p>
          <a:p>
            <a:pPr marL="0" indent="0">
              <a:lnSpc>
                <a:spcPct val="120000"/>
              </a:lnSpc>
              <a:buNone/>
            </a:pPr>
            <a:r>
              <a:rPr lang="es-ES" sz="2600" dirty="0"/>
              <a:t>En el capítulo anterior vimos que la mayoría de los problemas del ser humano tienen su origen en nuestro carácter. En el momento en el que el pecado entró al mundo, la semejanza de Adán y Eva con Dios se deformó. Como resultado, nuestros primeros padres se escondieron del Creador. El miedo se apoderó de su corazón y cuando el Señor los confrontó con su realidad, se acusaron entre sí y el amor que los había unido hasta entonces se esfumó.</a:t>
            </a:r>
            <a:endParaRPr lang="es-US" sz="2600" dirty="0"/>
          </a:p>
        </p:txBody>
      </p:sp>
    </p:spTree>
    <p:extLst>
      <p:ext uri="{BB962C8B-B14F-4D97-AF65-F5344CB8AC3E}">
        <p14:creationId xmlns:p14="http://schemas.microsoft.com/office/powerpoint/2010/main" val="41592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B55487F-CA35-EB43-9221-4ED6CA1329D5}"/>
              </a:ext>
            </a:extLst>
          </p:cNvPr>
          <p:cNvSpPr>
            <a:spLocks noGrp="1"/>
          </p:cNvSpPr>
          <p:nvPr>
            <p:ph idx="4294967295"/>
          </p:nvPr>
        </p:nvSpPr>
        <p:spPr>
          <a:xfrm>
            <a:off x="983432" y="2276872"/>
            <a:ext cx="4460240" cy="1829540"/>
          </a:xfrm>
        </p:spPr>
        <p:txBody>
          <a:bodyPr vert="horz" lIns="91440" tIns="45720" rIns="91440" bIns="45720" rtlCol="0" anchor="b">
            <a:normAutofit/>
          </a:bodyPr>
          <a:lstStyle/>
          <a:p>
            <a:pPr marL="0" indent="0">
              <a:buNone/>
            </a:pPr>
            <a:r>
              <a:rPr lang="en-US" sz="3800" kern="1200" dirty="0">
                <a:solidFill>
                  <a:schemeClr val="tx1"/>
                </a:solidFill>
              </a:rPr>
              <a:t>¿</a:t>
            </a:r>
            <a:r>
              <a:rPr lang="en-US" sz="3800" kern="1200" dirty="0" err="1">
                <a:solidFill>
                  <a:schemeClr val="tx1"/>
                </a:solidFill>
              </a:rPr>
              <a:t>Qué</a:t>
            </a:r>
            <a:r>
              <a:rPr lang="en-US" sz="3800" kern="1200" dirty="0">
                <a:solidFill>
                  <a:schemeClr val="tx1"/>
                </a:solidFill>
              </a:rPr>
              <a:t> </a:t>
            </a:r>
            <a:r>
              <a:rPr lang="en-US" sz="3800" kern="1200" dirty="0" err="1">
                <a:solidFill>
                  <a:schemeClr val="tx1"/>
                </a:solidFill>
              </a:rPr>
              <a:t>hago</a:t>
            </a:r>
            <a:r>
              <a:rPr lang="en-US" sz="3800" kern="1200" dirty="0">
                <a:solidFill>
                  <a:schemeClr val="tx1"/>
                </a:solidFill>
              </a:rPr>
              <a:t> con mi </a:t>
            </a:r>
            <a:r>
              <a:rPr lang="en-US" sz="3800" kern="1200" dirty="0" err="1">
                <a:solidFill>
                  <a:schemeClr val="tx1"/>
                </a:solidFill>
              </a:rPr>
              <a:t>carácter</a:t>
            </a:r>
            <a:r>
              <a:rPr lang="en-US" sz="3800" kern="1200" dirty="0">
                <a:solidFill>
                  <a:schemeClr val="tx1"/>
                </a:solidFill>
              </a:rPr>
              <a:t>?</a:t>
            </a:r>
          </a:p>
        </p:txBody>
      </p:sp>
      <p:sp>
        <p:nvSpPr>
          <p:cNvPr id="21" name="Rectangle 20">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pic>
        <p:nvPicPr>
          <p:cNvPr id="14" name="Picture 13" descr="A picture containing person, dark&#10;&#10;Description automatically generated">
            <a:extLst>
              <a:ext uri="{FF2B5EF4-FFF2-40B4-BE49-F238E27FC236}">
                <a16:creationId xmlns:a16="http://schemas.microsoft.com/office/drawing/2014/main" id="{D2A9E714-5DD1-E049-979E-610D77349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728" y="1052736"/>
            <a:ext cx="7490987" cy="4993992"/>
          </a:xfrm>
          <a:prstGeom prst="rect">
            <a:avLst/>
          </a:prstGeom>
        </p:spPr>
      </p:pic>
    </p:spTree>
    <p:extLst>
      <p:ext uri="{BB962C8B-B14F-4D97-AF65-F5344CB8AC3E}">
        <p14:creationId xmlns:p14="http://schemas.microsoft.com/office/powerpoint/2010/main" val="155650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3001" r="3001"/>
          <a:stretch/>
        </p:blipFill>
        <p:spPr>
          <a:xfrm>
            <a:off x="2522344"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1052736"/>
            <a:ext cx="5041776" cy="5412259"/>
          </a:xfrm>
        </p:spPr>
        <p:txBody>
          <a:bodyPr vert="horz" lIns="91440" tIns="45720" rIns="91440" bIns="45720" rtlCol="0">
            <a:normAutofit fontScale="85000" lnSpcReduction="10000"/>
          </a:bodyPr>
          <a:lstStyle/>
          <a:p>
            <a:pPr marL="0" indent="0">
              <a:lnSpc>
                <a:spcPct val="110000"/>
              </a:lnSpc>
              <a:buNone/>
            </a:pPr>
            <a:r>
              <a:rPr lang="es-ES" dirty="0"/>
              <a:t>No hay una sola persona en este mundo que no sea víctima del descontrol. Todos tenemos algo que lamentar. Recuerda que «el carácter humano, deformado por el pecado, es depravado y terriblemente diferente del que tuvo el primer hombre cuando salió de las manos del Creador» (</a:t>
            </a:r>
            <a:r>
              <a:rPr lang="es-ES" i="1" dirty="0"/>
              <a:t>Recibiréis poder </a:t>
            </a:r>
            <a:r>
              <a:rPr lang="es-ES" dirty="0"/>
              <a:t>p. 50). </a:t>
            </a:r>
            <a:endParaRPr lang="es-US" sz="2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915674" y="692696"/>
            <a:ext cx="8644822" cy="4680520"/>
          </a:xfrm>
        </p:spPr>
        <p:txBody>
          <a:bodyPr>
            <a:normAutofit/>
          </a:bodyPr>
          <a:lstStyle/>
          <a:p>
            <a:pPr marL="0" indent="0">
              <a:buNone/>
            </a:pPr>
            <a:r>
              <a:rPr lang="es-ES" dirty="0"/>
              <a:t>La palabra «depravado» puede parecer muy dura. Significa «corrupto», que a su vez equivale a «dañado», «perverso» y «torcido». En otras palabras, los seres humanos, al separarnos del Creador, nos fuimos deteriorando lentamente y acabamos siendo corruptos y depravados.</a:t>
            </a:r>
            <a:endParaRPr lang="es-US" dirty="0"/>
          </a:p>
          <a:p>
            <a:pPr marL="0" indent="0">
              <a:buNone/>
            </a:pPr>
            <a:endParaRPr lang="en-US" sz="28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14539" b="14539"/>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531610" y="1196752"/>
            <a:ext cx="4660390" cy="4980211"/>
          </a:xfrm>
        </p:spPr>
        <p:txBody>
          <a:bodyPr vert="horz" lIns="91440" tIns="45720" rIns="91440" bIns="45720" rtlCol="0">
            <a:normAutofit fontScale="92500" lnSpcReduction="10000"/>
          </a:bodyPr>
          <a:lstStyle/>
          <a:p>
            <a:pPr marL="0" indent="0">
              <a:buNone/>
            </a:pPr>
            <a:r>
              <a:rPr lang="es-ES" dirty="0"/>
              <a:t>Todos somos conscientes de esa triste situación. A veces lo negamos, pero en el silencio de la noche tenemos que aceptar que aunque el disfraz que llevamos puede servir para mostrar una buena imagen externa, nuestra realidad interna es mucho más grotesca de lo que imaginamos. </a:t>
            </a:r>
            <a:endParaRPr lang="es-US" dirty="0"/>
          </a:p>
          <a:p>
            <a:pPr marL="0" indent="0">
              <a:buNone/>
            </a:pPr>
            <a:endParaRPr lang="en-US" dirty="0">
              <a:latin typeface="+mn-lt"/>
            </a:endParaRPr>
          </a:p>
        </p:txBody>
      </p:sp>
    </p:spTree>
    <p:extLst>
      <p:ext uri="{BB962C8B-B14F-4D97-AF65-F5344CB8AC3E}">
        <p14:creationId xmlns:p14="http://schemas.microsoft.com/office/powerpoint/2010/main" val="153128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025B2-FE14-474D-811B-79BD18EDA1B6}"/>
              </a:ext>
            </a:extLst>
          </p:cNvPr>
          <p:cNvSpPr>
            <a:spLocks noGrp="1"/>
          </p:cNvSpPr>
          <p:nvPr>
            <p:ph type="ctrTitle"/>
          </p:nvPr>
        </p:nvSpPr>
        <p:spPr>
          <a:xfrm>
            <a:off x="643468" y="643467"/>
            <a:ext cx="4620584" cy="4567137"/>
          </a:xfrm>
        </p:spPr>
        <p:txBody>
          <a:bodyPr vert="horz" lIns="91440" tIns="45720" rIns="91440" bIns="45720" rtlCol="0">
            <a:normAutofit/>
          </a:bodyPr>
          <a:lstStyle/>
          <a:p>
            <a:pPr algn="l"/>
            <a:r>
              <a:rPr lang="en-US" sz="4400" b="1" kern="1200" dirty="0" err="1"/>
              <a:t>Cansados</a:t>
            </a:r>
            <a:r>
              <a:rPr lang="en-US" sz="4400" b="1" kern="1200" dirty="0"/>
              <a:t> de </a:t>
            </a:r>
            <a:r>
              <a:rPr lang="en-US" sz="4400" b="1" kern="1200" dirty="0" err="1"/>
              <a:t>querer</a:t>
            </a:r>
            <a:r>
              <a:rPr lang="en-US" sz="4400" b="1" kern="1200" dirty="0"/>
              <a:t> </a:t>
            </a:r>
            <a:r>
              <a:rPr lang="en-US" sz="4400" b="1" kern="1200" dirty="0" err="1"/>
              <a:t>cambiar</a:t>
            </a:r>
            <a:endParaRPr lang="en-US" sz="4400" b="1" kern="1200" dirty="0"/>
          </a:p>
          <a:p>
            <a:pPr algn="l"/>
            <a:r>
              <a:rPr lang="en-US" sz="4400" b="1" kern="1200" dirty="0">
                <a:latin typeface="+mj-lt"/>
                <a:ea typeface="+mj-ea"/>
                <a:cs typeface="+mj-cs"/>
              </a:rPr>
              <a:t> </a:t>
            </a:r>
          </a:p>
        </p:txBody>
      </p:sp>
      <p:pic>
        <p:nvPicPr>
          <p:cNvPr id="6" name="Picture 5" descr="A picture containing person, suit, trouser&#10;&#10;Description automatically generated">
            <a:extLst>
              <a:ext uri="{FF2B5EF4-FFF2-40B4-BE49-F238E27FC236}">
                <a16:creationId xmlns:a16="http://schemas.microsoft.com/office/drawing/2014/main" id="{9ADE28D8-2D29-3343-A60B-CC0A4471D163}"/>
              </a:ext>
            </a:extLst>
          </p:cNvPr>
          <p:cNvPicPr>
            <a:picLocks noChangeAspect="1"/>
          </p:cNvPicPr>
          <p:nvPr/>
        </p:nvPicPr>
        <p:blipFill rotWithShape="1">
          <a:blip r:embed="rId3">
            <a:extLst>
              <a:ext uri="{28A0092B-C50C-407E-A947-70E740481C1C}">
                <a14:useLocalDpi xmlns:a14="http://schemas.microsoft.com/office/drawing/2010/main" val="0"/>
              </a:ext>
            </a:extLst>
          </a:blip>
          <a:srcRect l="23351" r="1535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8">
            <a:extLst>
              <a:ext uri="{FF2B5EF4-FFF2-40B4-BE49-F238E27FC236}">
                <a16:creationId xmlns:a16="http://schemas.microsoft.com/office/drawing/2014/main" id="{14EC2EDD-ACA1-A44C-A4C9-E94A0A71A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07788979"/>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81126</TotalTime>
  <Words>1966</Words>
  <Application>Microsoft Macintosh PowerPoint</Application>
  <PresentationFormat>Widescreen</PresentationFormat>
  <Paragraphs>55</Paragraphs>
  <Slides>32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Times</vt:lpstr>
      <vt:lpstr>Trebuchet MS</vt:lpstr>
      <vt:lpstr>Custom Template by SHOWEET</vt:lpstr>
      <vt:lpstr>CAPÍTULO 3 «YO LOS HARÉ DESCANSAR»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Cansados de querer cambiar  </vt:lpstr>
      <vt:lpstr>PowerPoint Presentation</vt:lpstr>
      <vt:lpstr>PowerPoint Presentation</vt:lpstr>
      <vt:lpstr>PowerPoint Presentation</vt:lpstr>
      <vt:lpstr>¿Es la muerte la solución al problema de los constantes fracasos espirituales? El apóstol Pablo también, en algún momento de su experiencia, pensó en dejar de existir como una posible solución al problema del pecado. Quería ser bueno, pero no podía. Deseaba andar en los caminos de Dios y cumplir su voluntad, y sin embargo, descubría que dentro de él habitaba un monstruo que lo arrastraba hacia el mal.  </vt:lpstr>
      <vt:lpstr>PowerPoint Presentation</vt:lpstr>
      <vt:lpstr>PowerPoint Presentation</vt:lpstr>
      <vt:lpstr>PowerPoint Presentation</vt:lpstr>
      <vt:lpstr>La única salida es la muerte  Analicemos la experiencia de Pablo. Él describe su terrible lucha contra el toro salvaje, la bestia que lleva en su interior. Los teólogos le llaman la naturaleza pecaminosa. El apóstol es claro al decir: «Y si hago lo que no quiero, ya no lo hago yo sino el pecado que mora en mí» (Romanos 7: 20).   </vt:lpstr>
      <vt:lpstr>¿Quién es ese «pecado que mora en mí»? ¿De quién habla el apóstol? ¿Acaso él ya no estaba convertido? ¡Claro que sí! Su conversión había ocurrido en el desierto, camino a Damasco.</vt:lpstr>
      <vt:lpstr>¿Cómo entonces Pablo dice «el pecado que mora en mí»? ¿A qué se refiere? Dejemos que él mismo lo explique: «Pues según el hombre interior, me deleito en la Ley de Dios; pero veo otra ley en mis miembros, que se rebela contra la ley de mi mente y me lleva cautivo a la ley del pecado que está en mis miembros» (Rom. 7: 22,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13</cp:revision>
  <dcterms:created xsi:type="dcterms:W3CDTF">2011-05-09T14:18:21Z</dcterms:created>
  <dcterms:modified xsi:type="dcterms:W3CDTF">2022-01-06T22:37:36Z</dcterms:modified>
  <cp:category>Templates</cp:category>
</cp:coreProperties>
</file>