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EB Garamond SemiBold"/>
      <p:regular r:id="rId26"/>
      <p:bold r:id="rId27"/>
      <p:italic r:id="rId28"/>
      <p:boldItalic r:id="rId29"/>
    </p:embeddedFont>
    <p:embeddedFont>
      <p:font typeface="EB Garamond"/>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BGaramondSemiBold-regular.fntdata"/><Relationship Id="rId25" Type="http://schemas.openxmlformats.org/officeDocument/2006/relationships/slide" Target="slides/slide20.xml"/><Relationship Id="rId28" Type="http://schemas.openxmlformats.org/officeDocument/2006/relationships/font" Target="fonts/EBGaramondSemiBold-italic.fntdata"/><Relationship Id="rId27" Type="http://schemas.openxmlformats.org/officeDocument/2006/relationships/font" Target="fonts/EBGaramondSemi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BGaramondSemiBol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EBGaramond-bold.fntdata"/><Relationship Id="rId30" Type="http://schemas.openxmlformats.org/officeDocument/2006/relationships/font" Target="fonts/EBGaramond-regular.fntdata"/><Relationship Id="rId11" Type="http://schemas.openxmlformats.org/officeDocument/2006/relationships/slide" Target="slides/slide6.xml"/><Relationship Id="rId33" Type="http://schemas.openxmlformats.org/officeDocument/2006/relationships/font" Target="fonts/EBGaramond-boldItalic.fntdata"/><Relationship Id="rId10" Type="http://schemas.openxmlformats.org/officeDocument/2006/relationships/slide" Target="slides/slide5.xml"/><Relationship Id="rId32" Type="http://schemas.openxmlformats.org/officeDocument/2006/relationships/font" Target="fonts/EBGaramon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dbba7b471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dbba7b471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dbba7b471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dbba7b471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dbba7b471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dbba7b471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dbba7b471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dbba7b471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dbba7b4711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dbba7b471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dbba7b4711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dbba7b4711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dbcdbbc4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dbcdbbc4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dbcdbbc49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dbcdbbc49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dbcdbbc49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dbcdbbc49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3000">
                <a:latin typeface="EB Garamond"/>
                <a:ea typeface="EB Garamond"/>
                <a:cs typeface="EB Garamond"/>
                <a:sym typeface="EB Garamond"/>
              </a:rPr>
              <a:t>Ilustración</a:t>
            </a:r>
            <a:r>
              <a:rPr lang="es" sz="3000">
                <a:latin typeface="EB Garamond"/>
                <a:ea typeface="EB Garamond"/>
                <a:cs typeface="EB Garamond"/>
                <a:sym typeface="EB Garamond"/>
              </a:rPr>
              <a:t> Familia siria</a:t>
            </a:r>
            <a:endParaRPr sz="3000">
              <a:latin typeface="EB Garamond"/>
              <a:ea typeface="EB Garamond"/>
              <a:cs typeface="EB Garamond"/>
              <a:sym typeface="EB Garamon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dbd501f5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dbd501f5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dbb71a5cc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dbb71a5cc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dbcdbbc49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dbcdbbc49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dbb71a5cc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dbb71a5cc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3000">
                <a:latin typeface="EB Garamond"/>
                <a:ea typeface="EB Garamond"/>
                <a:cs typeface="EB Garamond"/>
                <a:sym typeface="EB Garamond"/>
              </a:rPr>
              <a:t>Ilustracion </a:t>
            </a:r>
            <a:r>
              <a:rPr lang="es" sz="3000">
                <a:solidFill>
                  <a:schemeClr val="dk1"/>
                </a:solidFill>
                <a:latin typeface="EB Garamond"/>
                <a:ea typeface="EB Garamond"/>
                <a:cs typeface="EB Garamond"/>
                <a:sym typeface="EB Garamond"/>
              </a:rPr>
              <a:t>Ahmed</a:t>
            </a:r>
            <a:endParaRPr sz="3000">
              <a:latin typeface="EB Garamond"/>
              <a:ea typeface="EB Garamond"/>
              <a:cs typeface="EB Garamond"/>
              <a:sym typeface="EB Garamon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dbb71a5cc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dbb71a5cc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dbb71a5cc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dbb71a5cc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dbb71a5cc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dbb71a5cc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dbba7b471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dbba7b471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dbba7b471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dbba7b471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dbba7b471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dbba7b471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665250" y="2382775"/>
            <a:ext cx="8188500" cy="178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5200">
                <a:solidFill>
                  <a:schemeClr val="dk1"/>
                </a:solidFill>
                <a:latin typeface="EB Garamond"/>
                <a:ea typeface="EB Garamond"/>
                <a:cs typeface="EB Garamond"/>
                <a:sym typeface="EB Garamond"/>
              </a:rPr>
              <a:t>Semana del Hogar y el Matrimonio Cristiano</a:t>
            </a:r>
            <a:endParaRPr sz="52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22"/>
          <p:cNvSpPr txBox="1"/>
          <p:nvPr>
            <p:ph idx="1" type="body"/>
          </p:nvPr>
        </p:nvSpPr>
        <p:spPr>
          <a:xfrm>
            <a:off x="347025" y="1095950"/>
            <a:ext cx="8520600" cy="3199800"/>
          </a:xfrm>
          <a:prstGeom prst="rect">
            <a:avLst/>
          </a:prstGeom>
        </p:spPr>
        <p:txBody>
          <a:bodyPr anchorCtr="0" anchor="t" bIns="91425" lIns="91425" spcFirstLastPara="1" rIns="91425" wrap="square" tIns="91425">
            <a:normAutofit/>
          </a:bodyPr>
          <a:lstStyle/>
          <a:p>
            <a:pPr indent="-285750" lvl="0" marL="800100" marR="353060" rtl="0" algn="just">
              <a:lnSpc>
                <a:spcPct val="120833"/>
              </a:lnSpc>
              <a:spcBef>
                <a:spcPts val="10"/>
              </a:spcBef>
              <a:spcAft>
                <a:spcPts val="0"/>
              </a:spcAft>
              <a:buClr>
                <a:schemeClr val="dk1"/>
              </a:buClr>
              <a:buSzPts val="1800"/>
              <a:buFont typeface="EB Garamond"/>
              <a:buChar char="•"/>
            </a:pPr>
            <a:r>
              <a:rPr i="1" lang="es">
                <a:solidFill>
                  <a:schemeClr val="dk1"/>
                </a:solidFill>
                <a:latin typeface="EB Garamond"/>
                <a:ea typeface="EB Garamond"/>
                <a:cs typeface="EB Garamond"/>
                <a:sym typeface="EB Garamond"/>
              </a:rPr>
              <a:t>“Amará, pues al extranjero, porque extranjeros fuisteis vosotros en Egipto” </a:t>
            </a:r>
            <a:r>
              <a:rPr lang="es">
                <a:solidFill>
                  <a:schemeClr val="dk1"/>
                </a:solidFill>
                <a:latin typeface="EB Garamond"/>
                <a:ea typeface="EB Garamond"/>
                <a:cs typeface="EB Garamond"/>
                <a:sym typeface="EB Garamond"/>
              </a:rPr>
              <a:t>Deuteronomio 10:19.</a:t>
            </a:r>
            <a:endParaRPr>
              <a:solidFill>
                <a:schemeClr val="dk1"/>
              </a:solidFill>
              <a:latin typeface="EB Garamond"/>
              <a:ea typeface="EB Garamond"/>
              <a:cs typeface="EB Garamond"/>
              <a:sym typeface="EB Garamond"/>
            </a:endParaRPr>
          </a:p>
          <a:p>
            <a:pPr indent="-285750" lvl="0" marL="800100" marR="351790" rtl="0" algn="just">
              <a:lnSpc>
                <a:spcPct val="120833"/>
              </a:lnSpc>
              <a:spcBef>
                <a:spcPts val="5"/>
              </a:spcBef>
              <a:spcAft>
                <a:spcPts val="0"/>
              </a:spcAft>
              <a:buClr>
                <a:schemeClr val="dk1"/>
              </a:buClr>
              <a:buSzPts val="1800"/>
              <a:buFont typeface="EB Garamond"/>
              <a:buChar char="•"/>
            </a:pPr>
            <a:r>
              <a:rPr i="1" lang="es">
                <a:solidFill>
                  <a:schemeClr val="dk1"/>
                </a:solidFill>
                <a:latin typeface="EB Garamond"/>
                <a:ea typeface="EB Garamond"/>
                <a:cs typeface="EB Garamond"/>
                <a:sym typeface="EB Garamond"/>
              </a:rPr>
              <a:t>“Como a un nativo de vosotros tendréis al extranjero que habite entre vosotros.  Ámalo como a ti mismo, porque peregrino fuiste en Egipto.  YO SOY el Señor vuestro Dios.” </a:t>
            </a:r>
            <a:r>
              <a:rPr lang="es">
                <a:solidFill>
                  <a:schemeClr val="dk1"/>
                </a:solidFill>
                <a:latin typeface="EB Garamond"/>
                <a:ea typeface="EB Garamond"/>
                <a:cs typeface="EB Garamond"/>
                <a:sym typeface="EB Garamond"/>
              </a:rPr>
              <a:t>Levítico 19:34.</a:t>
            </a:r>
            <a:endParaRPr>
              <a:solidFill>
                <a:schemeClr val="dk1"/>
              </a:solidFill>
              <a:latin typeface="EB Garamond"/>
              <a:ea typeface="EB Garamond"/>
              <a:cs typeface="EB Garamond"/>
              <a:sym typeface="EB Garamond"/>
            </a:endParaRPr>
          </a:p>
          <a:p>
            <a:pPr indent="-285750" lvl="0" marL="786130" marR="392430" rtl="0" algn="just">
              <a:lnSpc>
                <a:spcPct val="120833"/>
              </a:lnSpc>
              <a:spcBef>
                <a:spcPts val="495"/>
              </a:spcBef>
              <a:spcAft>
                <a:spcPts val="0"/>
              </a:spcAft>
              <a:buClr>
                <a:schemeClr val="dk1"/>
              </a:buClr>
              <a:buSzPts val="1800"/>
              <a:buFont typeface="EB Garamond"/>
              <a:buChar char="•"/>
            </a:pPr>
            <a:r>
              <a:rPr i="1" lang="es">
                <a:solidFill>
                  <a:schemeClr val="dk1"/>
                </a:solidFill>
                <a:latin typeface="EB Garamond"/>
                <a:ea typeface="EB Garamond"/>
                <a:cs typeface="EB Garamond"/>
                <a:sym typeface="EB Garamond"/>
              </a:rPr>
              <a:t> “Maldito el que tuerza el derecho del extranjero, del huérfano y de la viuda.  Y todo el pueblo dirá: “¡Amén!” </a:t>
            </a:r>
            <a:r>
              <a:rPr lang="es">
                <a:solidFill>
                  <a:schemeClr val="dk1"/>
                </a:solidFill>
                <a:latin typeface="EB Garamond"/>
                <a:ea typeface="EB Garamond"/>
                <a:cs typeface="EB Garamond"/>
                <a:sym typeface="EB Garamond"/>
              </a:rPr>
              <a:t>Deuteronomio 27:19.</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23"/>
          <p:cNvSpPr txBox="1"/>
          <p:nvPr>
            <p:ph type="title"/>
          </p:nvPr>
        </p:nvSpPr>
        <p:spPr>
          <a:xfrm>
            <a:off x="509250" y="727625"/>
            <a:ext cx="8520600" cy="1059900"/>
          </a:xfrm>
          <a:prstGeom prst="rect">
            <a:avLst/>
          </a:prstGeom>
        </p:spPr>
        <p:txBody>
          <a:bodyPr anchorCtr="0" anchor="t" bIns="91425" lIns="91425" spcFirstLastPara="1" rIns="91425" wrap="square" tIns="91425">
            <a:noAutofit/>
          </a:bodyPr>
          <a:lstStyle/>
          <a:p>
            <a:pPr indent="0" lvl="0" marL="0" marR="391795" rtl="0" algn="just">
              <a:lnSpc>
                <a:spcPct val="120833"/>
              </a:lnSpc>
              <a:spcBef>
                <a:spcPts val="0"/>
              </a:spcBef>
              <a:spcAft>
                <a:spcPts val="0"/>
              </a:spcAft>
              <a:buClr>
                <a:schemeClr val="dk1"/>
              </a:buClr>
              <a:buSzPts val="1100"/>
              <a:buFont typeface="Arial"/>
              <a:buNone/>
            </a:pPr>
            <a:r>
              <a:rPr lang="es" sz="1800">
                <a:latin typeface="EB Garamond"/>
                <a:ea typeface="EB Garamond"/>
                <a:cs typeface="EB Garamond"/>
                <a:sym typeface="EB Garamond"/>
              </a:rPr>
              <a:t>¿No parece increíble que las mismas personas que con gran frecuencia son víctimas de la negligencia de la sociedad, son aquellas sobre las cuales Dios da instrucciones específicas para que sean bendecidas y sostenidas por Su pueblo?</a:t>
            </a:r>
            <a:endParaRPr sz="1800"/>
          </a:p>
        </p:txBody>
      </p:sp>
      <p:sp>
        <p:nvSpPr>
          <p:cNvPr id="120" name="Google Shape;120;p23"/>
          <p:cNvSpPr txBox="1"/>
          <p:nvPr>
            <p:ph idx="1" type="body"/>
          </p:nvPr>
        </p:nvSpPr>
        <p:spPr>
          <a:xfrm>
            <a:off x="890250" y="2048900"/>
            <a:ext cx="7453800" cy="2943900"/>
          </a:xfrm>
          <a:prstGeom prst="rect">
            <a:avLst/>
          </a:prstGeom>
        </p:spPr>
        <p:txBody>
          <a:bodyPr anchorCtr="0" anchor="t" bIns="91425" lIns="91425" spcFirstLastPara="1" rIns="91425" wrap="square" tIns="91425">
            <a:normAutofit/>
          </a:bodyPr>
          <a:lstStyle/>
          <a:p>
            <a:pPr indent="0" lvl="0" marL="786130" marR="849630" rtl="0" algn="just">
              <a:lnSpc>
                <a:spcPct val="120833"/>
              </a:lnSpc>
              <a:spcBef>
                <a:spcPts val="0"/>
              </a:spcBef>
              <a:spcAft>
                <a:spcPts val="0"/>
              </a:spcAft>
              <a:buNone/>
            </a:pPr>
            <a:r>
              <a:rPr i="1" lang="es">
                <a:solidFill>
                  <a:schemeClr val="dk1"/>
                </a:solidFill>
                <a:latin typeface="EB Garamond"/>
                <a:ea typeface="EB Garamond"/>
                <a:cs typeface="EB Garamond"/>
                <a:sym typeface="EB Garamond"/>
              </a:rPr>
              <a:t>"Guardadlos, cumplidlos, porque ésta es vuestra sabiduría y vuestra inteligencia ante las naciones, que al oír todas estas leyes, dirán: '¡Qué pueblo sabio y entendido, qué nación grande es ésta!'  Porque ¿qué otra nación grande tiene los dioses tan cerca de sí, como está el Señor nuestro Dios en todo cuanto le pedimos?  ¿Y qué otra nación tan grande tiene normas y preceptos tan justos como toda esta Ley que promulgo ante vosotros?".</a:t>
            </a:r>
            <a:r>
              <a:rPr lang="es">
                <a:solidFill>
                  <a:schemeClr val="dk1"/>
                </a:solidFill>
                <a:latin typeface="EB Garamond"/>
                <a:ea typeface="EB Garamond"/>
                <a:cs typeface="EB Garamond"/>
                <a:sym typeface="EB Garamond"/>
              </a:rPr>
              <a:t> Deuteronomio 4:6-8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Google Shape;125;p24"/>
          <p:cNvSpPr txBox="1"/>
          <p:nvPr>
            <p:ph type="title"/>
          </p:nvPr>
        </p:nvSpPr>
        <p:spPr>
          <a:xfrm>
            <a:off x="459225" y="487500"/>
            <a:ext cx="8407500" cy="2974500"/>
          </a:xfrm>
          <a:prstGeom prst="rect">
            <a:avLst/>
          </a:prstGeom>
        </p:spPr>
        <p:txBody>
          <a:bodyPr anchorCtr="0" anchor="t" bIns="91425" lIns="91425" spcFirstLastPara="1" rIns="91425" wrap="square" tIns="91425">
            <a:noAutofit/>
          </a:bodyPr>
          <a:lstStyle/>
          <a:p>
            <a:pPr indent="0" lvl="0" marL="0" marR="392430" rtl="0" algn="just">
              <a:lnSpc>
                <a:spcPct val="120833"/>
              </a:lnSpc>
              <a:spcBef>
                <a:spcPts val="5"/>
              </a:spcBef>
              <a:spcAft>
                <a:spcPts val="0"/>
              </a:spcAft>
              <a:buNone/>
            </a:pPr>
            <a:r>
              <a:rPr lang="es" sz="1800">
                <a:latin typeface="EB Garamond"/>
                <a:ea typeface="EB Garamond"/>
                <a:cs typeface="EB Garamond"/>
                <a:sym typeface="EB Garamond"/>
              </a:rPr>
              <a:t>Se establecieron ciudades de refugio </a:t>
            </a:r>
            <a:r>
              <a:rPr lang="es" sz="1200">
                <a:latin typeface="EB Garamond"/>
                <a:ea typeface="EB Garamond"/>
                <a:cs typeface="EB Garamond"/>
                <a:sym typeface="EB Garamond"/>
              </a:rPr>
              <a:t>(Núm. 35).</a:t>
            </a:r>
            <a:endParaRPr sz="1200">
              <a:latin typeface="EB Garamond"/>
              <a:ea typeface="EB Garamond"/>
              <a:cs typeface="EB Garamond"/>
              <a:sym typeface="EB Garamond"/>
            </a:endParaRPr>
          </a:p>
          <a:p>
            <a:pPr indent="0" lvl="0" marL="0" marR="392430" rtl="0" algn="just">
              <a:lnSpc>
                <a:spcPct val="120833"/>
              </a:lnSpc>
              <a:spcBef>
                <a:spcPts val="5"/>
              </a:spcBef>
              <a:spcAft>
                <a:spcPts val="0"/>
              </a:spcAft>
              <a:buNone/>
            </a:pPr>
            <a:r>
              <a:t/>
            </a:r>
            <a:endParaRPr sz="1200">
              <a:latin typeface="EB Garamond"/>
              <a:ea typeface="EB Garamond"/>
              <a:cs typeface="EB Garamond"/>
              <a:sym typeface="EB Garamond"/>
            </a:endParaRPr>
          </a:p>
          <a:p>
            <a:pPr indent="0" lvl="0" marL="0" marR="391160" rtl="0" algn="just">
              <a:lnSpc>
                <a:spcPct val="120833"/>
              </a:lnSpc>
              <a:spcBef>
                <a:spcPts val="5"/>
              </a:spcBef>
              <a:spcAft>
                <a:spcPts val="0"/>
              </a:spcAft>
              <a:buNone/>
            </a:pPr>
            <a:r>
              <a:rPr lang="es" sz="1800">
                <a:latin typeface="EB Garamond"/>
                <a:ea typeface="EB Garamond"/>
                <a:cs typeface="EB Garamond"/>
                <a:sym typeface="EB Garamond"/>
              </a:rPr>
              <a:t>El hecho de que Israel debía dar la bienvenida a los viajeros iba a ser una gran bendición para ellos mismos y para sus huéspedes, porque iba a proveerles la ocasión de testificar acerca de su Dios, de revelarles a su Dios a las visitas que les acompañaban.</a:t>
            </a:r>
            <a:endParaRPr sz="1800">
              <a:latin typeface="EB Garamond"/>
              <a:ea typeface="EB Garamond"/>
              <a:cs typeface="EB Garamond"/>
              <a:sym typeface="EB Garamond"/>
            </a:endParaRPr>
          </a:p>
          <a:p>
            <a:pPr indent="0" lvl="0" marL="0" marR="391160" rtl="0" algn="just">
              <a:lnSpc>
                <a:spcPct val="120833"/>
              </a:lnSpc>
              <a:spcBef>
                <a:spcPts val="5"/>
              </a:spcBef>
              <a:spcAft>
                <a:spcPts val="0"/>
              </a:spcAft>
              <a:buNone/>
            </a:pPr>
            <a:r>
              <a:t/>
            </a:r>
            <a:endParaRPr sz="1800">
              <a:latin typeface="EB Garamond"/>
              <a:ea typeface="EB Garamond"/>
              <a:cs typeface="EB Garamond"/>
              <a:sym typeface="EB Garamond"/>
            </a:endParaRPr>
          </a:p>
          <a:p>
            <a:pPr indent="457200" lvl="0" marL="0" rtl="0" algn="just">
              <a:spcBef>
                <a:spcPts val="5"/>
              </a:spcBef>
              <a:spcAft>
                <a:spcPts val="0"/>
              </a:spcAft>
              <a:buNone/>
            </a:pPr>
            <a:r>
              <a:rPr lang="es" sz="1800">
                <a:latin typeface="EB Garamond"/>
                <a:ea typeface="EB Garamond"/>
                <a:cs typeface="EB Garamond"/>
                <a:sym typeface="EB Garamond"/>
              </a:rPr>
              <a:t>Las viudas</a:t>
            </a:r>
            <a:endParaRPr sz="1800">
              <a:latin typeface="EB Garamond"/>
              <a:ea typeface="EB Garamond"/>
              <a:cs typeface="EB Garamond"/>
              <a:sym typeface="EB Garamond"/>
            </a:endParaRPr>
          </a:p>
          <a:p>
            <a:pPr indent="457200" lvl="0" marL="0" rtl="0" algn="just">
              <a:spcBef>
                <a:spcPts val="280"/>
              </a:spcBef>
              <a:spcAft>
                <a:spcPts val="0"/>
              </a:spcAft>
              <a:buNone/>
            </a:pPr>
            <a:r>
              <a:rPr lang="es" sz="1800">
                <a:latin typeface="EB Garamond"/>
                <a:ea typeface="EB Garamond"/>
                <a:cs typeface="EB Garamond"/>
                <a:sym typeface="EB Garamond"/>
              </a:rPr>
              <a:t>Los huérfanos </a:t>
            </a:r>
            <a:endParaRPr sz="1800">
              <a:latin typeface="EB Garamond"/>
              <a:ea typeface="EB Garamond"/>
              <a:cs typeface="EB Garamond"/>
              <a:sym typeface="EB Garamond"/>
            </a:endParaRPr>
          </a:p>
          <a:p>
            <a:pPr indent="457200" lvl="0" marL="0" marR="391795" rtl="0" algn="just">
              <a:lnSpc>
                <a:spcPct val="120833"/>
              </a:lnSpc>
              <a:spcBef>
                <a:spcPts val="280"/>
              </a:spcBef>
              <a:spcAft>
                <a:spcPts val="0"/>
              </a:spcAft>
              <a:buNone/>
            </a:pPr>
            <a:r>
              <a:rPr lang="es" sz="1800">
                <a:latin typeface="EB Garamond"/>
                <a:ea typeface="EB Garamond"/>
                <a:cs typeface="EB Garamond"/>
                <a:sym typeface="EB Garamond"/>
              </a:rPr>
              <a:t>Los extranjeros y los viajeros</a:t>
            </a:r>
            <a:endParaRPr sz="1800">
              <a:latin typeface="EB Garamond"/>
              <a:ea typeface="EB Garamond"/>
              <a:cs typeface="EB Garamond"/>
              <a:sym typeface="EB Garamond"/>
            </a:endParaRPr>
          </a:p>
        </p:txBody>
      </p:sp>
      <p:sp>
        <p:nvSpPr>
          <p:cNvPr id="126" name="Google Shape;126;p24"/>
          <p:cNvSpPr txBox="1"/>
          <p:nvPr>
            <p:ph idx="1" type="body"/>
          </p:nvPr>
        </p:nvSpPr>
        <p:spPr>
          <a:xfrm>
            <a:off x="664950" y="3511400"/>
            <a:ext cx="8520600" cy="1321200"/>
          </a:xfrm>
          <a:prstGeom prst="rect">
            <a:avLst/>
          </a:prstGeom>
        </p:spPr>
        <p:txBody>
          <a:bodyPr anchorCtr="0" anchor="t" bIns="91425" lIns="91425" spcFirstLastPara="1" rIns="91425" wrap="square" tIns="91425">
            <a:normAutofit/>
          </a:bodyPr>
          <a:lstStyle/>
          <a:p>
            <a:pPr indent="0" lvl="0" marL="0" marR="391795" rtl="0" algn="ctr">
              <a:lnSpc>
                <a:spcPct val="120833"/>
              </a:lnSpc>
              <a:spcBef>
                <a:spcPts val="0"/>
              </a:spcBef>
              <a:spcAft>
                <a:spcPts val="0"/>
              </a:spcAft>
              <a:buNone/>
            </a:pPr>
            <a:r>
              <a:rPr i="1" lang="es">
                <a:solidFill>
                  <a:schemeClr val="dk1"/>
                </a:solidFill>
                <a:latin typeface="EB Garamond"/>
                <a:ea typeface="EB Garamond"/>
                <a:cs typeface="EB Garamond"/>
                <a:sym typeface="EB Garamond"/>
              </a:rPr>
              <a:t>La manera de Dios es que podamos sentir empatía por los que no son de nuestra misma etnicidad, de nuestra misma religión y de nuestro mismo trasfondo.</a:t>
            </a:r>
            <a:endParaRPr i="1">
              <a:solidFill>
                <a:schemeClr val="dk1"/>
              </a:solidFill>
              <a:latin typeface="EB Garamond"/>
              <a:ea typeface="EB Garamond"/>
              <a:cs typeface="EB Garamond"/>
              <a:sym typeface="EB 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p25"/>
          <p:cNvSpPr txBox="1"/>
          <p:nvPr>
            <p:ph type="title"/>
          </p:nvPr>
        </p:nvSpPr>
        <p:spPr>
          <a:xfrm>
            <a:off x="679500" y="826525"/>
            <a:ext cx="7785000" cy="572700"/>
          </a:xfrm>
          <a:prstGeom prst="rect">
            <a:avLst/>
          </a:prstGeom>
        </p:spPr>
        <p:txBody>
          <a:bodyPr anchorCtr="0" anchor="t" bIns="91425" lIns="91425" spcFirstLastPara="1" rIns="91425" wrap="square" tIns="91425">
            <a:noAutofit/>
          </a:bodyPr>
          <a:lstStyle/>
          <a:p>
            <a:pPr indent="0" lvl="0" marL="0" marR="391795" rtl="0" algn="just">
              <a:lnSpc>
                <a:spcPct val="120833"/>
              </a:lnSpc>
              <a:spcBef>
                <a:spcPts val="10"/>
              </a:spcBef>
              <a:spcAft>
                <a:spcPts val="0"/>
              </a:spcAft>
              <a:buClr>
                <a:schemeClr val="dk1"/>
              </a:buClr>
              <a:buSzPts val="1100"/>
              <a:buFont typeface="Arial"/>
              <a:buNone/>
            </a:pPr>
            <a:r>
              <a:rPr lang="es" sz="1900">
                <a:latin typeface="EB Garamond"/>
                <a:ea typeface="EB Garamond"/>
                <a:cs typeface="EB Garamond"/>
                <a:sym typeface="EB Garamond"/>
              </a:rPr>
              <a:t>Las leyes de Israel fueron creadas para exhibir el carácter de Dios a las naciones.  </a:t>
            </a:r>
            <a:endParaRPr sz="1900">
              <a:latin typeface="EB Garamond"/>
              <a:ea typeface="EB Garamond"/>
              <a:cs typeface="EB Garamond"/>
              <a:sym typeface="EB Garamond"/>
            </a:endParaRPr>
          </a:p>
        </p:txBody>
      </p:sp>
      <p:sp>
        <p:nvSpPr>
          <p:cNvPr id="132" name="Google Shape;132;p25"/>
          <p:cNvSpPr txBox="1"/>
          <p:nvPr>
            <p:ph idx="1" type="body"/>
          </p:nvPr>
        </p:nvSpPr>
        <p:spPr>
          <a:xfrm>
            <a:off x="848575" y="1637675"/>
            <a:ext cx="7871100" cy="2698200"/>
          </a:xfrm>
          <a:prstGeom prst="rect">
            <a:avLst/>
          </a:prstGeom>
        </p:spPr>
        <p:txBody>
          <a:bodyPr anchorCtr="0" anchor="t" bIns="91425" lIns="91425" spcFirstLastPara="1" rIns="91425" wrap="square" tIns="91425">
            <a:noAutofit/>
          </a:bodyPr>
          <a:lstStyle/>
          <a:p>
            <a:pPr indent="0" lvl="0" marL="0" marR="391795" rtl="0" algn="just">
              <a:lnSpc>
                <a:spcPct val="120833"/>
              </a:lnSpc>
              <a:spcBef>
                <a:spcPts val="10"/>
              </a:spcBef>
              <a:spcAft>
                <a:spcPts val="0"/>
              </a:spcAft>
              <a:buNone/>
            </a:pPr>
            <a:r>
              <a:rPr lang="es">
                <a:solidFill>
                  <a:schemeClr val="dk1"/>
                </a:solidFill>
                <a:latin typeface="EB Garamond"/>
                <a:ea typeface="EB Garamond"/>
                <a:cs typeface="EB Garamond"/>
                <a:sym typeface="EB Garamond"/>
              </a:rPr>
              <a:t>Dios juzgó a su pueblo especial, en parte por la negligencia de sus leyes de justicia a las familias en crisis:</a:t>
            </a:r>
            <a:endParaRPr>
              <a:solidFill>
                <a:schemeClr val="dk1"/>
              </a:solidFill>
              <a:latin typeface="EB Garamond"/>
              <a:ea typeface="EB Garamond"/>
              <a:cs typeface="EB Garamond"/>
              <a:sym typeface="EB Garamond"/>
            </a:endParaRPr>
          </a:p>
          <a:p>
            <a:pPr indent="0" lvl="0" marL="0" marR="594360" rtl="0" algn="just">
              <a:lnSpc>
                <a:spcPct val="100000"/>
              </a:lnSpc>
              <a:spcBef>
                <a:spcPts val="0"/>
              </a:spcBef>
              <a:spcAft>
                <a:spcPts val="0"/>
              </a:spcAft>
              <a:buNone/>
            </a:pPr>
            <a:r>
              <a:t/>
            </a:r>
            <a:endParaRPr>
              <a:solidFill>
                <a:schemeClr val="dk1"/>
              </a:solidFill>
              <a:latin typeface="EB Garamond"/>
              <a:ea typeface="EB Garamond"/>
              <a:cs typeface="EB Garamond"/>
              <a:sym typeface="EB Garamond"/>
            </a:endParaRPr>
          </a:p>
          <a:p>
            <a:pPr indent="-342900" lvl="0" marL="457200" marR="594360" rtl="0" algn="just">
              <a:lnSpc>
                <a:spcPct val="100000"/>
              </a:lnSpc>
              <a:spcBef>
                <a:spcPts val="0"/>
              </a:spcBef>
              <a:spcAft>
                <a:spcPts val="0"/>
              </a:spcAft>
              <a:buClr>
                <a:schemeClr val="dk1"/>
              </a:buClr>
              <a:buSzPts val="1800"/>
              <a:buFont typeface="EB Garamond"/>
              <a:buChar char="●"/>
            </a:pPr>
            <a:r>
              <a:rPr i="1" lang="es">
                <a:solidFill>
                  <a:schemeClr val="dk1"/>
                </a:solidFill>
                <a:latin typeface="EB Garamond"/>
                <a:ea typeface="EB Garamond"/>
                <a:cs typeface="EB Garamond"/>
                <a:sym typeface="EB Garamond"/>
              </a:rPr>
              <a:t>“Pero si mejoráis realmente vuestros caminos y vuestras obras; si hacéis justicia entre el hombre y su prójimo, si no oprimís al peregrino, al huérfano, y a la viuda, ni derramáis sangre inocente en este lugar, ni andáis en pos de dioses ajenos para mal vuestro; os dejaré vivir en este país que di a vuestros padres para siempre." </a:t>
            </a:r>
            <a:r>
              <a:rPr lang="es">
                <a:solidFill>
                  <a:schemeClr val="dk1"/>
                </a:solidFill>
                <a:latin typeface="EB Garamond"/>
                <a:ea typeface="EB Garamond"/>
                <a:cs typeface="EB Garamond"/>
                <a:sym typeface="EB Garamond"/>
              </a:rPr>
              <a:t>Jeremías 7:5-7.</a:t>
            </a:r>
            <a:endParaRPr>
              <a:solidFill>
                <a:srgbClr val="555555"/>
              </a:solidFill>
              <a:latin typeface="Times New Roman"/>
              <a:ea typeface="Times New Roman"/>
              <a:cs typeface="Times New Roman"/>
              <a:sym typeface="Times New Roman"/>
            </a:endParaRPr>
          </a:p>
          <a:p>
            <a:pPr indent="0" lvl="0" marL="0" marR="351790" rtl="0" algn="just">
              <a:lnSpc>
                <a:spcPct val="100000"/>
              </a:lnSpc>
              <a:spcBef>
                <a:spcPts val="0"/>
              </a:spcBef>
              <a:spcAft>
                <a:spcPts val="0"/>
              </a:spcAft>
              <a:buNone/>
            </a:pPr>
            <a:r>
              <a:t/>
            </a:r>
            <a:endParaRPr>
              <a:solidFill>
                <a:schemeClr val="dk1"/>
              </a:solidFill>
              <a:latin typeface="EB Garamond"/>
              <a:ea typeface="EB Garamond"/>
              <a:cs typeface="EB Garamond"/>
              <a:sym typeface="EB 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26"/>
          <p:cNvSpPr txBox="1"/>
          <p:nvPr>
            <p:ph idx="1" type="body"/>
          </p:nvPr>
        </p:nvSpPr>
        <p:spPr>
          <a:xfrm>
            <a:off x="311700" y="1543575"/>
            <a:ext cx="8520600" cy="2874600"/>
          </a:xfrm>
          <a:prstGeom prst="rect">
            <a:avLst/>
          </a:prstGeom>
        </p:spPr>
        <p:txBody>
          <a:bodyPr anchorCtr="0" anchor="t" bIns="91425" lIns="91425" spcFirstLastPara="1" rIns="91425" wrap="square" tIns="91425">
            <a:normAutofit/>
          </a:bodyPr>
          <a:lstStyle/>
          <a:p>
            <a:pPr indent="-342900" lvl="0" marL="457200" marR="351790" rtl="0" algn="just">
              <a:lnSpc>
                <a:spcPct val="100000"/>
              </a:lnSpc>
              <a:spcBef>
                <a:spcPts val="0"/>
              </a:spcBef>
              <a:spcAft>
                <a:spcPts val="0"/>
              </a:spcAft>
              <a:buClr>
                <a:schemeClr val="dk1"/>
              </a:buClr>
              <a:buSzPts val="1800"/>
              <a:buFont typeface="EB Garamond"/>
              <a:buChar char="●"/>
            </a:pPr>
            <a:r>
              <a:rPr i="1" lang="es">
                <a:solidFill>
                  <a:schemeClr val="dk1"/>
                </a:solidFill>
                <a:latin typeface="EB Garamond"/>
                <a:ea typeface="EB Garamond"/>
                <a:cs typeface="EB Garamond"/>
                <a:sym typeface="EB Garamond"/>
              </a:rPr>
              <a:t>"Echaréis sobre ella suertes por herencia para vosotros, y para los extranjeros que viven entre vosotros, que entre vosotros haya engendrado hijos.  Los tendréis como israelitas naturales, echarán suerte con vosotros para heredar entre las tribus de Israel"</a:t>
            </a:r>
            <a:r>
              <a:rPr lang="es">
                <a:solidFill>
                  <a:schemeClr val="dk1"/>
                </a:solidFill>
                <a:latin typeface="EB Garamond"/>
                <a:ea typeface="EB Garamond"/>
                <a:cs typeface="EB Garamond"/>
                <a:sym typeface="EB Garamond"/>
              </a:rPr>
              <a:t> Ezequiel 47:22.</a:t>
            </a:r>
            <a:endParaRPr>
              <a:solidFill>
                <a:schemeClr val="dk1"/>
              </a:solidFill>
              <a:latin typeface="EB Garamond"/>
              <a:ea typeface="EB Garamond"/>
              <a:cs typeface="EB Garamond"/>
              <a:sym typeface="EB Garamond"/>
            </a:endParaRPr>
          </a:p>
          <a:p>
            <a:pPr indent="0" lvl="0" marL="457200" marR="351790" rtl="0" algn="just">
              <a:lnSpc>
                <a:spcPct val="100000"/>
              </a:lnSpc>
              <a:spcBef>
                <a:spcPts val="0"/>
              </a:spcBef>
              <a:spcAft>
                <a:spcPts val="0"/>
              </a:spcAft>
              <a:buNone/>
            </a:pPr>
            <a:r>
              <a:t/>
            </a:r>
            <a:endParaRPr>
              <a:solidFill>
                <a:schemeClr val="dk1"/>
              </a:solidFill>
              <a:latin typeface="EB Garamond"/>
              <a:ea typeface="EB Garamond"/>
              <a:cs typeface="EB Garamond"/>
              <a:sym typeface="EB Garamond"/>
            </a:endParaRPr>
          </a:p>
          <a:p>
            <a:pPr indent="-342900" lvl="0" marL="457200" marR="351790" rtl="0" algn="just">
              <a:lnSpc>
                <a:spcPct val="100000"/>
              </a:lnSpc>
              <a:spcBef>
                <a:spcPts val="0"/>
              </a:spcBef>
              <a:spcAft>
                <a:spcPts val="0"/>
              </a:spcAft>
              <a:buClr>
                <a:schemeClr val="dk1"/>
              </a:buClr>
              <a:buSzPts val="1800"/>
              <a:buFont typeface="EB Garamond"/>
              <a:buChar char="●"/>
            </a:pPr>
            <a:r>
              <a:rPr i="1" lang="es">
                <a:solidFill>
                  <a:schemeClr val="dk1"/>
                </a:solidFill>
                <a:latin typeface="EB Garamond"/>
                <a:ea typeface="EB Garamond"/>
                <a:cs typeface="EB Garamond"/>
                <a:sym typeface="EB Garamond"/>
              </a:rPr>
              <a:t>"Así dice el Señor Todopoderoso: Juzgad conforme a la verdad y haced misericordia cada cual con su hermano.  No oprimáis a la viuda ni al extranjero, ni al pobre, ni ninguno piense mal en su corazón contras su hermano" </a:t>
            </a:r>
            <a:r>
              <a:rPr lang="es">
                <a:solidFill>
                  <a:schemeClr val="dk1"/>
                </a:solidFill>
                <a:latin typeface="EB Garamond"/>
                <a:ea typeface="EB Garamond"/>
                <a:cs typeface="EB Garamond"/>
                <a:sym typeface="EB Garamond"/>
              </a:rPr>
              <a:t>Zacarías 7:9-10.</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27"/>
          <p:cNvSpPr txBox="1"/>
          <p:nvPr>
            <p:ph type="title"/>
          </p:nvPr>
        </p:nvSpPr>
        <p:spPr>
          <a:xfrm>
            <a:off x="460075" y="480375"/>
            <a:ext cx="8520600" cy="2762700"/>
          </a:xfrm>
          <a:prstGeom prst="rect">
            <a:avLst/>
          </a:prstGeom>
        </p:spPr>
        <p:txBody>
          <a:bodyPr anchorCtr="0" anchor="t" bIns="91425" lIns="91425" spcFirstLastPara="1" rIns="91425" wrap="square" tIns="91425">
            <a:noAutofit/>
          </a:bodyPr>
          <a:lstStyle/>
          <a:p>
            <a:pPr indent="457200" lvl="0" marL="0" marR="351790" rtl="0" algn="just">
              <a:lnSpc>
                <a:spcPct val="120833"/>
              </a:lnSpc>
              <a:spcBef>
                <a:spcPts val="0"/>
              </a:spcBef>
              <a:spcAft>
                <a:spcPts val="0"/>
              </a:spcAft>
              <a:buNone/>
            </a:pPr>
            <a:r>
              <a:rPr i="1" lang="es" sz="1800">
                <a:latin typeface="EB Garamond"/>
                <a:ea typeface="EB Garamond"/>
                <a:cs typeface="EB Garamond"/>
                <a:sym typeface="EB Garamond"/>
              </a:rPr>
              <a:t>Ellos eran solo una familia de refugiados….</a:t>
            </a:r>
            <a:endParaRPr i="1" sz="1800">
              <a:latin typeface="EB Garamond"/>
              <a:ea typeface="EB Garamond"/>
              <a:cs typeface="EB Garamond"/>
              <a:sym typeface="EB Garamond"/>
            </a:endParaRPr>
          </a:p>
          <a:p>
            <a:pPr indent="0" lvl="0" marL="0" marR="351790" rtl="0" algn="just">
              <a:lnSpc>
                <a:spcPct val="120833"/>
              </a:lnSpc>
              <a:spcBef>
                <a:spcPts val="0"/>
              </a:spcBef>
              <a:spcAft>
                <a:spcPts val="0"/>
              </a:spcAft>
              <a:buNone/>
            </a:pPr>
            <a:r>
              <a:t/>
            </a:r>
            <a:endParaRPr i="1" sz="1800">
              <a:latin typeface="EB Garamond"/>
              <a:ea typeface="EB Garamond"/>
              <a:cs typeface="EB Garamond"/>
              <a:sym typeface="EB Garamond"/>
            </a:endParaRPr>
          </a:p>
          <a:p>
            <a:pPr indent="0" lvl="0" marL="0" marR="351790" rtl="0" algn="just">
              <a:lnSpc>
                <a:spcPct val="120833"/>
              </a:lnSpc>
              <a:spcBef>
                <a:spcPts val="0"/>
              </a:spcBef>
              <a:spcAft>
                <a:spcPts val="0"/>
              </a:spcAft>
              <a:buNone/>
            </a:pPr>
            <a:r>
              <a:rPr lang="es" sz="1800">
                <a:latin typeface="EB Garamond"/>
                <a:ea typeface="EB Garamond"/>
                <a:cs typeface="EB Garamond"/>
                <a:sym typeface="EB Garamond"/>
              </a:rPr>
              <a:t>Llega como un desconocido, para vivir en una cueva del norte de Egipto.</a:t>
            </a:r>
            <a:endParaRPr sz="1800">
              <a:latin typeface="EB Garamond"/>
              <a:ea typeface="EB Garamond"/>
              <a:cs typeface="EB Garamond"/>
              <a:sym typeface="EB Garamond"/>
            </a:endParaRPr>
          </a:p>
          <a:p>
            <a:pPr indent="0" lvl="0" marL="0" marR="351790" rtl="0" algn="just">
              <a:lnSpc>
                <a:spcPct val="120833"/>
              </a:lnSpc>
              <a:spcBef>
                <a:spcPts val="15"/>
              </a:spcBef>
              <a:spcAft>
                <a:spcPts val="0"/>
              </a:spcAft>
              <a:buClr>
                <a:schemeClr val="dk1"/>
              </a:buClr>
              <a:buSzPts val="1100"/>
              <a:buFont typeface="Arial"/>
              <a:buNone/>
            </a:pPr>
            <a:r>
              <a:rPr lang="es" sz="1800">
                <a:latin typeface="EB Garamond"/>
                <a:ea typeface="EB Garamond"/>
                <a:cs typeface="EB Garamond"/>
                <a:sym typeface="EB Garamond"/>
              </a:rPr>
              <a:t>Repitió la peregrinación de Israel, la nación que Él representaba. </a:t>
            </a:r>
            <a:endParaRPr sz="1800">
              <a:latin typeface="EB Garamond"/>
              <a:ea typeface="EB Garamond"/>
              <a:cs typeface="EB Garamond"/>
              <a:sym typeface="EB Garamond"/>
            </a:endParaRPr>
          </a:p>
          <a:p>
            <a:pPr indent="0" lvl="0" marL="0" marR="351790" rtl="0" algn="just">
              <a:lnSpc>
                <a:spcPct val="120833"/>
              </a:lnSpc>
              <a:spcBef>
                <a:spcPts val="15"/>
              </a:spcBef>
              <a:spcAft>
                <a:spcPts val="0"/>
              </a:spcAft>
              <a:buNone/>
            </a:pPr>
            <a:r>
              <a:rPr lang="es" sz="1800">
                <a:latin typeface="EB Garamond"/>
                <a:ea typeface="EB Garamond"/>
                <a:cs typeface="EB Garamond"/>
                <a:sym typeface="EB Garamond"/>
              </a:rPr>
              <a:t>Intenta traer la libertad que la Ley del Antiguo Testamento procuraba instaurar para Su pueblo.</a:t>
            </a:r>
            <a:endParaRPr sz="1800">
              <a:latin typeface="EB Garamond"/>
              <a:ea typeface="EB Garamond"/>
              <a:cs typeface="EB Garamond"/>
              <a:sym typeface="EB Garamond"/>
            </a:endParaRPr>
          </a:p>
          <a:p>
            <a:pPr indent="0" lvl="0" marL="0" marR="351790" rtl="0" algn="just">
              <a:lnSpc>
                <a:spcPct val="120833"/>
              </a:lnSpc>
              <a:spcBef>
                <a:spcPts val="15"/>
              </a:spcBef>
              <a:spcAft>
                <a:spcPts val="0"/>
              </a:spcAft>
              <a:buClr>
                <a:schemeClr val="dk1"/>
              </a:buClr>
              <a:buSzPts val="1100"/>
              <a:buFont typeface="Arial"/>
              <a:buNone/>
            </a:pPr>
            <a:r>
              <a:rPr lang="es" sz="1800">
                <a:latin typeface="EB Garamond"/>
                <a:ea typeface="EB Garamond"/>
                <a:cs typeface="EB Garamond"/>
                <a:sym typeface="EB Garamond"/>
              </a:rPr>
              <a:t>Re-escribe los fracasos de Israel y vive una vida de completa abnegación benevolencia desinteresada.</a:t>
            </a:r>
            <a:endParaRPr sz="1800">
              <a:latin typeface="EB Garamond"/>
              <a:ea typeface="EB Garamond"/>
              <a:cs typeface="EB Garamond"/>
              <a:sym typeface="EB Garamond"/>
            </a:endParaRPr>
          </a:p>
        </p:txBody>
      </p:sp>
      <p:sp>
        <p:nvSpPr>
          <p:cNvPr id="143" name="Google Shape;143;p27"/>
          <p:cNvSpPr txBox="1"/>
          <p:nvPr>
            <p:ph idx="1" type="body"/>
          </p:nvPr>
        </p:nvSpPr>
        <p:spPr>
          <a:xfrm>
            <a:off x="1491625" y="3080450"/>
            <a:ext cx="6047100" cy="1229400"/>
          </a:xfrm>
          <a:prstGeom prst="rect">
            <a:avLst/>
          </a:prstGeom>
        </p:spPr>
        <p:txBody>
          <a:bodyPr anchorCtr="0" anchor="t" bIns="91425" lIns="91425" spcFirstLastPara="1" rIns="91425" wrap="square" tIns="91425">
            <a:noAutofit/>
          </a:bodyPr>
          <a:lstStyle/>
          <a:p>
            <a:pPr indent="-286385" lvl="0" marL="786130" rtl="0" algn="l">
              <a:lnSpc>
                <a:spcPct val="100000"/>
              </a:lnSpc>
              <a:spcBef>
                <a:spcPts val="0"/>
              </a:spcBef>
              <a:spcAft>
                <a:spcPts val="0"/>
              </a:spcAft>
              <a:buClr>
                <a:schemeClr val="dk1"/>
              </a:buClr>
              <a:buSzPts val="1800"/>
              <a:buFont typeface="EB Garamond"/>
              <a:buChar char="•"/>
            </a:pPr>
            <a:r>
              <a:rPr i="1" lang="es">
                <a:solidFill>
                  <a:schemeClr val="dk1"/>
                </a:solidFill>
                <a:latin typeface="EB Garamond"/>
                <a:ea typeface="EB Garamond"/>
                <a:cs typeface="EB Garamond"/>
                <a:sym typeface="EB Garamond"/>
              </a:rPr>
              <a:t>Él sanó a los enfermos.</a:t>
            </a:r>
            <a:endParaRPr i="1">
              <a:solidFill>
                <a:schemeClr val="dk1"/>
              </a:solidFill>
              <a:latin typeface="EB Garamond"/>
              <a:ea typeface="EB Garamond"/>
              <a:cs typeface="EB Garamond"/>
              <a:sym typeface="EB Garamond"/>
            </a:endParaRPr>
          </a:p>
          <a:p>
            <a:pPr indent="-286385" lvl="0" marL="786130" rtl="0" algn="l">
              <a:lnSpc>
                <a:spcPct val="100000"/>
              </a:lnSpc>
              <a:spcBef>
                <a:spcPts val="280"/>
              </a:spcBef>
              <a:spcAft>
                <a:spcPts val="0"/>
              </a:spcAft>
              <a:buClr>
                <a:schemeClr val="dk1"/>
              </a:buClr>
              <a:buSzPts val="1800"/>
              <a:buFont typeface="EB Garamond"/>
              <a:buChar char="•"/>
            </a:pPr>
            <a:r>
              <a:rPr i="1" lang="es">
                <a:solidFill>
                  <a:schemeClr val="dk1"/>
                </a:solidFill>
                <a:latin typeface="EB Garamond"/>
                <a:ea typeface="EB Garamond"/>
                <a:cs typeface="EB Garamond"/>
                <a:sym typeface="EB Garamond"/>
              </a:rPr>
              <a:t>Él dio vista a los ciegos.</a:t>
            </a:r>
            <a:endParaRPr i="1">
              <a:solidFill>
                <a:schemeClr val="dk1"/>
              </a:solidFill>
              <a:latin typeface="EB Garamond"/>
              <a:ea typeface="EB Garamond"/>
              <a:cs typeface="EB Garamond"/>
              <a:sym typeface="EB Garamond"/>
            </a:endParaRPr>
          </a:p>
          <a:p>
            <a:pPr indent="-286385" lvl="0" marL="786130" rtl="0" algn="l">
              <a:lnSpc>
                <a:spcPct val="100000"/>
              </a:lnSpc>
              <a:spcBef>
                <a:spcPts val="280"/>
              </a:spcBef>
              <a:spcAft>
                <a:spcPts val="0"/>
              </a:spcAft>
              <a:buClr>
                <a:schemeClr val="dk1"/>
              </a:buClr>
              <a:buSzPts val="1800"/>
              <a:buFont typeface="EB Garamond"/>
              <a:buChar char="•"/>
            </a:pPr>
            <a:r>
              <a:rPr i="1" lang="es">
                <a:solidFill>
                  <a:schemeClr val="dk1"/>
                </a:solidFill>
                <a:latin typeface="EB Garamond"/>
                <a:ea typeface="EB Garamond"/>
                <a:cs typeface="EB Garamond"/>
                <a:sym typeface="EB Garamond"/>
              </a:rPr>
              <a:t>Él dio libertad a los oprimidos.</a:t>
            </a:r>
            <a:endParaRPr i="1">
              <a:solidFill>
                <a:schemeClr val="dk1"/>
              </a:solidFill>
              <a:latin typeface="EB Garamond"/>
              <a:ea typeface="EB Garamond"/>
              <a:cs typeface="EB Garamond"/>
              <a:sym typeface="EB Garamond"/>
            </a:endParaRPr>
          </a:p>
          <a:p>
            <a:pPr indent="-286385" lvl="0" marL="786130" rtl="0" algn="l">
              <a:lnSpc>
                <a:spcPct val="100000"/>
              </a:lnSpc>
              <a:spcBef>
                <a:spcPts val="280"/>
              </a:spcBef>
              <a:spcAft>
                <a:spcPts val="0"/>
              </a:spcAft>
              <a:buClr>
                <a:schemeClr val="dk1"/>
              </a:buClr>
              <a:buSzPts val="1800"/>
              <a:buFont typeface="EB Garamond"/>
              <a:buChar char="•"/>
            </a:pPr>
            <a:r>
              <a:rPr i="1" lang="es">
                <a:solidFill>
                  <a:schemeClr val="dk1"/>
                </a:solidFill>
                <a:latin typeface="EB Garamond"/>
                <a:ea typeface="EB Garamond"/>
                <a:cs typeface="EB Garamond"/>
                <a:sym typeface="EB Garamond"/>
              </a:rPr>
              <a:t>Él alimentó a los hambrientos.</a:t>
            </a:r>
            <a:endParaRPr i="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Google Shape;148;p28"/>
          <p:cNvSpPr txBox="1"/>
          <p:nvPr>
            <p:ph type="title"/>
          </p:nvPr>
        </p:nvSpPr>
        <p:spPr>
          <a:xfrm>
            <a:off x="35550" y="1279050"/>
            <a:ext cx="8520600" cy="692400"/>
          </a:xfrm>
          <a:prstGeom prst="rect">
            <a:avLst/>
          </a:prstGeom>
        </p:spPr>
        <p:txBody>
          <a:bodyPr anchorCtr="0" anchor="t" bIns="91425" lIns="91425" spcFirstLastPara="1" rIns="91425" wrap="square" tIns="91425">
            <a:noAutofit/>
          </a:bodyPr>
          <a:lstStyle/>
          <a:p>
            <a:pPr indent="-342900" lvl="0" marL="914400" marR="391795" rtl="0" algn="just">
              <a:lnSpc>
                <a:spcPct val="120833"/>
              </a:lnSpc>
              <a:spcBef>
                <a:spcPts val="10"/>
              </a:spcBef>
              <a:spcAft>
                <a:spcPts val="0"/>
              </a:spcAft>
              <a:buSzPts val="1800"/>
              <a:buFont typeface="EB Garamond"/>
              <a:buChar char="●"/>
            </a:pPr>
            <a:r>
              <a:rPr lang="es" sz="1800">
                <a:latin typeface="EB Garamond"/>
                <a:ea typeface="EB Garamond"/>
                <a:cs typeface="EB Garamond"/>
                <a:sym typeface="EB Garamond"/>
              </a:rPr>
              <a:t>Él y sus </a:t>
            </a:r>
            <a:r>
              <a:rPr lang="es" sz="1800">
                <a:latin typeface="EB Garamond"/>
                <a:ea typeface="EB Garamond"/>
                <a:cs typeface="EB Garamond"/>
                <a:sym typeface="EB Garamond"/>
              </a:rPr>
              <a:t>discípulos</a:t>
            </a:r>
            <a:r>
              <a:rPr lang="es" sz="1800">
                <a:latin typeface="EB Garamond"/>
                <a:ea typeface="EB Garamond"/>
                <a:cs typeface="EB Garamond"/>
                <a:sym typeface="EB Garamond"/>
              </a:rPr>
              <a:t> ministraron a cualquiera que necesitaba, a cualquiera que tuviera curiosidad, a cualquiera que estuviera dispuesto a escuchar.</a:t>
            </a:r>
            <a:endParaRPr sz="1800">
              <a:latin typeface="EB Garamond"/>
              <a:ea typeface="EB Garamond"/>
              <a:cs typeface="EB Garamond"/>
              <a:sym typeface="EB Garamond"/>
            </a:endParaRPr>
          </a:p>
          <a:p>
            <a:pPr indent="0" lvl="0" marL="914400" marR="391795" rtl="0" algn="just">
              <a:lnSpc>
                <a:spcPct val="120833"/>
              </a:lnSpc>
              <a:spcBef>
                <a:spcPts val="0"/>
              </a:spcBef>
              <a:spcAft>
                <a:spcPts val="0"/>
              </a:spcAft>
              <a:buNone/>
            </a:pPr>
            <a:r>
              <a:t/>
            </a:r>
            <a:endParaRPr sz="1800">
              <a:latin typeface="EB Garamond"/>
              <a:ea typeface="EB Garamond"/>
              <a:cs typeface="EB Garamond"/>
              <a:sym typeface="EB Garamond"/>
            </a:endParaRPr>
          </a:p>
          <a:p>
            <a:pPr indent="0" lvl="0" marL="0" rtl="0" algn="l">
              <a:spcBef>
                <a:spcPts val="0"/>
              </a:spcBef>
              <a:spcAft>
                <a:spcPts val="0"/>
              </a:spcAft>
              <a:buNone/>
            </a:pPr>
            <a:r>
              <a:t/>
            </a:r>
            <a:endParaRPr sz="1800"/>
          </a:p>
        </p:txBody>
      </p:sp>
      <p:sp>
        <p:nvSpPr>
          <p:cNvPr id="149" name="Google Shape;149;p28"/>
          <p:cNvSpPr txBox="1"/>
          <p:nvPr>
            <p:ph idx="1" type="body"/>
          </p:nvPr>
        </p:nvSpPr>
        <p:spPr>
          <a:xfrm>
            <a:off x="525300" y="446125"/>
            <a:ext cx="7563000" cy="796500"/>
          </a:xfrm>
          <a:prstGeom prst="rect">
            <a:avLst/>
          </a:prstGeom>
        </p:spPr>
        <p:txBody>
          <a:bodyPr anchorCtr="0" anchor="t" bIns="91425" lIns="91425" spcFirstLastPara="1" rIns="91425" wrap="square" tIns="91425">
            <a:spAutoFit/>
          </a:bodyPr>
          <a:lstStyle/>
          <a:p>
            <a:pPr indent="-342900" lvl="0" marL="914400" marR="391795" rtl="0" algn="just">
              <a:lnSpc>
                <a:spcPct val="120833"/>
              </a:lnSpc>
              <a:spcBef>
                <a:spcPts val="0"/>
              </a:spcBef>
              <a:spcAft>
                <a:spcPts val="0"/>
              </a:spcAft>
              <a:buClr>
                <a:schemeClr val="dk1"/>
              </a:buClr>
              <a:buSzPts val="1800"/>
              <a:buFont typeface="EB Garamond"/>
              <a:buChar char="●"/>
            </a:pPr>
            <a:r>
              <a:rPr lang="es">
                <a:solidFill>
                  <a:schemeClr val="dk1"/>
                </a:solidFill>
                <a:latin typeface="EB Garamond"/>
                <a:ea typeface="EB Garamond"/>
                <a:cs typeface="EB Garamond"/>
                <a:sym typeface="EB Garamond"/>
              </a:rPr>
              <a:t>La misión de Cristo dio vida y entereza a las personas que iban en una jornada de desesperación.</a:t>
            </a:r>
            <a:endParaRPr/>
          </a:p>
        </p:txBody>
      </p:sp>
      <p:sp>
        <p:nvSpPr>
          <p:cNvPr id="150" name="Google Shape;150;p28"/>
          <p:cNvSpPr txBox="1"/>
          <p:nvPr/>
        </p:nvSpPr>
        <p:spPr>
          <a:xfrm>
            <a:off x="65400" y="2102538"/>
            <a:ext cx="8156100" cy="796500"/>
          </a:xfrm>
          <a:prstGeom prst="rect">
            <a:avLst/>
          </a:prstGeom>
          <a:noFill/>
          <a:ln>
            <a:noFill/>
          </a:ln>
        </p:spPr>
        <p:txBody>
          <a:bodyPr anchorCtr="0" anchor="t" bIns="91425" lIns="91425" spcFirstLastPara="1" rIns="91425" wrap="square" tIns="91425">
            <a:spAutoFit/>
          </a:bodyPr>
          <a:lstStyle/>
          <a:p>
            <a:pPr indent="-342900" lvl="0" marL="457200" marR="392430" rtl="0" algn="just">
              <a:lnSpc>
                <a:spcPct val="120833"/>
              </a:lnSpc>
              <a:spcBef>
                <a:spcPts val="5"/>
              </a:spcBef>
              <a:spcAft>
                <a:spcPts val="0"/>
              </a:spcAft>
              <a:buClr>
                <a:schemeClr val="dk1"/>
              </a:buClr>
              <a:buSzPts val="1800"/>
              <a:buFont typeface="EB Garamond"/>
              <a:buChar char="●"/>
            </a:pPr>
            <a:r>
              <a:rPr lang="es" sz="1800">
                <a:solidFill>
                  <a:schemeClr val="dk1"/>
                </a:solidFill>
                <a:latin typeface="EB Garamond"/>
                <a:ea typeface="EB Garamond"/>
                <a:cs typeface="EB Garamond"/>
                <a:sym typeface="EB Garamond"/>
              </a:rPr>
              <a:t>Libertó a las personas </a:t>
            </a:r>
            <a:r>
              <a:rPr lang="es" sz="1800">
                <a:solidFill>
                  <a:schemeClr val="dk1"/>
                </a:solidFill>
                <a:latin typeface="EB Garamond"/>
                <a:ea typeface="EB Garamond"/>
                <a:cs typeface="EB Garamond"/>
                <a:sym typeface="EB Garamond"/>
              </a:rPr>
              <a:t>de la posesión demoníaca, de problemas de salud, de la crítica y del juicio. </a:t>
            </a:r>
            <a:endParaRPr sz="1800"/>
          </a:p>
        </p:txBody>
      </p:sp>
      <p:sp>
        <p:nvSpPr>
          <p:cNvPr id="151" name="Google Shape;151;p28"/>
          <p:cNvSpPr txBox="1"/>
          <p:nvPr>
            <p:ph type="title"/>
          </p:nvPr>
        </p:nvSpPr>
        <p:spPr>
          <a:xfrm>
            <a:off x="1928275" y="3181000"/>
            <a:ext cx="7126500" cy="1802400"/>
          </a:xfrm>
          <a:prstGeom prst="rect">
            <a:avLst/>
          </a:prstGeom>
        </p:spPr>
        <p:txBody>
          <a:bodyPr anchorCtr="0" anchor="t" bIns="91425" lIns="91425" spcFirstLastPara="1" rIns="91425" wrap="square" tIns="91425">
            <a:noAutofit/>
          </a:bodyPr>
          <a:lstStyle/>
          <a:p>
            <a:pPr indent="0" lvl="0" marL="0" marR="391160" rtl="0" algn="ctr">
              <a:lnSpc>
                <a:spcPct val="120833"/>
              </a:lnSpc>
              <a:spcBef>
                <a:spcPts val="10"/>
              </a:spcBef>
              <a:spcAft>
                <a:spcPts val="0"/>
              </a:spcAft>
              <a:buNone/>
            </a:pPr>
            <a:r>
              <a:rPr i="1" lang="es" sz="1800">
                <a:latin typeface="EB Garamond"/>
                <a:ea typeface="EB Garamond"/>
                <a:cs typeface="EB Garamond"/>
                <a:sym typeface="EB Garamond"/>
              </a:rPr>
              <a:t>"Seguid amándoos unos a otros con amor fraternal.  No olvidéis la hospitalidad, que por ella algunos, sin saberlo, hospedaron ángeles.  Acordaos de los presos, como si estuvierais en cadenas con ellos; y de los maltratados, puesto que vosotros también estáis en el cuerpo."</a:t>
            </a:r>
            <a:r>
              <a:rPr lang="es" sz="1800">
                <a:latin typeface="EB Garamond"/>
                <a:ea typeface="EB Garamond"/>
                <a:cs typeface="EB Garamond"/>
                <a:sym typeface="EB Garamond"/>
              </a:rPr>
              <a:t> Hebreos 13:1-3</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p29"/>
          <p:cNvSpPr txBox="1"/>
          <p:nvPr>
            <p:ph idx="1" type="body"/>
          </p:nvPr>
        </p:nvSpPr>
        <p:spPr>
          <a:xfrm>
            <a:off x="1328325" y="268650"/>
            <a:ext cx="8146200" cy="4606200"/>
          </a:xfrm>
          <a:prstGeom prst="rect">
            <a:avLst/>
          </a:prstGeom>
        </p:spPr>
        <p:txBody>
          <a:bodyPr anchorCtr="0" anchor="t" bIns="91425" lIns="91425" spcFirstLastPara="1" rIns="91425" wrap="square" tIns="91425">
            <a:spAutoFit/>
          </a:bodyPr>
          <a:lstStyle/>
          <a:p>
            <a:pPr indent="-114300" lvl="0" marL="786130" marR="2935605" rtl="0" algn="ctr">
              <a:lnSpc>
                <a:spcPct val="120833"/>
              </a:lnSpc>
              <a:spcBef>
                <a:spcPts val="0"/>
              </a:spcBef>
              <a:spcAft>
                <a:spcPts val="0"/>
              </a:spcAft>
              <a:buClr>
                <a:schemeClr val="dk1"/>
              </a:buClr>
              <a:buSzPts val="1800"/>
              <a:buFont typeface="EB Garamond"/>
              <a:buAutoNum type="arabicPlain"/>
            </a:pPr>
            <a:r>
              <a:rPr i="1" lang="es">
                <a:solidFill>
                  <a:schemeClr val="dk1"/>
                </a:solidFill>
                <a:latin typeface="EB Garamond"/>
                <a:ea typeface="EB Garamond"/>
                <a:cs typeface="EB Garamond"/>
                <a:sym typeface="EB Garamond"/>
              </a:rPr>
              <a:t>“El Espíritu de Dios, el Señor, está sobre Mí, porque me ungió para predicar las buenas nuevas a los pobres.  Me envió a vendar a los quebrantados de corazón, a predicar libertad a los cautivos, y a los presos apertura de la cárcel. </a:t>
            </a:r>
            <a:endParaRPr i="1">
              <a:solidFill>
                <a:schemeClr val="dk1"/>
              </a:solidFill>
              <a:latin typeface="EB Garamond"/>
              <a:ea typeface="EB Garamond"/>
              <a:cs typeface="EB Garamond"/>
              <a:sym typeface="EB Garamond"/>
            </a:endParaRPr>
          </a:p>
          <a:p>
            <a:pPr indent="-114300" lvl="0" marL="825500" marR="2713355" rtl="0" algn="ctr">
              <a:lnSpc>
                <a:spcPct val="120833"/>
              </a:lnSpc>
              <a:spcBef>
                <a:spcPts val="495"/>
              </a:spcBef>
              <a:spcAft>
                <a:spcPts val="0"/>
              </a:spcAft>
              <a:buClr>
                <a:schemeClr val="dk1"/>
              </a:buClr>
              <a:buSzPts val="1800"/>
              <a:buFont typeface="EB Garamond"/>
              <a:buAutoNum type="arabicPlain"/>
            </a:pPr>
            <a:r>
              <a:rPr i="1" lang="es">
                <a:solidFill>
                  <a:schemeClr val="dk1"/>
                </a:solidFill>
                <a:latin typeface="EB Garamond"/>
                <a:ea typeface="EB Garamond"/>
                <a:cs typeface="EB Garamond"/>
                <a:sym typeface="EB Garamond"/>
              </a:rPr>
              <a:t>A proclamar el año de la buena voluntad del Señor, y el día de venganza de nuestro Dios, a consolar a todos los enlutados;</a:t>
            </a:r>
            <a:endParaRPr i="1">
              <a:solidFill>
                <a:schemeClr val="dk1"/>
              </a:solidFill>
              <a:latin typeface="EB Garamond"/>
              <a:ea typeface="EB Garamond"/>
              <a:cs typeface="EB Garamond"/>
              <a:sym typeface="EB Garamond"/>
            </a:endParaRPr>
          </a:p>
          <a:p>
            <a:pPr indent="-114300" lvl="0" marL="825500" marR="2713355" rtl="0" algn="ctr">
              <a:lnSpc>
                <a:spcPct val="120833"/>
              </a:lnSpc>
              <a:spcBef>
                <a:spcPts val="495"/>
              </a:spcBef>
              <a:spcAft>
                <a:spcPts val="0"/>
              </a:spcAft>
              <a:buClr>
                <a:schemeClr val="dk1"/>
              </a:buClr>
              <a:buSzPts val="1800"/>
              <a:buFont typeface="EB Garamond"/>
              <a:buAutoNum type="arabicPlain"/>
            </a:pPr>
            <a:r>
              <a:rPr i="1" lang="es">
                <a:solidFill>
                  <a:schemeClr val="dk1"/>
                </a:solidFill>
                <a:latin typeface="EB Garamond"/>
                <a:ea typeface="EB Garamond"/>
                <a:cs typeface="EB Garamond"/>
                <a:sym typeface="EB Garamond"/>
              </a:rPr>
              <a:t>a ordenar a los afligidos de Sión, gloria en lugar de ceniza, perfume de gozo en lugar del luto, manto de alegría en lugar del espíritu angustiado.  Y serán llamados árboles de justicia, plantío del Señor para gloria suya.”</a:t>
            </a:r>
            <a:r>
              <a:rPr lang="es">
                <a:solidFill>
                  <a:schemeClr val="dk1"/>
                </a:solidFill>
                <a:latin typeface="EB Garamond"/>
                <a:ea typeface="EB Garamond"/>
                <a:cs typeface="EB Garamond"/>
                <a:sym typeface="EB Garamond"/>
              </a:rPr>
              <a:t> Isaías 61:1-3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sp>
        <p:nvSpPr>
          <p:cNvPr id="161" name="Google Shape;161;p30"/>
          <p:cNvSpPr txBox="1"/>
          <p:nvPr>
            <p:ph type="title"/>
          </p:nvPr>
        </p:nvSpPr>
        <p:spPr>
          <a:xfrm>
            <a:off x="325725" y="1284950"/>
            <a:ext cx="8238000" cy="1038600"/>
          </a:xfrm>
          <a:prstGeom prst="rect">
            <a:avLst/>
          </a:prstGeom>
        </p:spPr>
        <p:txBody>
          <a:bodyPr anchorCtr="0" anchor="t" bIns="91425" lIns="91425" spcFirstLastPara="1" rIns="91425" wrap="square" tIns="91425">
            <a:noAutofit/>
          </a:bodyPr>
          <a:lstStyle/>
          <a:p>
            <a:pPr indent="0" lvl="0" marL="368300" marR="351790" rtl="0" algn="ctr">
              <a:lnSpc>
                <a:spcPct val="120833"/>
              </a:lnSpc>
              <a:spcBef>
                <a:spcPts val="0"/>
              </a:spcBef>
              <a:spcAft>
                <a:spcPts val="0"/>
              </a:spcAft>
              <a:buClr>
                <a:schemeClr val="dk1"/>
              </a:buClr>
              <a:buSzPts val="1100"/>
              <a:buFont typeface="Arial"/>
              <a:buNone/>
            </a:pPr>
            <a:r>
              <a:rPr lang="es" sz="1800">
                <a:latin typeface="EB Garamond"/>
                <a:ea typeface="EB Garamond"/>
                <a:cs typeface="EB Garamond"/>
                <a:sym typeface="EB Garamond"/>
              </a:rPr>
              <a:t>¿Considerarías con sincera oración tus propias actitudes, palabras, y acciones acerca de los peregrinos, de los extranjeros, y de los refugiados de este mundo?</a:t>
            </a:r>
            <a:endParaRPr sz="1800">
              <a:latin typeface="EB Garamond"/>
              <a:ea typeface="EB Garamond"/>
              <a:cs typeface="EB Garamond"/>
              <a:sym typeface="EB Garamond"/>
            </a:endParaRPr>
          </a:p>
          <a:p>
            <a:pPr indent="0" lvl="0" marL="0" rtl="0" algn="ctr">
              <a:spcBef>
                <a:spcPts val="0"/>
              </a:spcBef>
              <a:spcAft>
                <a:spcPts val="0"/>
              </a:spcAft>
              <a:buNone/>
            </a:pPr>
            <a:r>
              <a:t/>
            </a:r>
            <a:endParaRPr sz="1800"/>
          </a:p>
        </p:txBody>
      </p:sp>
      <p:sp>
        <p:nvSpPr>
          <p:cNvPr id="162" name="Google Shape;162;p30"/>
          <p:cNvSpPr txBox="1"/>
          <p:nvPr/>
        </p:nvSpPr>
        <p:spPr>
          <a:xfrm>
            <a:off x="701350" y="2502475"/>
            <a:ext cx="7905900" cy="1466100"/>
          </a:xfrm>
          <a:prstGeom prst="rect">
            <a:avLst/>
          </a:prstGeom>
          <a:noFill/>
          <a:ln>
            <a:noFill/>
          </a:ln>
        </p:spPr>
        <p:txBody>
          <a:bodyPr anchorCtr="0" anchor="t" bIns="91425" lIns="91425" spcFirstLastPara="1" rIns="91425" wrap="square" tIns="91425">
            <a:spAutoFit/>
          </a:bodyPr>
          <a:lstStyle/>
          <a:p>
            <a:pPr indent="0" lvl="0" marL="0" marR="352425" rtl="0" algn="just">
              <a:lnSpc>
                <a:spcPct val="120833"/>
              </a:lnSpc>
              <a:spcBef>
                <a:spcPts val="10"/>
              </a:spcBef>
              <a:spcAft>
                <a:spcPts val="0"/>
              </a:spcAft>
              <a:buNone/>
            </a:pPr>
            <a:r>
              <a:rPr lang="es" sz="1800">
                <a:solidFill>
                  <a:schemeClr val="dk1"/>
                </a:solidFill>
                <a:latin typeface="EB Garamond"/>
                <a:ea typeface="EB Garamond"/>
                <a:cs typeface="EB Garamond"/>
                <a:sym typeface="EB Garamond"/>
              </a:rPr>
              <a:t>Hebreos 11:13 nos recuerda que todavía nosotros somos peregrinos y extranjeros en este mundo: </a:t>
            </a:r>
            <a:r>
              <a:rPr i="1" lang="es" sz="1800">
                <a:solidFill>
                  <a:schemeClr val="dk1"/>
                </a:solidFill>
                <a:latin typeface="EB Garamond"/>
                <a:ea typeface="EB Garamond"/>
                <a:cs typeface="EB Garamond"/>
                <a:sym typeface="EB Garamond"/>
              </a:rPr>
              <a:t>“Todos éstos murieron en la fe, sin haber recibido las promesas, mirándolas desde lejos, saludándolas y confesando que eran peregrinos y forasteros en la tierra.”</a:t>
            </a:r>
            <a:endParaRPr i="1"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31"/>
          <p:cNvSpPr txBox="1"/>
          <p:nvPr>
            <p:ph idx="1" type="body"/>
          </p:nvPr>
        </p:nvSpPr>
        <p:spPr>
          <a:xfrm>
            <a:off x="77900" y="1005275"/>
            <a:ext cx="8520600" cy="3416400"/>
          </a:xfrm>
          <a:prstGeom prst="rect">
            <a:avLst/>
          </a:prstGeom>
        </p:spPr>
        <p:txBody>
          <a:bodyPr anchorCtr="0" anchor="t" bIns="91425" lIns="91425" spcFirstLastPara="1" rIns="91425" wrap="square" tIns="91425">
            <a:noAutofit/>
          </a:bodyPr>
          <a:lstStyle/>
          <a:p>
            <a:pPr indent="0" lvl="0" marL="825500" marR="304800" rtl="0" algn="ctr">
              <a:lnSpc>
                <a:spcPct val="100000"/>
              </a:lnSpc>
              <a:spcBef>
                <a:spcPts val="0"/>
              </a:spcBef>
              <a:spcAft>
                <a:spcPts val="0"/>
              </a:spcAft>
              <a:buClr>
                <a:schemeClr val="dk1"/>
              </a:buClr>
              <a:buSzPts val="1100"/>
              <a:buFont typeface="Arial"/>
              <a:buNone/>
            </a:pPr>
            <a:r>
              <a:rPr i="1" lang="es">
                <a:solidFill>
                  <a:schemeClr val="dk1"/>
                </a:solidFill>
                <a:latin typeface="EB Garamond"/>
                <a:ea typeface="EB Garamond"/>
                <a:cs typeface="EB Garamond"/>
                <a:sym typeface="EB Garamond"/>
              </a:rPr>
              <a:t>“El sol nunca más te servirá de luz para el día, ni el resplandor de la luna te alumbrará.  El Señor será tu luz perpetuamente, y tu Dios será tu gloria.  No se pondrá jamás el sol, ni menguará tu luna; porque el Señor será tu luz perpetua, y los días de tu luto se habrán acabado.  Y todos los de tu pueblo serán justos, para siempre heredarán la tierra; renuevos de mi plantío, obra de mis manos, para glorificarme."</a:t>
            </a:r>
            <a:r>
              <a:rPr lang="es">
                <a:solidFill>
                  <a:schemeClr val="dk1"/>
                </a:solidFill>
                <a:latin typeface="EB Garamond"/>
                <a:ea typeface="EB Garamond"/>
                <a:cs typeface="EB Garamond"/>
                <a:sym typeface="EB Garamond"/>
              </a:rPr>
              <a:t>Isaías 60:19-21.</a:t>
            </a:r>
            <a:endParaRPr i="1">
              <a:solidFill>
                <a:schemeClr val="dk1"/>
              </a:solidFill>
              <a:latin typeface="EB Garamond"/>
              <a:ea typeface="EB Garamond"/>
              <a:cs typeface="EB Garamond"/>
              <a:sym typeface="EB Garamond"/>
            </a:endParaRPr>
          </a:p>
          <a:p>
            <a:pPr indent="0" lvl="0" marL="825500" marR="304800" rtl="0" algn="ctr">
              <a:lnSpc>
                <a:spcPct val="100000"/>
              </a:lnSpc>
              <a:spcBef>
                <a:spcPts val="0"/>
              </a:spcBef>
              <a:spcAft>
                <a:spcPts val="0"/>
              </a:spcAft>
              <a:buClr>
                <a:schemeClr val="dk1"/>
              </a:buClr>
              <a:buSzPts val="1100"/>
              <a:buFont typeface="Arial"/>
              <a:buNone/>
            </a:pPr>
            <a:r>
              <a:t/>
            </a:r>
            <a:endParaRPr i="1">
              <a:solidFill>
                <a:schemeClr val="dk1"/>
              </a:solidFill>
              <a:latin typeface="EB Garamond"/>
              <a:ea typeface="EB Garamond"/>
              <a:cs typeface="EB Garamond"/>
              <a:sym typeface="EB Garamond"/>
            </a:endParaRPr>
          </a:p>
          <a:p>
            <a:pPr indent="0" lvl="0" marL="825500" marR="304800" rtl="0" algn="ctr">
              <a:lnSpc>
                <a:spcPct val="100000"/>
              </a:lnSpc>
              <a:spcBef>
                <a:spcPts val="0"/>
              </a:spcBef>
              <a:spcAft>
                <a:spcPts val="0"/>
              </a:spcAft>
              <a:buClr>
                <a:schemeClr val="dk1"/>
              </a:buClr>
              <a:buSzPts val="1100"/>
              <a:buFont typeface="Arial"/>
              <a:buNone/>
            </a:pPr>
            <a:r>
              <a:rPr lang="es">
                <a:solidFill>
                  <a:schemeClr val="dk1"/>
                </a:solidFill>
                <a:latin typeface="EB Garamond"/>
                <a:ea typeface="EB Garamond"/>
                <a:cs typeface="EB Garamond"/>
                <a:sym typeface="EB Garamond"/>
              </a:rPr>
              <a:t>Y Mateo 25:37-40 nos recuerda: </a:t>
            </a:r>
            <a:r>
              <a:rPr i="1" lang="es">
                <a:solidFill>
                  <a:schemeClr val="dk1"/>
                </a:solidFill>
                <a:latin typeface="EB Garamond"/>
                <a:ea typeface="EB Garamond"/>
                <a:cs typeface="EB Garamond"/>
                <a:sym typeface="EB Garamond"/>
              </a:rPr>
              <a:t> "Entonces los justos responderán: 'Señor, ¿cuándo te vimos hambriento, y te sustentamos; o sediento y te dimos de beber?  ¿Cuándo te vimos forastero, y te recibimos; o desnudo y te cubrimos?  ¿Cuándo te vimos enfermo o en la cárcel, y fuimos a verte?'  Y el Rey les dirá: 'Os aseguro, cuánto hicisteis a uno de mis hermanos pequeños, a Mí me lo hicisteis.' "</a:t>
            </a:r>
            <a:endParaRPr>
              <a:solidFill>
                <a:srgbClr val="000000"/>
              </a:solidFill>
            </a:endParaRPr>
          </a:p>
          <a:p>
            <a:pPr indent="0" lvl="0" marL="0" rtl="0" algn="l">
              <a:spcBef>
                <a:spcPts val="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47025" y="1305250"/>
            <a:ext cx="8520600" cy="1369200"/>
          </a:xfrm>
          <a:prstGeom prst="rect">
            <a:avLst/>
          </a:prstGeom>
        </p:spPr>
        <p:txBody>
          <a:bodyPr anchorCtr="0" anchor="t" bIns="91425" lIns="91425" spcFirstLastPara="1" rIns="91425" wrap="square" tIns="91425">
            <a:normAutofit/>
          </a:bodyPr>
          <a:lstStyle/>
          <a:p>
            <a:pPr indent="0" lvl="0" marL="283845" marR="352425" rtl="0" algn="ctr">
              <a:lnSpc>
                <a:spcPct val="429583"/>
              </a:lnSpc>
              <a:spcBef>
                <a:spcPts val="945"/>
              </a:spcBef>
              <a:spcAft>
                <a:spcPts val="0"/>
              </a:spcAft>
              <a:buClr>
                <a:schemeClr val="dk1"/>
              </a:buClr>
              <a:buSzPts val="1100"/>
              <a:buFont typeface="Arial"/>
              <a:buNone/>
            </a:pPr>
            <a:r>
              <a:rPr b="1" lang="es" sz="3700">
                <a:latin typeface="EB Garamond"/>
                <a:ea typeface="EB Garamond"/>
                <a:cs typeface="EB Garamond"/>
                <a:sym typeface="EB Garamond"/>
              </a:rPr>
              <a:t>EL  VIAJE  DE DESESPERACIÓN</a:t>
            </a:r>
            <a:endParaRPr b="1" sz="3700">
              <a:latin typeface="EB Garamond"/>
              <a:ea typeface="EB Garamond"/>
              <a:cs typeface="EB Garamond"/>
              <a:sym typeface="EB Garamond"/>
            </a:endParaRPr>
          </a:p>
        </p:txBody>
      </p:sp>
      <p:sp>
        <p:nvSpPr>
          <p:cNvPr id="60" name="Google Shape;60;p14"/>
          <p:cNvSpPr txBox="1"/>
          <p:nvPr>
            <p:ph idx="1" type="body"/>
          </p:nvPr>
        </p:nvSpPr>
        <p:spPr>
          <a:xfrm>
            <a:off x="-110425" y="3335875"/>
            <a:ext cx="4139400" cy="1545000"/>
          </a:xfrm>
          <a:prstGeom prst="rect">
            <a:avLst/>
          </a:prstGeom>
        </p:spPr>
        <p:txBody>
          <a:bodyPr anchorCtr="0" anchor="t" bIns="91425" lIns="91425" spcFirstLastPara="1" rIns="91425" wrap="square" tIns="91425">
            <a:normAutofit/>
          </a:bodyPr>
          <a:lstStyle/>
          <a:p>
            <a:pPr indent="13970" lvl="0" marL="328930" marR="391795" rtl="0" algn="just">
              <a:lnSpc>
                <a:spcPct val="120833"/>
              </a:lnSpc>
              <a:spcBef>
                <a:spcPts val="0"/>
              </a:spcBef>
              <a:spcAft>
                <a:spcPts val="0"/>
              </a:spcAft>
              <a:buClr>
                <a:schemeClr val="dk1"/>
              </a:buClr>
              <a:buSzPts val="1100"/>
              <a:buFont typeface="Arial"/>
              <a:buNone/>
            </a:pPr>
            <a:r>
              <a:rPr b="1" lang="es" sz="1300">
                <a:solidFill>
                  <a:schemeClr val="dk1"/>
                </a:solidFill>
                <a:latin typeface="EB Garamond"/>
                <a:ea typeface="EB Garamond"/>
                <a:cs typeface="EB Garamond"/>
                <a:sym typeface="EB Garamond"/>
              </a:rPr>
              <a:t>Rick McEdward,</a:t>
            </a:r>
            <a:r>
              <a:rPr lang="es" sz="1300">
                <a:solidFill>
                  <a:schemeClr val="dk1"/>
                </a:solidFill>
                <a:latin typeface="EB Garamond SemiBold"/>
                <a:ea typeface="EB Garamond SemiBold"/>
                <a:cs typeface="EB Garamond SemiBold"/>
                <a:sym typeface="EB Garamond SemiBold"/>
              </a:rPr>
              <a:t> DIS, es el Presidente de la Unión Misión del Oriente Medio &amp; África del Norte de los Adventistas del Séptimo Día, en Beirut, Líbano.</a:t>
            </a:r>
            <a:endParaRPr sz="1300">
              <a:latin typeface="EB Garamond SemiBold"/>
              <a:ea typeface="EB Garamond SemiBold"/>
              <a:cs typeface="EB Garamond SemiBold"/>
              <a:sym typeface="EB Garamond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
        <p:nvSpPr>
          <p:cNvPr id="172" name="Google Shape;172;p32"/>
          <p:cNvSpPr txBox="1"/>
          <p:nvPr>
            <p:ph idx="1" type="body"/>
          </p:nvPr>
        </p:nvSpPr>
        <p:spPr>
          <a:xfrm>
            <a:off x="83100" y="1085400"/>
            <a:ext cx="8520600" cy="2210700"/>
          </a:xfrm>
          <a:prstGeom prst="rect">
            <a:avLst/>
          </a:prstGeom>
        </p:spPr>
        <p:txBody>
          <a:bodyPr anchorCtr="0" anchor="t" bIns="91425" lIns="91425" spcFirstLastPara="1" rIns="91425" wrap="square" tIns="91425">
            <a:normAutofit/>
          </a:bodyPr>
          <a:lstStyle/>
          <a:p>
            <a:pPr indent="-305435" lvl="0" marL="786130" rtl="0" algn="l">
              <a:lnSpc>
                <a:spcPct val="100000"/>
              </a:lnSpc>
              <a:spcBef>
                <a:spcPts val="225"/>
              </a:spcBef>
              <a:spcAft>
                <a:spcPts val="0"/>
              </a:spcAft>
              <a:buClr>
                <a:schemeClr val="dk1"/>
              </a:buClr>
              <a:buSzPts val="2100"/>
              <a:buFont typeface="EB Garamond"/>
              <a:buChar char="•"/>
            </a:pPr>
            <a:r>
              <a:rPr lang="es" sz="2100">
                <a:solidFill>
                  <a:schemeClr val="dk1"/>
                </a:solidFill>
                <a:latin typeface="EB Garamond"/>
                <a:ea typeface="EB Garamond"/>
                <a:cs typeface="EB Garamond"/>
                <a:sym typeface="EB Garamond"/>
              </a:rPr>
              <a:t>¿De qué maneras puede usted dar esperanza a alguien que recientemente se ha unido a la comunidad de usted? </a:t>
            </a:r>
            <a:endParaRPr sz="2100">
              <a:solidFill>
                <a:schemeClr val="dk1"/>
              </a:solidFill>
              <a:latin typeface="EB Garamond"/>
              <a:ea typeface="EB Garamond"/>
              <a:cs typeface="EB Garamond"/>
              <a:sym typeface="EB Garamond"/>
            </a:endParaRPr>
          </a:p>
          <a:p>
            <a:pPr indent="0" lvl="0" marL="800100" rtl="0" algn="l">
              <a:lnSpc>
                <a:spcPct val="100000"/>
              </a:lnSpc>
              <a:spcBef>
                <a:spcPts val="225"/>
              </a:spcBef>
              <a:spcAft>
                <a:spcPts val="0"/>
              </a:spcAft>
              <a:buNone/>
            </a:pPr>
            <a:r>
              <a:t/>
            </a:r>
            <a:endParaRPr sz="2100">
              <a:solidFill>
                <a:schemeClr val="dk1"/>
              </a:solidFill>
              <a:latin typeface="EB Garamond"/>
              <a:ea typeface="EB Garamond"/>
              <a:cs typeface="EB Garamond"/>
              <a:sym typeface="EB Garamond"/>
            </a:endParaRPr>
          </a:p>
          <a:p>
            <a:pPr indent="-304800" lvl="0" marL="786130" marR="392430" rtl="0" algn="l">
              <a:lnSpc>
                <a:spcPct val="120833"/>
              </a:lnSpc>
              <a:spcBef>
                <a:spcPts val="280"/>
              </a:spcBef>
              <a:spcAft>
                <a:spcPts val="0"/>
              </a:spcAft>
              <a:buClr>
                <a:schemeClr val="dk1"/>
              </a:buClr>
              <a:buSzPts val="2100"/>
              <a:buFont typeface="EB Garamond"/>
              <a:buChar char="•"/>
            </a:pPr>
            <a:r>
              <a:rPr lang="es" sz="2100">
                <a:solidFill>
                  <a:schemeClr val="dk1"/>
                </a:solidFill>
                <a:latin typeface="EB Garamond"/>
                <a:ea typeface="EB Garamond"/>
                <a:cs typeface="EB Garamond"/>
                <a:sym typeface="EB Garamond"/>
              </a:rPr>
              <a:t>¿Está su iglesia involucrada en asistir a los refugiados o conectándose con personas de otros trasfondos religiosos? </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239125" y="1323125"/>
            <a:ext cx="8520600" cy="1296600"/>
          </a:xfrm>
          <a:prstGeom prst="rect">
            <a:avLst/>
          </a:prstGeom>
        </p:spPr>
        <p:txBody>
          <a:bodyPr anchorCtr="0" anchor="t" bIns="91425" lIns="91425" spcFirstLastPara="1" rIns="91425" wrap="square" tIns="91425">
            <a:normAutofit fontScale="90000"/>
          </a:bodyPr>
          <a:lstStyle/>
          <a:p>
            <a:pPr indent="0" lvl="0" marL="289560" marR="352425" rtl="0" algn="ctr">
              <a:spcBef>
                <a:spcPts val="225"/>
              </a:spcBef>
              <a:spcAft>
                <a:spcPts val="0"/>
              </a:spcAft>
              <a:buNone/>
            </a:pPr>
            <a:r>
              <a:rPr b="1" lang="es" sz="5423">
                <a:solidFill>
                  <a:srgbClr val="000000"/>
                </a:solidFill>
                <a:latin typeface="EB Garamond"/>
                <a:ea typeface="EB Garamond"/>
                <a:cs typeface="EB Garamond"/>
                <a:sym typeface="EB Garamond"/>
              </a:rPr>
              <a:t>Textos de estudio</a:t>
            </a:r>
            <a:endParaRPr b="1" sz="5423">
              <a:solidFill>
                <a:srgbClr val="000000"/>
              </a:solidFill>
              <a:latin typeface="EB Garamond"/>
              <a:ea typeface="EB Garamond"/>
              <a:cs typeface="EB Garamond"/>
              <a:sym typeface="EB Garamond"/>
            </a:endParaRPr>
          </a:p>
          <a:p>
            <a:pPr indent="0" lvl="0" marL="0" rtl="0" algn="l">
              <a:spcBef>
                <a:spcPts val="0"/>
              </a:spcBef>
              <a:spcAft>
                <a:spcPts val="0"/>
              </a:spcAft>
              <a:buNone/>
            </a:pPr>
            <a:r>
              <a:t/>
            </a:r>
            <a:endParaRPr sz="2520">
              <a:solidFill>
                <a:srgbClr val="000000"/>
              </a:solidFill>
            </a:endParaRPr>
          </a:p>
          <a:p>
            <a:pPr indent="0" lvl="0" marL="0" rtl="0" algn="l">
              <a:spcBef>
                <a:spcPts val="0"/>
              </a:spcBef>
              <a:spcAft>
                <a:spcPts val="0"/>
              </a:spcAft>
              <a:buNone/>
            </a:pPr>
            <a:r>
              <a:t/>
            </a:r>
            <a:endParaRPr/>
          </a:p>
        </p:txBody>
      </p:sp>
      <p:sp>
        <p:nvSpPr>
          <p:cNvPr id="66" name="Google Shape;66;p15"/>
          <p:cNvSpPr txBox="1"/>
          <p:nvPr>
            <p:ph idx="1" type="body"/>
          </p:nvPr>
        </p:nvSpPr>
        <p:spPr>
          <a:xfrm>
            <a:off x="1658250" y="2728850"/>
            <a:ext cx="6096000" cy="1027800"/>
          </a:xfrm>
          <a:prstGeom prst="rect">
            <a:avLst/>
          </a:prstGeom>
        </p:spPr>
        <p:txBody>
          <a:bodyPr anchorCtr="0" anchor="t" bIns="91425" lIns="91425" spcFirstLastPara="1" rIns="91425" wrap="square" tIns="91425">
            <a:normAutofit lnSpcReduction="10000"/>
          </a:bodyPr>
          <a:lstStyle/>
          <a:p>
            <a:pPr indent="0" lvl="0" marL="0" marR="848995" rtl="0" algn="ctr">
              <a:lnSpc>
                <a:spcPct val="120833"/>
              </a:lnSpc>
              <a:spcBef>
                <a:spcPts val="225"/>
              </a:spcBef>
              <a:spcAft>
                <a:spcPts val="0"/>
              </a:spcAft>
              <a:buNone/>
            </a:pPr>
            <a:r>
              <a:rPr b="1" lang="es" sz="2500">
                <a:solidFill>
                  <a:schemeClr val="dk1"/>
                </a:solidFill>
                <a:latin typeface="EB Garamond"/>
                <a:ea typeface="EB Garamond"/>
                <a:cs typeface="EB Garamond"/>
                <a:sym typeface="EB Garamond"/>
              </a:rPr>
              <a:t> Isaías 6:1; </a:t>
            </a:r>
            <a:r>
              <a:rPr b="1" lang="es" sz="2500">
                <a:solidFill>
                  <a:schemeClr val="dk1"/>
                </a:solidFill>
                <a:latin typeface="EB Garamond"/>
                <a:ea typeface="EB Garamond"/>
                <a:cs typeface="EB Garamond"/>
                <a:sym typeface="EB Garamond"/>
              </a:rPr>
              <a:t>Mateo 25:37-40</a:t>
            </a:r>
            <a:endParaRPr b="1" sz="2500">
              <a:solidFill>
                <a:schemeClr val="dk1"/>
              </a:solidFill>
            </a:endParaRPr>
          </a:p>
          <a:p>
            <a:pPr indent="0" lvl="0" marL="0" marR="848995" rtl="0" algn="ctr">
              <a:lnSpc>
                <a:spcPct val="120833"/>
              </a:lnSpc>
              <a:spcBef>
                <a:spcPts val="225"/>
              </a:spcBef>
              <a:spcAft>
                <a:spcPts val="0"/>
              </a:spcAft>
              <a:buNone/>
            </a:pPr>
            <a:r>
              <a:t/>
            </a:r>
            <a:endParaRPr b="1" sz="2500">
              <a:solidFill>
                <a:schemeClr val="dk1"/>
              </a:solidFill>
              <a:latin typeface="EB Garamond"/>
              <a:ea typeface="EB Garamond"/>
              <a:cs typeface="EB Garamond"/>
              <a:sym typeface="EB 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 name="Shape 70"/>
        <p:cNvGrpSpPr/>
        <p:nvPr/>
      </p:nvGrpSpPr>
      <p:grpSpPr>
        <a:xfrm>
          <a:off x="0" y="0"/>
          <a:ext cx="0" cy="0"/>
          <a:chOff x="0" y="0"/>
          <a:chExt cx="0" cy="0"/>
        </a:xfrm>
      </p:grpSpPr>
      <p:sp>
        <p:nvSpPr>
          <p:cNvPr id="71" name="Google Shape;71;p16"/>
          <p:cNvSpPr txBox="1"/>
          <p:nvPr>
            <p:ph type="title"/>
          </p:nvPr>
        </p:nvSpPr>
        <p:spPr>
          <a:xfrm>
            <a:off x="312913" y="2644300"/>
            <a:ext cx="6364800" cy="921600"/>
          </a:xfrm>
          <a:prstGeom prst="rect">
            <a:avLst/>
          </a:prstGeom>
        </p:spPr>
        <p:txBody>
          <a:bodyPr anchorCtr="0" anchor="t" bIns="91425" lIns="91425" spcFirstLastPara="1" rIns="91425" wrap="square" tIns="91425">
            <a:noAutofit/>
          </a:bodyPr>
          <a:lstStyle/>
          <a:p>
            <a:pPr indent="0" lvl="0" marL="0" marR="351790" rtl="0" algn="ctr">
              <a:lnSpc>
                <a:spcPct val="120833"/>
              </a:lnSpc>
              <a:spcBef>
                <a:spcPts val="5"/>
              </a:spcBef>
              <a:spcAft>
                <a:spcPts val="0"/>
              </a:spcAft>
              <a:buClr>
                <a:schemeClr val="dk1"/>
              </a:buClr>
              <a:buSzPts val="1100"/>
              <a:buFont typeface="Arial"/>
              <a:buNone/>
            </a:pPr>
            <a:r>
              <a:rPr lang="es" sz="1800">
                <a:latin typeface="EB Garamond"/>
                <a:ea typeface="EB Garamond"/>
                <a:cs typeface="EB Garamond"/>
                <a:sym typeface="EB Garamond"/>
              </a:rPr>
              <a:t>  ¿Cómo respondería Jesús a las familias en crisis?</a:t>
            </a:r>
            <a:endParaRPr sz="1800">
              <a:latin typeface="EB Garamond"/>
              <a:ea typeface="EB Garamond"/>
              <a:cs typeface="EB Garamond"/>
              <a:sym typeface="EB Garamond"/>
            </a:endParaRPr>
          </a:p>
          <a:p>
            <a:pPr indent="0" lvl="0" marL="0" rtl="0" algn="ctr">
              <a:spcBef>
                <a:spcPts val="0"/>
              </a:spcBef>
              <a:spcAft>
                <a:spcPts val="0"/>
              </a:spcAft>
              <a:buNone/>
            </a:pPr>
            <a:r>
              <a:t/>
            </a:r>
            <a:endParaRPr sz="1800"/>
          </a:p>
        </p:txBody>
      </p:sp>
      <p:sp>
        <p:nvSpPr>
          <p:cNvPr id="72" name="Google Shape;72;p16"/>
          <p:cNvSpPr txBox="1"/>
          <p:nvPr/>
        </p:nvSpPr>
        <p:spPr>
          <a:xfrm>
            <a:off x="1093613" y="2182600"/>
            <a:ext cx="3000000" cy="461700"/>
          </a:xfrm>
          <a:prstGeom prst="rect">
            <a:avLst/>
          </a:prstGeom>
          <a:noFill/>
          <a:ln>
            <a:noFill/>
          </a:ln>
        </p:spPr>
        <p:txBody>
          <a:bodyPr anchorCtr="0" anchor="t" bIns="91425" lIns="91425" spcFirstLastPara="1" rIns="91425" wrap="square" tIns="91425">
            <a:spAutoFit/>
          </a:bodyPr>
          <a:lstStyle/>
          <a:p>
            <a:pPr indent="0" lvl="0" marL="0" marR="351790" rtl="0" algn="just">
              <a:lnSpc>
                <a:spcPct val="120833"/>
              </a:lnSpc>
              <a:spcBef>
                <a:spcPts val="5"/>
              </a:spcBef>
              <a:spcAft>
                <a:spcPts val="0"/>
              </a:spcAft>
              <a:buNone/>
            </a:pPr>
            <a:r>
              <a:rPr i="1" lang="es" sz="1800">
                <a:solidFill>
                  <a:schemeClr val="dk1"/>
                </a:solidFill>
                <a:latin typeface="EB Garamond"/>
                <a:ea typeface="EB Garamond"/>
                <a:cs typeface="EB Garamond"/>
                <a:sym typeface="EB Garamond"/>
              </a:rPr>
              <a:t>Como pueblo de Dios,</a:t>
            </a:r>
            <a:endParaRPr i="1" sz="1800"/>
          </a:p>
        </p:txBody>
      </p:sp>
      <p:sp>
        <p:nvSpPr>
          <p:cNvPr id="73" name="Google Shape;73;p16"/>
          <p:cNvSpPr txBox="1"/>
          <p:nvPr/>
        </p:nvSpPr>
        <p:spPr>
          <a:xfrm>
            <a:off x="1386038" y="3196700"/>
            <a:ext cx="4656600" cy="461700"/>
          </a:xfrm>
          <a:prstGeom prst="rect">
            <a:avLst/>
          </a:prstGeom>
          <a:noFill/>
          <a:ln>
            <a:noFill/>
          </a:ln>
        </p:spPr>
        <p:txBody>
          <a:bodyPr anchorCtr="0" anchor="t" bIns="91425" lIns="91425" spcFirstLastPara="1" rIns="91425" wrap="square" tIns="91425">
            <a:spAutoFit/>
          </a:bodyPr>
          <a:lstStyle/>
          <a:p>
            <a:pPr indent="0" lvl="0" marL="0" marR="351790" rtl="0" algn="just">
              <a:lnSpc>
                <a:spcPct val="120833"/>
              </a:lnSpc>
              <a:spcBef>
                <a:spcPts val="5"/>
              </a:spcBef>
              <a:spcAft>
                <a:spcPts val="0"/>
              </a:spcAft>
              <a:buNone/>
            </a:pPr>
            <a:r>
              <a:rPr lang="es" sz="1800">
                <a:solidFill>
                  <a:schemeClr val="dk1"/>
                </a:solidFill>
                <a:latin typeface="EB Garamond"/>
                <a:ea typeface="EB Garamond"/>
                <a:cs typeface="EB Garamond"/>
                <a:sym typeface="EB Garamond"/>
              </a:rPr>
              <a:t>¿Cómo responderemos a las familias en crisis? </a:t>
            </a:r>
            <a:endParaRPr/>
          </a:p>
        </p:txBody>
      </p:sp>
      <p:sp>
        <p:nvSpPr>
          <p:cNvPr id="74" name="Google Shape;74;p16"/>
          <p:cNvSpPr txBox="1"/>
          <p:nvPr/>
        </p:nvSpPr>
        <p:spPr>
          <a:xfrm>
            <a:off x="1646713" y="3733100"/>
            <a:ext cx="6364800" cy="461700"/>
          </a:xfrm>
          <a:prstGeom prst="rect">
            <a:avLst/>
          </a:prstGeom>
          <a:noFill/>
          <a:ln>
            <a:noFill/>
          </a:ln>
        </p:spPr>
        <p:txBody>
          <a:bodyPr anchorCtr="0" anchor="t" bIns="91425" lIns="91425" spcFirstLastPara="1" rIns="91425" wrap="square" tIns="91425">
            <a:spAutoFit/>
          </a:bodyPr>
          <a:lstStyle/>
          <a:p>
            <a:pPr indent="0" lvl="0" marL="0" marR="351790" rtl="0" algn="just">
              <a:lnSpc>
                <a:spcPct val="120833"/>
              </a:lnSpc>
              <a:spcBef>
                <a:spcPts val="5"/>
              </a:spcBef>
              <a:spcAft>
                <a:spcPts val="0"/>
              </a:spcAft>
              <a:buNone/>
            </a:pPr>
            <a:r>
              <a:rPr lang="es" sz="1800">
                <a:solidFill>
                  <a:schemeClr val="dk1"/>
                </a:solidFill>
                <a:latin typeface="EB Garamond"/>
                <a:ea typeface="EB Garamond"/>
                <a:cs typeface="EB Garamond"/>
                <a:sym typeface="EB Garamond"/>
              </a:rPr>
              <a:t>¿Qué debemos hacer frente a esta pandemia de desplazamientos? </a:t>
            </a:r>
            <a:endParaRPr/>
          </a:p>
        </p:txBody>
      </p:sp>
      <p:sp>
        <p:nvSpPr>
          <p:cNvPr id="75" name="Google Shape;75;p16"/>
          <p:cNvSpPr txBox="1"/>
          <p:nvPr/>
        </p:nvSpPr>
        <p:spPr>
          <a:xfrm>
            <a:off x="982100" y="996200"/>
            <a:ext cx="8004900" cy="796500"/>
          </a:xfrm>
          <a:prstGeom prst="rect">
            <a:avLst/>
          </a:prstGeom>
          <a:noFill/>
          <a:ln>
            <a:noFill/>
          </a:ln>
        </p:spPr>
        <p:txBody>
          <a:bodyPr anchorCtr="0" anchor="t" bIns="91425" lIns="91425" spcFirstLastPara="1" rIns="91425" wrap="square" tIns="91425">
            <a:spAutoFit/>
          </a:bodyPr>
          <a:lstStyle/>
          <a:p>
            <a:pPr indent="0" lvl="0" marL="0" marR="352425" rtl="0" algn="just">
              <a:lnSpc>
                <a:spcPct val="120833"/>
              </a:lnSpc>
              <a:spcBef>
                <a:spcPts val="5"/>
              </a:spcBef>
              <a:spcAft>
                <a:spcPts val="0"/>
              </a:spcAft>
              <a:buNone/>
            </a:pPr>
            <a:r>
              <a:rPr lang="es" sz="1800">
                <a:solidFill>
                  <a:schemeClr val="dk1"/>
                </a:solidFill>
                <a:latin typeface="EB Garamond"/>
                <a:ea typeface="EB Garamond"/>
                <a:cs typeface="EB Garamond"/>
                <a:sym typeface="EB Garamond"/>
              </a:rPr>
              <a:t>D</a:t>
            </a:r>
            <a:r>
              <a:rPr lang="es" sz="1800">
                <a:solidFill>
                  <a:schemeClr val="dk1"/>
                </a:solidFill>
                <a:latin typeface="EB Garamond"/>
                <a:ea typeface="EB Garamond"/>
                <a:cs typeface="EB Garamond"/>
                <a:sym typeface="EB Garamond"/>
              </a:rPr>
              <a:t>e acuerdo a la </a:t>
            </a:r>
            <a:r>
              <a:rPr b="1" lang="es" sz="1800">
                <a:solidFill>
                  <a:schemeClr val="dk1"/>
                </a:solidFill>
                <a:latin typeface="EB Garamond"/>
                <a:ea typeface="EB Garamond"/>
                <a:cs typeface="EB Garamond"/>
                <a:sym typeface="EB Garamond"/>
              </a:rPr>
              <a:t>UNHCR</a:t>
            </a:r>
            <a:r>
              <a:rPr lang="es" sz="1800">
                <a:solidFill>
                  <a:schemeClr val="dk1"/>
                </a:solidFill>
                <a:latin typeface="EB Garamond"/>
                <a:ea typeface="EB Garamond"/>
                <a:cs typeface="EB Garamond"/>
                <a:sym typeface="EB Garamond"/>
              </a:rPr>
              <a:t> había 84 millones personas desplazadas en el mundo.  Otros 10 a 15 millones de personas fueron desplazadas a causa de la guerra en Ucrania.</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Google Shape;80;p17"/>
          <p:cNvSpPr txBox="1"/>
          <p:nvPr>
            <p:ph idx="1" type="body"/>
          </p:nvPr>
        </p:nvSpPr>
        <p:spPr>
          <a:xfrm>
            <a:off x="113550" y="919250"/>
            <a:ext cx="8916900" cy="3867300"/>
          </a:xfrm>
          <a:prstGeom prst="rect">
            <a:avLst/>
          </a:prstGeom>
        </p:spPr>
        <p:txBody>
          <a:bodyPr anchorCtr="0" anchor="t" bIns="91425" lIns="91425" spcFirstLastPara="1" rIns="91425" wrap="square" tIns="91425">
            <a:noAutofit/>
          </a:bodyPr>
          <a:lstStyle/>
          <a:p>
            <a:pPr indent="-114300" lvl="0" marL="1092200" marR="848995" rtl="0" algn="just">
              <a:lnSpc>
                <a:spcPct val="120833"/>
              </a:lnSpc>
              <a:spcBef>
                <a:spcPts val="495"/>
              </a:spcBef>
              <a:spcAft>
                <a:spcPts val="0"/>
              </a:spcAft>
              <a:buClr>
                <a:schemeClr val="dk1"/>
              </a:buClr>
              <a:buSzPts val="1800"/>
              <a:buFont typeface="EB Garamond"/>
              <a:buAutoNum type="arabicPlain" startAt="16"/>
            </a:pPr>
            <a:r>
              <a:rPr i="1" lang="es">
                <a:solidFill>
                  <a:schemeClr val="dk1"/>
                </a:solidFill>
                <a:latin typeface="EB Garamond"/>
                <a:ea typeface="EB Garamond"/>
                <a:cs typeface="EB Garamond"/>
                <a:sym typeface="EB Garamond"/>
              </a:rPr>
              <a:t>Y Jesús fue a Nazaret, donde se había criado,  Y conforme a su costumbre, el día sábado fue a la sinagoga, y se levantó a leer.  Le dieron el libro del profeta Isaías; y al abrirlo, halló el lugar donde estaba escrito: "El Espíritu del Señor está sobre Mí, por cuanto me ha ungido para dar buenas nuevas a los pobres, me envió a sanar a los quebran-tados de corazón, a pregonar a los cautivos libertad y a los ciegos vista; a dar libertad a los oprimidos, y a predicar el año favorable del Señor."  Después enrolló el libro, lo dio al ministro, y se sentó.  Los ojos de todos en la sinagoga estaban fijos en Él.  Entonces empezó a decirles:  "Hoy se ha se ha cumplido esta profecía que acabáis de oír " </a:t>
            </a:r>
            <a:r>
              <a:rPr lang="es">
                <a:solidFill>
                  <a:schemeClr val="dk1"/>
                </a:solidFill>
                <a:latin typeface="EB Garamond"/>
                <a:ea typeface="EB Garamond"/>
                <a:cs typeface="EB Garamond"/>
                <a:sym typeface="EB Garamond"/>
              </a:rPr>
              <a:t>Lucas 4:16-21.</a:t>
            </a:r>
            <a:endParaRPr>
              <a:solidFill>
                <a:schemeClr val="dk1"/>
              </a:solidFill>
              <a:latin typeface="EB Garamond"/>
              <a:ea typeface="EB Garamond"/>
              <a:cs typeface="EB Garamond"/>
              <a:sym typeface="EB Garamond"/>
            </a:endParaRPr>
          </a:p>
          <a:p>
            <a:pPr indent="0" lvl="0" marL="0" rtl="0" algn="just">
              <a:spcBef>
                <a:spcPts val="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18"/>
          <p:cNvSpPr txBox="1"/>
          <p:nvPr>
            <p:ph type="title"/>
          </p:nvPr>
        </p:nvSpPr>
        <p:spPr>
          <a:xfrm>
            <a:off x="219850" y="1030925"/>
            <a:ext cx="8520600" cy="707400"/>
          </a:xfrm>
          <a:prstGeom prst="rect">
            <a:avLst/>
          </a:prstGeom>
        </p:spPr>
        <p:txBody>
          <a:bodyPr anchorCtr="0" anchor="t" bIns="91425" lIns="91425" spcFirstLastPara="1" rIns="91425" wrap="square" tIns="91425">
            <a:noAutofit/>
          </a:bodyPr>
          <a:lstStyle/>
          <a:p>
            <a:pPr indent="457200" lvl="0" marL="328930" marR="391160" rtl="0" algn="just">
              <a:lnSpc>
                <a:spcPct val="120833"/>
              </a:lnSpc>
              <a:spcBef>
                <a:spcPts val="0"/>
              </a:spcBef>
              <a:spcAft>
                <a:spcPts val="0"/>
              </a:spcAft>
              <a:buClr>
                <a:schemeClr val="dk1"/>
              </a:buClr>
              <a:buSzPts val="1100"/>
              <a:buFont typeface="Arial"/>
              <a:buNone/>
            </a:pPr>
            <a:r>
              <a:rPr lang="es" sz="1800">
                <a:latin typeface="EB Garamond"/>
                <a:ea typeface="EB Garamond"/>
                <a:cs typeface="EB Garamond"/>
                <a:sym typeface="EB Garamond"/>
              </a:rPr>
              <a:t>En Isaías 61:1-2 Jesús dirige su misión hacia los pobres, hacia los quebrantados de corazón, los cautivos, los ciegos y los oprimidos.</a:t>
            </a:r>
            <a:endParaRPr sz="1800"/>
          </a:p>
        </p:txBody>
      </p:sp>
      <p:sp>
        <p:nvSpPr>
          <p:cNvPr id="86" name="Google Shape;86;p18"/>
          <p:cNvSpPr txBox="1"/>
          <p:nvPr>
            <p:ph idx="1" type="body"/>
          </p:nvPr>
        </p:nvSpPr>
        <p:spPr>
          <a:xfrm>
            <a:off x="311700" y="1978550"/>
            <a:ext cx="8520600" cy="2367300"/>
          </a:xfrm>
          <a:prstGeom prst="rect">
            <a:avLst/>
          </a:prstGeom>
        </p:spPr>
        <p:txBody>
          <a:bodyPr anchorCtr="0" anchor="t" bIns="91425" lIns="91425" spcFirstLastPara="1" rIns="91425" wrap="square" tIns="91425">
            <a:normAutofit/>
          </a:bodyPr>
          <a:lstStyle/>
          <a:p>
            <a:pPr indent="0" lvl="0" marL="0" marR="391160" rtl="0" algn="just">
              <a:lnSpc>
                <a:spcPct val="120833"/>
              </a:lnSpc>
              <a:spcBef>
                <a:spcPts val="0"/>
              </a:spcBef>
              <a:spcAft>
                <a:spcPts val="0"/>
              </a:spcAft>
              <a:buNone/>
            </a:pPr>
            <a:r>
              <a:rPr i="1" lang="es">
                <a:solidFill>
                  <a:schemeClr val="dk1"/>
                </a:solidFill>
                <a:latin typeface="EB Garamond"/>
                <a:ea typeface="EB Garamond"/>
                <a:cs typeface="EB Garamond"/>
                <a:sym typeface="EB Garamond"/>
              </a:rPr>
              <a:t>Pero…</a:t>
            </a:r>
            <a:endParaRPr i="1">
              <a:solidFill>
                <a:schemeClr val="dk1"/>
              </a:solidFill>
              <a:latin typeface="EB Garamond"/>
              <a:ea typeface="EB Garamond"/>
              <a:cs typeface="EB Garamond"/>
              <a:sym typeface="EB Garamond"/>
            </a:endParaRPr>
          </a:p>
          <a:p>
            <a:pPr indent="0" lvl="0" marL="328930" marR="391160" rtl="0" algn="just">
              <a:lnSpc>
                <a:spcPct val="120833"/>
              </a:lnSpc>
              <a:spcBef>
                <a:spcPts val="0"/>
              </a:spcBef>
              <a:spcAft>
                <a:spcPts val="0"/>
              </a:spcAft>
              <a:buNone/>
            </a:pPr>
            <a:r>
              <a:rPr lang="es">
                <a:solidFill>
                  <a:schemeClr val="dk1"/>
                </a:solidFill>
                <a:latin typeface="EB Garamond"/>
                <a:ea typeface="EB Garamond"/>
                <a:cs typeface="EB Garamond"/>
                <a:sym typeface="EB Garamond"/>
              </a:rPr>
              <a:t>¿Cómo están representadas estas personas en mi vida y en mi iglesia?, ¿Cómo los veo? </a:t>
            </a:r>
            <a:endParaRPr>
              <a:solidFill>
                <a:schemeClr val="dk1"/>
              </a:solidFill>
              <a:latin typeface="EB Garamond"/>
              <a:ea typeface="EB Garamond"/>
              <a:cs typeface="EB Garamond"/>
              <a:sym typeface="EB Garamond"/>
            </a:endParaRPr>
          </a:p>
          <a:p>
            <a:pPr indent="0" lvl="0" marL="328930" marR="391160" rtl="0" algn="just">
              <a:lnSpc>
                <a:spcPct val="120833"/>
              </a:lnSpc>
              <a:spcBef>
                <a:spcPts val="0"/>
              </a:spcBef>
              <a:spcAft>
                <a:spcPts val="0"/>
              </a:spcAft>
              <a:buNone/>
            </a:pPr>
            <a:r>
              <a:t/>
            </a:r>
            <a:endParaRPr>
              <a:solidFill>
                <a:schemeClr val="dk1"/>
              </a:solidFill>
              <a:latin typeface="EB Garamond"/>
              <a:ea typeface="EB Garamond"/>
              <a:cs typeface="EB Garamond"/>
              <a:sym typeface="EB Garamond"/>
            </a:endParaRPr>
          </a:p>
          <a:p>
            <a:pPr indent="0" lvl="0" marL="457200" marR="391160" rtl="0" algn="just">
              <a:lnSpc>
                <a:spcPct val="120833"/>
              </a:lnSpc>
              <a:spcBef>
                <a:spcPts val="0"/>
              </a:spcBef>
              <a:spcAft>
                <a:spcPts val="0"/>
              </a:spcAft>
              <a:buClr>
                <a:schemeClr val="dk1"/>
              </a:buClr>
              <a:buSzPts val="1100"/>
              <a:buFont typeface="Arial"/>
              <a:buNone/>
            </a:pPr>
            <a:r>
              <a:rPr lang="es">
                <a:solidFill>
                  <a:schemeClr val="dk1"/>
                </a:solidFill>
                <a:latin typeface="EB Garamond"/>
                <a:ea typeface="EB Garamond"/>
                <a:cs typeface="EB Garamond"/>
                <a:sym typeface="EB Garamond"/>
              </a:rPr>
              <a:t>¿Por qué está Cristo hablando de ministerio a los quebrantados y oprimidos?, ¿Era esto algo nuevo? </a:t>
            </a:r>
            <a:endParaRPr>
              <a:solidFill>
                <a:schemeClr val="dk1"/>
              </a:solidFill>
              <a:latin typeface="EB Garamond"/>
              <a:ea typeface="EB Garamond"/>
              <a:cs typeface="EB Garamond"/>
              <a:sym typeface="EB Garamond"/>
            </a:endParaRPr>
          </a:p>
        </p:txBody>
      </p:sp>
      <p:sp>
        <p:nvSpPr>
          <p:cNvPr id="87" name="Google Shape;87;p18"/>
          <p:cNvSpPr txBox="1"/>
          <p:nvPr/>
        </p:nvSpPr>
        <p:spPr>
          <a:xfrm>
            <a:off x="3666850" y="3669875"/>
            <a:ext cx="3000000" cy="461700"/>
          </a:xfrm>
          <a:prstGeom prst="rect">
            <a:avLst/>
          </a:prstGeom>
          <a:noFill/>
          <a:ln>
            <a:noFill/>
          </a:ln>
        </p:spPr>
        <p:txBody>
          <a:bodyPr anchorCtr="0" anchor="t" bIns="91425" lIns="91425" spcFirstLastPara="1" rIns="91425" wrap="square" tIns="91425">
            <a:spAutoFit/>
          </a:bodyPr>
          <a:lstStyle/>
          <a:p>
            <a:pPr indent="0" lvl="0" marL="328930" marR="391160" rtl="0" algn="just">
              <a:lnSpc>
                <a:spcPct val="120833"/>
              </a:lnSpc>
              <a:spcBef>
                <a:spcPts val="0"/>
              </a:spcBef>
              <a:spcAft>
                <a:spcPts val="0"/>
              </a:spcAft>
              <a:buNone/>
            </a:pPr>
            <a:r>
              <a:rPr lang="es" sz="1800">
                <a:solidFill>
                  <a:schemeClr val="dk1"/>
                </a:solidFill>
                <a:latin typeface="EB Garamond"/>
                <a:ea typeface="EB Garamond"/>
                <a:cs typeface="EB Garamond"/>
                <a:sym typeface="EB Garamond"/>
              </a:rPr>
              <a:t>¡Miremos más a fondo!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19"/>
          <p:cNvSpPr txBox="1"/>
          <p:nvPr>
            <p:ph type="title"/>
          </p:nvPr>
        </p:nvSpPr>
        <p:spPr>
          <a:xfrm>
            <a:off x="1477425" y="586825"/>
            <a:ext cx="6838500" cy="572700"/>
          </a:xfrm>
          <a:prstGeom prst="rect">
            <a:avLst/>
          </a:prstGeom>
        </p:spPr>
        <p:txBody>
          <a:bodyPr anchorCtr="0" anchor="t" bIns="91425" lIns="91425" spcFirstLastPara="1" rIns="91425" wrap="square" tIns="91425">
            <a:normAutofit/>
          </a:bodyPr>
          <a:lstStyle/>
          <a:p>
            <a:pPr indent="0" lvl="0" marL="0" marR="391160" rtl="0" algn="just">
              <a:lnSpc>
                <a:spcPct val="120833"/>
              </a:lnSpc>
              <a:spcBef>
                <a:spcPts val="0"/>
              </a:spcBef>
              <a:spcAft>
                <a:spcPts val="0"/>
              </a:spcAft>
              <a:buClr>
                <a:schemeClr val="dk1"/>
              </a:buClr>
              <a:buSzPts val="1100"/>
              <a:buFont typeface="Arial"/>
              <a:buNone/>
            </a:pPr>
            <a:r>
              <a:rPr lang="es" sz="1800">
                <a:latin typeface="EB Garamond"/>
                <a:ea typeface="EB Garamond"/>
                <a:cs typeface="EB Garamond"/>
                <a:sym typeface="EB Garamond"/>
              </a:rPr>
              <a:t>“El grupo de viajeros, aventureros, advenedizos, y extranjeros”</a:t>
            </a:r>
            <a:endParaRPr sz="1800"/>
          </a:p>
        </p:txBody>
      </p:sp>
      <p:sp>
        <p:nvSpPr>
          <p:cNvPr id="93" name="Google Shape;93;p19"/>
          <p:cNvSpPr txBox="1"/>
          <p:nvPr>
            <p:ph idx="1" type="body"/>
          </p:nvPr>
        </p:nvSpPr>
        <p:spPr>
          <a:xfrm>
            <a:off x="947550" y="1308275"/>
            <a:ext cx="7968900" cy="832800"/>
          </a:xfrm>
          <a:prstGeom prst="rect">
            <a:avLst/>
          </a:prstGeom>
        </p:spPr>
        <p:txBody>
          <a:bodyPr anchorCtr="0" anchor="t" bIns="91425" lIns="91425" spcFirstLastPara="1" rIns="91425" wrap="square" tIns="91425">
            <a:noAutofit/>
          </a:bodyPr>
          <a:lstStyle/>
          <a:p>
            <a:pPr indent="0" lvl="0" marL="0" marR="391795" rtl="0" algn="just">
              <a:lnSpc>
                <a:spcPct val="120833"/>
              </a:lnSpc>
              <a:spcBef>
                <a:spcPts val="15"/>
              </a:spcBef>
              <a:spcAft>
                <a:spcPts val="0"/>
              </a:spcAft>
              <a:buClr>
                <a:schemeClr val="dk1"/>
              </a:buClr>
              <a:buSzPts val="1100"/>
              <a:buFont typeface="Arial"/>
              <a:buNone/>
            </a:pPr>
            <a:r>
              <a:rPr lang="es">
                <a:solidFill>
                  <a:schemeClr val="dk1"/>
                </a:solidFill>
                <a:latin typeface="EB Garamond"/>
                <a:ea typeface="EB Garamond"/>
                <a:cs typeface="EB Garamond"/>
                <a:sym typeface="EB Garamond"/>
              </a:rPr>
              <a:t>Algunos de los patriarcas fueron considerados como peregrinos y como extranjeros, como viajeros itinerantes: Abrahán, Jacob y </a:t>
            </a:r>
            <a:r>
              <a:rPr b="1" lang="es">
                <a:solidFill>
                  <a:schemeClr val="dk1"/>
                </a:solidFill>
                <a:latin typeface="EB Garamond"/>
                <a:ea typeface="EB Garamond"/>
                <a:cs typeface="EB Garamond"/>
                <a:sym typeface="EB Garamond"/>
              </a:rPr>
              <a:t>José</a:t>
            </a:r>
            <a:endParaRPr b="1"/>
          </a:p>
        </p:txBody>
      </p:sp>
      <p:sp>
        <p:nvSpPr>
          <p:cNvPr id="94" name="Google Shape;94;p19"/>
          <p:cNvSpPr txBox="1"/>
          <p:nvPr/>
        </p:nvSpPr>
        <p:spPr>
          <a:xfrm>
            <a:off x="647325" y="2289825"/>
            <a:ext cx="7905900" cy="796500"/>
          </a:xfrm>
          <a:prstGeom prst="rect">
            <a:avLst/>
          </a:prstGeom>
          <a:noFill/>
          <a:ln>
            <a:noFill/>
          </a:ln>
        </p:spPr>
        <p:txBody>
          <a:bodyPr anchorCtr="0" anchor="t" bIns="91425" lIns="91425" spcFirstLastPara="1" rIns="91425" wrap="square" tIns="91425">
            <a:spAutoFit/>
          </a:bodyPr>
          <a:lstStyle/>
          <a:p>
            <a:pPr indent="0" lvl="0" marL="0" marR="391795" rtl="0" algn="just">
              <a:lnSpc>
                <a:spcPct val="120833"/>
              </a:lnSpc>
              <a:spcBef>
                <a:spcPts val="10"/>
              </a:spcBef>
              <a:spcAft>
                <a:spcPts val="0"/>
              </a:spcAft>
              <a:buNone/>
            </a:pPr>
            <a:r>
              <a:rPr lang="es" sz="1800">
                <a:solidFill>
                  <a:schemeClr val="dk1"/>
                </a:solidFill>
                <a:latin typeface="EB Garamond"/>
                <a:ea typeface="EB Garamond"/>
                <a:cs typeface="EB Garamond"/>
                <a:sym typeface="EB Garamond"/>
              </a:rPr>
              <a:t>Dios utilizó las terribles circunstancias de la vida de José  </a:t>
            </a:r>
            <a:r>
              <a:rPr lang="es" sz="1800">
                <a:solidFill>
                  <a:schemeClr val="dk1"/>
                </a:solidFill>
                <a:latin typeface="EB Garamond"/>
                <a:ea typeface="EB Garamond"/>
                <a:cs typeface="EB Garamond"/>
                <a:sym typeface="EB Garamond"/>
              </a:rPr>
              <a:t>para bendecir en una tierra de extranjeros, y al permitirle a Él ministrar a sus mismos hermanos </a:t>
            </a:r>
            <a:endParaRPr sz="1800"/>
          </a:p>
        </p:txBody>
      </p:sp>
      <p:sp>
        <p:nvSpPr>
          <p:cNvPr id="95" name="Google Shape;95;p19"/>
          <p:cNvSpPr txBox="1"/>
          <p:nvPr/>
        </p:nvSpPr>
        <p:spPr>
          <a:xfrm>
            <a:off x="346200" y="3355550"/>
            <a:ext cx="8337000" cy="796500"/>
          </a:xfrm>
          <a:prstGeom prst="rect">
            <a:avLst/>
          </a:prstGeom>
          <a:noFill/>
          <a:ln>
            <a:noFill/>
          </a:ln>
        </p:spPr>
        <p:txBody>
          <a:bodyPr anchorCtr="0" anchor="t" bIns="91425" lIns="91425" spcFirstLastPara="1" rIns="91425" wrap="square" tIns="91425">
            <a:spAutoFit/>
          </a:bodyPr>
          <a:lstStyle/>
          <a:p>
            <a:pPr indent="0" lvl="0" marL="0" marR="391160" rtl="0" algn="ctr">
              <a:lnSpc>
                <a:spcPct val="120833"/>
              </a:lnSpc>
              <a:spcBef>
                <a:spcPts val="15"/>
              </a:spcBef>
              <a:spcAft>
                <a:spcPts val="0"/>
              </a:spcAft>
              <a:buNone/>
            </a:pPr>
            <a:r>
              <a:rPr b="1" lang="es" sz="1800">
                <a:solidFill>
                  <a:schemeClr val="dk1"/>
                </a:solidFill>
                <a:latin typeface="EB Garamond"/>
                <a:ea typeface="EB Garamond"/>
                <a:cs typeface="EB Garamond"/>
                <a:sym typeface="EB Garamond"/>
              </a:rPr>
              <a:t>La historia de José ilustra que las circunstancias resquebrajadas e inquietantes de este mundo no son intencionadas por Dios para Su creación. </a:t>
            </a:r>
            <a:endParaRPr b="1"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463325" y="1214650"/>
            <a:ext cx="8520600" cy="1512000"/>
          </a:xfrm>
          <a:prstGeom prst="rect">
            <a:avLst/>
          </a:prstGeom>
        </p:spPr>
        <p:txBody>
          <a:bodyPr anchorCtr="0" anchor="t" bIns="91425" lIns="91425" spcFirstLastPara="1" rIns="91425" wrap="square" tIns="91425">
            <a:noAutofit/>
          </a:bodyPr>
          <a:lstStyle/>
          <a:p>
            <a:pPr indent="0" lvl="0" marL="0" marR="352425" rtl="0" algn="just">
              <a:lnSpc>
                <a:spcPct val="120833"/>
              </a:lnSpc>
              <a:spcBef>
                <a:spcPts val="5"/>
              </a:spcBef>
              <a:spcAft>
                <a:spcPts val="0"/>
              </a:spcAft>
              <a:buNone/>
            </a:pPr>
            <a:r>
              <a:rPr i="1" lang="es" sz="1800">
                <a:latin typeface="EB Garamond"/>
                <a:ea typeface="EB Garamond"/>
                <a:cs typeface="EB Garamond"/>
                <a:sym typeface="EB Garamond"/>
              </a:rPr>
              <a:t>"El sacerdote tomará el canastillo de tu mano y lo pondrá ante el altar del Señor tu Dios.  Entonces dirás ante el Señor tu Dios:  'Un arameo a punto de perecer fue mi padre.  Descendió a Egipto con pocos hombres.  Habitó allí, y llegó a ser un pueblo grande y numeroso" </a:t>
            </a:r>
            <a:r>
              <a:rPr lang="es" sz="1800">
                <a:latin typeface="EB Garamond"/>
                <a:ea typeface="EB Garamond"/>
                <a:cs typeface="EB Garamond"/>
                <a:sym typeface="EB Garamond"/>
              </a:rPr>
              <a:t>Deuteronomio 26:4-5.</a:t>
            </a:r>
            <a:endParaRPr sz="1800">
              <a:latin typeface="EB Garamond"/>
              <a:ea typeface="EB Garamond"/>
              <a:cs typeface="EB Garamond"/>
              <a:sym typeface="EB Garamond"/>
            </a:endParaRPr>
          </a:p>
        </p:txBody>
      </p:sp>
      <p:sp>
        <p:nvSpPr>
          <p:cNvPr id="101" name="Google Shape;101;p20"/>
          <p:cNvSpPr txBox="1"/>
          <p:nvPr>
            <p:ph idx="1" type="body"/>
          </p:nvPr>
        </p:nvSpPr>
        <p:spPr>
          <a:xfrm>
            <a:off x="463325" y="2734250"/>
            <a:ext cx="8442300" cy="1335300"/>
          </a:xfrm>
          <a:prstGeom prst="rect">
            <a:avLst/>
          </a:prstGeom>
        </p:spPr>
        <p:txBody>
          <a:bodyPr anchorCtr="0" anchor="t" bIns="91425" lIns="91425" spcFirstLastPara="1" rIns="91425" wrap="square" tIns="91425">
            <a:normAutofit lnSpcReduction="20000"/>
          </a:bodyPr>
          <a:lstStyle/>
          <a:p>
            <a:pPr indent="0" lvl="0" marL="0" marR="352425" rtl="0" algn="just">
              <a:lnSpc>
                <a:spcPct val="120833"/>
              </a:lnSpc>
              <a:spcBef>
                <a:spcPts val="25"/>
              </a:spcBef>
              <a:spcAft>
                <a:spcPts val="0"/>
              </a:spcAft>
              <a:buClr>
                <a:schemeClr val="dk1"/>
              </a:buClr>
              <a:buSzPts val="1100"/>
              <a:buFont typeface="Arial"/>
              <a:buNone/>
            </a:pPr>
            <a:r>
              <a:rPr lang="es">
                <a:solidFill>
                  <a:schemeClr val="dk1"/>
                </a:solidFill>
                <a:latin typeface="EB Garamond"/>
                <a:ea typeface="EB Garamond"/>
                <a:cs typeface="EB Garamond"/>
                <a:sym typeface="EB Garamond"/>
              </a:rPr>
              <a:t>Ellos conocían de primera mano la condición de los que habían perdido sus hogares, de los que habían tenido que dejar a sus familias atrás, de los que habían sido desplazados según la voluntad de los dictadores o según los resultados de la guerra.</a:t>
            </a:r>
            <a:endParaRPr>
              <a:solidFill>
                <a:schemeClr val="dk1"/>
              </a:solidFill>
              <a:latin typeface="EB Garamond"/>
              <a:ea typeface="EB Garamond"/>
              <a:cs typeface="EB Garamond"/>
              <a:sym typeface="EB Garamond"/>
            </a:endParaRPr>
          </a:p>
          <a:p>
            <a:pPr indent="0" lvl="0" marL="0" rtl="0" algn="l">
              <a:spcBef>
                <a:spcPts val="0"/>
              </a:spcBef>
              <a:spcAft>
                <a:spcPts val="1200"/>
              </a:spcAft>
              <a:buNone/>
            </a:pPr>
            <a:r>
              <a:t/>
            </a:r>
            <a:endParaRPr/>
          </a:p>
        </p:txBody>
      </p:sp>
      <p:sp>
        <p:nvSpPr>
          <p:cNvPr id="102" name="Google Shape;102;p20"/>
          <p:cNvSpPr txBox="1"/>
          <p:nvPr/>
        </p:nvSpPr>
        <p:spPr>
          <a:xfrm>
            <a:off x="502475" y="3892900"/>
            <a:ext cx="8442300" cy="461700"/>
          </a:xfrm>
          <a:prstGeom prst="rect">
            <a:avLst/>
          </a:prstGeom>
          <a:noFill/>
          <a:ln>
            <a:noFill/>
          </a:ln>
        </p:spPr>
        <p:txBody>
          <a:bodyPr anchorCtr="0" anchor="t" bIns="91425" lIns="91425" spcFirstLastPara="1" rIns="91425" wrap="square" tIns="91425">
            <a:spAutoFit/>
          </a:bodyPr>
          <a:lstStyle/>
          <a:p>
            <a:pPr indent="0" lvl="0" marL="0" marR="352425" rtl="0" algn="ctr">
              <a:lnSpc>
                <a:spcPct val="120833"/>
              </a:lnSpc>
              <a:spcBef>
                <a:spcPts val="25"/>
              </a:spcBef>
              <a:spcAft>
                <a:spcPts val="0"/>
              </a:spcAft>
              <a:buNone/>
            </a:pPr>
            <a:r>
              <a:rPr lang="es" sz="1800">
                <a:solidFill>
                  <a:schemeClr val="dk1"/>
                </a:solidFill>
                <a:latin typeface="EB Garamond"/>
                <a:ea typeface="EB Garamond"/>
                <a:cs typeface="EB Garamond"/>
                <a:sym typeface="EB Garamond"/>
              </a:rPr>
              <a:t>Dios les recuerda su propia historia a los Israelitas, de cuando eran peregrinos y extranjeros.</a:t>
            </a:r>
            <a:endParaRPr sz="1800"/>
          </a:p>
        </p:txBody>
      </p:sp>
      <p:sp>
        <p:nvSpPr>
          <p:cNvPr id="103" name="Google Shape;103;p20"/>
          <p:cNvSpPr txBox="1"/>
          <p:nvPr/>
        </p:nvSpPr>
        <p:spPr>
          <a:xfrm>
            <a:off x="313800" y="539475"/>
            <a:ext cx="5073000" cy="461700"/>
          </a:xfrm>
          <a:prstGeom prst="rect">
            <a:avLst/>
          </a:prstGeom>
          <a:noFill/>
          <a:ln>
            <a:noFill/>
          </a:ln>
        </p:spPr>
        <p:txBody>
          <a:bodyPr anchorCtr="0" anchor="t" bIns="91425" lIns="91425" spcFirstLastPara="1" rIns="91425" wrap="square" tIns="91425">
            <a:spAutoFit/>
          </a:bodyPr>
          <a:lstStyle/>
          <a:p>
            <a:pPr indent="457200" lvl="0" marL="0" marR="352425" rtl="0" algn="just">
              <a:lnSpc>
                <a:spcPct val="120833"/>
              </a:lnSpc>
              <a:spcBef>
                <a:spcPts val="5"/>
              </a:spcBef>
              <a:spcAft>
                <a:spcPts val="0"/>
              </a:spcAft>
              <a:buNone/>
            </a:pPr>
            <a:r>
              <a:rPr b="1" lang="es" sz="1800">
                <a:solidFill>
                  <a:schemeClr val="dk1"/>
                </a:solidFill>
                <a:latin typeface="EB Garamond"/>
                <a:ea typeface="EB Garamond"/>
                <a:cs typeface="EB Garamond"/>
                <a:sym typeface="EB Garamond"/>
              </a:rPr>
              <a:t>La historia más prominente de todas… </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marR="351790" rtl="0" algn="just">
              <a:lnSpc>
                <a:spcPct val="120833"/>
              </a:lnSpc>
              <a:spcBef>
                <a:spcPts val="10"/>
              </a:spcBef>
              <a:spcAft>
                <a:spcPts val="0"/>
              </a:spcAft>
              <a:buClr>
                <a:schemeClr val="dk1"/>
              </a:buClr>
              <a:buSzPts val="1100"/>
              <a:buFont typeface="Arial"/>
              <a:buNone/>
            </a:pPr>
            <a:r>
              <a:rPr lang="es" sz="1800">
                <a:latin typeface="EB Garamond"/>
                <a:ea typeface="EB Garamond"/>
                <a:cs typeface="EB Garamond"/>
                <a:sym typeface="EB Garamond"/>
              </a:rPr>
              <a:t>Dios proveyó a los Israelitas con leyes que eran construidas sobre los diez.</a:t>
            </a:r>
            <a:endParaRPr sz="1800"/>
          </a:p>
        </p:txBody>
      </p:sp>
      <p:sp>
        <p:nvSpPr>
          <p:cNvPr id="109" name="Google Shape;109;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285750" lvl="0" marL="800100" marR="351790" rtl="0" algn="just">
              <a:lnSpc>
                <a:spcPct val="120833"/>
              </a:lnSpc>
              <a:spcBef>
                <a:spcPts val="5"/>
              </a:spcBef>
              <a:spcAft>
                <a:spcPts val="0"/>
              </a:spcAft>
              <a:buClr>
                <a:schemeClr val="dk1"/>
              </a:buClr>
              <a:buSzPts val="1800"/>
              <a:buFont typeface="EB Garamond"/>
              <a:buChar char="•"/>
            </a:pPr>
            <a:r>
              <a:rPr lang="es">
                <a:solidFill>
                  <a:schemeClr val="dk1"/>
                </a:solidFill>
                <a:latin typeface="EB Garamond"/>
                <a:ea typeface="EB Garamond"/>
                <a:cs typeface="EB Garamond"/>
                <a:sym typeface="EB Garamond"/>
              </a:rPr>
              <a:t> </a:t>
            </a:r>
            <a:r>
              <a:rPr i="1" lang="es">
                <a:solidFill>
                  <a:schemeClr val="dk1"/>
                </a:solidFill>
                <a:latin typeface="EB Garamond"/>
                <a:ea typeface="EB Garamond"/>
                <a:cs typeface="EB Garamond"/>
                <a:sym typeface="EB Garamond"/>
              </a:rPr>
              <a:t>“No angustiarás al extranjero, pues vosotros sabéis cómo se siente el extranjero, ya que extranjeros fuisteis en Egipto."</a:t>
            </a:r>
            <a:r>
              <a:rPr lang="es">
                <a:solidFill>
                  <a:schemeClr val="dk1"/>
                </a:solidFill>
                <a:latin typeface="EB Garamond"/>
                <a:ea typeface="EB Garamond"/>
                <a:cs typeface="EB Garamond"/>
                <a:sym typeface="EB Garamond"/>
              </a:rPr>
              <a:t> Éxodo 23:9.</a:t>
            </a:r>
            <a:endParaRPr>
              <a:solidFill>
                <a:schemeClr val="dk1"/>
              </a:solidFill>
              <a:latin typeface="EB Garamond"/>
              <a:ea typeface="EB Garamond"/>
              <a:cs typeface="EB Garamond"/>
              <a:sym typeface="EB Garamond"/>
            </a:endParaRPr>
          </a:p>
          <a:p>
            <a:pPr indent="-285750" lvl="0" marL="800100" marR="353060" rtl="0" algn="just">
              <a:lnSpc>
                <a:spcPct val="120833"/>
              </a:lnSpc>
              <a:spcBef>
                <a:spcPts val="5"/>
              </a:spcBef>
              <a:spcAft>
                <a:spcPts val="0"/>
              </a:spcAft>
              <a:buClr>
                <a:schemeClr val="dk1"/>
              </a:buClr>
              <a:buSzPts val="1800"/>
              <a:buFont typeface="EB Garamond"/>
              <a:buChar char="•"/>
            </a:pPr>
            <a:r>
              <a:rPr i="1" lang="es">
                <a:solidFill>
                  <a:schemeClr val="dk1"/>
                </a:solidFill>
                <a:latin typeface="EB Garamond"/>
                <a:ea typeface="EB Garamond"/>
                <a:cs typeface="EB Garamond"/>
                <a:sym typeface="EB Garamond"/>
              </a:rPr>
              <a:t>“No engañarás ni angustiarás al extranjero, porque extranjeros fuisteis vosotros en Egipto”</a:t>
            </a:r>
            <a:r>
              <a:rPr lang="es">
                <a:solidFill>
                  <a:schemeClr val="dk1"/>
                </a:solidFill>
                <a:latin typeface="EB Garamond"/>
                <a:ea typeface="EB Garamond"/>
                <a:cs typeface="EB Garamond"/>
                <a:sym typeface="EB Garamond"/>
              </a:rPr>
              <a:t> Éxodo 22:21.</a:t>
            </a:r>
            <a:endParaRPr>
              <a:solidFill>
                <a:schemeClr val="dk1"/>
              </a:solidFill>
              <a:latin typeface="EB Garamond"/>
              <a:ea typeface="EB Garamond"/>
              <a:cs typeface="EB Garamond"/>
              <a:sym typeface="EB Garamond"/>
            </a:endParaRPr>
          </a:p>
          <a:p>
            <a:pPr indent="-285750" lvl="0" marL="800100" marR="353060" rtl="0" algn="just">
              <a:lnSpc>
                <a:spcPct val="120833"/>
              </a:lnSpc>
              <a:spcBef>
                <a:spcPts val="5"/>
              </a:spcBef>
              <a:spcAft>
                <a:spcPts val="0"/>
              </a:spcAft>
              <a:buClr>
                <a:schemeClr val="dk1"/>
              </a:buClr>
              <a:buSzPts val="1800"/>
              <a:buFont typeface="EB Garamond"/>
              <a:buChar char="•"/>
            </a:pPr>
            <a:r>
              <a:rPr i="1" lang="es">
                <a:solidFill>
                  <a:schemeClr val="dk1"/>
                </a:solidFill>
                <a:latin typeface="EB Garamond"/>
                <a:ea typeface="EB Garamond"/>
                <a:cs typeface="EB Garamond"/>
                <a:sym typeface="EB Garamond"/>
              </a:rPr>
              <a:t>“No engañarás ni angustiarás al extranjero, porque extranjeros fuisteis vosotros en Egipto. A ninguna viuda ni huérfano afligirás.”</a:t>
            </a:r>
            <a:r>
              <a:rPr lang="es">
                <a:solidFill>
                  <a:schemeClr val="dk1"/>
                </a:solidFill>
                <a:latin typeface="EB Garamond"/>
                <a:ea typeface="EB Garamond"/>
                <a:cs typeface="EB Garamond"/>
                <a:sym typeface="EB Garamond"/>
              </a:rPr>
              <a:t> Éxodo 22:21-22.</a:t>
            </a:r>
            <a:endParaRPr>
              <a:solidFill>
                <a:schemeClr val="dk1"/>
              </a:solidFill>
              <a:latin typeface="EB Garamond"/>
              <a:ea typeface="EB Garamond"/>
              <a:cs typeface="EB Garamond"/>
              <a:sym typeface="EB Garamond"/>
            </a:endParaRPr>
          </a:p>
          <a:p>
            <a:pPr indent="-285750" lvl="0" marL="800100" marR="351790" rtl="0" algn="just">
              <a:lnSpc>
                <a:spcPct val="120833"/>
              </a:lnSpc>
              <a:spcBef>
                <a:spcPts val="5"/>
              </a:spcBef>
              <a:spcAft>
                <a:spcPts val="0"/>
              </a:spcAft>
              <a:buClr>
                <a:schemeClr val="dk1"/>
              </a:buClr>
              <a:buSzPts val="1800"/>
              <a:buFont typeface="EB Garamond"/>
              <a:buChar char="•"/>
            </a:pPr>
            <a:r>
              <a:rPr i="1" lang="es">
                <a:solidFill>
                  <a:schemeClr val="dk1"/>
                </a:solidFill>
                <a:latin typeface="EB Garamond"/>
                <a:ea typeface="EB Garamond"/>
                <a:cs typeface="EB Garamond"/>
                <a:sym typeface="EB Garamond"/>
              </a:rPr>
              <a:t>“Y te alegrarás ante el Señor tu Dios, en el lugar que Él haya elegido para morada de Su  Nombre, con tu hijo y tu hija, tu siervo y tu sierva, el levita y el extranjero, el huérfano y la viuda que habiten en medio de ti”</a:t>
            </a:r>
            <a:r>
              <a:rPr lang="es">
                <a:solidFill>
                  <a:schemeClr val="dk1"/>
                </a:solidFill>
                <a:latin typeface="EB Garamond"/>
                <a:ea typeface="EB Garamond"/>
                <a:cs typeface="EB Garamond"/>
                <a:sym typeface="EB Garamond"/>
              </a:rPr>
              <a:t> Deuteronomio 16:11.</a:t>
            </a:r>
            <a:endParaRPr>
              <a:latin typeface="EB Garamond"/>
              <a:ea typeface="EB Garamond"/>
              <a:cs typeface="EB Garamond"/>
              <a:sym typeface="EB 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