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71" r:id="rId13"/>
    <p:sldId id="277" r:id="rId14"/>
    <p:sldId id="267" r:id="rId15"/>
    <p:sldId id="274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8" r:id="rId24"/>
    <p:sldId id="269" r:id="rId25"/>
    <p:sldId id="270" r:id="rId26"/>
    <p:sldId id="272" r:id="rId27"/>
    <p:sldId id="273" r:id="rId28"/>
    <p:sldId id="275" r:id="rId29"/>
    <p:sldId id="285" r:id="rId30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AF46-1B0F-4900-BDE9-051F94DC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B1286-D32C-46DB-88BB-84BCDD07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88740-DFAE-4AC6-ACB0-7A919646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48D2-DEA2-4BC1-8853-62A6B485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8B17E-8007-4AA2-BD51-1AB84FCE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916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85CF-3E82-4C63-A350-CC269344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310DB-03D5-4C3E-A7A6-6BC780ACC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5F536-9FA8-4835-AD6B-E3B9B24B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1138D-DAFD-49CB-9800-9C664151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C98E8-0384-4DF5-A512-1CB2F7F0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8860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21CA6-71A3-49C3-ADF4-CB14B0E0C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F18CE-0748-4E8B-B692-62489CD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588C-2F47-470C-8AFB-754EFEAF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00FE8-B843-4684-95AE-5DB94D5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02B9C-14AB-4174-BBA1-AE20675F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228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5CCA-52C5-4A35-8631-DF9914C9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7BF4-68F2-46D0-86C7-4927FEFD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B8BC-3A16-46AA-86A6-547549E6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C11FA-6B74-467F-A827-5D19CF04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797B-C033-4A7A-98B3-BFF5F3D6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154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FAAE-8BF3-4305-AB07-A27195FD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2DA5A-A6F9-4B17-BC1E-DAF314176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9D08-8B0A-4678-8F74-3FAACCD1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07FA-0D2A-40B4-BAF6-2B7753B8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C9F2A-7281-42B2-9BF6-4F91151E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471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512F-5143-4BF7-B9F7-9C1BF44D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EF7E-FD94-48B7-8AED-AB7FA7726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E6068-6815-4A65-900A-388D2E5A3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B93BC-A9B3-4EBE-853C-166E30E8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EAA73-9ECE-4CB6-89BC-FF67D9E2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B3F2A-2330-4943-8512-0C1C3DC7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3152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5485-D5EC-4359-8B94-ABB0C4FDB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3B485-CF32-4E66-AE10-92CEF35E2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C01F8-F528-44DB-A4DB-1C536775D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6F769-1FFB-457C-B523-24A11AD03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DFEE9-8888-44F8-936A-4C1C33352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CBC9B-964B-4561-9399-1C49CD75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5F1BC-CECF-4716-88BA-701E55BD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DB79F-2729-475D-91DE-B68523F0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522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3050-222A-4EC1-8843-88D8D14D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ED82E-1F60-461E-928B-C8AD661D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AA9A8-3F61-4BDA-A6CE-73D33512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3C72C-B2CF-45A1-8CA8-53E185AF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7807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930E4-9EA1-4D02-B822-69193575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95BD7-0171-4A53-ABE7-61D24691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75C4D-45A8-4C75-8D0F-0BF98BB3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2798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B0FF-B13C-4772-9427-A94D9B5A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D000-5EB0-4DC6-BCC3-DABE4F9A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7FED8-8E68-4722-8ED1-4609B0ACC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81D3A-7DB9-49C1-BA6B-DDC08F8D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C4DD7-0E4E-482E-8996-0D8841E0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2D2E3-1D98-4CC9-B87F-358EC16E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496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1825-1AAC-461F-AB30-34BC8F3B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AD377-E7F8-4E3D-8285-F0F5B56F7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40671-542A-40B1-AD24-28DAD3A1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5F9F-973C-467E-9861-1172B407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232B8-8C44-495D-BADA-1B2C1A1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2D37D-EBE2-4F00-998A-146DA7C8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242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EF195-F3C8-4B15-AB40-8FD7B758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BB2F-1D25-4ED4-A866-8981C633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V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060CB-5B69-4958-8EBB-1AF28C4A2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6296-2C4A-40EC-A3A4-EB416234CC3C}" type="datetimeFigureOut">
              <a:rPr lang="es-VE" smtClean="0"/>
              <a:t>13/2/2019</a:t>
            </a:fld>
            <a:endParaRPr lang="es-V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6B02A-F11D-4A46-B16E-942AD0BF5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D04E-F89D-4AC4-8266-C8FF29FA4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D92C-0C64-4018-803C-29EDB430B6DD}" type="slidenum">
              <a:rPr lang="es-VE" smtClean="0"/>
              <a:t>‹#›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043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75E8-66DB-4433-A399-FE0264720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s-VE" sz="6600" b="1" dirty="0"/>
              <a:t>Hijos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73AD4-40C2-43AD-8C3A-838C94134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 lnSpcReduction="10000"/>
          </a:bodyPr>
          <a:lstStyle/>
          <a:p>
            <a:r>
              <a:rPr lang="es-VE" sz="3200" dirty="0"/>
              <a:t>“He aquí, yo y los hijos que me dio Jehová.” Isaías 8:18</a:t>
            </a:r>
          </a:p>
          <a:p>
            <a:endParaRPr lang="es-VE" sz="32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Resultado de imagen para hijos latinos">
            <a:extLst>
              <a:ext uri="{FF2B5EF4-FFF2-40B4-BE49-F238E27FC236}">
                <a16:creationId xmlns:a16="http://schemas.microsoft.com/office/drawing/2014/main" id="{B9C7C8F4-D691-456F-8CC2-F506CB12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F5810E23-0F4E-498C-A990-617AF1B4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r="954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8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hijo disciplina">
            <a:extLst>
              <a:ext uri="{FF2B5EF4-FFF2-40B4-BE49-F238E27FC236}">
                <a16:creationId xmlns:a16="http://schemas.microsoft.com/office/drawing/2014/main" id="{C0E7BEB6-54B1-467E-9AFD-71583B79B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95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hijo disciplina">
            <a:extLst>
              <a:ext uri="{FF2B5EF4-FFF2-40B4-BE49-F238E27FC236}">
                <a16:creationId xmlns:a16="http://schemas.microsoft.com/office/drawing/2014/main" id="{B5B5929E-AA6F-40C6-8291-155C8D293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r="-2" b="-2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B48AD-7F67-4025-9B84-9D1E0AF6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792480"/>
            <a:ext cx="5291003" cy="52684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4400" b="1" dirty="0">
                <a:solidFill>
                  <a:srgbClr val="000000"/>
                </a:solidFill>
              </a:rPr>
              <a:t>Si los padres aman a sus hijos con un amor que los nutra, podrán disciplinarlos con el balance adecuado entre el amor y el control.</a:t>
            </a:r>
          </a:p>
          <a:p>
            <a:endParaRPr lang="es-VE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74" y="640081"/>
            <a:ext cx="3693445" cy="216979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Secretos</a:t>
            </a:r>
            <a:r>
              <a:rPr lang="en-US" sz="4800" b="1" dirty="0">
                <a:solidFill>
                  <a:srgbClr val="C00000"/>
                </a:solidFill>
              </a:rPr>
              <a:t>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474" y="3781424"/>
            <a:ext cx="3693446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b="1" dirty="0" err="1"/>
              <a:t>Ame</a:t>
            </a:r>
            <a:r>
              <a:rPr lang="en-US" sz="3600" b="1" dirty="0"/>
              <a:t> a sus </a:t>
            </a:r>
            <a:r>
              <a:rPr lang="en-US" sz="3600" b="1" dirty="0" err="1"/>
              <a:t>hijos</a:t>
            </a:r>
            <a:r>
              <a:rPr lang="en-US" sz="3600" b="1" dirty="0"/>
              <a:t> </a:t>
            </a:r>
            <a:r>
              <a:rPr lang="en-US" sz="3600" b="1" dirty="0" err="1"/>
              <a:t>intencionalmente</a:t>
            </a:r>
            <a:endParaRPr lang="en-US" sz="36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975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Resultado de imagen para padres hijos">
            <a:extLst>
              <a:ext uri="{FF2B5EF4-FFF2-40B4-BE49-F238E27FC236}">
                <a16:creationId xmlns:a16="http://schemas.microsoft.com/office/drawing/2014/main" id="{E730F6CF-526A-4341-A49F-7A5ECC69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24142"/>
          <a:stretch/>
        </p:blipFill>
        <p:spPr bwMode="auto">
          <a:xfrm>
            <a:off x="815807" y="804672"/>
            <a:ext cx="5934456" cy="5248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8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padres escuchan">
            <a:extLst>
              <a:ext uri="{FF2B5EF4-FFF2-40B4-BE49-F238E27FC236}">
                <a16:creationId xmlns:a16="http://schemas.microsoft.com/office/drawing/2014/main" id="{92C2463A-C141-4563-9567-F04A1C8D5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r="-2" b="584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padres escuchan">
            <a:extLst>
              <a:ext uri="{FF2B5EF4-FFF2-40B4-BE49-F238E27FC236}">
                <a16:creationId xmlns:a16="http://schemas.microsoft.com/office/drawing/2014/main" id="{37DD5203-AC4C-4416-8212-7399E87CF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4" b="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Escuche atentamente, pero también hablen.</a:t>
            </a:r>
          </a:p>
        </p:txBody>
      </p:sp>
    </p:spTree>
    <p:extLst>
      <p:ext uri="{BB962C8B-B14F-4D97-AF65-F5344CB8AC3E}">
        <p14:creationId xmlns:p14="http://schemas.microsoft.com/office/powerpoint/2010/main" val="319544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padres escuchan">
            <a:extLst>
              <a:ext uri="{FF2B5EF4-FFF2-40B4-BE49-F238E27FC236}">
                <a16:creationId xmlns:a16="http://schemas.microsoft.com/office/drawing/2014/main" id="{92C2463A-C141-4563-9567-F04A1C8D5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r="-2" b="584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padres escuchan">
            <a:extLst>
              <a:ext uri="{FF2B5EF4-FFF2-40B4-BE49-F238E27FC236}">
                <a16:creationId xmlns:a16="http://schemas.microsoft.com/office/drawing/2014/main" id="{37DD5203-AC4C-4416-8212-7399E87CF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4" b="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331720"/>
            <a:ext cx="4803636" cy="1311664"/>
          </a:xfrm>
        </p:spPr>
        <p:txBody>
          <a:bodyPr>
            <a:noAutofit/>
          </a:bodyPr>
          <a:lstStyle/>
          <a:p>
            <a:pPr algn="ctr"/>
            <a:r>
              <a:rPr lang="es-ES_tradnl" sz="2800" dirty="0">
                <a:solidFill>
                  <a:srgbClr val="C00000"/>
                </a:solidFill>
                <a:latin typeface="Eras Demi ITC" pitchFamily="34" charset="0"/>
              </a:rPr>
              <a:t>Escuche atentamente, pero también hablen</a:t>
            </a:r>
            <a:endParaRPr lang="es-VE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72042"/>
            <a:ext cx="6000750" cy="5157358"/>
          </a:xfrm>
        </p:spPr>
        <p:txBody>
          <a:bodyPr anchor="ctr">
            <a:normAutofit fontScale="70000" lnSpcReduction="20000"/>
          </a:bodyPr>
          <a:lstStyle/>
          <a:p>
            <a:pPr marL="742950" indent="-742950">
              <a:buAutoNum type="arabicPeriod"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Mantenga las líneas de comunicación abierta.</a:t>
            </a:r>
          </a:p>
          <a:p>
            <a:pPr marL="742950" indent="-742950">
              <a:buAutoNum type="arabicPeriod"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Invite a sus hijos a hablar.</a:t>
            </a:r>
          </a:p>
          <a:p>
            <a:pPr marL="742950" indent="-742950">
              <a:buAutoNum type="arabicPeriod"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Establezca con claridad los limites y expectativas.</a:t>
            </a:r>
          </a:p>
          <a:p>
            <a:pPr marL="742950" indent="-742950">
              <a:buAutoNum type="arabicPeriod"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Invite a que se hagan preguntas para aclarar la conversación.</a:t>
            </a:r>
          </a:p>
          <a:p>
            <a:pPr marL="742950" indent="-742950">
              <a:buAutoNum type="arabicPeriod"/>
              <a:defRPr/>
            </a:pPr>
            <a:r>
              <a:rPr lang="es-ES_tradnl" sz="4400" dirty="0">
                <a:solidFill>
                  <a:srgbClr val="000000"/>
                </a:solidFill>
                <a:latin typeface="Eras Demi ITC" pitchFamily="34" charset="0"/>
              </a:rPr>
              <a:t>Involucre a los hijos en la formulación de las reglas del hogar.</a:t>
            </a:r>
          </a:p>
        </p:txBody>
      </p:sp>
    </p:spTree>
    <p:extLst>
      <p:ext uri="{BB962C8B-B14F-4D97-AF65-F5344CB8AC3E}">
        <p14:creationId xmlns:p14="http://schemas.microsoft.com/office/powerpoint/2010/main" val="285407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198881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 err="1">
                <a:solidFill>
                  <a:srgbClr val="C00000"/>
                </a:solidFill>
              </a:rPr>
              <a:t>Secretos</a:t>
            </a:r>
            <a:r>
              <a:rPr lang="en-US" sz="4800" b="1" dirty="0">
                <a:solidFill>
                  <a:srgbClr val="C00000"/>
                </a:solidFill>
              </a:rPr>
              <a:t>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693" y="3429000"/>
            <a:ext cx="4017265" cy="164592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Discipline  </a:t>
            </a:r>
            <a:r>
              <a:rPr lang="en-US" sz="3600" b="1" dirty="0" err="1"/>
              <a:t>constructivamente</a:t>
            </a:r>
            <a:endParaRPr lang="en-US" sz="3600" b="1" dirty="0"/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206F783E-D83B-4500-B389-EE0240625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 r="1" b="1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8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>
            <a:extLst>
              <a:ext uri="{FF2B5EF4-FFF2-40B4-BE49-F238E27FC236}">
                <a16:creationId xmlns:a16="http://schemas.microsoft.com/office/drawing/2014/main" id="{7BE63B3D-E6E2-4135-9831-FFC02168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6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n relacionada">
            <a:extLst>
              <a:ext uri="{FF2B5EF4-FFF2-40B4-BE49-F238E27FC236}">
                <a16:creationId xmlns:a16="http://schemas.microsoft.com/office/drawing/2014/main" id="{BFC855A0-D2D3-416F-AE20-0E4627185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3" b="3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F355-381D-432F-B1B3-3D65A2F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VE" sz="4000" b="1" dirty="0">
                <a:solidFill>
                  <a:srgbClr val="C00000"/>
                </a:solidFill>
              </a:rPr>
              <a:t>Disciplina constructiva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66AD-28AA-4AA4-8CBD-121AC257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20240"/>
            <a:ext cx="5971723" cy="4499241"/>
          </a:xfrm>
        </p:spPr>
        <p:txBody>
          <a:bodyPr anchor="ctr">
            <a:normAutofit lnSpcReduction="10000"/>
          </a:bodyPr>
          <a:lstStyle/>
          <a:p>
            <a:r>
              <a:rPr lang="es-ES_tradnl" sz="3600" dirty="0">
                <a:solidFill>
                  <a:srgbClr val="000000"/>
                </a:solidFill>
              </a:rPr>
              <a:t>Comience temprano</a:t>
            </a:r>
          </a:p>
          <a:p>
            <a:r>
              <a:rPr lang="es-ES_tradnl" sz="3600" dirty="0">
                <a:solidFill>
                  <a:srgbClr val="000000"/>
                </a:solidFill>
              </a:rPr>
              <a:t>Enseñe obediencia y razonamiento</a:t>
            </a:r>
          </a:p>
          <a:p>
            <a:r>
              <a:rPr lang="es-ES_tradnl" sz="3600" dirty="0">
                <a:solidFill>
                  <a:srgbClr val="000000"/>
                </a:solidFill>
              </a:rPr>
              <a:t>Sea constante</a:t>
            </a:r>
          </a:p>
          <a:p>
            <a:r>
              <a:rPr lang="es-ES_tradnl" sz="3600" dirty="0">
                <a:solidFill>
                  <a:srgbClr val="000000"/>
                </a:solidFill>
              </a:rPr>
              <a:t>Refuerce el comportamiento deseado</a:t>
            </a:r>
          </a:p>
          <a:p>
            <a:r>
              <a:rPr lang="es-ES_tradnl" sz="3600" dirty="0">
                <a:solidFill>
                  <a:srgbClr val="000000"/>
                </a:solidFill>
              </a:rPr>
              <a:t>Corregir el mal comportamiento</a:t>
            </a:r>
          </a:p>
          <a:p>
            <a:endParaRPr lang="es-VE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6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>
            <a:extLst>
              <a:ext uri="{FF2B5EF4-FFF2-40B4-BE49-F238E27FC236}">
                <a16:creationId xmlns:a16="http://schemas.microsoft.com/office/drawing/2014/main" id="{7BE63B3D-E6E2-4135-9831-FFC02168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26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n relacionada">
            <a:extLst>
              <a:ext uri="{FF2B5EF4-FFF2-40B4-BE49-F238E27FC236}">
                <a16:creationId xmlns:a16="http://schemas.microsoft.com/office/drawing/2014/main" id="{BFC855A0-D2D3-416F-AE20-0E4627185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3" b="3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5F355-381D-432F-B1B3-3D65A2F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s-VE" sz="4000" b="1" dirty="0">
                <a:solidFill>
                  <a:srgbClr val="C00000"/>
                </a:solidFill>
              </a:rPr>
              <a:t>Disciplina constructiva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66AD-28AA-4AA4-8CBD-121AC257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20240"/>
            <a:ext cx="5971723" cy="44992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sz="3600" b="1" dirty="0">
                <a:solidFill>
                  <a:srgbClr val="000000"/>
                </a:solidFill>
              </a:rPr>
              <a:t>Mantenga un balance entre amor y autoridad</a:t>
            </a:r>
            <a:r>
              <a:rPr lang="es-ES_tradnl" sz="3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s-ES_tradnl" sz="3600" dirty="0">
                <a:solidFill>
                  <a:srgbClr val="000000"/>
                </a:solidFill>
              </a:rPr>
              <a:t>“La influencia combinada de la autoridad y el amor permitirá sostener firme y bondadosamente la riendas del gobierno familiar” (Hogar Cristiano p. 277).</a:t>
            </a:r>
          </a:p>
          <a:p>
            <a:endParaRPr lang="es-VE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hija permiso salir fiesta">
            <a:extLst>
              <a:ext uri="{FF2B5EF4-FFF2-40B4-BE49-F238E27FC236}">
                <a16:creationId xmlns:a16="http://schemas.microsoft.com/office/drawing/2014/main" id="{90B03CEA-C23C-4FC4-A0F2-33B4048E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67" y="2923688"/>
            <a:ext cx="5076532" cy="39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93252-82F2-42AF-88ED-6FE809B382E6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C2D49-B467-434D-AC0C-CFF8937F39CA}"/>
              </a:ext>
            </a:extLst>
          </p:cNvPr>
          <p:cNvSpPr/>
          <p:nvPr/>
        </p:nvSpPr>
        <p:spPr>
          <a:xfrm>
            <a:off x="1690867" y="2832100"/>
            <a:ext cx="5090933" cy="402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68539-5867-4CD5-A1B8-43A61466D68C}"/>
              </a:ext>
            </a:extLst>
          </p:cNvPr>
          <p:cNvSpPr/>
          <p:nvPr/>
        </p:nvSpPr>
        <p:spPr>
          <a:xfrm>
            <a:off x="1690867" y="2795101"/>
            <a:ext cx="5090933" cy="402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F7B777-E71F-42E9-9706-158A4EF07033}"/>
              </a:ext>
            </a:extLst>
          </p:cNvPr>
          <p:cNvSpPr txBox="1">
            <a:spLocks/>
          </p:cNvSpPr>
          <p:nvPr/>
        </p:nvSpPr>
        <p:spPr>
          <a:xfrm>
            <a:off x="927100" y="1647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VE" sz="3200" b="1" dirty="0"/>
              <a:t>Una hija va al padre a pedir permiso para ir a una fiesta</a:t>
            </a:r>
            <a:r>
              <a:rPr lang="es-V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VE" sz="3600" dirty="0">
                <a:solidFill>
                  <a:srgbClr val="C00000"/>
                </a:solidFill>
              </a:rPr>
              <a:t>¿Cuál es el papel del padre o madre?.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b="1" dirty="0"/>
              <a:t>Escuchar</a:t>
            </a:r>
            <a:r>
              <a:rPr lang="es-VE" dirty="0"/>
              <a:t> detenidamente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b="1" dirty="0"/>
              <a:t>Hacer preguntas con relación</a:t>
            </a:r>
            <a:r>
              <a:rPr lang="es-VE" dirty="0"/>
              <a:t>: al lugar, las personas que asistirán, actividades que realizarán, la hora en que planea volver.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dirty="0"/>
              <a:t>El padre o madre </a:t>
            </a:r>
            <a:r>
              <a:rPr lang="es-VE" b="1" dirty="0"/>
              <a:t>escucha y manifiesta sus opiniones </a:t>
            </a:r>
            <a:r>
              <a:rPr lang="es-VE" dirty="0"/>
              <a:t>y preocupaciones, si es necesario, hace algunos cambios, está dispuesto a llegar a un tipo de acuerdo.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dirty="0"/>
              <a:t>La hija quiere venir a las 12, el padre quiere que venga a las 10, así que ambos deciden por las 11.</a:t>
            </a:r>
          </a:p>
        </p:txBody>
      </p:sp>
    </p:spTree>
    <p:extLst>
      <p:ext uri="{BB962C8B-B14F-4D97-AF65-F5344CB8AC3E}">
        <p14:creationId xmlns:p14="http://schemas.microsoft.com/office/powerpoint/2010/main" val="21799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64B00854-F4BF-405F-B3B1-2D783FCE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5568"/>
            <a:ext cx="6758464" cy="3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29EE9-E57C-4639-9FFE-4A6A9006FB3A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39B27-DD07-4411-940F-743F0EC74EA1}"/>
              </a:ext>
            </a:extLst>
          </p:cNvPr>
          <p:cNvSpPr/>
          <p:nvPr/>
        </p:nvSpPr>
        <p:spPr>
          <a:xfrm>
            <a:off x="838200" y="3275568"/>
            <a:ext cx="6758464" cy="3379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AF67B-F5DE-4CEA-9BB5-7E36244676CD}"/>
              </a:ext>
            </a:extLst>
          </p:cNvPr>
          <p:cNvSpPr/>
          <p:nvPr/>
        </p:nvSpPr>
        <p:spPr>
          <a:xfrm>
            <a:off x="838200" y="3275568"/>
            <a:ext cx="6758464" cy="3379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7969BF-C3AB-4EE4-B78A-49EA1DB4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VE" sz="3200" b="1" dirty="0"/>
              <a:t>Una hija va al padre a pedir permiso para ir a una fiesta</a:t>
            </a:r>
            <a:r>
              <a:rPr lang="es-VE" dirty="0"/>
              <a:t>.</a:t>
            </a:r>
          </a:p>
          <a:p>
            <a:pPr marL="0" indent="0">
              <a:buNone/>
            </a:pPr>
            <a:r>
              <a:rPr lang="es-VE" sz="3200" dirty="0">
                <a:solidFill>
                  <a:srgbClr val="C00000"/>
                </a:solidFill>
              </a:rPr>
              <a:t>¿Cuál es el papel del padre o madre?.</a:t>
            </a:r>
          </a:p>
          <a:p>
            <a:pPr marL="0" indent="0">
              <a:buNone/>
            </a:pPr>
            <a:r>
              <a:rPr lang="es-VE" sz="3200" b="1" dirty="0"/>
              <a:t>Llegan las 11 y la hija no llega.</a:t>
            </a:r>
          </a:p>
          <a:p>
            <a:r>
              <a:rPr lang="es-VE" dirty="0"/>
              <a:t>Los padres comienza a llamar y averiguar por la hija                                        La cual llega a las 2 de la madrugada.</a:t>
            </a:r>
          </a:p>
          <a:p>
            <a:pPr marL="0" indent="0">
              <a:buNone/>
            </a:pPr>
            <a:r>
              <a:rPr lang="es-VE" b="1" dirty="0">
                <a:solidFill>
                  <a:srgbClr val="002060"/>
                </a:solidFill>
              </a:rPr>
              <a:t>¿Dónde están los padres a las 2 de la mañana? </a:t>
            </a:r>
          </a:p>
          <a:p>
            <a:r>
              <a:rPr lang="es-VE" dirty="0"/>
              <a:t>Están esperándola. Están preocupados por ella.</a:t>
            </a:r>
          </a:p>
          <a:p>
            <a:pPr marL="0" indent="0">
              <a:buNone/>
            </a:pPr>
            <a:r>
              <a:rPr lang="es-VE" sz="3000" b="1" dirty="0">
                <a:solidFill>
                  <a:srgbClr val="002060"/>
                </a:solidFill>
              </a:rPr>
              <a:t>¿Cuando llega la hija qué hacer?</a:t>
            </a:r>
          </a:p>
          <a:p>
            <a:r>
              <a:rPr lang="es-VE" dirty="0"/>
              <a:t>La abrazan y le preguntan qué es lo que ocurrió, porqué la tardanza.</a:t>
            </a:r>
          </a:p>
        </p:txBody>
      </p:sp>
      <p:pic>
        <p:nvPicPr>
          <p:cNvPr id="13" name="Picture 2" descr="Resultado de imagen para hijo llega tarde">
            <a:extLst>
              <a:ext uri="{FF2B5EF4-FFF2-40B4-BE49-F238E27FC236}">
                <a16:creationId xmlns:a16="http://schemas.microsoft.com/office/drawing/2014/main" id="{3E2DE9E7-0B37-4956-80D3-F822723B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4" y="2505074"/>
            <a:ext cx="3335927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n para hija conversa padres">
            <a:extLst>
              <a:ext uri="{FF2B5EF4-FFF2-40B4-BE49-F238E27FC236}">
                <a16:creationId xmlns:a16="http://schemas.microsoft.com/office/drawing/2014/main" id="{AFDFC772-3269-461A-8F6D-76AC9908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170802"/>
            <a:ext cx="5310624" cy="35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E3EED-C69A-4014-9FC0-7594C7B9786B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E1908-BC99-457C-B36F-B8B89AF3B735}"/>
              </a:ext>
            </a:extLst>
          </p:cNvPr>
          <p:cNvSpPr/>
          <p:nvPr/>
        </p:nvSpPr>
        <p:spPr>
          <a:xfrm>
            <a:off x="1079500" y="3073400"/>
            <a:ext cx="5473700" cy="3784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DCC86-9211-4DBE-98BE-633219954773}"/>
              </a:ext>
            </a:extLst>
          </p:cNvPr>
          <p:cNvSpPr/>
          <p:nvPr/>
        </p:nvSpPr>
        <p:spPr>
          <a:xfrm>
            <a:off x="946150" y="3149600"/>
            <a:ext cx="5835650" cy="3670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F11BD0-AFF4-43F5-8593-5CF9DB7F1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0" y="188361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VE" sz="3200" b="1" dirty="0"/>
              <a:t>Una hija va al padre a pedir permiso para ir a una fiesta</a:t>
            </a:r>
            <a:r>
              <a:rPr lang="es-VE" dirty="0"/>
              <a:t>.</a:t>
            </a:r>
          </a:p>
          <a:p>
            <a:pPr marL="0" indent="0">
              <a:buNone/>
            </a:pPr>
            <a:r>
              <a:rPr lang="es-VE" dirty="0"/>
              <a:t>¿Cuál es el papel del padre o madre?.</a:t>
            </a:r>
          </a:p>
          <a:p>
            <a:pPr marL="0" indent="0">
              <a:buNone/>
            </a:pPr>
            <a:r>
              <a:rPr lang="es-VE" sz="3200" b="1" dirty="0"/>
              <a:t>La hija explica la demora y pide disculpas.</a:t>
            </a:r>
          </a:p>
          <a:p>
            <a:pPr marL="514350" indent="-514350">
              <a:buAutoNum type="arabicPeriod"/>
            </a:pPr>
            <a:r>
              <a:rPr lang="es-VE" dirty="0"/>
              <a:t>Los padres expresan su entendimiento y señalan sus frustraciones y preocupaciones.</a:t>
            </a:r>
          </a:p>
          <a:p>
            <a:pPr marL="514350" indent="-514350">
              <a:buAutoNum type="arabicPeriod"/>
            </a:pPr>
            <a:r>
              <a:rPr lang="es-VE" dirty="0"/>
              <a:t>Si fue algo que estuvo fuera del control de la hija los padres manifiestan su comprensión.</a:t>
            </a:r>
          </a:p>
          <a:p>
            <a:pPr marL="514350" indent="-514350">
              <a:buAutoNum type="arabicPeriod"/>
            </a:pPr>
            <a:r>
              <a:rPr lang="es-VE" dirty="0"/>
              <a:t>Pero si fue descuido de ella, los padres le indican que el próximo día discutirán la situación .</a:t>
            </a:r>
          </a:p>
          <a:p>
            <a:pPr marL="514350" indent="-514350">
              <a:buAutoNum type="arabicPeriod"/>
            </a:pPr>
            <a:r>
              <a:rPr lang="es-VE" dirty="0"/>
              <a:t>Le dicen lo mucho que la aman, le dan un beso y se van a dormir.</a:t>
            </a:r>
          </a:p>
        </p:txBody>
      </p:sp>
    </p:spTree>
    <p:extLst>
      <p:ext uri="{BB962C8B-B14F-4D97-AF65-F5344CB8AC3E}">
        <p14:creationId xmlns:p14="http://schemas.microsoft.com/office/powerpoint/2010/main" val="25945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17A7CDBC-A5B9-4273-983D-C76C52EFE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1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ijo aceptacion">
            <a:extLst>
              <a:ext uri="{FF2B5EF4-FFF2-40B4-BE49-F238E27FC236}">
                <a16:creationId xmlns:a16="http://schemas.microsoft.com/office/drawing/2014/main" id="{4B2AA459-22DA-48B5-9152-A105BE853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173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7D8B-48EA-4A92-87F5-B7474F24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438274"/>
            <a:ext cx="5291003" cy="5588043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s-ES_tradnl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del corazón de cada hijo hay un deseo intenso de ser aceptado y apoyado por sus padres.</a:t>
            </a:r>
          </a:p>
          <a:p>
            <a:pPr>
              <a:defRPr/>
            </a:pPr>
            <a:endParaRPr lang="es-ES_tradnl" sz="4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VE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1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681378-A75E-4BAD-A8E8-470E81DFD580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  <p:pic>
        <p:nvPicPr>
          <p:cNvPr id="4098" name="Picture 2" descr="Resultado de imagen para hija conversa padres">
            <a:extLst>
              <a:ext uri="{FF2B5EF4-FFF2-40B4-BE49-F238E27FC236}">
                <a16:creationId xmlns:a16="http://schemas.microsoft.com/office/drawing/2014/main" id="{B5D5F778-6356-402F-BFFA-48990D15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345993"/>
            <a:ext cx="5403850" cy="36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630921-7AB2-44DA-AC42-DFFC2432C799}"/>
              </a:ext>
            </a:extLst>
          </p:cNvPr>
          <p:cNvSpPr/>
          <p:nvPr/>
        </p:nvSpPr>
        <p:spPr>
          <a:xfrm>
            <a:off x="965200" y="3187699"/>
            <a:ext cx="5734050" cy="3768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A62B-102D-49C8-A0A1-5C6FCC023EB6}"/>
              </a:ext>
            </a:extLst>
          </p:cNvPr>
          <p:cNvSpPr/>
          <p:nvPr/>
        </p:nvSpPr>
        <p:spPr>
          <a:xfrm>
            <a:off x="965200" y="3107206"/>
            <a:ext cx="5880100" cy="39412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AF5920-4400-446A-890F-C206CC5D0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B4F4B0B-EEAF-4C67-BF78-C10039B86CF0}"/>
              </a:ext>
            </a:extLst>
          </p:cNvPr>
          <p:cNvSpPr txBox="1">
            <a:spLocks/>
          </p:cNvSpPr>
          <p:nvPr/>
        </p:nvSpPr>
        <p:spPr>
          <a:xfrm>
            <a:off x="838200" y="1739899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VE" sz="3200" b="1" dirty="0"/>
              <a:t>Una hija va al padre a pedir permiso para ir a una fiesta</a:t>
            </a:r>
            <a:r>
              <a:rPr lang="es-V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VE" sz="3000" b="1" dirty="0">
                <a:solidFill>
                  <a:srgbClr val="C00000"/>
                </a:solidFill>
              </a:rPr>
              <a:t>¿Cuál es el papel del padre o madre?.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VE" sz="3500" b="1" dirty="0"/>
              <a:t>Al día siguiente,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dirty="0"/>
              <a:t>Tal vez durante el desayuno, los padres aprovechan cualquier oportunidad para hablar del incidente de la noche anterior.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dirty="0"/>
              <a:t>Las líneas de comunicación están abiertas, así que la hija manifiesta sus sentimientos y escucha atentamente mientras los padres hacen lo mismo.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 dirty="0"/>
              <a:t>La hija se siente amada, ya que los padres toman tiempo para estar con ella. Sabe que la aman y por eso se toman el tiempo para discutir el problema con ella.</a:t>
            </a:r>
          </a:p>
        </p:txBody>
      </p:sp>
    </p:spTree>
    <p:extLst>
      <p:ext uri="{BB962C8B-B14F-4D97-AF65-F5344CB8AC3E}">
        <p14:creationId xmlns:p14="http://schemas.microsoft.com/office/powerpoint/2010/main" val="4488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1049C-6C11-4E67-A059-C07603991EA4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47D5E480-E10B-44ED-9029-93C01AAF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46433"/>
            <a:ext cx="6021898" cy="314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AA2750-E25F-450A-AC3F-7E8B49BBA05C}"/>
              </a:ext>
            </a:extLst>
          </p:cNvPr>
          <p:cNvSpPr/>
          <p:nvPr/>
        </p:nvSpPr>
        <p:spPr>
          <a:xfrm>
            <a:off x="573533" y="3238500"/>
            <a:ext cx="6781865" cy="345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CF50D-DC31-4718-82FB-A204DA91610B}"/>
              </a:ext>
            </a:extLst>
          </p:cNvPr>
          <p:cNvSpPr/>
          <p:nvPr/>
        </p:nvSpPr>
        <p:spPr>
          <a:xfrm>
            <a:off x="573532" y="3346433"/>
            <a:ext cx="6781865" cy="345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E2AEFF-4AB7-43C9-B1D8-671A38C10BF4}"/>
              </a:ext>
            </a:extLst>
          </p:cNvPr>
          <p:cNvSpPr txBox="1">
            <a:spLocks/>
          </p:cNvSpPr>
          <p:nvPr/>
        </p:nvSpPr>
        <p:spPr>
          <a:xfrm>
            <a:off x="863600" y="1520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VE" sz="3200" b="1"/>
              <a:t>Una hija va al padre a pedir permiso para ir a una fiesta</a:t>
            </a:r>
            <a:r>
              <a:rPr lang="es-VE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VE"/>
              <a:t>¿Cuál es el papel del padre o madre?.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VE" sz="3600" b="1"/>
              <a:t>La hija no infiere esas ideas</a:t>
            </a:r>
            <a:endParaRPr lang="es-VE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/>
              <a:t>los padres se preocupan en decirle lo mucho que la quieren y que por ese amor es que procuran su bienestar.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/>
              <a:t>Pero ese mismo amor les lleva a demostrar las cosas en las que falló, lo cual produjo un problema.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VE"/>
              <a:t>Se le demuestran sus errores y se hacen las siguientes preguntas importantes: ¿Qué crees que deberíamos hacer para que esto no vuelva a ocurrir? ¿Qué disciplina debemos aplicar a esta falta?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9181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888F-E314-46DC-BBDC-98159E8F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VE" sz="4800" b="1" dirty="0">
                <a:solidFill>
                  <a:srgbClr val="C00000"/>
                </a:solidFill>
              </a:rPr>
              <a:t>Amor y autoridad (ejercicio)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D63B-9739-4FDB-8994-4BB1DBE97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VE" sz="3200" b="1" dirty="0"/>
              <a:t>Una hija va al padre a pedir permiso para ir a una fiesta</a:t>
            </a:r>
            <a:r>
              <a:rPr lang="es-VE" dirty="0"/>
              <a:t>.</a:t>
            </a:r>
          </a:p>
          <a:p>
            <a:pPr marL="0" indent="0">
              <a:buNone/>
            </a:pPr>
            <a:endParaRPr lang="es-VE" dirty="0"/>
          </a:p>
          <a:p>
            <a:pPr marL="0" indent="0" algn="ctr">
              <a:buNone/>
            </a:pPr>
            <a:r>
              <a:rPr lang="es-VE" sz="5800" b="1" dirty="0">
                <a:solidFill>
                  <a:srgbClr val="C00000"/>
                </a:solidFill>
              </a:rPr>
              <a:t>¿Hay balance entre amor y autoridad?</a:t>
            </a:r>
          </a:p>
          <a:p>
            <a:pPr marL="0" indent="0" algn="ctr">
              <a:buNone/>
            </a:pPr>
            <a:endParaRPr lang="es-VE" sz="5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VE" sz="4400" dirty="0"/>
              <a:t>La hija se siente realmente amada y protegida, reconoce que el amor necesita tener limites; que en el hogar hay reglas sensatas, porque solo así, la familia puede funcionar armoniosamente.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EE9FCE-6251-40B7-B78D-EFC6221666EB}"/>
              </a:ext>
            </a:extLst>
          </p:cNvPr>
          <p:cNvSpPr/>
          <p:nvPr/>
        </p:nvSpPr>
        <p:spPr>
          <a:xfrm>
            <a:off x="7620065" y="5942568"/>
            <a:ext cx="3998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b="1" dirty="0">
                <a:solidFill>
                  <a:srgbClr val="C00000"/>
                </a:solidFill>
              </a:rPr>
              <a:t>Disciplina constructiva</a:t>
            </a:r>
            <a:endParaRPr lang="es-VE" sz="3200" dirty="0"/>
          </a:p>
        </p:txBody>
      </p:sp>
    </p:spTree>
    <p:extLst>
      <p:ext uri="{BB962C8B-B14F-4D97-AF65-F5344CB8AC3E}">
        <p14:creationId xmlns:p14="http://schemas.microsoft.com/office/powerpoint/2010/main" val="2937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padres hijos tiempo calidad">
            <a:extLst>
              <a:ext uri="{FF2B5EF4-FFF2-40B4-BE49-F238E27FC236}">
                <a16:creationId xmlns:a16="http://schemas.microsoft.com/office/drawing/2014/main" id="{A73649D4-4432-4DB4-8A90-2AEFA8927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1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en relacionada">
            <a:extLst>
              <a:ext uri="{FF2B5EF4-FFF2-40B4-BE49-F238E27FC236}">
                <a16:creationId xmlns:a16="http://schemas.microsoft.com/office/drawing/2014/main" id="{B0400108-1942-419F-88B8-595E2B485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-2" b="-2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4400" dirty="0">
                <a:solidFill>
                  <a:srgbClr val="000000"/>
                </a:solidFill>
                <a:latin typeface="Eras Demi ITC" pitchFamily="34" charset="0"/>
              </a:rPr>
              <a:t>Dedique tiempo de calidad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s-ES" altLang="es-VE" dirty="0">
                <a:solidFill>
                  <a:srgbClr val="000000"/>
                </a:solidFill>
              </a:rPr>
              <a:t>Todo tiene su tiempo , y todo lo que se quiere debajo del cielo tiene su hora. </a:t>
            </a:r>
            <a:r>
              <a:rPr lang="es-ES" altLang="es-VE" dirty="0" err="1">
                <a:solidFill>
                  <a:srgbClr val="000000"/>
                </a:solidFill>
              </a:rPr>
              <a:t>Eclesiastes</a:t>
            </a:r>
            <a:r>
              <a:rPr lang="es-ES" altLang="es-VE" dirty="0">
                <a:solidFill>
                  <a:srgbClr val="000000"/>
                </a:solidFill>
              </a:rPr>
              <a:t> 3:1</a:t>
            </a:r>
          </a:p>
          <a:p>
            <a:endParaRPr lang="es-V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7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padres hijos tiempo calidad">
            <a:extLst>
              <a:ext uri="{FF2B5EF4-FFF2-40B4-BE49-F238E27FC236}">
                <a16:creationId xmlns:a16="http://schemas.microsoft.com/office/drawing/2014/main" id="{6A0F1ABA-8F94-481D-A8E3-474422A91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r="-2" b="1636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para padres enseÃ±ar">
            <a:extLst>
              <a:ext uri="{FF2B5EF4-FFF2-40B4-BE49-F238E27FC236}">
                <a16:creationId xmlns:a16="http://schemas.microsoft.com/office/drawing/2014/main" id="{6BD96B05-71C7-431A-AD3C-44C60CADF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64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solidFill>
                  <a:srgbClr val="000000"/>
                </a:solidFill>
                <a:latin typeface="Arial Black" pitchFamily="34" charset="0"/>
              </a:rPr>
              <a:t>Enseñe</a:t>
            </a:r>
            <a:r>
              <a:rPr lang="en-US" sz="4400" dirty="0">
                <a:solidFill>
                  <a:srgbClr val="000000"/>
                </a:solidFill>
                <a:latin typeface="Arial Black" pitchFamily="34" charset="0"/>
              </a:rPr>
              <a:t> lo </a:t>
            </a:r>
            <a:r>
              <a:rPr lang="en-US" sz="4400" dirty="0" err="1">
                <a:solidFill>
                  <a:srgbClr val="000000"/>
                </a:solidFill>
                <a:latin typeface="Arial Black" pitchFamily="34" charset="0"/>
              </a:rPr>
              <a:t>correcto</a:t>
            </a:r>
            <a:r>
              <a:rPr lang="en-US" sz="4400" dirty="0">
                <a:solidFill>
                  <a:srgbClr val="000000"/>
                </a:solidFill>
                <a:latin typeface="Arial Black" pitchFamily="34" charset="0"/>
              </a:rPr>
              <a:t> y lo </a:t>
            </a:r>
            <a:r>
              <a:rPr lang="en-US" sz="4400" dirty="0" err="1">
                <a:solidFill>
                  <a:srgbClr val="000000"/>
                </a:solidFill>
                <a:latin typeface="Arial Black" pitchFamily="34" charset="0"/>
              </a:rPr>
              <a:t>incorrecto</a:t>
            </a:r>
            <a:endParaRPr lang="es-VE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9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>
            <a:extLst>
              <a:ext uri="{FF2B5EF4-FFF2-40B4-BE49-F238E27FC236}">
                <a16:creationId xmlns:a16="http://schemas.microsoft.com/office/drawing/2014/main" id="{70E47C88-D124-4DC4-A9BA-C864894D2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" r="2" b="82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n para padres respeto">
            <a:extLst>
              <a:ext uri="{FF2B5EF4-FFF2-40B4-BE49-F238E27FC236}">
                <a16:creationId xmlns:a16="http://schemas.microsoft.com/office/drawing/2014/main" id="{89E1FB67-20A3-40DB-88AC-819C814C9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18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n-US" sz="6600" b="1" kern="0" dirty="0" err="1">
                <a:solidFill>
                  <a:srgbClr val="000000"/>
                </a:solidFill>
              </a:rPr>
              <a:t>Desarrolle</a:t>
            </a:r>
            <a:r>
              <a:rPr lang="en-US" sz="6600" b="1" kern="0" dirty="0">
                <a:solidFill>
                  <a:srgbClr val="000000"/>
                </a:solidFill>
              </a:rPr>
              <a:t> el </a:t>
            </a:r>
            <a:r>
              <a:rPr lang="en-US" sz="6600" b="1" kern="0" dirty="0" err="1">
                <a:solidFill>
                  <a:srgbClr val="000000"/>
                </a:solidFill>
              </a:rPr>
              <a:t>respeto</a:t>
            </a:r>
            <a:r>
              <a:rPr lang="en-US" sz="6600" b="1" kern="0" dirty="0">
                <a:solidFill>
                  <a:srgbClr val="000000"/>
                </a:solidFill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</a:rPr>
              <a:t>mutuo</a:t>
            </a:r>
            <a:endParaRPr lang="es-VE" sz="6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Resultado de imagen para padres ayudando a sus hijos">
            <a:extLst>
              <a:ext uri="{FF2B5EF4-FFF2-40B4-BE49-F238E27FC236}">
                <a16:creationId xmlns:a16="http://schemas.microsoft.com/office/drawing/2014/main" id="{4AF3800E-C40A-456D-B2FC-73BEA1480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sultado de imagen para padres ayudando a sus hijos">
            <a:extLst>
              <a:ext uri="{FF2B5EF4-FFF2-40B4-BE49-F238E27FC236}">
                <a16:creationId xmlns:a16="http://schemas.microsoft.com/office/drawing/2014/main" id="{64C1ED72-662E-45D7-B2F1-1F5BC918D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9" b="-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s-VE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Brinde aliento y guía</a:t>
            </a:r>
          </a:p>
        </p:txBody>
      </p:sp>
    </p:spTree>
    <p:extLst>
      <p:ext uri="{BB962C8B-B14F-4D97-AF65-F5344CB8AC3E}">
        <p14:creationId xmlns:p14="http://schemas.microsoft.com/office/powerpoint/2010/main" val="173842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n relacionada">
            <a:extLst>
              <a:ext uri="{FF2B5EF4-FFF2-40B4-BE49-F238E27FC236}">
                <a16:creationId xmlns:a16="http://schemas.microsoft.com/office/drawing/2014/main" id="{5C23E57A-3EAA-4008-99D0-E300CB2E5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8" r="1" b="2334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Resultado de imagen para hijos independientes">
            <a:extLst>
              <a:ext uri="{FF2B5EF4-FFF2-40B4-BE49-F238E27FC236}">
                <a16:creationId xmlns:a16="http://schemas.microsoft.com/office/drawing/2014/main" id="{D9367AEC-7A6D-4924-8603-4D4C0AA6E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sz="4000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583103" cy="3788830"/>
          </a:xfrm>
        </p:spPr>
        <p:txBody>
          <a:bodyPr anchor="ctr">
            <a:normAutofit/>
          </a:bodyPr>
          <a:lstStyle/>
          <a:p>
            <a:pPr marL="0" indent="0" algn="ctr">
              <a:buNone/>
              <a:defRPr/>
            </a:pPr>
            <a:r>
              <a:rPr lang="es-ES_tradnl" sz="6000" b="1" dirty="0">
                <a:solidFill>
                  <a:srgbClr val="000000"/>
                </a:solidFill>
              </a:rPr>
              <a:t>Cree en ellos independencia</a:t>
            </a:r>
            <a:endParaRPr lang="en-US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69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n relacionada">
            <a:extLst>
              <a:ext uri="{FF2B5EF4-FFF2-40B4-BE49-F238E27FC236}">
                <a16:creationId xmlns:a16="http://schemas.microsoft.com/office/drawing/2014/main" id="{AE314478-D662-4876-830B-CC5DA1A77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n para hijos orando">
            <a:extLst>
              <a:ext uri="{FF2B5EF4-FFF2-40B4-BE49-F238E27FC236}">
                <a16:creationId xmlns:a16="http://schemas.microsoft.com/office/drawing/2014/main" id="{EBAF6D9B-9B9F-4FA7-B1EB-51B476BF7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671D2-E1FC-4BFC-91DF-2CFCA2E9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s-VE" b="1" dirty="0">
                <a:solidFill>
                  <a:srgbClr val="C00000"/>
                </a:solidFill>
              </a:rPr>
              <a:t>Secretos para los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74AE-211A-48FB-8617-9C3D7557E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532303" cy="3788830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sz="6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Enseñe</a:t>
            </a: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6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</a:t>
            </a: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hijo</a:t>
            </a: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:“a </a:t>
            </a:r>
            <a:r>
              <a:rPr lang="en-US" sz="6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amar</a:t>
            </a:r>
            <a:r>
              <a:rPr lang="en-US" sz="6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Dios”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D70AF-919A-48B8-B357-B9D54A80ED5C}"/>
              </a:ext>
            </a:extLst>
          </p:cNvPr>
          <p:cNvSpPr txBox="1"/>
          <p:nvPr/>
        </p:nvSpPr>
        <p:spPr>
          <a:xfrm>
            <a:off x="671647" y="5647351"/>
            <a:ext cx="6261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“Herencia de Jehová son los hijos”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Salmo 127:3</a:t>
            </a:r>
          </a:p>
          <a:p>
            <a:pPr algn="ctr"/>
            <a:endParaRPr lang="es-VE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3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5764-3C75-4EBE-AECD-36D47043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5820780" cy="602850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s-VE" sz="4000" dirty="0"/>
              <a:t>Los hijos son la herencia del Señor, y somos responsables ante él por el manejo de su propiedad.... Trabajen los padres por los suyos, con amor, fe y oración, hasta que gozosamente puedan presentarse a Dios diciendo: “He aquí, yo y los hijos que me dio Jehová” (141).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D001A227-6BC8-4D9E-A9AC-796CD5ED1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7569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3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2B87-02DF-41A2-A2B4-F260BAAF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¿</a:t>
            </a:r>
            <a:r>
              <a:rPr lang="en-US" sz="6000" b="1" dirty="0" err="1"/>
              <a:t>Qué</a:t>
            </a:r>
            <a:r>
              <a:rPr lang="en-US" sz="6000" b="1" dirty="0"/>
              <a:t> </a:t>
            </a:r>
            <a:r>
              <a:rPr lang="en-US" sz="6000" b="1" dirty="0" err="1"/>
              <a:t>tipo</a:t>
            </a:r>
            <a:r>
              <a:rPr lang="en-US" sz="6000" b="1" dirty="0"/>
              <a:t> de </a:t>
            </a:r>
            <a:r>
              <a:rPr lang="en-US" sz="6000" b="1" dirty="0" err="1"/>
              <a:t>madre</a:t>
            </a:r>
            <a:r>
              <a:rPr lang="en-US" sz="6000" b="1" dirty="0"/>
              <a:t> o padre soy?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BBB4-8DC9-44F0-8793-B9ABA0C6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 descr="Resultado de imagen para padre permisivo">
            <a:extLst>
              <a:ext uri="{FF2B5EF4-FFF2-40B4-BE49-F238E27FC236}">
                <a16:creationId xmlns:a16="http://schemas.microsoft.com/office/drawing/2014/main" id="{0F413A13-8D23-4DA0-9027-15CC10127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3804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padre autoritario">
            <a:extLst>
              <a:ext uri="{FF2B5EF4-FFF2-40B4-BE49-F238E27FC236}">
                <a16:creationId xmlns:a16="http://schemas.microsoft.com/office/drawing/2014/main" id="{04B38AF1-4CB6-464C-95EA-DE185D067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r="19410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id="{41B3B0CC-5EC7-4C46-BED6-40F3BB8C9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35716" b="-1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49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0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9E4B-5F19-4EA8-8A2A-C0E0297D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_tradnl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Permisivo</a:t>
            </a:r>
            <a:endParaRPr lang="es-VE" sz="8800" dirty="0">
              <a:solidFill>
                <a:srgbClr val="C00000"/>
              </a:solidFill>
            </a:endParaRPr>
          </a:p>
        </p:txBody>
      </p:sp>
      <p:pic>
        <p:nvPicPr>
          <p:cNvPr id="4" name="Picture 4" descr="Resultado de imagen para padre permisivo">
            <a:extLst>
              <a:ext uri="{FF2B5EF4-FFF2-40B4-BE49-F238E27FC236}">
                <a16:creationId xmlns:a16="http://schemas.microsoft.com/office/drawing/2014/main" id="{DAB42401-45DF-48BD-8E5E-65D7A5A29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92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B7E2-B9DA-47B2-9DF1-632FDF293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_tradnl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Mucho apoyo y poco control</a:t>
            </a:r>
          </a:p>
        </p:txBody>
      </p:sp>
    </p:spTree>
    <p:extLst>
      <p:ext uri="{BB962C8B-B14F-4D97-AF65-F5344CB8AC3E}">
        <p14:creationId xmlns:p14="http://schemas.microsoft.com/office/powerpoint/2010/main" val="383298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DC3A3-0CB5-4BC7-B3A6-A1611A29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799246" cy="1676603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Autoritario</a:t>
            </a:r>
            <a:endParaRPr lang="es-VE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BDE6-2164-4519-BE74-E1D3AB40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990125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 nivel bajo en amor y alto en disciplina</a:t>
            </a:r>
            <a:endParaRPr lang="en-US" sz="5400" dirty="0"/>
          </a:p>
          <a:p>
            <a:endParaRPr lang="es-VE" sz="5400" dirty="0"/>
          </a:p>
        </p:txBody>
      </p:sp>
      <p:pic>
        <p:nvPicPr>
          <p:cNvPr id="4" name="Picture 2" descr="Resultado de imagen para padre autoritario">
            <a:extLst>
              <a:ext uri="{FF2B5EF4-FFF2-40B4-BE49-F238E27FC236}">
                <a16:creationId xmlns:a16="http://schemas.microsoft.com/office/drawing/2014/main" id="{7B1CDB6F-75C7-408E-A330-6C76BCAFB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5" r="15585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4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Imagen relacionada">
            <a:extLst>
              <a:ext uri="{FF2B5EF4-FFF2-40B4-BE49-F238E27FC236}">
                <a16:creationId xmlns:a16="http://schemas.microsoft.com/office/drawing/2014/main" id="{F5B29A36-9A86-442A-B238-796D18A91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11609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padre negligente">
            <a:extLst>
              <a:ext uri="{FF2B5EF4-FFF2-40B4-BE49-F238E27FC236}">
                <a16:creationId xmlns:a16="http://schemas.microsoft.com/office/drawing/2014/main" id="{4717F6B1-2EDF-4EF3-B483-9FE5DD942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5" r="-2" b="12189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306A9-4151-4BEB-A8E4-F170E6DB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VE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text Rg BT" pitchFamily="34" charset="0"/>
              </a:rPr>
              <a:t>Negligente</a:t>
            </a:r>
            <a:endParaRPr lang="es-VE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7032-B2CA-4164-AF91-0A050B7EB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6025"/>
            <a:ext cx="5097779" cy="2409826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es-ES_tradnl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Newtext Rg BT" pitchFamily="34" charset="0"/>
              </a:rPr>
              <a:t>Poco apoyo y poco control</a:t>
            </a:r>
            <a:endParaRPr lang="es-VE" sz="7200" dirty="0"/>
          </a:p>
        </p:txBody>
      </p:sp>
    </p:spTree>
    <p:extLst>
      <p:ext uri="{BB962C8B-B14F-4D97-AF65-F5344CB8AC3E}">
        <p14:creationId xmlns:p14="http://schemas.microsoft.com/office/powerpoint/2010/main" val="152642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FD98E-7DC7-4964-AC29-B8D66FC4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buena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autoridad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E826-B05D-4F48-88E1-798690048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688535"/>
            <a:ext cx="8991599" cy="9218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</a:rPr>
              <a:t>Un </a:t>
            </a:r>
            <a:r>
              <a:rPr lang="en-US" sz="4000" b="1" dirty="0" err="1">
                <a:solidFill>
                  <a:srgbClr val="FFFFFF"/>
                </a:solidFill>
              </a:rPr>
              <a:t>nivel</a:t>
            </a:r>
            <a:r>
              <a:rPr lang="en-US" sz="4000" b="1" dirty="0">
                <a:solidFill>
                  <a:srgbClr val="FFFFFF"/>
                </a:solidFill>
              </a:rPr>
              <a:t> alto de </a:t>
            </a:r>
            <a:r>
              <a:rPr lang="en-US" sz="4000" b="1" dirty="0" err="1">
                <a:solidFill>
                  <a:srgbClr val="FFFFFF"/>
                </a:solidFill>
              </a:rPr>
              <a:t>amor</a:t>
            </a:r>
            <a:r>
              <a:rPr lang="en-US" sz="4000" b="1" dirty="0">
                <a:solidFill>
                  <a:srgbClr val="FFFFFF"/>
                </a:solidFill>
              </a:rPr>
              <a:t> y  </a:t>
            </a:r>
            <a:r>
              <a:rPr lang="en-US" sz="4000" b="1" dirty="0" err="1">
                <a:solidFill>
                  <a:srgbClr val="FFFFFF"/>
                </a:solidFill>
              </a:rPr>
              <a:t>disciplina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7170" name="Picture 2" descr="Resultado de imagen para padre autoridad buena">
            <a:extLst>
              <a:ext uri="{FF2B5EF4-FFF2-40B4-BE49-F238E27FC236}">
                <a16:creationId xmlns:a16="http://schemas.microsoft.com/office/drawing/2014/main" id="{DFAEBF51-FE02-4CFF-8AB6-E082F4733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r="-1" b="-1"/>
          <a:stretch/>
        </p:blipFill>
        <p:spPr bwMode="auto">
          <a:xfrm>
            <a:off x="752692" y="468977"/>
            <a:ext cx="5073217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padre autoridad buena">
            <a:extLst>
              <a:ext uri="{FF2B5EF4-FFF2-40B4-BE49-F238E27FC236}">
                <a16:creationId xmlns:a16="http://schemas.microsoft.com/office/drawing/2014/main" id="{073F247A-7332-40B7-B270-88651DD75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5" b="2"/>
          <a:stretch/>
        </p:blipFill>
        <p:spPr bwMode="auto">
          <a:xfrm>
            <a:off x="6378828" y="468977"/>
            <a:ext cx="5072467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6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C0EB-6394-420F-B59E-F6FC72B8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s-ES_tradnl" sz="41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Los padres con buena autoridad</a:t>
            </a:r>
            <a:endParaRPr lang="es-VE" sz="41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id="{DE722B45-0B86-488B-B722-16DE0668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r="237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9F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6C4A-315D-4D92-A17B-40E9A556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5040"/>
            <a:ext cx="6667769" cy="4277359"/>
          </a:xfrm>
        </p:spPr>
        <p:txBody>
          <a:bodyPr>
            <a:normAutofit/>
          </a:bodyPr>
          <a:lstStyle/>
          <a:p>
            <a:r>
              <a:rPr lang="es-ES_tradnl" sz="4000" b="1" dirty="0"/>
              <a:t>Mantienen una relación cariñosa con sus hijos, esto hace que entre ellos exista una amistad auténtica.  </a:t>
            </a:r>
          </a:p>
          <a:p>
            <a:r>
              <a:rPr lang="es-ES_tradnl" sz="4000" b="1" dirty="0"/>
              <a:t>Existe la comunicación y el apoyo.  </a:t>
            </a:r>
          </a:p>
        </p:txBody>
      </p:sp>
    </p:spTree>
    <p:extLst>
      <p:ext uri="{BB962C8B-B14F-4D97-AF65-F5344CB8AC3E}">
        <p14:creationId xmlns:p14="http://schemas.microsoft.com/office/powerpoint/2010/main" val="242056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C0EB-6394-420F-B59E-F6FC72B8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s-ES_tradnl" sz="41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Los padres con buena autoridad</a:t>
            </a:r>
            <a:endParaRPr lang="es-VE" sz="41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id="{DE722B45-0B86-488B-B722-16DE0668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r="2373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9F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6C4A-315D-4D92-A17B-40E9A556F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25040"/>
            <a:ext cx="6667769" cy="4277359"/>
          </a:xfrm>
        </p:spPr>
        <p:txBody>
          <a:bodyPr>
            <a:normAutofit/>
          </a:bodyPr>
          <a:lstStyle/>
          <a:p>
            <a:r>
              <a:rPr lang="es-ES_tradnl" sz="4000" b="1" dirty="0"/>
              <a:t>Las reglas se definen claramente y se requiere su cumplimiento.  </a:t>
            </a:r>
          </a:p>
          <a:p>
            <a:r>
              <a:rPr lang="es-ES_tradnl" sz="4000" b="1" dirty="0"/>
              <a:t>La disciplina se administra con amor, cuando es necesaria.</a:t>
            </a:r>
            <a:endParaRPr lang="es-VE" sz="4000" b="1" dirty="0"/>
          </a:p>
        </p:txBody>
      </p:sp>
    </p:spTree>
    <p:extLst>
      <p:ext uri="{BB962C8B-B14F-4D97-AF65-F5344CB8AC3E}">
        <p14:creationId xmlns:p14="http://schemas.microsoft.com/office/powerpoint/2010/main" val="274695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1060</Words>
  <Application>Microsoft Office PowerPoint</Application>
  <PresentationFormat>Widescreen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Eras Demi ITC</vt:lpstr>
      <vt:lpstr>Newtext Rg BT</vt:lpstr>
      <vt:lpstr>Office Theme</vt:lpstr>
      <vt:lpstr>Hijos</vt:lpstr>
      <vt:lpstr>PowerPoint Presentation</vt:lpstr>
      <vt:lpstr>¿Qué tipo de madre o padre soy?</vt:lpstr>
      <vt:lpstr>Permisivo</vt:lpstr>
      <vt:lpstr>Autoritario</vt:lpstr>
      <vt:lpstr>Negligente</vt:lpstr>
      <vt:lpstr>Con buena autoridad</vt:lpstr>
      <vt:lpstr>Los padres con buena autoridad</vt:lpstr>
      <vt:lpstr>Los padres con buena autoridad</vt:lpstr>
      <vt:lpstr>PowerPoint Presentation</vt:lpstr>
      <vt:lpstr>Secretos para los padres</vt:lpstr>
      <vt:lpstr>Secretos para los padres</vt:lpstr>
      <vt:lpstr>Escuche atentamente, pero también hablen</vt:lpstr>
      <vt:lpstr>Secretos para los padres</vt:lpstr>
      <vt:lpstr>Disciplina constructiva</vt:lpstr>
      <vt:lpstr>Disciplina constructiva</vt:lpstr>
      <vt:lpstr>Amor y autoridad (ejercicio)</vt:lpstr>
      <vt:lpstr>Amor y autoridad (ejercicio)</vt:lpstr>
      <vt:lpstr>Amor y autoridad (ejercicio)</vt:lpstr>
      <vt:lpstr>Amor y autoridad (ejercicio)</vt:lpstr>
      <vt:lpstr>Amor y autoridad (ejercicio)</vt:lpstr>
      <vt:lpstr>Amor y autoridad (ejercicio)</vt:lpstr>
      <vt:lpstr>Secretos para los padres</vt:lpstr>
      <vt:lpstr>Secretos para los padres</vt:lpstr>
      <vt:lpstr>Secretos para los padres</vt:lpstr>
      <vt:lpstr>Secretos para los padres</vt:lpstr>
      <vt:lpstr>Secretos para los padres</vt:lpstr>
      <vt:lpstr>Secretos para los padres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Hijos</dc:title>
  <dc:creator>Ney Devis  Arias</dc:creator>
  <cp:lastModifiedBy>Ney Devis  Arias</cp:lastModifiedBy>
  <cp:revision>15</cp:revision>
  <dcterms:created xsi:type="dcterms:W3CDTF">2019-02-13T21:05:06Z</dcterms:created>
  <dcterms:modified xsi:type="dcterms:W3CDTF">2019-02-13T22:20:47Z</dcterms:modified>
</cp:coreProperties>
</file>