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41A"/>
    <a:srgbClr val="362218"/>
    <a:srgbClr val="6F359A"/>
    <a:srgbClr val="6E319C"/>
    <a:srgbClr val="5A863C"/>
    <a:srgbClr val="0970BC"/>
    <a:srgbClr val="59873A"/>
    <a:srgbClr val="507C32"/>
    <a:srgbClr val="BB5610"/>
    <a:srgbClr val="BF5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p:cViewPr varScale="1">
        <p:scale>
          <a:sx n="93" d="100"/>
          <a:sy n="93" d="100"/>
        </p:scale>
        <p:origin x="91" y="7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824E2B8-C2AE-5D4D-BA47-99EDFE320E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2633" y="1034473"/>
            <a:ext cx="8142062" cy="5860800"/>
          </a:xfrm>
          <a:prstGeom prst="rect">
            <a:avLst/>
          </a:prstGeom>
        </p:spPr>
      </p:pic>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0386391" cy="1043353"/>
          </a:xfrm>
        </p:spPr>
        <p:txBody>
          <a:bodyPr anchor="b"/>
          <a:lstStyle>
            <a:lvl1pPr algn="ctr">
              <a:defRPr sz="6000">
                <a:latin typeface="Headliner No. 45" panose="02000000000000000000" pitchFamily="2" charset="0"/>
              </a:defRPr>
            </a:lvl1pPr>
          </a:lstStyle>
          <a:p>
            <a:r>
              <a:rPr lang="es-MX" dirty="0"/>
              <a:t>TITULO</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5C341C"/>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JULIO-SEPTIEMBRE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lnSpcReduction="10000"/>
          </a:bodyPr>
          <a:lstStyle/>
          <a:p>
            <a:pPr algn="ctr"/>
            <a:r>
              <a:rPr lang="es-MX" sz="2000" b="1" kern="1200" baseline="0" dirty="0">
                <a:ln>
                  <a:solidFill>
                    <a:schemeClr val="bg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a:t>
            </a:r>
            <a:r>
              <a:rPr lang="es-MX" sz="2800" b="1" kern="1200" baseline="0" dirty="0">
                <a:ln>
                  <a:solidFill>
                    <a:schemeClr val="bg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Haciendo la paz”</a:t>
            </a:r>
            <a:endParaRPr lang="es-MX" sz="2800" b="1" kern="1200" baseline="0" dirty="0">
              <a:ln>
                <a:solidFill>
                  <a:schemeClr val="bg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13</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23 de Septiembre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065034"/>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86390" y="-38523"/>
            <a:ext cx="1816380" cy="6935045"/>
            <a:chOff x="10384170" y="0"/>
            <a:chExt cx="1816380" cy="6935045"/>
          </a:xfrm>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a:t>
            </a:r>
            <a:r>
              <a:rPr lang="es-MX" b="1" dirty="0" err="1">
                <a:solidFill>
                  <a:srgbClr val="FFFEFF"/>
                </a:solidFill>
              </a:rPr>
              <a:t>EL_Llano</a:t>
            </a:r>
            <a:endParaRPr lang="es-MX" b="1" dirty="0">
              <a:solidFill>
                <a:srgbClr val="FFFEFF"/>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1026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8071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1E4992F5-2369-E1F6-0014-361A193A661A}"/>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7" name="Marcador de contenido 2">
            <a:extLst>
              <a:ext uri="{FF2B5EF4-FFF2-40B4-BE49-F238E27FC236}">
                <a16:creationId xmlns:a16="http://schemas.microsoft.com/office/drawing/2014/main" id="{2FAE65AD-60A2-16A5-BB19-1AABB073C632}"/>
              </a:ext>
            </a:extLst>
          </p:cNvPr>
          <p:cNvSpPr>
            <a:spLocks noGrp="1"/>
          </p:cNvSpPr>
          <p:nvPr>
            <p:ph idx="13"/>
          </p:nvPr>
        </p:nvSpPr>
        <p:spPr>
          <a:xfrm>
            <a:off x="6667131" y="1825625"/>
            <a:ext cx="3708489" cy="4351338"/>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8"/>
            <a:ext cx="1816380" cy="6935045"/>
            <a:chOff x="10384170" y="0"/>
            <a:chExt cx="1816380" cy="6935045"/>
          </a:xfrm>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ln>
              <a:solidFill>
                <a:srgbClr val="3A241B"/>
              </a:solid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43878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111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64771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77157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81232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1180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19/09/2023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61" r:id="rId6"/>
    <p:sldLayoutId id="2147483662" r:id="rId7"/>
    <p:sldLayoutId id="2147483663" r:id="rId8"/>
    <p:sldLayoutId id="2147483664" r:id="rId9"/>
    <p:sldLayoutId id="2147483665" r:id="rId10"/>
    <p:sldLayoutId id="2147483667"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EFESIOS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838200" y="1518913"/>
            <a:ext cx="9489142" cy="5271247"/>
          </a:xfrm>
        </p:spPr>
        <p:txBody>
          <a:bodyPr wrap="square">
            <a:normAutofit lnSpcReduction="10000"/>
          </a:bodyPr>
          <a:lstStyle/>
          <a:p>
            <a:pPr marL="0" indent="0" algn="just">
              <a:buNone/>
            </a:pPr>
            <a:r>
              <a:rPr lang="es-MX" sz="2000" dirty="0"/>
              <a:t>Analizando el contexto más amplio de la carta, podemos ver las estrategias de la iglesia: “Humildad, mansedumbre” (Efe. 4:2). “Paciencia, soportándose unos a otros en amor” (vers. 2). Celo por la unidad (vers. 3-6). Valorar a los que el Cristo resucitado ha dado a su iglesia: apóstoles, profetas, evangelistas y pastores-maestros (vers. 11-13). El perdón (vers. 32). Cantar salmos, himnos y cánticos espirituales (Efe. 5:19). Sumisión de unos a otros (vers. 21). Estas serían armas extrañas y estrategias raras para cualquier ejército convencional, pero son perfectas para el ejército pacificador de Cristo.</a:t>
            </a:r>
          </a:p>
          <a:p>
            <a:pPr marL="0" indent="0" algn="just">
              <a:buNone/>
            </a:pPr>
            <a:r>
              <a:rPr lang="es-MX" sz="2000" dirty="0"/>
              <a:t>La resonante conclusión de Pablo para los Efesios, su grito de guerra nos plantea esta pregunta inquisitiva: ¿Cuánta sangre has derramado? Como combatientes en el Gran Conflicto, ¿cuánto hemos dejado en esta lucha? ¿Hasta qué punto estamos dispuestos a entrar en el frente de batalla y a darlo todo en la lucha? ¿Cuán dispuestos estamos a hacer la paz en el nombre del Rey Jesús?</a:t>
            </a:r>
          </a:p>
          <a:p>
            <a:pPr marL="0" indent="0" algn="just">
              <a:buNone/>
            </a:pPr>
            <a:r>
              <a:rPr lang="es-MX" sz="2000" dirty="0"/>
              <a:t>En el estudio de esta semana se centra en cuatro temas relacionados: </a:t>
            </a:r>
            <a:r>
              <a:rPr lang="es-MX" sz="2000" b="1" dirty="0"/>
              <a:t>1) La iglesia involucrada en el conflicto cósmico con la misión de proclamar el evangelio de la paz; 2) No luchamos solos esta batalla: el Señor lucha con nosotros y en su armadura; 3) No somos guerreros solitarios, somos el ejército de Dios; y 4) Esta batalla ya la gano Cristo que nos da esa certidumbre.</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a:xfrm>
            <a:off x="838200" y="1825625"/>
            <a:ext cx="5499845" cy="4351338"/>
          </a:xfrm>
        </p:spPr>
        <p:txBody>
          <a:bodyPr>
            <a:normAutofit fontScale="92500" lnSpcReduction="10000"/>
          </a:bodyPr>
          <a:lstStyle/>
          <a:p>
            <a:pPr marL="0" indent="0" algn="ctr">
              <a:buNone/>
            </a:pPr>
            <a:r>
              <a:rPr lang="es-MX" sz="4000" b="1" dirty="0"/>
              <a:t>“Sobre todo, tomen el escudo de la fe, con que puedan apagar todos los dardos encendidos del maligno. Tomen el yelmo de la salvación, y la espada del Espíritu, que es la palabra de Dios” (Efe. 6:16, 17).</a:t>
            </a:r>
          </a:p>
        </p:txBody>
      </p:sp>
      <p:pic>
        <p:nvPicPr>
          <p:cNvPr id="6" name="Marcador de contenido 5">
            <a:extLst>
              <a:ext uri="{FF2B5EF4-FFF2-40B4-BE49-F238E27FC236}">
                <a16:creationId xmlns:a16="http://schemas.microsoft.com/office/drawing/2014/main" id="{523D38A8-C5D2-F8BE-D413-3DF2753BCBE4}"/>
              </a:ext>
            </a:extLst>
          </p:cNvPr>
          <p:cNvPicPr>
            <a:picLocks noGrp="1" noChangeAspect="1"/>
          </p:cNvPicPr>
          <p:nvPr>
            <p:ph idx="13"/>
          </p:nvPr>
        </p:nvPicPr>
        <p:blipFill>
          <a:blip r:embed="rId2">
            <a:extLst>
              <a:ext uri="{28A0092B-C50C-407E-A947-70E740481C1C}">
                <a14:useLocalDpi xmlns:a14="http://schemas.microsoft.com/office/drawing/2010/main" val="0"/>
              </a:ext>
            </a:extLst>
          </a:blip>
          <a:srcRect l="7425" r="7425"/>
          <a:stretch/>
        </p:blipFill>
        <p:spPr>
          <a:xfrm>
            <a:off x="6410739" y="2990335"/>
            <a:ext cx="3812672" cy="2347784"/>
          </a:xfrm>
          <a:ln w="76200">
            <a:solidFill>
              <a:srgbClr val="FFC000"/>
            </a:solidFill>
          </a:ln>
        </p:spPr>
      </p:pic>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541934"/>
            <a:ext cx="6822439" cy="5316065"/>
          </a:xfrm>
        </p:spPr>
        <p:txBody>
          <a:bodyPr>
            <a:normAutofit fontScale="85000" lnSpcReduction="20000"/>
          </a:bodyPr>
          <a:lstStyle/>
          <a:p>
            <a:pPr marL="0" indent="0" algn="just">
              <a:buNone/>
            </a:pPr>
            <a:r>
              <a:rPr lang="es-MX" dirty="0"/>
              <a:t>Para el estudio de esta semana leamos los siguientes textos nos darán el enfoque del estudio: </a:t>
            </a:r>
            <a:r>
              <a:rPr lang="pt-BR" b="1" i="1" dirty="0"/>
              <a:t>: </a:t>
            </a:r>
            <a:r>
              <a:rPr lang="pt-BR" b="1" i="1" dirty="0" err="1"/>
              <a:t>Efesios</a:t>
            </a:r>
            <a:r>
              <a:rPr lang="pt-BR" b="1" i="1" dirty="0"/>
              <a:t> 6:10–20, 1 Pedro 4:1, 1 Pedro 5:8, Isaías 59:17, Isaías 52:8–10, 1 </a:t>
            </a:r>
            <a:r>
              <a:rPr lang="pt-BR" b="1" i="1" dirty="0" err="1"/>
              <a:t>Tesalonicenses</a:t>
            </a:r>
            <a:r>
              <a:rPr lang="pt-BR" b="1" i="1" dirty="0"/>
              <a:t> 5:16–18.</a:t>
            </a:r>
          </a:p>
          <a:p>
            <a:pPr marL="0" indent="0" algn="just">
              <a:buNone/>
            </a:pPr>
            <a:r>
              <a:rPr lang="es-MX" dirty="0"/>
              <a:t>Al enumerar y describir la armadura de Dios como elementos individuales (cinturón, coraza, zapatos, escudo, casco, espada), Pablo no quiere representar a un guerrero solitario. Por el contrario, en griego, usa los verbos en la segunda persona del plural para dirigirse a todo un ejército: (1) tú (plural) sé fuerte. (Efesios 6:10), (2) tú (plural) te pones la armadura de Dios (Efesios 6:11), (3) para que usted (plural) pueda resistir (Efesios 6:11), (4) para nuestra lucha (obviamente plural aquí) (Efesios 6:12), (5) tú (plural) tomas la armadura completa (Efesios 6:13), (6) usted (plural) se mantiene firme.</a:t>
            </a:r>
          </a:p>
          <a:p>
            <a:pPr marL="0" indent="0" algn="just">
              <a:buNone/>
            </a:pPr>
            <a:r>
              <a:rPr lang="es-MX" dirty="0"/>
              <a:t>Pero ¿cuál es la misión de este ejército? Los soldados de Dios están blindados y listos para proclamar al universo un mensaje de Él, el mensaje de que Dios trae paz al universo, a la gente en la tierra, paz entre las naciones, paz en las comunidades, en las familias, entre generaciones y clases. Pero esta paz no es una paz lograda debido al compromiso o al sincretismo, en el que todas las partes en el conflicto aseguran la aceptación de una parte de su propia cosmovisión, valores o proyectos. Más bien, Dios trajo paz al revelar Su amor y justicia en la cruz y así ganar la batalla contra Sus acusadores y enemigos. Cuando las personas aceptan lo que el Señor Jesús logró en la cruz, Dios los bendice gozosamente con la justicia de Cristo.</a:t>
            </a:r>
          </a:p>
          <a:p>
            <a:pPr marL="0" indent="0" algn="just">
              <a:buNone/>
            </a:pPr>
            <a:r>
              <a:rPr lang="es-MX" dirty="0"/>
              <a:t>En el estudio de esta semana se centra en cuatro temas relacionados: 1) </a:t>
            </a:r>
            <a:r>
              <a:rPr lang="es-MX" b="1" dirty="0"/>
              <a:t>La iglesia involucrada en el conflicto cósmico con la misión de proclamar el evangelio de la paz; 2) No luchamos solos esta batalla: el Señor lucha con nosotros y en su armadura; 3) No somos guerreros solitarios, somos el ejército de Dios; y 4) Esta batalla ya la gano Cristo que nos da esa certidumbre.</a:t>
            </a:r>
          </a:p>
        </p:txBody>
      </p:sp>
      <p:pic>
        <p:nvPicPr>
          <p:cNvPr id="2" name="Marcador de contenido 5">
            <a:extLst>
              <a:ext uri="{FF2B5EF4-FFF2-40B4-BE49-F238E27FC236}">
                <a16:creationId xmlns:a16="http://schemas.microsoft.com/office/drawing/2014/main" id="{C0256F1E-C1A7-C17E-A60C-BD978780EEFF}"/>
              </a:ext>
            </a:extLst>
          </p:cNvPr>
          <p:cNvPicPr>
            <a:picLocks noChangeAspect="1"/>
          </p:cNvPicPr>
          <p:nvPr/>
        </p:nvPicPr>
        <p:blipFill>
          <a:blip r:embed="rId2">
            <a:extLst>
              <a:ext uri="{28A0092B-C50C-407E-A947-70E740481C1C}">
                <a14:useLocalDpi xmlns:a14="http://schemas.microsoft.com/office/drawing/2010/main" val="0"/>
              </a:ext>
            </a:extLst>
          </a:blip>
          <a:srcRect l="8794" r="8794"/>
          <a:stretch/>
        </p:blipFill>
        <p:spPr>
          <a:xfrm>
            <a:off x="7710616" y="2537253"/>
            <a:ext cx="2549119" cy="2588021"/>
          </a:xfrm>
          <a:prstGeom prst="rect">
            <a:avLst/>
          </a:prstGeom>
          <a:ln w="76200">
            <a:solidFill>
              <a:srgbClr val="FFC000"/>
            </a:solidFill>
          </a:ln>
        </p:spPr>
      </p:pic>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6846C2E-701F-1595-BE8D-667CEEF896BD}"/>
              </a:ext>
            </a:extLst>
          </p:cNvPr>
          <p:cNvSpPr>
            <a:spLocks noGrp="1"/>
          </p:cNvSpPr>
          <p:nvPr>
            <p:ph type="title"/>
          </p:nvPr>
        </p:nvSpPr>
        <p:spPr>
          <a:xfrm>
            <a:off x="619760" y="251739"/>
            <a:ext cx="2668956" cy="595422"/>
          </a:xfrm>
          <a:scene3d>
            <a:camera prst="perspectiveBelow"/>
            <a:lightRig rig="balanced" dir="t">
              <a:rot lat="0" lon="0" rev="8700000"/>
            </a:lightRig>
          </a:scene3d>
          <a:sp3d>
            <a:bevelT w="190500" h="38100"/>
            <a:bevelB prst="relaxedInset"/>
          </a:sp3d>
        </p:spPr>
        <p:txBody>
          <a:bodyPr>
            <a:noAutofit/>
          </a:bodyPr>
          <a:lstStyle/>
          <a:p>
            <a:pPr algn="ctr"/>
            <a:r>
              <a:rPr lang="es-MX" sz="4000" dirty="0">
                <a:solidFill>
                  <a:schemeClr val="bg1">
                    <a:alpha val="98000"/>
                  </a:schemeClr>
                </a:solidFill>
              </a:rPr>
              <a:t>Sábado</a:t>
            </a:r>
          </a:p>
        </p:txBody>
      </p:sp>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004046"/>
            <a:ext cx="7030719" cy="5853954"/>
          </a:xfrm>
        </p:spPr>
        <p:txBody>
          <a:bodyPr wrap="square">
            <a:normAutofit fontScale="92500" lnSpcReduction="20000"/>
          </a:bodyPr>
          <a:lstStyle/>
          <a:p>
            <a:pPr marL="0" indent="0" algn="just">
              <a:buNone/>
              <a:tabLst>
                <a:tab pos="627063" algn="l"/>
              </a:tabLst>
            </a:pPr>
            <a:r>
              <a:rPr lang="es-MX" dirty="0"/>
              <a:t>	</a:t>
            </a:r>
            <a:r>
              <a:rPr lang="es-MX" dirty="0" err="1"/>
              <a:t>etener</a:t>
            </a:r>
            <a:r>
              <a:rPr lang="es-MX" dirty="0"/>
              <a:t> a un embajador es un gran problema. Saltan chispas. 	Suenan los teléfonos de las líneas directas de alarma. La 	tensión aumenta. Las voces se alzan. ¿Por qué? Cuando se 	detiene a un embajador, no solo se encarcela a una persona, 	sino que se deshonra a toda una nación y a su autoridad gubernamental, con el consiguiente riesgo de convertirse en objeto de represalias y de originar una guerra.</a:t>
            </a:r>
          </a:p>
          <a:p>
            <a:pPr marL="0" indent="0" algn="just">
              <a:buNone/>
              <a:tabLst>
                <a:tab pos="1168400" algn="l"/>
              </a:tabLst>
            </a:pPr>
            <a:r>
              <a:rPr lang="es-MX" dirty="0"/>
              <a:t>Cuando Pablo, el embajador de Jesús encarcelado durante tanto tiempo, pide las oraciones de los creyentes de Éfeso, imagina un futuro encuentro con el emperador romano (Efe. 6:18-20). Pablo describe la escena con un contraste dramático entre lo aparente –la autoridad y el poder de Nerón– y lo real, la autoridad y el poder de Cristo. Entrará en la sala del trono imperial como embajador autorizado del Señor de todas las cosas y de todos los tiempos. Dejando a un lado su apariencia y su cadena, Pablo tendrá todo el derecho a hablar con valentía, anunciando la voluntad del Jefe de Nerón, el Jesús ascendido y exaltado. Este será el último llamado al rey vasallo Nerón, una comisión de la gracia del Señor Jesucristo, revelando el plan divino para el universo expresado en el evangelio. El teléfono de la línea directa del Cielo está a punto de sonar.</a:t>
            </a:r>
          </a:p>
          <a:p>
            <a:pPr marL="0" indent="0" algn="just">
              <a:buNone/>
              <a:tabLst>
                <a:tab pos="1168400" algn="l"/>
              </a:tabLst>
            </a:pPr>
            <a:r>
              <a:rPr lang="es-MX" b="1" dirty="0"/>
              <a:t>“Cuando los siervos de Cristo toman el escudo de la fe para defenderse, y la espada del Espíritu para la guerra, hay peligro en el campamento del enemigo, y algo debe hacerse. La persecución y el oprobio acechan a aquellos que están dotados de poder de lo alto y dispuestos a ponerlo en acción. Cuando la verdad, en su sencillez y fuerza, prevalezca entre los creyentes y ejerza su influencia contra el espíritu del mundo, será evidente que no hay concordia entre Cristo y </a:t>
            </a:r>
            <a:r>
              <a:rPr lang="es-MX" b="1" dirty="0" err="1"/>
              <a:t>Belial</a:t>
            </a:r>
            <a:r>
              <a:rPr lang="es-MX" b="1" dirty="0"/>
              <a:t>. Los discípulos de Cristo deben ser ejemplos vivos de la vida y el espíritu de su divino Maestro”. </a:t>
            </a:r>
            <a:r>
              <a:rPr lang="es-MX" i="1" dirty="0"/>
              <a:t>(Testimonios para la iglesia, t. 1, p. 361).</a:t>
            </a:r>
          </a:p>
        </p:txBody>
      </p:sp>
      <p:pic>
        <p:nvPicPr>
          <p:cNvPr id="4" name="Marcador de contenido 3">
            <a:extLst>
              <a:ext uri="{FF2B5EF4-FFF2-40B4-BE49-F238E27FC236}">
                <a16:creationId xmlns:a16="http://schemas.microsoft.com/office/drawing/2014/main" id="{F0F068D2-3F73-5AC0-DE26-5FD4B822987D}"/>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t="-257" b="-1"/>
          <a:stretch/>
        </p:blipFill>
        <p:spPr>
          <a:xfrm>
            <a:off x="7719396" y="2207741"/>
            <a:ext cx="2570925" cy="3204518"/>
          </a:xfrm>
          <a:ln w="76200">
            <a:solidFill>
              <a:srgbClr val="FFFF00"/>
            </a:solidFill>
          </a:ln>
        </p:spPr>
      </p:pic>
      <p:sp>
        <p:nvSpPr>
          <p:cNvPr id="2" name="Rectángulo 1">
            <a:extLst>
              <a:ext uri="{FF2B5EF4-FFF2-40B4-BE49-F238E27FC236}">
                <a16:creationId xmlns:a16="http://schemas.microsoft.com/office/drawing/2014/main" id="{D0A09385-F934-B49B-498E-D0BC730CE53F}"/>
              </a:ext>
            </a:extLst>
          </p:cNvPr>
          <p:cNvSpPr/>
          <p:nvPr/>
        </p:nvSpPr>
        <p:spPr>
          <a:xfrm>
            <a:off x="550845" y="820266"/>
            <a:ext cx="802640" cy="1325169"/>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cap="none" spc="0" dirty="0">
                <a:ln/>
                <a:solidFill>
                  <a:srgbClr val="442A1E"/>
                </a:solidFill>
                <a:effectLst/>
              </a:rPr>
              <a:t>D</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rmAutofit fontScale="90000"/>
            <a:sp3d extrusionH="88900" prstMaterial="powder">
              <a:bevelT h="127000"/>
              <a:bevelB w="38100" h="38100" prst="slope"/>
            </a:sp3d>
          </a:bodyPr>
          <a:lstStyle/>
          <a:p>
            <a:pPr algn="ctr"/>
            <a:r>
              <a:rPr lang="es-MX" dirty="0">
                <a:solidFill>
                  <a:schemeClr val="bg1">
                    <a:alpha val="98000"/>
                  </a:schemeClr>
                </a:solidFill>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1" y="902726"/>
            <a:ext cx="9424801" cy="1178598"/>
          </a:xfrm>
        </p:spPr>
        <p:txBody>
          <a:bodyPr anchor="t" anchorCtr="0">
            <a:normAutofit fontScale="92500" lnSpcReduction="20000"/>
          </a:bodyPr>
          <a:lstStyle/>
          <a:p>
            <a:pPr>
              <a:lnSpc>
                <a:spcPct val="100000"/>
              </a:lnSpc>
            </a:pPr>
            <a:r>
              <a:rPr lang="es-MX" dirty="0"/>
              <a:t>“Por cuanto los designios de la carne son enemistad contra Dios; porque no se sujetan a la ley de Dios, ni tampoco pueden;” (Romanos 8:7)</a:t>
            </a:r>
          </a:p>
          <a:p>
            <a:pPr>
              <a:lnSpc>
                <a:spcPct val="100000"/>
              </a:lnSpc>
            </a:pPr>
            <a:r>
              <a:rPr lang="es-MX" dirty="0"/>
              <a:t>Lee Efesios 6:10 al 20. ¿Qué señala Pablo sobre el tipo de guerra en la que participa la iglesia? ¿Describe principalmente la batalla espiritual de un creyente individual contra el mal, o la guerra colectiva de la iglesia contra el mal?</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084172"/>
            <a:ext cx="7274560" cy="4679093"/>
          </a:xfrm>
        </p:spPr>
        <p:txBody>
          <a:bodyPr vert="horz" lIns="91440" tIns="45720" rIns="91440" bIns="45720" rtlCol="0">
            <a:normAutofit fontScale="92500" lnSpcReduction="20000"/>
          </a:bodyPr>
          <a:lstStyle/>
          <a:p>
            <a:pPr marL="0" indent="0" algn="just">
              <a:spcBef>
                <a:spcPts val="300"/>
              </a:spcBef>
              <a:buNone/>
            </a:pPr>
            <a:r>
              <a:rPr lang="es-MX" b="1" dirty="0"/>
              <a:t>R. </a:t>
            </a:r>
            <a:r>
              <a:rPr lang="es-MX" b="1" dirty="0">
                <a:solidFill>
                  <a:srgbClr val="0070C0"/>
                </a:solidFill>
              </a:rPr>
              <a:t>Esta es una guerra espiritual, no carnal, contra huestes espirituales de maldad. Si peleamos solos, tenemos la batalla perdida, pero si pelamos unidos como el ejército de Cristo que debe ser la iglesia, y dirigidos por Cristo, la victoria será nuestra</a:t>
            </a:r>
            <a:r>
              <a:rPr lang="es-MX" b="1" dirty="0"/>
              <a:t>.</a:t>
            </a:r>
          </a:p>
          <a:p>
            <a:pPr marL="0" indent="0" algn="just">
              <a:spcBef>
                <a:spcPts val="300"/>
              </a:spcBef>
              <a:buNone/>
            </a:pPr>
            <a:r>
              <a:rPr lang="es-MX" dirty="0"/>
              <a:t>Cuando Pablo elabora su exhortación a luchar la batalla, tiene muchos ejemplos del Antiguo Testamento en los que inspirarse, incluido Deuteronomio 20:1 al 4: “Cuando salgas en guerra contra tus enemigos, y veas caballos y carros, un ejército más numeroso que el tuyo, no les tengas temor, porque el Señor tu Dios, que te sacó de Egipto, está contigo” (vers. 1). 61 Pablo hace eco de esas palabras: “Por lo demás, hermanos míos, fortalézcanse en el Señor y en el poder de su fuerza” (Efe. 6:10). En resumen, sigue al Líder.</a:t>
            </a:r>
          </a:p>
          <a:p>
            <a:pPr marL="0" indent="0" algn="just">
              <a:spcBef>
                <a:spcPts val="300"/>
              </a:spcBef>
              <a:buNone/>
            </a:pPr>
            <a:r>
              <a:rPr lang="es-MX" b="1" dirty="0"/>
              <a:t>“La iglesia de Cristo puede apropiadamente compararse a un ejército. La vida de cada soldado es de penuria, dificultades y peligro. Por todos lados hay enemigos vigilantes, dirigidos por el príncipe de las potencias de las tinieblas, quien nunca duerme y nunca abandona su puesto. Cuando quiera que el cristiano descuide su guardia, este poderoso adversario ataca repentina y violentamente. A menos que los miembros de la iglesia se mantengan activos y vigilantes, serán vencidos por sus artificios.” </a:t>
            </a:r>
            <a:r>
              <a:rPr lang="es-MX" i="1" dirty="0"/>
              <a:t>(Comentario bíblico adventista, t. 2, pp. 997, 998).</a:t>
            </a:r>
          </a:p>
          <a:p>
            <a:pPr marL="0" indent="0" algn="just">
              <a:spcBef>
                <a:spcPts val="300"/>
              </a:spcBef>
              <a:buNone/>
            </a:pPr>
            <a:r>
              <a:rPr lang="es-MX" b="1" dirty="0"/>
              <a:t>Reflexionemos: </a:t>
            </a:r>
            <a:r>
              <a:rPr lang="es-MX" b="1" dirty="0">
                <a:solidFill>
                  <a:srgbClr val="C00000"/>
                </a:solidFill>
              </a:rPr>
              <a:t>¿De qué manera podemos nosotros, como organismo colectivo, trabajar juntos en el Gran Conflicto, a fin de ayudarnos mutuamente en nuestras luchas contra el mal, en cualquier forma que se presente?</a:t>
            </a:r>
          </a:p>
        </p:txBody>
      </p:sp>
      <p:pic>
        <p:nvPicPr>
          <p:cNvPr id="5" name="Marcador de contenido 4">
            <a:extLst>
              <a:ext uri="{FF2B5EF4-FFF2-40B4-BE49-F238E27FC236}">
                <a16:creationId xmlns:a16="http://schemas.microsoft.com/office/drawing/2014/main" id="{947E732B-944D-4884-5F35-F05F9DA0E6D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40774" y="3429000"/>
            <a:ext cx="2473007" cy="1591137"/>
          </a:xfrm>
          <a:ln w="57150">
            <a:solidFill>
              <a:srgbClr val="0970BC"/>
            </a:solidFill>
          </a:ln>
        </p:spPr>
      </p:pic>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LA IGLESIA: UN EJÉRCITO UNIFICADO</a:t>
            </a: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scene3d>
            <a:camera prst="perspectiveLeft"/>
            <a:lightRig rig="brightRoom" dir="t"/>
          </a:scene3d>
          <a:sp3d>
            <a:bevelT w="190500" h="38100"/>
          </a:sp3d>
        </p:spPr>
        <p:txBody>
          <a:bodyPr>
            <a:noAutofit/>
            <a:sp3d extrusionH="88900" prstMaterial="dkEdge">
              <a:bevelB w="38100" h="38100"/>
            </a:sp3d>
          </a:bodyPr>
          <a:lstStyle/>
          <a:p>
            <a:pPr algn="ctr"/>
            <a:r>
              <a:rPr lang="es-MX" dirty="0">
                <a:ln cap="rnd">
                  <a:solidFill>
                    <a:srgbClr val="3A241B"/>
                  </a:solidFill>
                </a:ln>
                <a:solidFill>
                  <a:schemeClr val="bg1">
                    <a:alpha val="98000"/>
                  </a:schemeClr>
                </a:solidFill>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61237"/>
            <a:ext cx="9447697" cy="1051583"/>
          </a:xfrm>
        </p:spPr>
        <p:txBody>
          <a:bodyPr anchor="t" anchorCtr="0">
            <a:normAutofit fontScale="92500" lnSpcReduction="20000"/>
          </a:bodyPr>
          <a:lstStyle/>
          <a:p>
            <a:pPr>
              <a:lnSpc>
                <a:spcPct val="110000"/>
              </a:lnSpc>
            </a:pPr>
            <a:r>
              <a:rPr lang="es-MX" dirty="0"/>
              <a:t>“Estad, pues, firmes, ceñidos vuestros lomos con la verdad, y vestidos con la coraza de justicia,” (Efesios 6: 14)</a:t>
            </a:r>
          </a:p>
          <a:p>
            <a:pPr>
              <a:lnSpc>
                <a:spcPct val="110000"/>
              </a:lnSpc>
            </a:pPr>
            <a:r>
              <a:rPr lang="es-MX" dirty="0"/>
              <a:t>¿Cómo imagina Pablo que los creyentes comienzan su preparación para la batalla contra el mal? Efesios 6:14; ver también 1 Pedro 4:1; 5:8; Romanos 8:37 al 39.</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463867" y="1853514"/>
            <a:ext cx="7298373" cy="5004486"/>
          </a:xfrm>
        </p:spPr>
        <p:txBody>
          <a:bodyPr>
            <a:normAutofit fontScale="85000" lnSpcReduction="10000"/>
          </a:bodyPr>
          <a:lstStyle/>
          <a:p>
            <a:pPr marL="0" indent="0" algn="just">
              <a:lnSpc>
                <a:spcPct val="110000"/>
              </a:lnSpc>
              <a:spcBef>
                <a:spcPts val="300"/>
              </a:spcBef>
              <a:buNone/>
            </a:pPr>
            <a:r>
              <a:rPr lang="es-MX" sz="1800" b="1" dirty="0"/>
              <a:t>R. </a:t>
            </a:r>
            <a:r>
              <a:rPr lang="es-MX" sz="2000" b="1" dirty="0">
                <a:solidFill>
                  <a:schemeClr val="accent1">
                    <a:lumMod val="75000"/>
                  </a:schemeClr>
                </a:solidFill>
              </a:rPr>
              <a:t>Estando firmes y puestos con la coraza, que representa la justicia, y protege los órganos vitales como el corazón, de los ataques del enemigo. También le insiste que se ciñan el </a:t>
            </a:r>
            <a:r>
              <a:rPr lang="es-MX" sz="2000" b="1" dirty="0" err="1">
                <a:solidFill>
                  <a:schemeClr val="accent1">
                    <a:lumMod val="75000"/>
                  </a:schemeClr>
                </a:solidFill>
              </a:rPr>
              <a:t>cituron</a:t>
            </a:r>
            <a:r>
              <a:rPr lang="es-MX" sz="2000" b="1" dirty="0">
                <a:solidFill>
                  <a:schemeClr val="accent1">
                    <a:lumMod val="75000"/>
                  </a:schemeClr>
                </a:solidFill>
              </a:rPr>
              <a:t> de la verdad, el cinturón sujetaba otras piezas de la armadura.</a:t>
            </a:r>
          </a:p>
          <a:p>
            <a:pPr marL="0" indent="0" algn="just">
              <a:lnSpc>
                <a:spcPct val="110000"/>
              </a:lnSpc>
              <a:spcBef>
                <a:spcPts val="300"/>
              </a:spcBef>
              <a:buNone/>
            </a:pPr>
            <a:r>
              <a:rPr lang="es-MX" sz="2000" dirty="0"/>
              <a:t>Dios no nos proporciona una armadura de segunda clase. Él nos provee de sus propias armas. La orden “vístanse de toda la armadura de Dios” (Efe. 6:11) nos indica que nos coloquemos la armadura del propio Dios. ¿Crees que el armamento de Dios podría fallar? La calidad de nuestro equipamiento anuncia el resultado inevitable: la victoria para Cristo y su iglesia. Nuestro divino Comandante nos bendice con su presencia y con su arsenal. Al aceptar y celebrar ambas bendiciones, seguimos al Líder.</a:t>
            </a:r>
            <a:endParaRPr lang="es-MX" sz="1800" dirty="0"/>
          </a:p>
          <a:p>
            <a:pPr marL="0" indent="0" algn="just">
              <a:lnSpc>
                <a:spcPct val="110000"/>
              </a:lnSpc>
              <a:spcBef>
                <a:spcPts val="300"/>
              </a:spcBef>
              <a:buNone/>
            </a:pPr>
            <a:r>
              <a:rPr lang="es-MX" sz="1900" b="1" dirty="0"/>
              <a:t>“Debemos cubrirnos con cada pieza de la armadura, y entonces permanecer firmes. El Señor nos ha honrado eligiéndonos como soldados suyos. Combatamos valientemente por él, poniéndonos de parte de lo recto en toda circunstancia… Revestíos de esa justicia divinamente protegida, como coraza que todos tenemos el privilegio de usar. Protegerá vuestra vida spiritual…” </a:t>
            </a:r>
            <a:r>
              <a:rPr lang="es-MX" i="1" dirty="0"/>
              <a:t>(La maravillosa gracia de Dios, p. 31).</a:t>
            </a:r>
          </a:p>
          <a:p>
            <a:pPr marL="0" indent="0" algn="just">
              <a:lnSpc>
                <a:spcPct val="110000"/>
              </a:lnSpc>
              <a:spcBef>
                <a:spcPts val="300"/>
              </a:spcBef>
              <a:buNone/>
            </a:pPr>
            <a:r>
              <a:rPr lang="es-MX" sz="1900" b="1" dirty="0"/>
              <a:t>Reflexionemos:</a:t>
            </a:r>
            <a:r>
              <a:rPr lang="es-MX" sz="1900" b="1" dirty="0">
                <a:solidFill>
                  <a:srgbClr val="C00000"/>
                </a:solidFill>
              </a:rPr>
              <a:t> ¿Tuviste la posibilidad de comprobar que la bondad, la santidad y la verdad pueden ser una protección?</a:t>
            </a:r>
            <a:endParaRPr lang="es-MX" sz="1900" dirty="0"/>
          </a:p>
        </p:txBody>
      </p:sp>
      <p:pic>
        <p:nvPicPr>
          <p:cNvPr id="5" name="Marcador de contenido 4">
            <a:extLst>
              <a:ext uri="{FF2B5EF4-FFF2-40B4-BE49-F238E27FC236}">
                <a16:creationId xmlns:a16="http://schemas.microsoft.com/office/drawing/2014/main" id="{CD716F69-78A8-C0CD-90E1-5E678A611B4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43237" y="2479589"/>
            <a:ext cx="2432367" cy="3311611"/>
          </a:xfrm>
          <a:ln w="76200">
            <a:solidFill>
              <a:srgbClr val="BB5610"/>
            </a:solidFill>
          </a:ln>
        </p:spPr>
      </p:pic>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CINTURÓN Y CORAZA</a:t>
            </a: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8ABD32-E38F-BEF9-7EEC-AD41419AC794}"/>
              </a:ext>
            </a:extLst>
          </p:cNvPr>
          <p:cNvSpPr>
            <a:spLocks noGrp="1"/>
          </p:cNvSpPr>
          <p:nvPr>
            <p:ph type="title"/>
          </p:nvPr>
        </p:nvSpPr>
        <p:spPr>
          <a:xfrm>
            <a:off x="445327" y="180753"/>
            <a:ext cx="2653200" cy="659218"/>
          </a:xfrm>
        </p:spPr>
        <p:txBody>
          <a:bodyPr>
            <a:normAutofit fontScale="90000"/>
          </a:bodyPr>
          <a:lstStyle/>
          <a:p>
            <a:pPr algn="ctr"/>
            <a:r>
              <a:rPr lang="es-MX" dirty="0">
                <a:ln cap="rnd">
                  <a:solidFill>
                    <a:srgbClr val="3A241B"/>
                  </a:solidFill>
                </a:ln>
                <a:solidFill>
                  <a:schemeClr val="bg1">
                    <a:alpha val="98000"/>
                  </a:schemeClr>
                </a:solidFill>
                <a:effectLst>
                  <a:innerShdw blurRad="63500" dir="18900000">
                    <a:prstClr val="black">
                      <a:alpha val="50000"/>
                    </a:prstClr>
                  </a:innerShdw>
                </a:effectLst>
              </a:rPr>
              <a:t>Martes</a:t>
            </a:r>
            <a:endParaRPr lang="es-MX" dirty="0">
              <a:effectLst>
                <a:innerShdw blurRad="63500" dir="18900000">
                  <a:prstClr val="black">
                    <a:alpha val="50000"/>
                  </a:prstClr>
                </a:innerShdw>
              </a:effectLst>
            </a:endParaRPr>
          </a:p>
        </p:txBody>
      </p:sp>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61239"/>
            <a:ext cx="9457275" cy="959323"/>
          </a:xfrm>
        </p:spPr>
        <p:txBody>
          <a:bodyPr anchor="t">
            <a:normAutofit/>
          </a:bodyPr>
          <a:lstStyle/>
          <a:p>
            <a:pPr>
              <a:lnSpc>
                <a:spcPct val="100000"/>
              </a:lnSpc>
            </a:pPr>
            <a:r>
              <a:rPr lang="es-MX" dirty="0"/>
              <a:t>“y calzados los pies con el apresto del evangelio de la paz.” (Efesios 6: 15)</a:t>
            </a:r>
          </a:p>
          <a:p>
            <a:pPr>
              <a:lnSpc>
                <a:spcPct val="100000"/>
              </a:lnSpc>
            </a:pPr>
            <a:r>
              <a:rPr lang="es-MX" dirty="0"/>
              <a:t>Repasa las ocho veces que Pablo recalca la paz en Efesios. ¿Por qué utiliza una detallada metáfora militar cuando está tan interesado en la paz? Efesios 1:2; 2:14, 15, 17; 4:3; 6:15, 23.</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746422"/>
            <a:ext cx="7414216" cy="5102301"/>
          </a:xfrm>
        </p:spPr>
        <p:txBody>
          <a:bodyPr>
            <a:normAutofit fontScale="92500" lnSpcReduction="20000"/>
          </a:bodyPr>
          <a:lstStyle/>
          <a:p>
            <a:pPr marL="0" indent="0" algn="just">
              <a:spcBef>
                <a:spcPts val="300"/>
              </a:spcBef>
              <a:buNone/>
            </a:pPr>
            <a:r>
              <a:rPr lang="es-MX" b="1" dirty="0"/>
              <a:t>R.</a:t>
            </a:r>
            <a:r>
              <a:rPr lang="es-MX" dirty="0"/>
              <a:t> </a:t>
            </a:r>
            <a:r>
              <a:rPr lang="es-MX" b="1" dirty="0">
                <a:solidFill>
                  <a:srgbClr val="0970BC"/>
                </a:solidFill>
              </a:rPr>
              <a:t>Porque como soldados en batalla, debemos prepararnos con toda la armadura de Dios, para predicar la paz, que solo Jesús puede dar, en este mundo de conflictos y guerra espiritual.</a:t>
            </a:r>
          </a:p>
          <a:p>
            <a:pPr marL="0" indent="0" algn="just">
              <a:spcBef>
                <a:spcPts val="300"/>
              </a:spcBef>
              <a:buNone/>
            </a:pPr>
            <a:r>
              <a:rPr lang="es-MX" dirty="0"/>
              <a:t>En la batalla de la iglesia, las armas no son M16 ni lanzacohetes. Más bien, las armas divinas de la iglesia son la verdad, la justicia, la disposición a proclamar un evangelio lleno de paz, la fe, la seguridad de la salvación y la </a:t>
            </a:r>
            <a:r>
              <a:rPr lang="es-MX" dirty="0" err="1"/>
              <a:t>Palabiglesia</a:t>
            </a:r>
            <a:r>
              <a:rPr lang="es-MX" dirty="0"/>
              <a:t> incluyen, en el contexto inmediato de Efesios 6:10-20, el estado de alerta espiritual en la oración, llena del Espíritu, en todo momento y por toda causa; esto implica, especialmente, la oración por nuestros hermanos en la fe (“todos los santos”) y por poder para dar un testimonio valiente de la verdad del evangelio.</a:t>
            </a:r>
          </a:p>
          <a:p>
            <a:pPr marL="0" indent="0" algn="just">
              <a:spcBef>
                <a:spcPts val="300"/>
              </a:spcBef>
              <a:buNone/>
            </a:pPr>
            <a:r>
              <a:rPr lang="es-MX" b="1" dirty="0"/>
              <a:t>“El que está calzado con el apresto del evangelio de paz, andará como Cristo anduvo. Podrá hablar palabras adecuadas, y hablarlas con amor. No tratará de introducir por la fuerza el mensaje de verdad. Tratará tiernamente con todo corazón, comprendiendo que el Espíritu impresionará la verdad en aquellos que son susceptibles a las impresiones divinas. Nunca será vehemente en sus maneras. Toda palabra hablada tendrá una influencia suavizadora y subyugante” </a:t>
            </a:r>
            <a:r>
              <a:rPr lang="es-MX" i="1" dirty="0"/>
              <a:t>(El evangelismo, p. 131).</a:t>
            </a:r>
          </a:p>
          <a:p>
            <a:pPr marL="0" indent="0" algn="just">
              <a:spcBef>
                <a:spcPts val="300"/>
              </a:spcBef>
              <a:buNone/>
            </a:pPr>
            <a:r>
              <a:rPr lang="es-MX" b="1" dirty="0"/>
              <a:t>Reflexionemos:</a:t>
            </a:r>
            <a:r>
              <a:rPr lang="es-MX" dirty="0"/>
              <a:t> </a:t>
            </a:r>
            <a:r>
              <a:rPr lang="es-MX" b="1" dirty="0">
                <a:solidFill>
                  <a:srgbClr val="C00000"/>
                </a:solidFill>
              </a:rPr>
              <a:t>¿Cómo nos ayuda la siguiente cita a entender lo que la descripción militar de Pablo debería significar en nuestra vida como creyentes?: </a:t>
            </a:r>
            <a:r>
              <a:rPr lang="es-MX" b="1" dirty="0"/>
              <a:t>“Dios nos llama a ponernos la armadura. No queremos la armadura de Saúl, sino toda la armadura de Dios. Entonces podremos salir a trabajar con el corazón lleno de benignidad, compasión y amor semejantes a Cristo” (Elena de White, [</a:t>
            </a:r>
            <a:r>
              <a:rPr lang="es-MX" b="1" dirty="0" err="1"/>
              <a:t>Australasian</a:t>
            </a:r>
            <a:r>
              <a:rPr lang="es-MX" b="1" dirty="0"/>
              <a:t>] </a:t>
            </a:r>
            <a:r>
              <a:rPr lang="es-MX" b="1" dirty="0" err="1"/>
              <a:t>Union</a:t>
            </a:r>
            <a:r>
              <a:rPr lang="es-MX" b="1" dirty="0"/>
              <a:t> </a:t>
            </a:r>
            <a:r>
              <a:rPr lang="es-MX" b="1" dirty="0" err="1"/>
              <a:t>Conference</a:t>
            </a:r>
            <a:r>
              <a:rPr lang="es-MX" b="1" dirty="0"/>
              <a:t> </a:t>
            </a:r>
            <a:r>
              <a:rPr lang="es-MX" b="1" dirty="0" err="1"/>
              <a:t>Record</a:t>
            </a:r>
            <a:r>
              <a:rPr lang="es-MX" b="1" dirty="0"/>
              <a:t>, 28/7/1899).</a:t>
            </a:r>
          </a:p>
        </p:txBody>
      </p:sp>
      <p:pic>
        <p:nvPicPr>
          <p:cNvPr id="4" name="Marcador de contenido 3">
            <a:extLst>
              <a:ext uri="{FF2B5EF4-FFF2-40B4-BE49-F238E27FC236}">
                <a16:creationId xmlns:a16="http://schemas.microsoft.com/office/drawing/2014/main" id="{DBE59BA5-EEA5-EE83-7785-20B8EA9BCAE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l="439" r="439"/>
          <a:stretch/>
        </p:blipFill>
        <p:spPr>
          <a:xfrm>
            <a:off x="7924800" y="2900167"/>
            <a:ext cx="2386404" cy="2794809"/>
          </a:xfrm>
          <a:ln w="76200">
            <a:solidFill>
              <a:srgbClr val="5A863C"/>
            </a:solidFill>
          </a:ln>
        </p:spPr>
      </p:pic>
      <p:sp>
        <p:nvSpPr>
          <p:cNvPr id="2" name="CuadroTexto 1">
            <a:extLst>
              <a:ext uri="{FF2B5EF4-FFF2-40B4-BE49-F238E27FC236}">
                <a16:creationId xmlns:a16="http://schemas.microsoft.com/office/drawing/2014/main" id="{08C685AE-E21C-8DBF-EB5E-2BDEB9589609}"/>
              </a:ext>
            </a:extLst>
          </p:cNvPr>
          <p:cNvSpPr txBox="1"/>
          <p:nvPr/>
        </p:nvSpPr>
        <p:spPr>
          <a:xfrm>
            <a:off x="3278601" y="164096"/>
            <a:ext cx="6624000" cy="658800"/>
          </a:xfrm>
          <a:prstGeom prst="rect">
            <a:avLst/>
          </a:prstGeom>
          <a:solidFill>
            <a:srgbClr val="5987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lang="es-MX" sz="2000" dirty="0">
                <a:solidFill>
                  <a:schemeClr val="bg1">
                    <a:lumMod val="95000"/>
                  </a:schemeClr>
                </a:solidFill>
                <a:latin typeface="Amasis MT Pro Black" panose="02040A04050005020304" pitchFamily="18" charset="0"/>
              </a:rPr>
              <a:t>SANDALIAS: LA IGLESIA HACE LA PAZ</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44BABAF-3E12-091E-23E3-49715F1FCCEE}"/>
              </a:ext>
            </a:extLst>
          </p:cNvPr>
          <p:cNvSpPr>
            <a:spLocks noGrp="1"/>
          </p:cNvSpPr>
          <p:nvPr>
            <p:ph type="title"/>
          </p:nvPr>
        </p:nvSpPr>
        <p:spPr>
          <a:xfrm>
            <a:off x="463867" y="180753"/>
            <a:ext cx="2653200" cy="659218"/>
          </a:xfrm>
        </p:spPr>
        <p:txBody>
          <a:bodyPr>
            <a:normAutofit fontScale="90000"/>
          </a:bodyPr>
          <a:lstStyle/>
          <a:p>
            <a:pPr algn="ctr"/>
            <a:r>
              <a:rPr lang="es-MX" dirty="0">
                <a:ln cap="rnd">
                  <a:solidFill>
                    <a:srgbClr val="3A241B"/>
                  </a:solidFill>
                </a:ln>
                <a:solidFill>
                  <a:schemeClr val="bg1">
                    <a:alpha val="98000"/>
                  </a:schemeClr>
                </a:solidFill>
              </a:rPr>
              <a:t>Miércoles</a:t>
            </a:r>
            <a:endParaRPr lang="es-MX" dirty="0"/>
          </a:p>
        </p:txBody>
      </p:sp>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7"/>
            <a:ext cx="9457200" cy="972271"/>
          </a:xfrm>
        </p:spPr>
        <p:txBody>
          <a:bodyPr anchor="t">
            <a:normAutofit fontScale="92500" lnSpcReduction="20000"/>
          </a:bodyPr>
          <a:lstStyle/>
          <a:p>
            <a:pPr>
              <a:lnSpc>
                <a:spcPct val="110000"/>
              </a:lnSpc>
            </a:pPr>
            <a:r>
              <a:rPr lang="es-MX" sz="1700" dirty="0"/>
              <a:t>“Sobre todo, tomad el escudo de la fe, con que podáis apagar todos los dardos de fuego del maligno. Y tomad el yelmo de la salvación, y la espada del Espíritu, que es la palabra de Dios;” (Efesios 6: 16-17)</a:t>
            </a:r>
          </a:p>
          <a:p>
            <a:pPr>
              <a:lnSpc>
                <a:spcPct val="110000"/>
              </a:lnSpc>
            </a:pPr>
            <a:r>
              <a:rPr lang="es-MX" sz="1700" dirty="0"/>
              <a:t>Los creyentes, como combatientes en el Gran Conflicto, ¿cuándo y cómo deben usar el escudo, el yelmo y la espada? Efesios 6:16, 17.</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919421"/>
            <a:ext cx="7395675" cy="4860324"/>
          </a:xfrm>
        </p:spPr>
        <p:txBody>
          <a:bodyPr>
            <a:normAutofit fontScale="92500" lnSpcReduction="20000"/>
          </a:bodyPr>
          <a:lstStyle/>
          <a:p>
            <a:pPr marL="0" indent="0" algn="just">
              <a:spcBef>
                <a:spcPts val="600"/>
              </a:spcBef>
              <a:buNone/>
            </a:pPr>
            <a:r>
              <a:rPr lang="es-MX" b="1" dirty="0"/>
              <a:t>R.</a:t>
            </a:r>
            <a:r>
              <a:rPr lang="es-MX" dirty="0"/>
              <a:t> </a:t>
            </a:r>
            <a:r>
              <a:rPr lang="es-MX" b="1" dirty="0">
                <a:solidFill>
                  <a:srgbClr val="0970BC"/>
                </a:solidFill>
              </a:rPr>
              <a:t>El escudo para repeler las </a:t>
            </a:r>
            <a:r>
              <a:rPr lang="es-MX" b="1" dirty="0" err="1">
                <a:solidFill>
                  <a:srgbClr val="0970BC"/>
                </a:solidFill>
              </a:rPr>
              <a:t>Felchas</a:t>
            </a:r>
            <a:r>
              <a:rPr lang="es-MX" b="1" dirty="0">
                <a:solidFill>
                  <a:srgbClr val="0970BC"/>
                </a:solidFill>
              </a:rPr>
              <a:t> ardientes de Satanás. El Yelmo para rechazar el temor a los poderes espirituales, confiando en el poder supremos de Cristo. La Espada que es la </a:t>
            </a:r>
            <a:r>
              <a:rPr lang="es-MX" b="1" dirty="0" err="1">
                <a:solidFill>
                  <a:srgbClr val="0970BC"/>
                </a:solidFill>
              </a:rPr>
              <a:t>espadad</a:t>
            </a:r>
            <a:r>
              <a:rPr lang="es-MX" b="1" dirty="0">
                <a:solidFill>
                  <a:srgbClr val="0970BC"/>
                </a:solidFill>
              </a:rPr>
              <a:t> del Espíritu, y hace referencia a la Palabra de Dios y la utilizamos para tomar las promesas del evangelio que encontramos en la Biblia.</a:t>
            </a:r>
          </a:p>
          <a:p>
            <a:pPr marL="0" indent="0" algn="just">
              <a:spcBef>
                <a:spcPts val="600"/>
              </a:spcBef>
              <a:buNone/>
              <a:defRPr/>
            </a:pPr>
            <a:r>
              <a:rPr lang="es-MX" sz="1700" dirty="0">
                <a:solidFill>
                  <a:prstClr val="black"/>
                </a:solidFill>
              </a:rPr>
              <a:t>Al usar estas tres </a:t>
            </a:r>
            <a:r>
              <a:rPr lang="es-MX" sz="1700" dirty="0" err="1">
                <a:solidFill>
                  <a:prstClr val="black"/>
                </a:solidFill>
              </a:rPr>
              <a:t>piesas</a:t>
            </a:r>
            <a:r>
              <a:rPr lang="es-MX" sz="1700" dirty="0">
                <a:solidFill>
                  <a:prstClr val="black"/>
                </a:solidFill>
              </a:rPr>
              <a:t> fundamentales de la armadura de Dios, como son El Escudo, el Yelmo y la Espada, nos estamos equipando para la lucha contra los ataques del enemigo de nuestro Señor. El escudo sin duda alguna nos ayudara por fe, enfrentamos al conflicto confiando completamente en su protección. Es la fe la que apagará los dardos de las pruebas con las que el maligno quiere abatirnos. El Yugo Protegerá nuestra cabeza donde están los pensamientos que deben estar enfocados en la salvación que Dios ha obtenido por nosotros, y en la esperanza de que pronto esa salvación se materializará en una vida eterna sin pecado. Y la Espada Pablo habla de la espada de la Palabra de Dios que es más cortante que una </a:t>
            </a:r>
            <a:r>
              <a:rPr lang="es-MX" sz="1700" dirty="0" err="1">
                <a:solidFill>
                  <a:prstClr val="black"/>
                </a:solidFill>
              </a:rPr>
              <a:t>espas</a:t>
            </a:r>
            <a:r>
              <a:rPr lang="es-MX" sz="1700" dirty="0">
                <a:solidFill>
                  <a:prstClr val="black"/>
                </a:solidFill>
              </a:rPr>
              <a:t> de dos filos, que penetra hasta partir el alma y el espíritu.</a:t>
            </a:r>
          </a:p>
          <a:p>
            <a:pPr marL="0" lvl="0" indent="0" algn="just">
              <a:spcBef>
                <a:spcPts val="600"/>
              </a:spcBef>
              <a:buNone/>
              <a:defRPr/>
            </a:pPr>
            <a:r>
              <a:rPr lang="es-MX" sz="1700" dirty="0">
                <a:solidFill>
                  <a:prstClr val="black"/>
                </a:solidFill>
              </a:rPr>
              <a:t> </a:t>
            </a:r>
            <a:r>
              <a:rPr lang="es-MX" sz="1700" b="1" dirty="0"/>
              <a:t>“Deberíamos estar alerta para advertir el peligro. Deberíamos ver el carácter odioso del pecado y expulsarlo del alma. Los hacedores de la Palabra saben que en Jesús hay poder, que llega a ser de ellos por la fe. Están vestidos de la justicia que Dios aceptará, porque es la justicia de Cristo. Cubiertos de la armadura de Dios, la panoplia del cielo, resisten con éxito los engaños de la serpiente ” </a:t>
            </a:r>
            <a:r>
              <a:rPr lang="es-MX" sz="1700" i="1" dirty="0"/>
              <a:t>(En los lugares celestiales, p. 50).</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Aunque posiblemente no nos gusten tantas imágenes militares, ¿qué deberían enseñarnos estas imágenes acerca de cuán literal es realmente el Gran Conflicto y con cuánta seriedad debemos tomarlo?</a:t>
            </a:r>
            <a:endParaRPr lang="es-MX" sz="1700" i="1" dirty="0"/>
          </a:p>
        </p:txBody>
      </p:sp>
      <p:pic>
        <p:nvPicPr>
          <p:cNvPr id="4" name="Marcador de contenido 3">
            <a:extLst>
              <a:ext uri="{FF2B5EF4-FFF2-40B4-BE49-F238E27FC236}">
                <a16:creationId xmlns:a16="http://schemas.microsoft.com/office/drawing/2014/main" id="{D211D89B-89A9-635C-C047-A68CD26A189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40224" y="2492188"/>
            <a:ext cx="2322342" cy="3281083"/>
          </a:xfrm>
          <a:ln w="76200">
            <a:solidFill>
              <a:srgbClr val="6F359A"/>
            </a:solidFill>
          </a:ln>
        </p:spPr>
      </p:pic>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19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ESCUDO, CASCO Y ESPADA</a:t>
            </a:r>
          </a:p>
        </p:txBody>
      </p:sp>
    </p:spTree>
    <p:extLst>
      <p:ext uri="{BB962C8B-B14F-4D97-AF65-F5344CB8AC3E}">
        <p14:creationId xmlns:p14="http://schemas.microsoft.com/office/powerpoint/2010/main" val="16872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4F3F05D-9893-5D6C-49AF-47EB31D1F4D2}"/>
              </a:ext>
            </a:extLst>
          </p:cNvPr>
          <p:cNvSpPr>
            <a:spLocks noGrp="1"/>
          </p:cNvSpPr>
          <p:nvPr>
            <p:ph type="title"/>
          </p:nvPr>
        </p:nvSpPr>
        <p:spPr>
          <a:xfrm>
            <a:off x="454296" y="180753"/>
            <a:ext cx="2647692" cy="659218"/>
          </a:xfrm>
        </p:spPr>
        <p:txBody>
          <a:bodyPr>
            <a:normAutofit fontScale="90000"/>
          </a:bodyPr>
          <a:lstStyle/>
          <a:p>
            <a:pPr algn="ctr"/>
            <a:r>
              <a:rPr lang="es-MX" dirty="0">
                <a:ln cap="rnd">
                  <a:solidFill>
                    <a:srgbClr val="3A241B"/>
                  </a:solidFill>
                </a:ln>
                <a:solidFill>
                  <a:schemeClr val="bg1">
                    <a:alpha val="98000"/>
                  </a:schemeClr>
                </a:solidFill>
              </a:rPr>
              <a:t>Jueves</a:t>
            </a:r>
            <a:endParaRPr lang="es-MX" dirty="0"/>
          </a:p>
        </p:txBody>
      </p:sp>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1238"/>
            <a:ext cx="9448920" cy="942848"/>
          </a:xfrm>
        </p:spPr>
        <p:txBody>
          <a:bodyPr anchor="t">
            <a:normAutofit fontScale="92500" lnSpcReduction="20000"/>
          </a:bodyPr>
          <a:lstStyle/>
          <a:p>
            <a:pPr>
              <a:lnSpc>
                <a:spcPct val="100000"/>
              </a:lnSpc>
            </a:pPr>
            <a:r>
              <a:rPr lang="es-MX" dirty="0"/>
              <a:t>“Estad siempre gozosos. Orad sin cesar. Dad gracias en todo, porque esta es la voluntad de Dios para con vosotros en Cristo Jesús..” (1 Tesalonicenses 5: 16-18)</a:t>
            </a:r>
          </a:p>
          <a:p>
            <a:pPr>
              <a:lnSpc>
                <a:spcPct val="100000"/>
              </a:lnSpc>
            </a:pPr>
            <a:r>
              <a:rPr lang="es-MX" dirty="0"/>
              <a:t>Repasa los siguientes “llamados a la oración” en el Nuevo Testamento. ¿Cuál te inspira más? ¿Por qué? Lucas 18:1–8; Filipenses 4:6; Colosenses 4:2; 1 Tesalonicenses 5:16–18.</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746422"/>
            <a:ext cx="7405861" cy="4939063"/>
          </a:xfrm>
        </p:spPr>
        <p:txBody>
          <a:bodyPr vert="horz" lIns="91440" tIns="45720" rIns="91440" bIns="45720" rtlCol="0">
            <a:normAutofit fontScale="92500" lnSpcReduction="10000"/>
          </a:bodyPr>
          <a:lstStyle/>
          <a:p>
            <a:pPr marL="0" indent="0" algn="just">
              <a:spcBef>
                <a:spcPts val="600"/>
              </a:spcBef>
              <a:buNone/>
            </a:pPr>
            <a:r>
              <a:rPr lang="es-MX" b="1" dirty="0"/>
              <a:t>R. </a:t>
            </a:r>
            <a:r>
              <a:rPr lang="es-MX" sz="1900" b="1" dirty="0">
                <a:solidFill>
                  <a:srgbClr val="0970BC"/>
                </a:solidFill>
              </a:rPr>
              <a:t>Sin duda alguna Lucas 18: 1-8 porque me da la confianza de que Dios responderá mis oraciones en su momento y en su tiempo y conforme a su voluntad. Por eso debemos tener fe de que Dios escucha nuestra suplicas.</a:t>
            </a:r>
          </a:p>
          <a:p>
            <a:pPr marL="0" indent="0" algn="just">
              <a:spcBef>
                <a:spcPts val="600"/>
              </a:spcBef>
              <a:buNone/>
            </a:pPr>
            <a:r>
              <a:rPr lang="es-MX" dirty="0"/>
              <a:t>Pablo al concluir su exhortación para la batalla, nos insta a los creyentes a participar en oración. En la batalla los soldados son llamados a invocar en oración a Dios (o los dioses) era una práctica común en el antiguo campo batalla. Esto lo podemos ver en la batalla de Jaziel, Josafat llevo a todo </a:t>
            </a:r>
            <a:r>
              <a:rPr lang="es-MX" dirty="0" err="1"/>
              <a:t>juada</a:t>
            </a:r>
            <a:r>
              <a:rPr lang="es-MX" dirty="0"/>
              <a:t> y a Jerusalén a postrarse ante el Señor y adorarlo. Pablo pide que la oración debe ser una oración ferviente, urgente y perseverante. La iglesia actual si queremos ganar la batalla contra los poderes del mal necesitamos depender ´más de Dios mediante la oración.</a:t>
            </a:r>
          </a:p>
          <a:p>
            <a:pPr marL="0" indent="0" algn="just">
              <a:spcBef>
                <a:spcPts val="600"/>
              </a:spcBef>
              <a:buNone/>
            </a:pPr>
            <a:r>
              <a:rPr lang="es-MX" b="1" dirty="0"/>
              <a:t>“Nuestras oraciones han de ser tan fervorosas y persistentes como lo fue la del amigo necesitado que pidió pan a media noche. Cuanto más fervorosa y constantemente oremos, tanto más íntima será nuestra unión espiritual con Cristo. Recibiremos bendiciones acrecentadas, porque tenemos una fe acrecentada.” </a:t>
            </a:r>
            <a:r>
              <a:rPr lang="es-MX" i="1" dirty="0"/>
              <a:t>(Palabras de vida del gran Maestro, pp. 111, 112).</a:t>
            </a:r>
          </a:p>
          <a:p>
            <a:pPr marL="0" indent="0" algn="just">
              <a:spcBef>
                <a:spcPts val="600"/>
              </a:spcBef>
              <a:buNone/>
            </a:pPr>
            <a:r>
              <a:rPr lang="es-MX" b="1" dirty="0"/>
              <a:t>Reflexionemos: </a:t>
            </a:r>
            <a:r>
              <a:rPr lang="es-MX" b="1" dirty="0">
                <a:solidFill>
                  <a:srgbClr val="C00000"/>
                </a:solidFill>
              </a:rPr>
              <a:t>Que tanto practicas la dependencia de Dios por medio de la oración, el no hacerlo no llevara a la derrota. Oremos sin </a:t>
            </a:r>
            <a:r>
              <a:rPr lang="es-MX" b="1" dirty="0" err="1">
                <a:solidFill>
                  <a:srgbClr val="C00000"/>
                </a:solidFill>
              </a:rPr>
              <a:t>sesar</a:t>
            </a:r>
            <a:r>
              <a:rPr lang="es-MX" b="1" dirty="0">
                <a:solidFill>
                  <a:srgbClr val="C00000"/>
                </a:solidFill>
              </a:rPr>
              <a:t>, persistentemente, fervorosamente, generemos esa dependencia de Dios.</a:t>
            </a:r>
          </a:p>
        </p:txBody>
      </p:sp>
      <p:pic>
        <p:nvPicPr>
          <p:cNvPr id="4" name="Marcador de contenido 3">
            <a:extLst>
              <a:ext uri="{FF2B5EF4-FFF2-40B4-BE49-F238E27FC236}">
                <a16:creationId xmlns:a16="http://schemas.microsoft.com/office/drawing/2014/main" id="{08C6205C-739E-D34D-0205-B6C562BE714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l="14627" r="14627"/>
          <a:stretch/>
        </p:blipFill>
        <p:spPr>
          <a:xfrm>
            <a:off x="8086165" y="2662519"/>
            <a:ext cx="2124635" cy="3003176"/>
          </a:xfrm>
          <a:ln w="76200">
            <a:solidFill>
              <a:srgbClr val="37241A"/>
            </a:solidFill>
          </a:ln>
        </p:spPr>
      </p:pic>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PRACTIQUEMOS LA ORACIÓN DEL CAMPO DE BATALLA</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docProps/app.xml><?xml version="1.0" encoding="utf-8"?>
<Properties xmlns="http://schemas.openxmlformats.org/officeDocument/2006/extended-properties" xmlns:vt="http://schemas.openxmlformats.org/officeDocument/2006/docPropsVTypes">
  <Template/>
  <TotalTime>12977</TotalTime>
  <Words>2994</Words>
  <Application>Microsoft Office PowerPoint</Application>
  <PresentationFormat>Panorámica</PresentationFormat>
  <Paragraphs>57</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Amasis MT Pro Medium</vt:lpstr>
      <vt:lpstr>Arial</vt:lpstr>
      <vt:lpstr>Avenir Next LT Pro</vt:lpstr>
      <vt:lpstr>Bahnschrift</vt:lpstr>
      <vt:lpstr>Bernard MT Condensed</vt:lpstr>
      <vt:lpstr>Calibri</vt:lpstr>
      <vt:lpstr>Calibri Light</vt:lpstr>
      <vt:lpstr>Gisha</vt:lpstr>
      <vt:lpstr>Headliner No. 45</vt:lpstr>
      <vt:lpstr>Impact</vt:lpstr>
      <vt:lpstr>Lato</vt:lpstr>
      <vt:lpstr>Tema de Office</vt:lpstr>
      <vt:lpstr>EFESIOS</vt:lpstr>
      <vt:lpstr>Para Memorizar</vt:lpstr>
      <vt:lpstr>Enfoque del Estudio</vt:lpstr>
      <vt:lpstr>Sábado</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287</cp:revision>
  <dcterms:created xsi:type="dcterms:W3CDTF">2023-06-19T00:44:38Z</dcterms:created>
  <dcterms:modified xsi:type="dcterms:W3CDTF">2023-09-20T04:53:15Z</dcterms:modified>
</cp:coreProperties>
</file>