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3" r:id="rId3"/>
    <p:sldId id="264" r:id="rId4"/>
    <p:sldId id="257" r:id="rId5"/>
    <p:sldId id="258" r:id="rId6"/>
    <p:sldId id="259" r:id="rId7"/>
    <p:sldId id="260" r:id="rId8"/>
    <p:sldId id="261" r:id="rId9"/>
    <p:sldId id="262" r:id="rId10"/>
    <p:sldId id="265" r:id="rId11"/>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7241A"/>
    <a:srgbClr val="362218"/>
    <a:srgbClr val="6F359A"/>
    <a:srgbClr val="6E319C"/>
    <a:srgbClr val="5A863C"/>
    <a:srgbClr val="0970BC"/>
    <a:srgbClr val="59873A"/>
    <a:srgbClr val="507C32"/>
    <a:srgbClr val="BB5610"/>
    <a:srgbClr val="BF581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9" autoAdjust="0"/>
    <p:restoredTop sz="94660"/>
  </p:normalViewPr>
  <p:slideViewPr>
    <p:cSldViewPr snapToGrid="0">
      <p:cViewPr varScale="1">
        <p:scale>
          <a:sx n="85" d="100"/>
          <a:sy n="85" d="100"/>
        </p:scale>
        <p:origin x="379" y="134"/>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6824E2B8-C2AE-5D4D-BA47-99EDFE320EE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72633" y="1034473"/>
            <a:ext cx="8142062" cy="5860800"/>
          </a:xfrm>
          <a:prstGeom prst="rect">
            <a:avLst/>
          </a:prstGeom>
        </p:spPr>
      </p:pic>
      <p:sp>
        <p:nvSpPr>
          <p:cNvPr id="2" name="Título 1">
            <a:extLst>
              <a:ext uri="{FF2B5EF4-FFF2-40B4-BE49-F238E27FC236}">
                <a16:creationId xmlns:a16="http://schemas.microsoft.com/office/drawing/2014/main" id="{68AEADDA-0782-78E4-1306-B0B26E07AB65}"/>
              </a:ext>
            </a:extLst>
          </p:cNvPr>
          <p:cNvSpPr>
            <a:spLocks noGrp="1"/>
          </p:cNvSpPr>
          <p:nvPr>
            <p:ph type="ctrTitle" hasCustomPrompt="1"/>
          </p:nvPr>
        </p:nvSpPr>
        <p:spPr>
          <a:xfrm>
            <a:off x="-1" y="0"/>
            <a:ext cx="10386391" cy="1043353"/>
          </a:xfrm>
        </p:spPr>
        <p:txBody>
          <a:bodyPr anchor="b"/>
          <a:lstStyle>
            <a:lvl1pPr algn="ctr">
              <a:defRPr sz="6000">
                <a:latin typeface="Headliner No. 45" panose="02000000000000000000" pitchFamily="2" charset="0"/>
              </a:defRPr>
            </a:lvl1pPr>
          </a:lstStyle>
          <a:p>
            <a:r>
              <a:rPr lang="es-MX" dirty="0"/>
              <a:t>TITULO</a:t>
            </a:r>
          </a:p>
        </p:txBody>
      </p:sp>
      <p:sp>
        <p:nvSpPr>
          <p:cNvPr id="18" name="Rectángulo 17">
            <a:extLst>
              <a:ext uri="{FF2B5EF4-FFF2-40B4-BE49-F238E27FC236}">
                <a16:creationId xmlns:a16="http://schemas.microsoft.com/office/drawing/2014/main" id="{7136F143-38F5-6138-E2BA-81CD00471189}"/>
              </a:ext>
            </a:extLst>
          </p:cNvPr>
          <p:cNvSpPr/>
          <p:nvPr userDrawn="1"/>
        </p:nvSpPr>
        <p:spPr>
          <a:xfrm>
            <a:off x="0" y="1049841"/>
            <a:ext cx="2269614" cy="5821476"/>
          </a:xfrm>
          <a:prstGeom prst="rect">
            <a:avLst/>
          </a:prstGeom>
          <a:solidFill>
            <a:srgbClr val="5C341C"/>
          </a:solidFill>
          <a:ln>
            <a:solidFill>
              <a:srgbClr val="7B2991"/>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dirty="0"/>
          </a:p>
        </p:txBody>
      </p:sp>
      <p:sp>
        <p:nvSpPr>
          <p:cNvPr id="19" name="CuadroTexto 18">
            <a:extLst>
              <a:ext uri="{FF2B5EF4-FFF2-40B4-BE49-F238E27FC236}">
                <a16:creationId xmlns:a16="http://schemas.microsoft.com/office/drawing/2014/main" id="{258A50D4-2DCE-6138-913E-DA2D01DF74DC}"/>
              </a:ext>
            </a:extLst>
          </p:cNvPr>
          <p:cNvSpPr txBox="1"/>
          <p:nvPr userDrawn="1"/>
        </p:nvSpPr>
        <p:spPr>
          <a:xfrm>
            <a:off x="19925" y="1052736"/>
            <a:ext cx="2331659" cy="661720"/>
          </a:xfrm>
          <a:prstGeom prst="rect">
            <a:avLst/>
          </a:prstGeom>
          <a:noFill/>
        </p:spPr>
        <p:txBody>
          <a:bodyPr wrap="square" rtlCol="0">
            <a:spAutoFit/>
          </a:bodyPr>
          <a:lstStyle/>
          <a:p>
            <a:pPr algn="ctr"/>
            <a:r>
              <a:rPr lang="es-MX" sz="22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Escuela Sabática</a:t>
            </a:r>
          </a:p>
          <a:p>
            <a:pPr algn="ctr"/>
            <a:r>
              <a:rPr lang="es-MX" sz="15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Guía de Estudio de la Biblia</a:t>
            </a:r>
          </a:p>
        </p:txBody>
      </p:sp>
      <p:sp>
        <p:nvSpPr>
          <p:cNvPr id="20" name="CuadroTexto 19">
            <a:extLst>
              <a:ext uri="{FF2B5EF4-FFF2-40B4-BE49-F238E27FC236}">
                <a16:creationId xmlns:a16="http://schemas.microsoft.com/office/drawing/2014/main" id="{054428B6-9E8E-1B76-884D-446C54D7F3B1}"/>
              </a:ext>
            </a:extLst>
          </p:cNvPr>
          <p:cNvSpPr txBox="1"/>
          <p:nvPr userDrawn="1"/>
        </p:nvSpPr>
        <p:spPr>
          <a:xfrm>
            <a:off x="19925" y="4365103"/>
            <a:ext cx="2184400" cy="893983"/>
          </a:xfrm>
          <a:prstGeom prst="rect">
            <a:avLst/>
          </a:prstGeom>
          <a:noFill/>
        </p:spPr>
        <p:txBody>
          <a:bodyPr wrap="square" rtlCol="0">
            <a:noAutofit/>
          </a:bodyPr>
          <a:lstStyle/>
          <a:p>
            <a:pPr algn="ctr">
              <a:lnSpc>
                <a:spcPts val="2880"/>
              </a:lnSpc>
            </a:pPr>
            <a:r>
              <a:rPr lang="es-MX" sz="2400" b="1" dirty="0">
                <a:ln>
                  <a:solidFill>
                    <a:srgbClr val="1A0606"/>
                  </a:solidFill>
                </a:ln>
                <a:solidFill>
                  <a:schemeClr val="bg1"/>
                </a:solidFill>
                <a:effectLst>
                  <a:innerShdw blurRad="63500" dist="50800" dir="18900000">
                    <a:prstClr val="black">
                      <a:alpha val="50000"/>
                    </a:prstClr>
                  </a:innerShdw>
                </a:effectLst>
              </a:rPr>
              <a:t>Resumen en </a:t>
            </a:r>
          </a:p>
          <a:p>
            <a:pPr algn="ctr">
              <a:lnSpc>
                <a:spcPts val="2880"/>
              </a:lnSpc>
            </a:pPr>
            <a:r>
              <a:rPr lang="es-MX" sz="2400" b="1" dirty="0">
                <a:ln>
                  <a:solidFill>
                    <a:srgbClr val="1A0606"/>
                  </a:solidFill>
                </a:ln>
                <a:solidFill>
                  <a:schemeClr val="bg1"/>
                </a:solidFill>
                <a:effectLst>
                  <a:innerShdw blurRad="63500" dist="50800" dir="18900000">
                    <a:prstClr val="black">
                      <a:alpha val="50000"/>
                    </a:prstClr>
                  </a:innerShdw>
                </a:effectLst>
              </a:rPr>
              <a:t>PowerPoint</a:t>
            </a:r>
          </a:p>
        </p:txBody>
      </p:sp>
      <p:sp>
        <p:nvSpPr>
          <p:cNvPr id="21" name="CuadroTexto 20">
            <a:extLst>
              <a:ext uri="{FF2B5EF4-FFF2-40B4-BE49-F238E27FC236}">
                <a16:creationId xmlns:a16="http://schemas.microsoft.com/office/drawing/2014/main" id="{438004BE-1FB9-496E-1A53-22E90E1B4D3D}"/>
              </a:ext>
            </a:extLst>
          </p:cNvPr>
          <p:cNvSpPr txBox="1"/>
          <p:nvPr userDrawn="1"/>
        </p:nvSpPr>
        <p:spPr>
          <a:xfrm>
            <a:off x="-96687" y="1700808"/>
            <a:ext cx="2494656" cy="694338"/>
          </a:xfrm>
          <a:prstGeom prst="rect">
            <a:avLst/>
          </a:prstGeom>
          <a:noFill/>
        </p:spPr>
        <p:txBody>
          <a:bodyPr wrap="square" rtlCol="0">
            <a:normAutofit fontScale="32500" lnSpcReduction="20000"/>
          </a:bodyPr>
          <a:lstStyle/>
          <a:p>
            <a:pPr algn="ctr"/>
            <a:r>
              <a:rPr lang="es-MX" sz="86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3</a:t>
            </a:r>
            <a:r>
              <a:rPr lang="es-MX" sz="32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            </a:t>
            </a:r>
            <a:r>
              <a:rPr lang="es-MX" sz="45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TRIMESTRE</a:t>
            </a:r>
          </a:p>
          <a:p>
            <a:pPr algn="ctr"/>
            <a:endParaRPr lang="es-MX" sz="1400" b="1" dirty="0">
              <a:ln>
                <a:solidFill>
                  <a:schemeClr val="bg1"/>
                </a:solidFill>
              </a:ln>
              <a:solidFill>
                <a:schemeClr val="bg1"/>
              </a:solidFill>
              <a:effectLst/>
              <a:latin typeface="Gisha" panose="020B0604020202020204" pitchFamily="34" charset="-79"/>
              <a:cs typeface="Gisha" panose="020B0604020202020204" pitchFamily="34" charset="-79"/>
            </a:endParaRPr>
          </a:p>
          <a:p>
            <a:pPr algn="ctr"/>
            <a:r>
              <a:rPr lang="es-MX" sz="45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JULIO-SEPTIEMBRE 2023</a:t>
            </a:r>
          </a:p>
        </p:txBody>
      </p:sp>
      <p:sp>
        <p:nvSpPr>
          <p:cNvPr id="22" name="CuadroTexto 21">
            <a:extLst>
              <a:ext uri="{FF2B5EF4-FFF2-40B4-BE49-F238E27FC236}">
                <a16:creationId xmlns:a16="http://schemas.microsoft.com/office/drawing/2014/main" id="{4D4946DB-1295-E0A0-98C0-FD3E07F96757}"/>
              </a:ext>
            </a:extLst>
          </p:cNvPr>
          <p:cNvSpPr txBox="1">
            <a:spLocks/>
          </p:cNvSpPr>
          <p:nvPr userDrawn="1"/>
        </p:nvSpPr>
        <p:spPr>
          <a:xfrm>
            <a:off x="0" y="2357758"/>
            <a:ext cx="2279576" cy="873606"/>
          </a:xfrm>
          <a:prstGeom prst="rect">
            <a:avLst/>
          </a:prstGeom>
          <a:noFill/>
        </p:spPr>
        <p:txBody>
          <a:bodyPr wrap="square" rtlCol="0">
            <a:noAutofit/>
          </a:bodyPr>
          <a:lstStyle/>
          <a:p>
            <a:pPr algn="ctr"/>
            <a:r>
              <a:rPr lang="es-MX" sz="1400" b="1" kern="1200" baseline="0" dirty="0">
                <a:ln>
                  <a:solidFill>
                    <a:schemeClr val="bg1"/>
                  </a:solidFill>
                </a:ln>
                <a:solidFill>
                  <a:schemeClr val="bg1"/>
                </a:solidFill>
                <a:effectLst/>
                <a:latin typeface="Amasis MT Pro Medium" panose="020B0604020202020204" pitchFamily="18" charset="0"/>
                <a:ea typeface="Gungsuh" panose="02030600000101010101" pitchFamily="18" charset="-127"/>
                <a:cs typeface="Angsana New" panose="020B0502040204020203" pitchFamily="18" charset="-34"/>
              </a:rPr>
              <a:t>VIDAS MOLDEADAS POR CRISTO Y PALABRAS INSPIRADAS POR EL ESPÍRITU</a:t>
            </a:r>
            <a:endParaRPr lang="es-MX" sz="1400" b="1" kern="1200" baseline="0" dirty="0">
              <a:ln>
                <a:solidFill>
                  <a:schemeClr val="bg1"/>
                </a:solidFill>
              </a:ln>
              <a:solidFill>
                <a:schemeClr val="bg1"/>
              </a:solidFill>
              <a:effectLst/>
              <a:latin typeface="Bernard MT Condensed" panose="02050806060905020404" pitchFamily="18" charset="0"/>
              <a:ea typeface="Gungsuh" panose="02030600000101010101" pitchFamily="18" charset="-127"/>
              <a:cs typeface="Angsana New" panose="020B0502040204020203" pitchFamily="18" charset="-34"/>
            </a:endParaRPr>
          </a:p>
        </p:txBody>
      </p:sp>
      <p:sp>
        <p:nvSpPr>
          <p:cNvPr id="23" name="CuadroTexto 22">
            <a:extLst>
              <a:ext uri="{FF2B5EF4-FFF2-40B4-BE49-F238E27FC236}">
                <a16:creationId xmlns:a16="http://schemas.microsoft.com/office/drawing/2014/main" id="{45EC3A53-86C5-901F-73D4-AD344F35D6DA}"/>
              </a:ext>
            </a:extLst>
          </p:cNvPr>
          <p:cNvSpPr txBox="1"/>
          <p:nvPr userDrawn="1"/>
        </p:nvSpPr>
        <p:spPr>
          <a:xfrm>
            <a:off x="23168" y="3214717"/>
            <a:ext cx="2184400" cy="523220"/>
          </a:xfrm>
          <a:prstGeom prst="rect">
            <a:avLst/>
          </a:prstGeom>
          <a:noFill/>
        </p:spPr>
        <p:txBody>
          <a:bodyPr wrap="square" rtlCol="0">
            <a:spAutoFit/>
          </a:bodyPr>
          <a:lstStyle/>
          <a:p>
            <a:pPr algn="ctr"/>
            <a:r>
              <a:rPr lang="es-MX" sz="2800" b="1" dirty="0">
                <a:ln>
                  <a:solidFill>
                    <a:schemeClr val="tx1"/>
                  </a:solidFill>
                </a:ln>
                <a:solidFill>
                  <a:schemeClr val="bg1"/>
                </a:solidFill>
                <a:effectLst>
                  <a:innerShdw blurRad="63500" dist="50800" dir="18900000">
                    <a:prstClr val="black">
                      <a:alpha val="50000"/>
                    </a:prstClr>
                  </a:innerShdw>
                </a:effectLst>
                <a:latin typeface="Lato" panose="020F0502020204030203" pitchFamily="34" charset="0"/>
                <a:ea typeface="Adobe Fan Heiti Std B" panose="020B0700000000000000" pitchFamily="34" charset="-128"/>
                <a:cs typeface="Adobe Arabic" panose="02040503050201020203" pitchFamily="18" charset="-78"/>
              </a:rPr>
              <a:t>LECCIÓN</a:t>
            </a:r>
          </a:p>
        </p:txBody>
      </p:sp>
      <p:sp>
        <p:nvSpPr>
          <p:cNvPr id="24" name="CuadroTexto 23">
            <a:extLst>
              <a:ext uri="{FF2B5EF4-FFF2-40B4-BE49-F238E27FC236}">
                <a16:creationId xmlns:a16="http://schemas.microsoft.com/office/drawing/2014/main" id="{9C72BD72-CC8D-75EC-5027-C84B44EBFBC8}"/>
              </a:ext>
            </a:extLst>
          </p:cNvPr>
          <p:cNvSpPr txBox="1"/>
          <p:nvPr userDrawn="1"/>
        </p:nvSpPr>
        <p:spPr>
          <a:xfrm>
            <a:off x="22945" y="3388663"/>
            <a:ext cx="2243229" cy="1011413"/>
          </a:xfrm>
          <a:prstGeom prst="rect">
            <a:avLst/>
          </a:prstGeom>
          <a:noFill/>
        </p:spPr>
        <p:txBody>
          <a:bodyPr wrap="square" rtlCol="0">
            <a:spAutoFit/>
          </a:bodyPr>
          <a:lstStyle/>
          <a:p>
            <a:pPr algn="ctr"/>
            <a:r>
              <a:rPr lang="es-MX" sz="6000" b="1" dirty="0">
                <a:ln>
                  <a:solidFill>
                    <a:schemeClr val="tx1"/>
                  </a:solidFill>
                </a:ln>
                <a:solidFill>
                  <a:schemeClr val="bg1"/>
                </a:solidFill>
                <a:effectLst>
                  <a:outerShdw blurRad="38100" dist="38100" dir="2700000" algn="tl">
                    <a:schemeClr val="bg1">
                      <a:alpha val="43000"/>
                    </a:schemeClr>
                  </a:outerShdw>
                </a:effectLst>
                <a:latin typeface="+mn-lt"/>
                <a:ea typeface="Adobe Fan Heiti Std B" panose="020B0700000000000000" pitchFamily="34" charset="-128"/>
                <a:cs typeface="Adobe Arabic" panose="02040503050201020203" pitchFamily="18" charset="-78"/>
              </a:rPr>
              <a:t>08</a:t>
            </a:r>
          </a:p>
        </p:txBody>
      </p:sp>
      <p:sp>
        <p:nvSpPr>
          <p:cNvPr id="25" name="CuadroTexto 24">
            <a:extLst>
              <a:ext uri="{FF2B5EF4-FFF2-40B4-BE49-F238E27FC236}">
                <a16:creationId xmlns:a16="http://schemas.microsoft.com/office/drawing/2014/main" id="{6F8D5B16-C793-0AC3-F87C-33BEDB485A53}"/>
              </a:ext>
            </a:extLst>
          </p:cNvPr>
          <p:cNvSpPr txBox="1"/>
          <p:nvPr userDrawn="1"/>
        </p:nvSpPr>
        <p:spPr>
          <a:xfrm>
            <a:off x="-96688" y="4216003"/>
            <a:ext cx="2441498" cy="365125"/>
          </a:xfrm>
          <a:prstGeom prst="rect">
            <a:avLst/>
          </a:prstGeom>
          <a:noFill/>
        </p:spPr>
        <p:txBody>
          <a:bodyPr wrap="square" rtlCol="0">
            <a:normAutofit/>
          </a:bodyPr>
          <a:lstStyle/>
          <a:p>
            <a:pPr algn="ctr"/>
            <a:r>
              <a:rPr lang="es-MX" sz="1400" b="1" baseline="0" dirty="0">
                <a:ln>
                  <a:solidFill>
                    <a:srgbClr val="1A0606">
                      <a:alpha val="62000"/>
                    </a:srgbClr>
                  </a:solidFill>
                </a:ln>
                <a:solidFill>
                  <a:schemeClr val="bg1"/>
                </a:solidFill>
                <a:effectLst>
                  <a:outerShdw blurRad="50800" dist="38100" dir="2700000" algn="tl" rotWithShape="0">
                    <a:prstClr val="black">
                      <a:alpha val="40000"/>
                    </a:prstClr>
                  </a:outerShdw>
                </a:effectLst>
              </a:rPr>
              <a:t>Para el 19 de Agosto de 2023</a:t>
            </a:r>
          </a:p>
        </p:txBody>
      </p:sp>
      <p:grpSp>
        <p:nvGrpSpPr>
          <p:cNvPr id="26" name="Grupo 25">
            <a:extLst>
              <a:ext uri="{FF2B5EF4-FFF2-40B4-BE49-F238E27FC236}">
                <a16:creationId xmlns:a16="http://schemas.microsoft.com/office/drawing/2014/main" id="{5C454177-BC84-892D-CEEB-8F21831409CE}"/>
              </a:ext>
            </a:extLst>
          </p:cNvPr>
          <p:cNvGrpSpPr/>
          <p:nvPr userDrawn="1"/>
        </p:nvGrpSpPr>
        <p:grpSpPr>
          <a:xfrm>
            <a:off x="95176" y="5065034"/>
            <a:ext cx="2184400" cy="1510832"/>
            <a:chOff x="23168" y="5065034"/>
            <a:chExt cx="2184400" cy="1510832"/>
          </a:xfrm>
          <a:noFill/>
        </p:grpSpPr>
        <p:sp>
          <p:nvSpPr>
            <p:cNvPr id="27" name="CuadroTexto 26">
              <a:extLst>
                <a:ext uri="{FF2B5EF4-FFF2-40B4-BE49-F238E27FC236}">
                  <a16:creationId xmlns:a16="http://schemas.microsoft.com/office/drawing/2014/main" id="{60F25CE4-7C95-7636-1972-F427424C6F9B}"/>
                </a:ext>
              </a:extLst>
            </p:cNvPr>
            <p:cNvSpPr txBox="1"/>
            <p:nvPr userDrawn="1"/>
          </p:nvSpPr>
          <p:spPr>
            <a:xfrm>
              <a:off x="23168" y="6237312"/>
              <a:ext cx="2184400" cy="338554"/>
            </a:xfrm>
            <a:prstGeom prst="rect">
              <a:avLst/>
            </a:prstGeom>
            <a:grpFill/>
          </p:spPr>
          <p:txBody>
            <a:bodyPr wrap="square" rtlCol="0">
              <a:spAutoFit/>
            </a:bodyPr>
            <a:lstStyle/>
            <a:p>
              <a:pPr algn="ctr"/>
              <a:r>
                <a:rPr lang="es-MX" sz="1600" dirty="0">
                  <a:solidFill>
                    <a:schemeClr val="bg1"/>
                  </a:solidFill>
                  <a:latin typeface="Avenir Next LT Pro"/>
                </a:rPr>
                <a:t>“El Llano”</a:t>
              </a:r>
            </a:p>
          </p:txBody>
        </p:sp>
        <p:pic>
          <p:nvPicPr>
            <p:cNvPr id="28" name="Imagen 27" descr="Imagen que contiene dibujo, camiseta&#10;&#10;Descripción generada automáticamente">
              <a:extLst>
                <a:ext uri="{FF2B5EF4-FFF2-40B4-BE49-F238E27FC236}">
                  <a16:creationId xmlns:a16="http://schemas.microsoft.com/office/drawing/2014/main" id="{A4072C76-FB78-61FB-9AB6-10AB69BCCBA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3180" y="5065034"/>
              <a:ext cx="2042379" cy="1316294"/>
            </a:xfrm>
            <a:prstGeom prst="rect">
              <a:avLst/>
            </a:prstGeom>
            <a:grpFill/>
          </p:spPr>
        </p:pic>
      </p:grpSp>
      <p:sp>
        <p:nvSpPr>
          <p:cNvPr id="29" name="CuadroTexto 28">
            <a:extLst>
              <a:ext uri="{FF2B5EF4-FFF2-40B4-BE49-F238E27FC236}">
                <a16:creationId xmlns:a16="http://schemas.microsoft.com/office/drawing/2014/main" id="{6157EA28-EA3B-BC3B-96F7-0742CE682FD5}"/>
              </a:ext>
            </a:extLst>
          </p:cNvPr>
          <p:cNvSpPr txBox="1"/>
          <p:nvPr userDrawn="1"/>
        </p:nvSpPr>
        <p:spPr>
          <a:xfrm>
            <a:off x="569140" y="1681698"/>
            <a:ext cx="504024" cy="395705"/>
          </a:xfrm>
          <a:prstGeom prst="rect">
            <a:avLst/>
          </a:prstGeom>
          <a:noFill/>
        </p:spPr>
        <p:txBody>
          <a:bodyPr wrap="square" rtlCol="0">
            <a:normAutofit/>
          </a:bodyPr>
          <a:lstStyle/>
          <a:p>
            <a:pPr algn="just"/>
            <a:r>
              <a:rPr lang="es-MX" sz="16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 </a:t>
            </a:r>
            <a:r>
              <a:rPr lang="es-MX" sz="1600" b="1" kern="1200" dirty="0" err="1">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er</a:t>
            </a:r>
            <a:r>
              <a:rPr lang="es-MX" sz="16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a:t>
            </a:r>
          </a:p>
        </p:txBody>
      </p:sp>
      <p:grpSp>
        <p:nvGrpSpPr>
          <p:cNvPr id="38" name="Grupo 37">
            <a:extLst>
              <a:ext uri="{FF2B5EF4-FFF2-40B4-BE49-F238E27FC236}">
                <a16:creationId xmlns:a16="http://schemas.microsoft.com/office/drawing/2014/main" id="{B6FD5F4C-BE1E-50CE-D196-99FC3B2059A5}"/>
              </a:ext>
            </a:extLst>
          </p:cNvPr>
          <p:cNvGrpSpPr/>
          <p:nvPr userDrawn="1"/>
        </p:nvGrpSpPr>
        <p:grpSpPr>
          <a:xfrm>
            <a:off x="10386390" y="-38523"/>
            <a:ext cx="1816380" cy="6935045"/>
            <a:chOff x="10384170" y="0"/>
            <a:chExt cx="1816380" cy="6935045"/>
          </a:xfrm>
        </p:grpSpPr>
        <p:sp>
          <p:nvSpPr>
            <p:cNvPr id="30" name="Rectángulo 29">
              <a:extLst>
                <a:ext uri="{FF2B5EF4-FFF2-40B4-BE49-F238E27FC236}">
                  <a16:creationId xmlns:a16="http://schemas.microsoft.com/office/drawing/2014/main" id="{52F91F25-61AC-F9A7-14B0-73BFA02B80C6}"/>
                </a:ext>
              </a:extLst>
            </p:cNvPr>
            <p:cNvSpPr/>
            <p:nvPr userDrawn="1"/>
          </p:nvSpPr>
          <p:spPr>
            <a:xfrm>
              <a:off x="10384170" y="0"/>
              <a:ext cx="1816380" cy="6935045"/>
            </a:xfrm>
            <a:prstGeom prst="rect">
              <a:avLst/>
            </a:prstGeom>
            <a:gradFill flip="none" rotWithShape="1">
              <a:gsLst>
                <a:gs pos="16000">
                  <a:srgbClr val="442A1E"/>
                </a:gs>
                <a:gs pos="35000">
                  <a:srgbClr val="3A241B"/>
                </a:gs>
                <a:gs pos="63000">
                  <a:srgbClr val="2E1D12"/>
                </a:gs>
                <a:gs pos="96000">
                  <a:srgbClr val="0E0807"/>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s-MX"/>
            </a:p>
          </p:txBody>
        </p:sp>
        <p:pic>
          <p:nvPicPr>
            <p:cNvPr id="31" name="Imagen 30">
              <a:extLst>
                <a:ext uri="{FF2B5EF4-FFF2-40B4-BE49-F238E27FC236}">
                  <a16:creationId xmlns:a16="http://schemas.microsoft.com/office/drawing/2014/main" id="{28B1C441-E37F-73DE-CA52-689F090AFC52}"/>
                </a:ext>
              </a:extLst>
            </p:cNvPr>
            <p:cNvPicPr>
              <a:picLocks noChangeAspect="1"/>
            </p:cNvPicPr>
            <p:nvPr userDrawn="1"/>
          </p:nvPicPr>
          <p:blipFill>
            <a:blip r:embed="rId4">
              <a:extLst>
                <a:ext uri="{BEBA8EAE-BF5A-486C-A8C5-ECC9F3942E4B}">
                  <a14:imgProps xmlns:a14="http://schemas.microsoft.com/office/drawing/2010/main">
                    <a14:imgLayer r:embed="rId5">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267740"/>
              <a:ext cx="1787906" cy="1586410"/>
            </a:xfrm>
            <a:prstGeom prst="rect">
              <a:avLst/>
            </a:prstGeom>
          </p:spPr>
        </p:pic>
      </p:grpSp>
      <p:pic>
        <p:nvPicPr>
          <p:cNvPr id="32" name="Imagen 31">
            <a:extLst>
              <a:ext uri="{FF2B5EF4-FFF2-40B4-BE49-F238E27FC236}">
                <a16:creationId xmlns:a16="http://schemas.microsoft.com/office/drawing/2014/main" id="{67E2865D-1263-9050-8A61-788E30BA1A8E}"/>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423592" y="6309320"/>
            <a:ext cx="365125" cy="365125"/>
          </a:xfrm>
          <a:prstGeom prst="rect">
            <a:avLst/>
          </a:prstGeom>
        </p:spPr>
      </p:pic>
      <p:sp>
        <p:nvSpPr>
          <p:cNvPr id="33" name="CuadroTexto 32">
            <a:extLst>
              <a:ext uri="{FF2B5EF4-FFF2-40B4-BE49-F238E27FC236}">
                <a16:creationId xmlns:a16="http://schemas.microsoft.com/office/drawing/2014/main" id="{BFA40AF4-3846-5CBC-9726-DD64BD7FF0FA}"/>
              </a:ext>
            </a:extLst>
          </p:cNvPr>
          <p:cNvSpPr txBox="1"/>
          <p:nvPr userDrawn="1"/>
        </p:nvSpPr>
        <p:spPr>
          <a:xfrm>
            <a:off x="2745177" y="6340091"/>
            <a:ext cx="2432937" cy="369332"/>
          </a:xfrm>
          <a:prstGeom prst="rect">
            <a:avLst/>
          </a:prstGeom>
          <a:noFill/>
        </p:spPr>
        <p:txBody>
          <a:bodyPr wrap="square" rtlCol="0">
            <a:spAutoFit/>
          </a:bodyPr>
          <a:lstStyle/>
          <a:p>
            <a:r>
              <a:rPr lang="es-MX" b="1" dirty="0">
                <a:solidFill>
                  <a:schemeClr val="bg1"/>
                </a:solidFill>
              </a:rPr>
              <a:t>@IglesiaElLlanoTulaHgo</a:t>
            </a:r>
          </a:p>
        </p:txBody>
      </p:sp>
      <p:sp>
        <p:nvSpPr>
          <p:cNvPr id="34" name="CuadroTexto 33">
            <a:extLst>
              <a:ext uri="{FF2B5EF4-FFF2-40B4-BE49-F238E27FC236}">
                <a16:creationId xmlns:a16="http://schemas.microsoft.com/office/drawing/2014/main" id="{B444AB40-2EA1-0181-24DE-17F7219D0002}"/>
              </a:ext>
            </a:extLst>
          </p:cNvPr>
          <p:cNvSpPr txBox="1"/>
          <p:nvPr userDrawn="1"/>
        </p:nvSpPr>
        <p:spPr>
          <a:xfrm>
            <a:off x="5555658" y="6333603"/>
            <a:ext cx="1856872" cy="369332"/>
          </a:xfrm>
          <a:prstGeom prst="rect">
            <a:avLst/>
          </a:prstGeom>
          <a:noFill/>
        </p:spPr>
        <p:txBody>
          <a:bodyPr wrap="square" rtlCol="0">
            <a:spAutoFit/>
          </a:bodyPr>
          <a:lstStyle/>
          <a:p>
            <a:r>
              <a:rPr lang="es-MX" b="1" dirty="0">
                <a:solidFill>
                  <a:schemeClr val="bg1"/>
                </a:solidFill>
              </a:rPr>
              <a:t>@</a:t>
            </a:r>
            <a:r>
              <a:rPr lang="es-MX" b="1" dirty="0" err="1">
                <a:solidFill>
                  <a:schemeClr val="bg1"/>
                </a:solidFill>
              </a:rPr>
              <a:t>IASD_</a:t>
            </a:r>
            <a:r>
              <a:rPr lang="es-MX" b="1" dirty="0" err="1">
                <a:solidFill>
                  <a:srgbClr val="FFFEFF"/>
                </a:solidFill>
              </a:rPr>
              <a:t>EL_Llano</a:t>
            </a:r>
            <a:endParaRPr lang="es-MX" b="1" dirty="0">
              <a:solidFill>
                <a:srgbClr val="FFFEFF"/>
              </a:solidFill>
            </a:endParaRPr>
          </a:p>
        </p:txBody>
      </p:sp>
      <p:pic>
        <p:nvPicPr>
          <p:cNvPr id="35" name="Imagen 34" descr="Icono&#10;&#10;Descripción generada automáticamente">
            <a:extLst>
              <a:ext uri="{FF2B5EF4-FFF2-40B4-BE49-F238E27FC236}">
                <a16:creationId xmlns:a16="http://schemas.microsoft.com/office/drawing/2014/main" id="{22136A54-EE3D-4A95-7FEA-E1CA27388858}"/>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367174" y="6309320"/>
            <a:ext cx="400103" cy="400103"/>
          </a:xfrm>
          <a:prstGeom prst="rect">
            <a:avLst/>
          </a:prstGeom>
        </p:spPr>
      </p:pic>
      <p:sp>
        <p:nvSpPr>
          <p:cNvPr id="36" name="CuadroTexto 35">
            <a:extLst>
              <a:ext uri="{FF2B5EF4-FFF2-40B4-BE49-F238E27FC236}">
                <a16:creationId xmlns:a16="http://schemas.microsoft.com/office/drawing/2014/main" id="{EA59B72E-368B-0459-A2F1-A42F80F9FAD4}"/>
              </a:ext>
            </a:extLst>
          </p:cNvPr>
          <p:cNvSpPr txBox="1"/>
          <p:nvPr userDrawn="1"/>
        </p:nvSpPr>
        <p:spPr>
          <a:xfrm>
            <a:off x="7671784" y="6315354"/>
            <a:ext cx="1856872" cy="369332"/>
          </a:xfrm>
          <a:prstGeom prst="rect">
            <a:avLst/>
          </a:prstGeom>
          <a:noFill/>
        </p:spPr>
        <p:txBody>
          <a:bodyPr wrap="square" rtlCol="0">
            <a:spAutoFit/>
          </a:bodyPr>
          <a:lstStyle/>
          <a:p>
            <a:r>
              <a:rPr lang="es-MX" b="1" dirty="0">
                <a:solidFill>
                  <a:schemeClr val="bg1"/>
                </a:solidFill>
              </a:rPr>
              <a:t>@iasddistritotula</a:t>
            </a:r>
          </a:p>
        </p:txBody>
      </p:sp>
      <p:pic>
        <p:nvPicPr>
          <p:cNvPr id="37" name="Imagen 36">
            <a:extLst>
              <a:ext uri="{FF2B5EF4-FFF2-40B4-BE49-F238E27FC236}">
                <a16:creationId xmlns:a16="http://schemas.microsoft.com/office/drawing/2014/main" id="{EA3D70A9-BCD2-5CB2-57BF-72C5701A5D38}"/>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5178114" y="6308010"/>
            <a:ext cx="420518" cy="420518"/>
          </a:xfrm>
          <a:prstGeom prst="rect">
            <a:avLst/>
          </a:prstGeom>
        </p:spPr>
      </p:pic>
    </p:spTree>
    <p:extLst>
      <p:ext uri="{BB962C8B-B14F-4D97-AF65-F5344CB8AC3E}">
        <p14:creationId xmlns:p14="http://schemas.microsoft.com/office/powerpoint/2010/main" val="26255025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Comparación">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0BE04881-6D87-A1AD-36A9-346929F6D1B6}"/>
              </a:ext>
            </a:extLst>
          </p:cNvPr>
          <p:cNvPicPr>
            <a:picLocks noChangeAspect="1"/>
          </p:cNvPicPr>
          <p:nvPr userDrawn="1"/>
        </p:nvPicPr>
        <p:blipFill>
          <a:blip r:embed="rId2">
            <a:alphaModFix amt="25000"/>
            <a:extLst>
              <a:ext uri="{28A0092B-C50C-407E-A947-70E740481C1C}">
                <a14:useLocalDpi xmlns:a14="http://schemas.microsoft.com/office/drawing/2010/main" val="0"/>
              </a:ext>
            </a:extLst>
          </a:blip>
          <a:stretch>
            <a:fillRect/>
          </a:stretch>
        </p:blipFill>
        <p:spPr>
          <a:xfrm>
            <a:off x="0" y="-8878"/>
            <a:ext cx="10384170" cy="6866877"/>
          </a:xfrm>
          <a:prstGeom prst="rect">
            <a:avLst/>
          </a:prstGeom>
          <a:ln>
            <a:solidFill>
              <a:srgbClr val="3A241B"/>
            </a:solidFill>
          </a:ln>
        </p:spPr>
      </p:pic>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3A241B"/>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dirty="0">
                <a:ln/>
                <a:solidFill>
                  <a:schemeClr val="bg1"/>
                </a:solidFill>
                <a:effectLst/>
              </a:rPr>
              <a:t>Jueves</a:t>
            </a:r>
            <a:endParaRPr lang="es-MX" dirty="0"/>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dirty="0"/>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gradFill flip="none" rotWithShape="1">
            <a:gsLst>
              <a:gs pos="16000">
                <a:srgbClr val="442A1E"/>
              </a:gs>
              <a:gs pos="35000">
                <a:srgbClr val="3A241B"/>
              </a:gs>
              <a:gs pos="63000">
                <a:srgbClr val="2E1D12"/>
              </a:gs>
              <a:gs pos="96000">
                <a:srgbClr val="0E0807"/>
              </a:gs>
            </a:gsLst>
            <a:lin ang="10800000" scaled="1"/>
            <a:tileRect/>
          </a:gradFill>
          <a:ln>
            <a:solidFill>
              <a:srgbClr val="3A24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solidFill>
              <a:srgbClr val="3A241B"/>
            </a:solidFill>
          </a:ln>
        </p:spPr>
      </p:pic>
    </p:spTree>
    <p:extLst>
      <p:ext uri="{BB962C8B-B14F-4D97-AF65-F5344CB8AC3E}">
        <p14:creationId xmlns:p14="http://schemas.microsoft.com/office/powerpoint/2010/main" val="11026194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Comparación">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0BE04881-6D87-A1AD-36A9-346929F6D1B6}"/>
              </a:ext>
            </a:extLst>
          </p:cNvPr>
          <p:cNvPicPr>
            <a:picLocks noChangeAspect="1"/>
          </p:cNvPicPr>
          <p:nvPr userDrawn="1"/>
        </p:nvPicPr>
        <p:blipFill>
          <a:blip r:embed="rId2">
            <a:alphaModFix amt="25000"/>
            <a:extLst>
              <a:ext uri="{28A0092B-C50C-407E-A947-70E740481C1C}">
                <a14:useLocalDpi xmlns:a14="http://schemas.microsoft.com/office/drawing/2010/main" val="0"/>
              </a:ext>
            </a:extLst>
          </a:blip>
          <a:stretch>
            <a:fillRect/>
          </a:stretch>
        </p:blipFill>
        <p:spPr>
          <a:xfrm>
            <a:off x="0" y="-8878"/>
            <a:ext cx="10384170" cy="6866877"/>
          </a:xfrm>
          <a:prstGeom prst="rect">
            <a:avLst/>
          </a:prstGeom>
          <a:ln>
            <a:solidFill>
              <a:srgbClr val="3A241B"/>
            </a:solidFill>
          </a:ln>
        </p:spPr>
      </p:pic>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879EC7"/>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dirty="0">
                <a:ln/>
                <a:solidFill>
                  <a:schemeClr val="bg1"/>
                </a:solidFill>
                <a:effectLst/>
              </a:rPr>
              <a:t>Viernes</a:t>
            </a:r>
            <a:endParaRPr lang="es-MX" dirty="0"/>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dirty="0"/>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gradFill flip="none" rotWithShape="1">
            <a:gsLst>
              <a:gs pos="16000">
                <a:srgbClr val="442A1E"/>
              </a:gs>
              <a:gs pos="35000">
                <a:srgbClr val="3A241B"/>
              </a:gs>
              <a:gs pos="63000">
                <a:srgbClr val="2E1D12"/>
              </a:gs>
              <a:gs pos="96000">
                <a:srgbClr val="0E0807"/>
              </a:gs>
            </a:gsLst>
            <a:lin ang="10800000" scaled="1"/>
            <a:tileRect/>
          </a:gradFill>
          <a:ln>
            <a:solidFill>
              <a:srgbClr val="3A24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solidFill>
              <a:srgbClr val="3A241B"/>
            </a:solidFill>
          </a:ln>
        </p:spPr>
      </p:pic>
    </p:spTree>
    <p:extLst>
      <p:ext uri="{BB962C8B-B14F-4D97-AF65-F5344CB8AC3E}">
        <p14:creationId xmlns:p14="http://schemas.microsoft.com/office/powerpoint/2010/main" val="18071219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Dos objetos">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1DFA29B7-38EA-E555-CC11-E6D1303D2B25}"/>
              </a:ext>
            </a:extLst>
          </p:cNvPr>
          <p:cNvPicPr>
            <a:picLocks noChangeAspect="1"/>
          </p:cNvPicPr>
          <p:nvPr userDrawn="1"/>
        </p:nvPicPr>
        <p:blipFill>
          <a:blip r:embed="rId2">
            <a:alphaModFix amt="25000"/>
            <a:extLst>
              <a:ext uri="{28A0092B-C50C-407E-A947-70E740481C1C}">
                <a14:useLocalDpi xmlns:a14="http://schemas.microsoft.com/office/drawing/2010/main" val="0"/>
              </a:ext>
            </a:extLst>
          </a:blip>
          <a:stretch>
            <a:fillRect/>
          </a:stretch>
        </p:blipFill>
        <p:spPr>
          <a:xfrm>
            <a:off x="0" y="-8878"/>
            <a:ext cx="10384170" cy="6866877"/>
          </a:xfrm>
          <a:prstGeom prst="rect">
            <a:avLst/>
          </a:prstGeom>
          <a:ln>
            <a:solidFill>
              <a:srgbClr val="3A241B"/>
            </a:solidFill>
          </a:ln>
        </p:spPr>
      </p:pic>
      <p:sp>
        <p:nvSpPr>
          <p:cNvPr id="2" name="Título 1">
            <a:extLst>
              <a:ext uri="{FF2B5EF4-FFF2-40B4-BE49-F238E27FC236}">
                <a16:creationId xmlns:a16="http://schemas.microsoft.com/office/drawing/2014/main" id="{06379E34-0212-3FEC-6B75-0357DA6B652A}"/>
              </a:ext>
            </a:extLst>
          </p:cNvPr>
          <p:cNvSpPr>
            <a:spLocks noGrp="1"/>
          </p:cNvSpPr>
          <p:nvPr>
            <p:ph type="title" hasCustomPrompt="1"/>
          </p:nvPr>
        </p:nvSpPr>
        <p:spPr>
          <a:xfrm>
            <a:off x="838200" y="365125"/>
            <a:ext cx="9565894" cy="772559"/>
          </a:xfrm>
          <a:solidFill>
            <a:srgbClr val="3A241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a:defRPr>
                <a:solidFill>
                  <a:schemeClr val="bg1"/>
                </a:solidFill>
                <a:latin typeface="Bahnschrift" panose="020B0502040204020203" pitchFamily="34" charset="0"/>
              </a:defRPr>
            </a:lvl1pPr>
          </a:lstStyle>
          <a:p>
            <a:r>
              <a:rPr lang="es-MX" dirty="0"/>
              <a:t>Para Estudiar y Meditar</a:t>
            </a:r>
          </a:p>
        </p:txBody>
      </p:sp>
      <p:sp>
        <p:nvSpPr>
          <p:cNvPr id="3" name="Marcador de contenido 2">
            <a:extLst>
              <a:ext uri="{FF2B5EF4-FFF2-40B4-BE49-F238E27FC236}">
                <a16:creationId xmlns:a16="http://schemas.microsoft.com/office/drawing/2014/main" id="{4D61D150-340D-959A-651D-A720EE27CBB9}"/>
              </a:ext>
            </a:extLst>
          </p:cNvPr>
          <p:cNvSpPr>
            <a:spLocks noGrp="1"/>
          </p:cNvSpPr>
          <p:nvPr>
            <p:ph sz="half" idx="1"/>
          </p:nvPr>
        </p:nvSpPr>
        <p:spPr>
          <a:xfrm>
            <a:off x="838199" y="1414130"/>
            <a:ext cx="10515599" cy="5078745"/>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pic>
        <p:nvPicPr>
          <p:cNvPr id="6" name="Imagen 5">
            <a:extLst>
              <a:ext uri="{FF2B5EF4-FFF2-40B4-BE49-F238E27FC236}">
                <a16:creationId xmlns:a16="http://schemas.microsoft.com/office/drawing/2014/main" id="{F9288BD1-DBCF-8781-5786-D71C1B081F9D}"/>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4922058"/>
            <a:ext cx="1732152" cy="1570817"/>
          </a:xfrm>
          <a:prstGeom prst="rect">
            <a:avLst/>
          </a:prstGeom>
          <a:ln>
            <a:solidFill>
              <a:srgbClr val="3A241B"/>
            </a:solidFill>
          </a:ln>
        </p:spPr>
      </p:pic>
      <p:sp>
        <p:nvSpPr>
          <p:cNvPr id="7" name="Rectángulo 6">
            <a:extLst>
              <a:ext uri="{FF2B5EF4-FFF2-40B4-BE49-F238E27FC236}">
                <a16:creationId xmlns:a16="http://schemas.microsoft.com/office/drawing/2014/main" id="{C0C321DA-194A-2191-393B-B1FCD04688DA}"/>
              </a:ext>
            </a:extLst>
          </p:cNvPr>
          <p:cNvSpPr/>
          <p:nvPr userDrawn="1"/>
        </p:nvSpPr>
        <p:spPr>
          <a:xfrm>
            <a:off x="10384170" y="-8877"/>
            <a:ext cx="1816380" cy="6866878"/>
          </a:xfrm>
          <a:prstGeom prst="rect">
            <a:avLst/>
          </a:prstGeom>
          <a:gradFill flip="none" rotWithShape="1">
            <a:gsLst>
              <a:gs pos="16000">
                <a:srgbClr val="442A1E"/>
              </a:gs>
              <a:gs pos="35000">
                <a:srgbClr val="3A241B"/>
              </a:gs>
              <a:gs pos="63000">
                <a:srgbClr val="2E1D12"/>
              </a:gs>
              <a:gs pos="96000">
                <a:srgbClr val="0E0807"/>
              </a:gs>
            </a:gsLst>
            <a:lin ang="10800000" scaled="1"/>
            <a:tileRect/>
          </a:gradFill>
          <a:ln>
            <a:solidFill>
              <a:srgbClr val="3A24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9" name="Imagen 8">
            <a:extLst>
              <a:ext uri="{FF2B5EF4-FFF2-40B4-BE49-F238E27FC236}">
                <a16:creationId xmlns:a16="http://schemas.microsoft.com/office/drawing/2014/main" id="{2C93EF5D-790E-166E-63A2-DAE11B35B910}"/>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20000" y="5089027"/>
            <a:ext cx="1772000" cy="1586410"/>
          </a:xfrm>
          <a:prstGeom prst="rect">
            <a:avLst/>
          </a:prstGeom>
          <a:ln>
            <a:solidFill>
              <a:srgbClr val="3A241B"/>
            </a:solidFill>
          </a:ln>
        </p:spPr>
      </p:pic>
    </p:spTree>
    <p:extLst>
      <p:ext uri="{BB962C8B-B14F-4D97-AF65-F5344CB8AC3E}">
        <p14:creationId xmlns:p14="http://schemas.microsoft.com/office/powerpoint/2010/main" val="1606802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pic>
        <p:nvPicPr>
          <p:cNvPr id="13" name="Imagen 12">
            <a:extLst>
              <a:ext uri="{FF2B5EF4-FFF2-40B4-BE49-F238E27FC236}">
                <a16:creationId xmlns:a16="http://schemas.microsoft.com/office/drawing/2014/main" id="{1E4992F5-2369-E1F6-0014-361A193A661A}"/>
              </a:ext>
            </a:extLst>
          </p:cNvPr>
          <p:cNvPicPr>
            <a:picLocks noChangeAspect="1"/>
          </p:cNvPicPr>
          <p:nvPr userDrawn="1"/>
        </p:nvPicPr>
        <p:blipFill>
          <a:blip r:embed="rId2">
            <a:alphaModFix amt="25000"/>
            <a:extLst>
              <a:ext uri="{28A0092B-C50C-407E-A947-70E740481C1C}">
                <a14:useLocalDpi xmlns:a14="http://schemas.microsoft.com/office/drawing/2010/main" val="0"/>
              </a:ext>
            </a:extLst>
          </a:blip>
          <a:stretch>
            <a:fillRect/>
          </a:stretch>
        </p:blipFill>
        <p:spPr>
          <a:xfrm>
            <a:off x="0" y="-8878"/>
            <a:ext cx="10404094" cy="6866877"/>
          </a:xfrm>
          <a:prstGeom prst="rect">
            <a:avLst/>
          </a:prstGeom>
          <a:ln>
            <a:solidFill>
              <a:srgbClr val="3A241B"/>
            </a:solidFill>
          </a:ln>
        </p:spPr>
      </p:pic>
      <p:sp>
        <p:nvSpPr>
          <p:cNvPr id="2" name="Título 1">
            <a:extLst>
              <a:ext uri="{FF2B5EF4-FFF2-40B4-BE49-F238E27FC236}">
                <a16:creationId xmlns:a16="http://schemas.microsoft.com/office/drawing/2014/main" id="{370F384F-5FAA-793F-9ADF-9FE239747309}"/>
              </a:ext>
            </a:extLst>
          </p:cNvPr>
          <p:cNvSpPr>
            <a:spLocks noGrp="1"/>
          </p:cNvSpPr>
          <p:nvPr>
            <p:ph type="title" hasCustomPrompt="1"/>
          </p:nvPr>
        </p:nvSpPr>
        <p:spPr>
          <a:xfrm>
            <a:off x="838200" y="566530"/>
            <a:ext cx="5572539" cy="765313"/>
          </a:xfrm>
          <a:solidFill>
            <a:srgbClr val="3A241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lvl1pPr algn="ctr">
              <a:defRPr sz="4000">
                <a:solidFill>
                  <a:schemeClr val="bg1"/>
                </a:solidFill>
                <a:latin typeface="Bahnschrift" panose="020B0502040204020203" pitchFamily="34" charset="0"/>
              </a:defRPr>
            </a:lvl1pPr>
          </a:lstStyle>
          <a:p>
            <a:r>
              <a:rPr lang="es-MX" dirty="0"/>
              <a:t>Para Memorizar</a:t>
            </a:r>
          </a:p>
        </p:txBody>
      </p:sp>
      <p:sp>
        <p:nvSpPr>
          <p:cNvPr id="3" name="Marcador de contenido 2">
            <a:extLst>
              <a:ext uri="{FF2B5EF4-FFF2-40B4-BE49-F238E27FC236}">
                <a16:creationId xmlns:a16="http://schemas.microsoft.com/office/drawing/2014/main" id="{AD6416DA-D468-1E38-B8F8-86B122923A03}"/>
              </a:ext>
            </a:extLst>
          </p:cNvPr>
          <p:cNvSpPr>
            <a:spLocks noGrp="1"/>
          </p:cNvSpPr>
          <p:nvPr>
            <p:ph idx="1"/>
          </p:nvPr>
        </p:nvSpPr>
        <p:spPr>
          <a:xfrm>
            <a:off x="838200" y="1825625"/>
            <a:ext cx="5572539" cy="4351338"/>
          </a:xfrm>
        </p:spPr>
        <p:txBody>
          <a:bodyPr/>
          <a:lstStyle>
            <a:lvl1pPr>
              <a:defRPr>
                <a:latin typeface="Bahnschrift" panose="020B0502040204020203" pitchFamily="34" charset="0"/>
              </a:defRPr>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7" name="Marcador de contenido 2">
            <a:extLst>
              <a:ext uri="{FF2B5EF4-FFF2-40B4-BE49-F238E27FC236}">
                <a16:creationId xmlns:a16="http://schemas.microsoft.com/office/drawing/2014/main" id="{2FAE65AD-60A2-16A5-BB19-1AABB073C632}"/>
              </a:ext>
            </a:extLst>
          </p:cNvPr>
          <p:cNvSpPr>
            <a:spLocks noGrp="1"/>
          </p:cNvSpPr>
          <p:nvPr>
            <p:ph idx="13"/>
          </p:nvPr>
        </p:nvSpPr>
        <p:spPr>
          <a:xfrm>
            <a:off x="6667131" y="1825625"/>
            <a:ext cx="3708489" cy="4351338"/>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grpSp>
        <p:nvGrpSpPr>
          <p:cNvPr id="9" name="Grupo 8">
            <a:extLst>
              <a:ext uri="{FF2B5EF4-FFF2-40B4-BE49-F238E27FC236}">
                <a16:creationId xmlns:a16="http://schemas.microsoft.com/office/drawing/2014/main" id="{D43830FA-C523-5FB8-0FBB-D670112D2D8E}"/>
              </a:ext>
            </a:extLst>
          </p:cNvPr>
          <p:cNvGrpSpPr/>
          <p:nvPr userDrawn="1"/>
        </p:nvGrpSpPr>
        <p:grpSpPr>
          <a:xfrm>
            <a:off x="10384170" y="-8878"/>
            <a:ext cx="1816380" cy="6935045"/>
            <a:chOff x="10384170" y="0"/>
            <a:chExt cx="1816380" cy="6935045"/>
          </a:xfrm>
        </p:grpSpPr>
        <p:sp>
          <p:nvSpPr>
            <p:cNvPr id="10" name="Rectángulo 9">
              <a:extLst>
                <a:ext uri="{FF2B5EF4-FFF2-40B4-BE49-F238E27FC236}">
                  <a16:creationId xmlns:a16="http://schemas.microsoft.com/office/drawing/2014/main" id="{D36033FD-B565-98F8-BCEE-B26286452E36}"/>
                </a:ext>
              </a:extLst>
            </p:cNvPr>
            <p:cNvSpPr/>
            <p:nvPr userDrawn="1"/>
          </p:nvSpPr>
          <p:spPr>
            <a:xfrm>
              <a:off x="10384170" y="0"/>
              <a:ext cx="1816380" cy="6935045"/>
            </a:xfrm>
            <a:prstGeom prst="rect">
              <a:avLst/>
            </a:prstGeom>
            <a:gradFill flip="none" rotWithShape="1">
              <a:gsLst>
                <a:gs pos="16000">
                  <a:srgbClr val="442A1E"/>
                </a:gs>
                <a:gs pos="35000">
                  <a:srgbClr val="3A241B"/>
                </a:gs>
                <a:gs pos="63000">
                  <a:srgbClr val="2E1D12"/>
                </a:gs>
                <a:gs pos="96000">
                  <a:srgbClr val="0E0807"/>
                </a:gs>
              </a:gsLst>
              <a:lin ang="10800000" scaled="1"/>
              <a:tileRect/>
            </a:gradFill>
            <a:ln>
              <a:solidFill>
                <a:srgbClr val="3A24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C2C0C666-FC4E-35A8-58B7-9A30BC7F44E7}"/>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267740"/>
              <a:ext cx="1787906" cy="1586410"/>
            </a:xfrm>
            <a:prstGeom prst="rect">
              <a:avLst/>
            </a:prstGeom>
            <a:ln>
              <a:solidFill>
                <a:srgbClr val="3A241B"/>
              </a:solidFill>
            </a:ln>
          </p:spPr>
        </p:pic>
      </p:grpSp>
    </p:spTree>
    <p:extLst>
      <p:ext uri="{BB962C8B-B14F-4D97-AF65-F5344CB8AC3E}">
        <p14:creationId xmlns:p14="http://schemas.microsoft.com/office/powerpoint/2010/main" val="325049355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os objetos">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1DFA29B7-38EA-E555-CC11-E6D1303D2B25}"/>
              </a:ext>
            </a:extLst>
          </p:cNvPr>
          <p:cNvPicPr>
            <a:picLocks noChangeAspect="1"/>
          </p:cNvPicPr>
          <p:nvPr userDrawn="1"/>
        </p:nvPicPr>
        <p:blipFill>
          <a:blip r:embed="rId2">
            <a:alphaModFix amt="25000"/>
            <a:extLst>
              <a:ext uri="{28A0092B-C50C-407E-A947-70E740481C1C}">
                <a14:useLocalDpi xmlns:a14="http://schemas.microsoft.com/office/drawing/2010/main" val="0"/>
              </a:ext>
            </a:extLst>
          </a:blip>
          <a:stretch>
            <a:fillRect/>
          </a:stretch>
        </p:blipFill>
        <p:spPr>
          <a:xfrm>
            <a:off x="0" y="-8878"/>
            <a:ext cx="10404094" cy="6866877"/>
          </a:xfrm>
          <a:prstGeom prst="rect">
            <a:avLst/>
          </a:prstGeom>
          <a:ln>
            <a:solidFill>
              <a:srgbClr val="3A241B"/>
            </a:solidFill>
          </a:ln>
        </p:spPr>
      </p:pic>
      <p:sp>
        <p:nvSpPr>
          <p:cNvPr id="2" name="Título 1">
            <a:extLst>
              <a:ext uri="{FF2B5EF4-FFF2-40B4-BE49-F238E27FC236}">
                <a16:creationId xmlns:a16="http://schemas.microsoft.com/office/drawing/2014/main" id="{06379E34-0212-3FEC-6B75-0357DA6B652A}"/>
              </a:ext>
            </a:extLst>
          </p:cNvPr>
          <p:cNvSpPr>
            <a:spLocks noGrp="1"/>
          </p:cNvSpPr>
          <p:nvPr>
            <p:ph type="title" hasCustomPrompt="1"/>
          </p:nvPr>
        </p:nvSpPr>
        <p:spPr>
          <a:xfrm>
            <a:off x="838200" y="365125"/>
            <a:ext cx="9565894" cy="772559"/>
          </a:xfrm>
          <a:solidFill>
            <a:srgbClr val="3A241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a:defRPr>
                <a:solidFill>
                  <a:schemeClr val="bg1"/>
                </a:solidFill>
                <a:latin typeface="Bahnschrift" panose="020B0502040204020203" pitchFamily="34" charset="0"/>
              </a:defRPr>
            </a:lvl1pPr>
          </a:lstStyle>
          <a:p>
            <a:r>
              <a:rPr lang="es-MX" dirty="0"/>
              <a:t>Enfoque del Estudio</a:t>
            </a:r>
          </a:p>
        </p:txBody>
      </p:sp>
      <p:sp>
        <p:nvSpPr>
          <p:cNvPr id="3" name="Marcador de contenido 2">
            <a:extLst>
              <a:ext uri="{FF2B5EF4-FFF2-40B4-BE49-F238E27FC236}">
                <a16:creationId xmlns:a16="http://schemas.microsoft.com/office/drawing/2014/main" id="{4D61D150-340D-959A-651D-A720EE27CBB9}"/>
              </a:ext>
            </a:extLst>
          </p:cNvPr>
          <p:cNvSpPr>
            <a:spLocks noGrp="1"/>
          </p:cNvSpPr>
          <p:nvPr>
            <p:ph sz="half" idx="1"/>
          </p:nvPr>
        </p:nvSpPr>
        <p:spPr>
          <a:xfrm>
            <a:off x="838199" y="1414130"/>
            <a:ext cx="10515599" cy="5078745"/>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FA1AA0D3-0C31-E39A-40B3-CD257BD0EEF0}"/>
              </a:ext>
            </a:extLst>
          </p:cNvPr>
          <p:cNvSpPr/>
          <p:nvPr userDrawn="1"/>
        </p:nvSpPr>
        <p:spPr>
          <a:xfrm>
            <a:off x="10384170" y="-8877"/>
            <a:ext cx="1816380" cy="6866878"/>
          </a:xfrm>
          <a:prstGeom prst="rect">
            <a:avLst/>
          </a:prstGeom>
          <a:gradFill flip="none" rotWithShape="1">
            <a:gsLst>
              <a:gs pos="16000">
                <a:srgbClr val="442A1E"/>
              </a:gs>
              <a:gs pos="35000">
                <a:srgbClr val="3A241B"/>
              </a:gs>
              <a:gs pos="63000">
                <a:srgbClr val="2E1D12"/>
              </a:gs>
              <a:gs pos="96000">
                <a:srgbClr val="0E0807"/>
              </a:gs>
            </a:gsLst>
            <a:lin ang="10800000" scaled="1"/>
            <a:tileRect/>
          </a:gradFill>
          <a:ln>
            <a:solidFill>
              <a:srgbClr val="3A24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FE981D50-2213-A4FE-11F7-6AC77B7C3416}"/>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solidFill>
              <a:srgbClr val="3A241B"/>
            </a:solidFill>
          </a:ln>
        </p:spPr>
      </p:pic>
    </p:spTree>
    <p:extLst>
      <p:ext uri="{BB962C8B-B14F-4D97-AF65-F5344CB8AC3E}">
        <p14:creationId xmlns:p14="http://schemas.microsoft.com/office/powerpoint/2010/main" val="29438785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Dos objetos">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1DFA29B7-38EA-E555-CC11-E6D1303D2B25}"/>
              </a:ext>
            </a:extLst>
          </p:cNvPr>
          <p:cNvPicPr>
            <a:picLocks noChangeAspect="1"/>
          </p:cNvPicPr>
          <p:nvPr userDrawn="1"/>
        </p:nvPicPr>
        <p:blipFill>
          <a:blip r:embed="rId2">
            <a:alphaModFix amt="25000"/>
            <a:extLst>
              <a:ext uri="{28A0092B-C50C-407E-A947-70E740481C1C}">
                <a14:useLocalDpi xmlns:a14="http://schemas.microsoft.com/office/drawing/2010/main" val="0"/>
              </a:ext>
            </a:extLst>
          </a:blip>
          <a:stretch>
            <a:fillRect/>
          </a:stretch>
        </p:blipFill>
        <p:spPr>
          <a:xfrm>
            <a:off x="0" y="-8878"/>
            <a:ext cx="10384170" cy="6866877"/>
          </a:xfrm>
          <a:prstGeom prst="rect">
            <a:avLst/>
          </a:prstGeom>
          <a:ln>
            <a:solidFill>
              <a:srgbClr val="3A241B"/>
            </a:solidFill>
          </a:ln>
        </p:spPr>
      </p:pic>
      <p:sp>
        <p:nvSpPr>
          <p:cNvPr id="2" name="Título 1">
            <a:extLst>
              <a:ext uri="{FF2B5EF4-FFF2-40B4-BE49-F238E27FC236}">
                <a16:creationId xmlns:a16="http://schemas.microsoft.com/office/drawing/2014/main" id="{06379E34-0212-3FEC-6B75-0357DA6B652A}"/>
              </a:ext>
            </a:extLst>
          </p:cNvPr>
          <p:cNvSpPr>
            <a:spLocks noGrp="1"/>
          </p:cNvSpPr>
          <p:nvPr>
            <p:ph type="title" hasCustomPrompt="1"/>
          </p:nvPr>
        </p:nvSpPr>
        <p:spPr>
          <a:xfrm>
            <a:off x="838200" y="365125"/>
            <a:ext cx="9565894" cy="772559"/>
          </a:xfrm>
          <a:solidFill>
            <a:srgbClr val="3A241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a:defRPr>
                <a:solidFill>
                  <a:schemeClr val="bg1"/>
                </a:solidFill>
                <a:latin typeface="Bahnschrift" panose="020B0502040204020203" pitchFamily="34" charset="0"/>
              </a:defRPr>
            </a:lvl1pPr>
          </a:lstStyle>
          <a:p>
            <a:r>
              <a:rPr lang="es-MX" dirty="0"/>
              <a:t>Enfoque del Estudio</a:t>
            </a:r>
          </a:p>
        </p:txBody>
      </p:sp>
      <p:sp>
        <p:nvSpPr>
          <p:cNvPr id="3" name="Marcador de contenido 2">
            <a:extLst>
              <a:ext uri="{FF2B5EF4-FFF2-40B4-BE49-F238E27FC236}">
                <a16:creationId xmlns:a16="http://schemas.microsoft.com/office/drawing/2014/main" id="{4D61D150-340D-959A-651D-A720EE27CBB9}"/>
              </a:ext>
            </a:extLst>
          </p:cNvPr>
          <p:cNvSpPr>
            <a:spLocks noGrp="1"/>
          </p:cNvSpPr>
          <p:nvPr>
            <p:ph sz="half" idx="1"/>
          </p:nvPr>
        </p:nvSpPr>
        <p:spPr>
          <a:xfrm>
            <a:off x="838199" y="1414130"/>
            <a:ext cx="10515599" cy="5078745"/>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6" name="Imagen 5">
            <a:extLst>
              <a:ext uri="{FF2B5EF4-FFF2-40B4-BE49-F238E27FC236}">
                <a16:creationId xmlns:a16="http://schemas.microsoft.com/office/drawing/2014/main" id="{F9288BD1-DBCF-8781-5786-D71C1B081F9D}"/>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4922058"/>
            <a:ext cx="1732152" cy="1570817"/>
          </a:xfrm>
          <a:prstGeom prst="rect">
            <a:avLst/>
          </a:prstGeom>
          <a:ln>
            <a:solidFill>
              <a:srgbClr val="3A241B"/>
            </a:solidFill>
          </a:ln>
        </p:spPr>
      </p:pic>
      <p:sp>
        <p:nvSpPr>
          <p:cNvPr id="7" name="Rectángulo 6">
            <a:extLst>
              <a:ext uri="{FF2B5EF4-FFF2-40B4-BE49-F238E27FC236}">
                <a16:creationId xmlns:a16="http://schemas.microsoft.com/office/drawing/2014/main" id="{C0C321DA-194A-2191-393B-B1FCD04688DA}"/>
              </a:ext>
            </a:extLst>
          </p:cNvPr>
          <p:cNvSpPr/>
          <p:nvPr userDrawn="1"/>
        </p:nvSpPr>
        <p:spPr>
          <a:xfrm>
            <a:off x="10384170" y="-8877"/>
            <a:ext cx="1816380" cy="6866878"/>
          </a:xfrm>
          <a:prstGeom prst="rect">
            <a:avLst/>
          </a:prstGeom>
          <a:gradFill flip="none" rotWithShape="1">
            <a:gsLst>
              <a:gs pos="16000">
                <a:srgbClr val="442A1E"/>
              </a:gs>
              <a:gs pos="35000">
                <a:srgbClr val="3A241B"/>
              </a:gs>
              <a:gs pos="63000">
                <a:srgbClr val="2E1D12"/>
              </a:gs>
              <a:gs pos="96000">
                <a:srgbClr val="0E0807"/>
              </a:gs>
            </a:gsLst>
            <a:lin ang="10800000" scaled="1"/>
            <a:tileRect/>
          </a:gradFill>
          <a:ln>
            <a:solidFill>
              <a:srgbClr val="3A24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9" name="Imagen 8">
            <a:extLst>
              <a:ext uri="{FF2B5EF4-FFF2-40B4-BE49-F238E27FC236}">
                <a16:creationId xmlns:a16="http://schemas.microsoft.com/office/drawing/2014/main" id="{2C93EF5D-790E-166E-63A2-DAE11B35B910}"/>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20000" y="5089027"/>
            <a:ext cx="1772000" cy="1586410"/>
          </a:xfrm>
          <a:prstGeom prst="rect">
            <a:avLst/>
          </a:prstGeom>
          <a:ln>
            <a:solidFill>
              <a:srgbClr val="3A241B"/>
            </a:solidFill>
          </a:ln>
        </p:spPr>
      </p:pic>
    </p:spTree>
    <p:extLst>
      <p:ext uri="{BB962C8B-B14F-4D97-AF65-F5344CB8AC3E}">
        <p14:creationId xmlns:p14="http://schemas.microsoft.com/office/powerpoint/2010/main" val="16011192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ación">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0BE04881-6D87-A1AD-36A9-346929F6D1B6}"/>
              </a:ext>
            </a:extLst>
          </p:cNvPr>
          <p:cNvPicPr>
            <a:picLocks noChangeAspect="1"/>
          </p:cNvPicPr>
          <p:nvPr userDrawn="1"/>
        </p:nvPicPr>
        <p:blipFill>
          <a:blip r:embed="rId2">
            <a:alphaModFix amt="25000"/>
            <a:extLst>
              <a:ext uri="{28A0092B-C50C-407E-A947-70E740481C1C}">
                <a14:useLocalDpi xmlns:a14="http://schemas.microsoft.com/office/drawing/2010/main" val="0"/>
              </a:ext>
            </a:extLst>
          </a:blip>
          <a:stretch>
            <a:fillRect/>
          </a:stretch>
        </p:blipFill>
        <p:spPr>
          <a:xfrm>
            <a:off x="0" y="-8878"/>
            <a:ext cx="10384170" cy="6866877"/>
          </a:xfrm>
          <a:prstGeom prst="rect">
            <a:avLst/>
          </a:prstGeom>
          <a:ln>
            <a:solidFill>
              <a:srgbClr val="3A241B"/>
            </a:solidFill>
          </a:ln>
        </p:spPr>
      </p:pic>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8" y="244549"/>
            <a:ext cx="2668956" cy="595422"/>
          </a:xfrm>
          <a:solidFill>
            <a:srgbClr val="FFFF0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dirty="0">
                <a:ln/>
                <a:solidFill>
                  <a:schemeClr val="bg1"/>
                </a:solidFill>
                <a:effectLst/>
              </a:rPr>
              <a:t>Sábado</a:t>
            </a:r>
            <a:endParaRPr lang="es-MX" dirty="0"/>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dirty="0"/>
              <a:t>Haga clic para modificar los estilos de texto del patrón</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gradFill flip="none" rotWithShape="1">
            <a:gsLst>
              <a:gs pos="16000">
                <a:srgbClr val="442A1E"/>
              </a:gs>
              <a:gs pos="35000">
                <a:srgbClr val="3A241B"/>
              </a:gs>
              <a:gs pos="63000">
                <a:srgbClr val="2E1D12"/>
              </a:gs>
              <a:gs pos="96000">
                <a:srgbClr val="0E0807"/>
              </a:gs>
            </a:gsLst>
            <a:lin ang="10800000" scaled="1"/>
            <a:tileRect/>
          </a:gradFill>
          <a:ln>
            <a:solidFill>
              <a:srgbClr val="3A24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solidFill>
              <a:srgbClr val="3A241B"/>
            </a:solidFill>
          </a:ln>
        </p:spPr>
      </p:pic>
    </p:spTree>
    <p:extLst>
      <p:ext uri="{BB962C8B-B14F-4D97-AF65-F5344CB8AC3E}">
        <p14:creationId xmlns:p14="http://schemas.microsoft.com/office/powerpoint/2010/main" val="36477178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mparación">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0BE04881-6D87-A1AD-36A9-346929F6D1B6}"/>
              </a:ext>
            </a:extLst>
          </p:cNvPr>
          <p:cNvPicPr>
            <a:picLocks noChangeAspect="1"/>
          </p:cNvPicPr>
          <p:nvPr userDrawn="1"/>
        </p:nvPicPr>
        <p:blipFill>
          <a:blip r:embed="rId2">
            <a:alphaModFix amt="25000"/>
            <a:extLst>
              <a:ext uri="{28A0092B-C50C-407E-A947-70E740481C1C}">
                <a14:useLocalDpi xmlns:a14="http://schemas.microsoft.com/office/drawing/2010/main" val="0"/>
              </a:ext>
            </a:extLst>
          </a:blip>
          <a:stretch>
            <a:fillRect/>
          </a:stretch>
        </p:blipFill>
        <p:spPr>
          <a:xfrm>
            <a:off x="0" y="-8878"/>
            <a:ext cx="10384170" cy="6866877"/>
          </a:xfrm>
          <a:prstGeom prst="rect">
            <a:avLst/>
          </a:prstGeom>
          <a:ln>
            <a:solidFill>
              <a:srgbClr val="3A241B"/>
            </a:solidFill>
          </a:ln>
        </p:spPr>
      </p:pic>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58325" cy="659218"/>
          </a:xfrm>
          <a:solidFill>
            <a:srgbClr val="0070C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dirty="0">
                <a:ln/>
                <a:solidFill>
                  <a:schemeClr val="bg1"/>
                </a:solidFill>
                <a:effectLst/>
              </a:rPr>
              <a:t>Domingo</a:t>
            </a:r>
            <a:endParaRPr lang="es-MX" dirty="0"/>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dirty="0"/>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gradFill flip="none" rotWithShape="1">
            <a:gsLst>
              <a:gs pos="16000">
                <a:srgbClr val="442A1E"/>
              </a:gs>
              <a:gs pos="35000">
                <a:srgbClr val="3A241B"/>
              </a:gs>
              <a:gs pos="63000">
                <a:srgbClr val="2E1D12"/>
              </a:gs>
              <a:gs pos="96000">
                <a:srgbClr val="0E0807"/>
              </a:gs>
            </a:gsLst>
            <a:lin ang="10800000" scaled="1"/>
            <a:tileRect/>
          </a:gradFill>
          <a:ln>
            <a:solidFill>
              <a:srgbClr val="3A24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solidFill>
              <a:srgbClr val="3A241B"/>
            </a:solidFill>
          </a:ln>
        </p:spPr>
      </p:pic>
    </p:spTree>
    <p:extLst>
      <p:ext uri="{BB962C8B-B14F-4D97-AF65-F5344CB8AC3E}">
        <p14:creationId xmlns:p14="http://schemas.microsoft.com/office/powerpoint/2010/main" val="17715755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Comparación">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0BE04881-6D87-A1AD-36A9-346929F6D1B6}"/>
              </a:ext>
            </a:extLst>
          </p:cNvPr>
          <p:cNvPicPr>
            <a:picLocks noChangeAspect="1"/>
          </p:cNvPicPr>
          <p:nvPr userDrawn="1"/>
        </p:nvPicPr>
        <p:blipFill>
          <a:blip r:embed="rId2">
            <a:alphaModFix amt="25000"/>
            <a:extLst>
              <a:ext uri="{28A0092B-C50C-407E-A947-70E740481C1C}">
                <a14:useLocalDpi xmlns:a14="http://schemas.microsoft.com/office/drawing/2010/main" val="0"/>
              </a:ext>
            </a:extLst>
          </a:blip>
          <a:stretch>
            <a:fillRect/>
          </a:stretch>
        </p:blipFill>
        <p:spPr>
          <a:xfrm>
            <a:off x="0" y="-8878"/>
            <a:ext cx="10384170" cy="6866877"/>
          </a:xfrm>
          <a:prstGeom prst="rect">
            <a:avLst/>
          </a:prstGeom>
          <a:ln>
            <a:solidFill>
              <a:srgbClr val="3A241B"/>
            </a:solidFill>
          </a:ln>
        </p:spPr>
      </p:pic>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chemeClr val="accent2">
              <a:lumMod val="75000"/>
            </a:schemeClr>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dirty="0">
                <a:ln/>
                <a:solidFill>
                  <a:schemeClr val="bg1"/>
                </a:solidFill>
                <a:effectLst/>
              </a:rPr>
              <a:t>Lunes</a:t>
            </a:r>
            <a:endParaRPr lang="es-MX" dirty="0"/>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dirty="0"/>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gradFill flip="none" rotWithShape="1">
            <a:gsLst>
              <a:gs pos="16000">
                <a:srgbClr val="442A1E"/>
              </a:gs>
              <a:gs pos="35000">
                <a:srgbClr val="3A241B"/>
              </a:gs>
              <a:gs pos="63000">
                <a:srgbClr val="2E1D12"/>
              </a:gs>
              <a:gs pos="96000">
                <a:srgbClr val="0E0807"/>
              </a:gs>
            </a:gsLst>
            <a:lin ang="10800000" scaled="1"/>
            <a:tileRect/>
          </a:gradFill>
          <a:ln>
            <a:solidFill>
              <a:srgbClr val="3A24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solidFill>
              <a:srgbClr val="3A241B"/>
            </a:solidFill>
          </a:ln>
        </p:spPr>
      </p:pic>
    </p:spTree>
    <p:extLst>
      <p:ext uri="{BB962C8B-B14F-4D97-AF65-F5344CB8AC3E}">
        <p14:creationId xmlns:p14="http://schemas.microsoft.com/office/powerpoint/2010/main" val="32731930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Comparación">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0BE04881-6D87-A1AD-36A9-346929F6D1B6}"/>
              </a:ext>
            </a:extLst>
          </p:cNvPr>
          <p:cNvPicPr>
            <a:picLocks noChangeAspect="1"/>
          </p:cNvPicPr>
          <p:nvPr userDrawn="1"/>
        </p:nvPicPr>
        <p:blipFill>
          <a:blip r:embed="rId2">
            <a:alphaModFix amt="25000"/>
            <a:extLst>
              <a:ext uri="{28A0092B-C50C-407E-A947-70E740481C1C}">
                <a14:useLocalDpi xmlns:a14="http://schemas.microsoft.com/office/drawing/2010/main" val="0"/>
              </a:ext>
            </a:extLst>
          </a:blip>
          <a:stretch>
            <a:fillRect/>
          </a:stretch>
        </p:blipFill>
        <p:spPr>
          <a:xfrm>
            <a:off x="0" y="-8878"/>
            <a:ext cx="10384170" cy="6866877"/>
          </a:xfrm>
          <a:prstGeom prst="rect">
            <a:avLst/>
          </a:prstGeom>
          <a:ln>
            <a:solidFill>
              <a:srgbClr val="3A241B"/>
            </a:solidFill>
          </a:ln>
        </p:spPr>
      </p:pic>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chemeClr val="accent6">
              <a:lumMod val="75000"/>
            </a:schemeClr>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dirty="0">
                <a:ln/>
                <a:solidFill>
                  <a:schemeClr val="bg1"/>
                </a:solidFill>
                <a:effectLst/>
              </a:rPr>
              <a:t>Martes</a:t>
            </a:r>
            <a:endParaRPr lang="es-MX" dirty="0"/>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dirty="0"/>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gradFill flip="none" rotWithShape="1">
            <a:gsLst>
              <a:gs pos="16000">
                <a:srgbClr val="442A1E"/>
              </a:gs>
              <a:gs pos="35000">
                <a:srgbClr val="3A241B"/>
              </a:gs>
              <a:gs pos="63000">
                <a:srgbClr val="2E1D12"/>
              </a:gs>
              <a:gs pos="96000">
                <a:srgbClr val="0E0807"/>
              </a:gs>
            </a:gsLst>
            <a:lin ang="10800000" scaled="1"/>
            <a:tileRect/>
          </a:gradFill>
          <a:ln>
            <a:solidFill>
              <a:srgbClr val="3A24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solidFill>
              <a:srgbClr val="3A241B"/>
            </a:solidFill>
          </a:ln>
        </p:spPr>
      </p:pic>
    </p:spTree>
    <p:extLst>
      <p:ext uri="{BB962C8B-B14F-4D97-AF65-F5344CB8AC3E}">
        <p14:creationId xmlns:p14="http://schemas.microsoft.com/office/powerpoint/2010/main" val="38123254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Comparación">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0BE04881-6D87-A1AD-36A9-346929F6D1B6}"/>
              </a:ext>
            </a:extLst>
          </p:cNvPr>
          <p:cNvPicPr>
            <a:picLocks noChangeAspect="1"/>
          </p:cNvPicPr>
          <p:nvPr userDrawn="1"/>
        </p:nvPicPr>
        <p:blipFill>
          <a:blip r:embed="rId2">
            <a:alphaModFix amt="25000"/>
            <a:extLst>
              <a:ext uri="{28A0092B-C50C-407E-A947-70E740481C1C}">
                <a14:useLocalDpi xmlns:a14="http://schemas.microsoft.com/office/drawing/2010/main" val="0"/>
              </a:ext>
            </a:extLst>
          </a:blip>
          <a:stretch>
            <a:fillRect/>
          </a:stretch>
        </p:blipFill>
        <p:spPr>
          <a:xfrm>
            <a:off x="0" y="-8878"/>
            <a:ext cx="10384170" cy="6866877"/>
          </a:xfrm>
          <a:prstGeom prst="rect">
            <a:avLst/>
          </a:prstGeom>
          <a:ln>
            <a:solidFill>
              <a:srgbClr val="3A241B"/>
            </a:solidFill>
          </a:ln>
        </p:spPr>
      </p:pic>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7030A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dirty="0">
                <a:ln/>
                <a:solidFill>
                  <a:schemeClr val="bg1"/>
                </a:solidFill>
                <a:effectLst/>
              </a:rPr>
              <a:t>Miércoles</a:t>
            </a:r>
            <a:endParaRPr lang="es-MX" dirty="0"/>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dirty="0"/>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gradFill flip="none" rotWithShape="1">
            <a:gsLst>
              <a:gs pos="16000">
                <a:srgbClr val="442A1E"/>
              </a:gs>
              <a:gs pos="35000">
                <a:srgbClr val="3A241B"/>
              </a:gs>
              <a:gs pos="63000">
                <a:srgbClr val="2E1D12"/>
              </a:gs>
              <a:gs pos="96000">
                <a:srgbClr val="0E0807"/>
              </a:gs>
            </a:gsLst>
            <a:lin ang="10800000" scaled="1"/>
            <a:tileRect/>
          </a:gradFill>
          <a:ln>
            <a:solidFill>
              <a:srgbClr val="3A24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solidFill>
              <a:srgbClr val="3A241B"/>
            </a:solidFill>
          </a:ln>
        </p:spPr>
      </p:pic>
    </p:spTree>
    <p:extLst>
      <p:ext uri="{BB962C8B-B14F-4D97-AF65-F5344CB8AC3E}">
        <p14:creationId xmlns:p14="http://schemas.microsoft.com/office/powerpoint/2010/main" val="29118094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1BC164EA-CD03-CDE3-4C70-D65E5324CA2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MX"/>
              <a:t>Haz clic para modificar el estilo de título del patrón</a:t>
            </a:r>
          </a:p>
        </p:txBody>
      </p:sp>
      <p:sp>
        <p:nvSpPr>
          <p:cNvPr id="3" name="Marcador de texto 2">
            <a:extLst>
              <a:ext uri="{FF2B5EF4-FFF2-40B4-BE49-F238E27FC236}">
                <a16:creationId xmlns:a16="http://schemas.microsoft.com/office/drawing/2014/main" id="{8402620B-FC92-FE96-84D6-7AD4549730F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4" name="Marcador de fecha 3">
            <a:extLst>
              <a:ext uri="{FF2B5EF4-FFF2-40B4-BE49-F238E27FC236}">
                <a16:creationId xmlns:a16="http://schemas.microsoft.com/office/drawing/2014/main" id="{663A4EC4-8259-128D-5D4B-B1A5577ED1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46F4E8-F38C-42C9-9C2C-1B30C3AC1985}" type="datetimeFigureOut">
              <a:rPr lang="es-MX" smtClean="0"/>
              <a:t>15/08/2023</a:t>
            </a:fld>
            <a:endParaRPr lang="es-MX"/>
          </a:p>
        </p:txBody>
      </p:sp>
      <p:sp>
        <p:nvSpPr>
          <p:cNvPr id="5" name="Marcador de pie de página 4">
            <a:extLst>
              <a:ext uri="{FF2B5EF4-FFF2-40B4-BE49-F238E27FC236}">
                <a16:creationId xmlns:a16="http://schemas.microsoft.com/office/drawing/2014/main" id="{5D21FC23-2A34-1A69-6A1A-801839853D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C286D127-1499-4104-59F8-50831016146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136436-985C-49E4-94E8-B6E0A34F10FA}" type="slidenum">
              <a:rPr lang="es-MX" smtClean="0"/>
              <a:t>‹Nº›</a:t>
            </a:fld>
            <a:endParaRPr lang="es-MX"/>
          </a:p>
        </p:txBody>
      </p:sp>
    </p:spTree>
    <p:extLst>
      <p:ext uri="{BB962C8B-B14F-4D97-AF65-F5344CB8AC3E}">
        <p14:creationId xmlns:p14="http://schemas.microsoft.com/office/powerpoint/2010/main" val="30844987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60" r:id="rId4"/>
    <p:sldLayoutId id="2147483653" r:id="rId5"/>
    <p:sldLayoutId id="2147483661" r:id="rId6"/>
    <p:sldLayoutId id="2147483662" r:id="rId7"/>
    <p:sldLayoutId id="2147483663" r:id="rId8"/>
    <p:sldLayoutId id="2147483664" r:id="rId9"/>
    <p:sldLayoutId id="2147483665" r:id="rId10"/>
    <p:sldLayoutId id="2147483667" r:id="rId11"/>
    <p:sldLayoutId id="214748366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Bahnschrift" panose="020B05020402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Bahnschrift" panose="020B05020402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ahnschrift" panose="020B05020402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hnschrift" panose="020B05020402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hnschrift"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8A489CF-DD4B-EBA3-99DE-57716F641950}"/>
              </a:ext>
            </a:extLst>
          </p:cNvPr>
          <p:cNvSpPr>
            <a:spLocks noGrp="1"/>
          </p:cNvSpPr>
          <p:nvPr>
            <p:ph type="ctrTitle"/>
          </p:nvPr>
        </p:nvSpPr>
        <p:spPr/>
        <p:txBody>
          <a:bodyPr>
            <a:normAutofit/>
          </a:bodyPr>
          <a:lstStyle/>
          <a:p>
            <a:r>
              <a:rPr lang="es-MX" dirty="0"/>
              <a:t>EFESIOS</a:t>
            </a:r>
          </a:p>
        </p:txBody>
      </p:sp>
    </p:spTree>
    <p:extLst>
      <p:ext uri="{BB962C8B-B14F-4D97-AF65-F5344CB8AC3E}">
        <p14:creationId xmlns:p14="http://schemas.microsoft.com/office/powerpoint/2010/main" val="18266565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18A06159-10CE-6092-3C21-C54D76BF8895}"/>
              </a:ext>
            </a:extLst>
          </p:cNvPr>
          <p:cNvSpPr>
            <a:spLocks noGrp="1"/>
          </p:cNvSpPr>
          <p:nvPr>
            <p:ph type="title"/>
          </p:nvPr>
        </p:nvSpPr>
        <p:spPr/>
        <p:txBody>
          <a:bodyPr/>
          <a:lstStyle/>
          <a:p>
            <a:r>
              <a:rPr lang="es-MX" dirty="0"/>
              <a:t>PARA ESTUDIAR Y MEDITAR</a:t>
            </a:r>
          </a:p>
        </p:txBody>
      </p:sp>
      <p:sp>
        <p:nvSpPr>
          <p:cNvPr id="7" name="Marcador de contenido 6">
            <a:extLst>
              <a:ext uri="{FF2B5EF4-FFF2-40B4-BE49-F238E27FC236}">
                <a16:creationId xmlns:a16="http://schemas.microsoft.com/office/drawing/2014/main" id="{B5030CE1-1F6F-F1D9-6767-9BD33F1D3CBA}"/>
              </a:ext>
            </a:extLst>
          </p:cNvPr>
          <p:cNvSpPr>
            <a:spLocks noGrp="1"/>
          </p:cNvSpPr>
          <p:nvPr>
            <p:ph sz="half" idx="1"/>
          </p:nvPr>
        </p:nvSpPr>
        <p:spPr>
          <a:xfrm>
            <a:off x="838200" y="1530674"/>
            <a:ext cx="9489142" cy="5042846"/>
          </a:xfrm>
        </p:spPr>
        <p:txBody>
          <a:bodyPr wrap="square">
            <a:normAutofit fontScale="92500" lnSpcReduction="20000"/>
          </a:bodyPr>
          <a:lstStyle/>
          <a:p>
            <a:pPr marL="0" indent="0" algn="just">
              <a:buNone/>
            </a:pPr>
            <a:r>
              <a:rPr lang="es-MX" sz="2000" dirty="0"/>
              <a:t>Al reflexionar sobre Efesios 4:17 al 32, las repetidas y contundentes exhortaciones, de Pablo para que hablemos con sentido de unidad pueden pasarnos factura. Podemos empezar a sentirnos bombardeados por sus listas de "qué hacer" y "qué no hacer“. Una pesada carga oprime nuestro corazón. Es una carga de animosidad, rabia e indignación. Desgraciadamente, con demasiada frecuencia hemos expresado emociones fuertes y ocultas por medio de gritos airados y palabras abusivas. Vemos el problema. Sentimos el enorme peso de la carga. Nos está hundiendo. Le hemos "puesto el hombro" a la carga. Durante días, semanas y años, hemos luchado. En ocasiones, imaginamos que la carga cede uno o dos centímetros. Pero no es así. Permanece ahí, agobiando nuestro corazón, arruinando nuestra vida y minando nuestro espíritu.</a:t>
            </a:r>
          </a:p>
          <a:p>
            <a:pPr marL="0" indent="0" algn="just">
              <a:buNone/>
            </a:pPr>
            <a:r>
              <a:rPr lang="es-MX" sz="2000" dirty="0"/>
              <a:t>Entonces, un día -¿será hoy?- aparece ese gran Maestro del espíritu humano que es Jesucristo, y te dice: "Hijo mío, hija mía: Aléjate de esa carga. Llevas tanto tiempo con ella que tienes el hombro magullado y sangrando". Con cierto despliegue, él apareja ese asombroso artilugio cruciforme suyo -el polipasto (sistema de poleas para levantar cargas pesadas) de su gracia por encima de la plataforma de tu vida. Esa pesada carga de animosidad, rabia, indignación, gritos airados y palabras abusivas se desprende de tu espíritu decaído. Eres libre para seguirlo, para hablar de la gracia y la misericordia que él ha traído a tu vida.</a:t>
            </a:r>
          </a:p>
          <a:p>
            <a:pPr marL="0" indent="0" algn="just">
              <a:buNone/>
            </a:pPr>
            <a:r>
              <a:rPr lang="es-MX" sz="2000" dirty="0"/>
              <a:t>En el estudio de esta semana destacamos tres temas sobre la nueva vida en Cristo que debemos vivir cada día: </a:t>
            </a:r>
            <a:r>
              <a:rPr lang="es-MX" sz="2000" b="1" dirty="0"/>
              <a:t>1) Nuestra vida antes de Cristo; 2) Cambio de vida e identidad; y 3) Transformación por el Espíritu Santo.</a:t>
            </a:r>
          </a:p>
        </p:txBody>
      </p:sp>
    </p:spTree>
    <p:extLst>
      <p:ext uri="{BB962C8B-B14F-4D97-AF65-F5344CB8AC3E}">
        <p14:creationId xmlns:p14="http://schemas.microsoft.com/office/powerpoint/2010/main" val="3188503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F0E561-E43A-8C44-DE02-CDA39EEF3812}"/>
              </a:ext>
            </a:extLst>
          </p:cNvPr>
          <p:cNvSpPr>
            <a:spLocks noGrp="1"/>
          </p:cNvSpPr>
          <p:nvPr>
            <p:ph type="title"/>
          </p:nvPr>
        </p:nvSpPr>
        <p:spPr/>
        <p:txBody>
          <a:bodyPr/>
          <a:lstStyle/>
          <a:p>
            <a:r>
              <a:rPr lang="es-MX" dirty="0"/>
              <a:t>Para Memorizar</a:t>
            </a:r>
          </a:p>
        </p:txBody>
      </p:sp>
      <p:sp>
        <p:nvSpPr>
          <p:cNvPr id="3" name="Marcador de contenido 2">
            <a:extLst>
              <a:ext uri="{FF2B5EF4-FFF2-40B4-BE49-F238E27FC236}">
                <a16:creationId xmlns:a16="http://schemas.microsoft.com/office/drawing/2014/main" id="{C2F9310F-5E6B-ADE2-0E1B-4CA306CAAB1D}"/>
              </a:ext>
            </a:extLst>
          </p:cNvPr>
          <p:cNvSpPr>
            <a:spLocks noGrp="1"/>
          </p:cNvSpPr>
          <p:nvPr>
            <p:ph idx="1"/>
          </p:nvPr>
        </p:nvSpPr>
        <p:spPr/>
        <p:txBody>
          <a:bodyPr>
            <a:normAutofit fontScale="77500" lnSpcReduction="20000"/>
          </a:bodyPr>
          <a:lstStyle/>
          <a:p>
            <a:pPr marL="0" indent="0" algn="ctr">
              <a:buNone/>
            </a:pPr>
            <a:r>
              <a:rPr lang="es-MX" sz="4000" b="1" dirty="0"/>
              <a:t>Acerca de la pasada manera de vivir, despójense del hombre viejo, viciado por sus deseos engañosos. Renueven la actitud de su mente, y vístanse del nuevo hombre, creado para ser semejante a Dios en justicia y en santidad de la verdad” </a:t>
            </a:r>
          </a:p>
          <a:p>
            <a:pPr marL="0" indent="0" algn="ctr">
              <a:buNone/>
            </a:pPr>
            <a:r>
              <a:rPr lang="es-MX" sz="4000" b="1" dirty="0"/>
              <a:t>(Efe. 4:22-24).</a:t>
            </a:r>
          </a:p>
        </p:txBody>
      </p:sp>
      <p:pic>
        <p:nvPicPr>
          <p:cNvPr id="6" name="Marcador de contenido 5">
            <a:extLst>
              <a:ext uri="{FF2B5EF4-FFF2-40B4-BE49-F238E27FC236}">
                <a16:creationId xmlns:a16="http://schemas.microsoft.com/office/drawing/2014/main" id="{523D38A8-C5D2-F8BE-D413-3DF2753BCBE4}"/>
              </a:ext>
            </a:extLst>
          </p:cNvPr>
          <p:cNvPicPr>
            <a:picLocks noGrp="1" noChangeAspect="1"/>
          </p:cNvPicPr>
          <p:nvPr>
            <p:ph idx="13"/>
          </p:nvPr>
        </p:nvPicPr>
        <p:blipFill>
          <a:blip r:embed="rId2">
            <a:extLst>
              <a:ext uri="{28A0092B-C50C-407E-A947-70E740481C1C}">
                <a14:useLocalDpi xmlns:a14="http://schemas.microsoft.com/office/drawing/2010/main" val="0"/>
              </a:ext>
            </a:extLst>
          </a:blip>
          <a:srcRect l="19750" r="19750"/>
          <a:stretch/>
        </p:blipFill>
        <p:spPr>
          <a:xfrm>
            <a:off x="6965575" y="1825625"/>
            <a:ext cx="3092825" cy="3965575"/>
          </a:xfrm>
          <a:ln w="76200">
            <a:solidFill>
              <a:srgbClr val="FFC000"/>
            </a:solidFill>
          </a:ln>
        </p:spPr>
      </p:pic>
    </p:spTree>
    <p:extLst>
      <p:ext uri="{BB962C8B-B14F-4D97-AF65-F5344CB8AC3E}">
        <p14:creationId xmlns:p14="http://schemas.microsoft.com/office/powerpoint/2010/main" val="31253639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35E0DBFC-8D99-0EC1-8869-D2AE3223C0AA}"/>
              </a:ext>
            </a:extLst>
          </p:cNvPr>
          <p:cNvSpPr>
            <a:spLocks noGrp="1"/>
          </p:cNvSpPr>
          <p:nvPr>
            <p:ph type="title"/>
          </p:nvPr>
        </p:nvSpPr>
        <p:spPr>
          <a:xfrm>
            <a:off x="811305" y="365125"/>
            <a:ext cx="9565894" cy="772559"/>
          </a:xfrm>
        </p:spPr>
        <p:txBody>
          <a:bodyPr/>
          <a:lstStyle/>
          <a:p>
            <a:r>
              <a:rPr lang="es-MX" dirty="0"/>
              <a:t>Enfoque del Estudio</a:t>
            </a:r>
          </a:p>
        </p:txBody>
      </p:sp>
      <p:sp>
        <p:nvSpPr>
          <p:cNvPr id="6" name="Marcador de contenido 5">
            <a:extLst>
              <a:ext uri="{FF2B5EF4-FFF2-40B4-BE49-F238E27FC236}">
                <a16:creationId xmlns:a16="http://schemas.microsoft.com/office/drawing/2014/main" id="{3BF1AEB9-94DB-8515-B032-A5A29DBFA153}"/>
              </a:ext>
            </a:extLst>
          </p:cNvPr>
          <p:cNvSpPr>
            <a:spLocks noGrp="1"/>
          </p:cNvSpPr>
          <p:nvPr>
            <p:ph sz="half" idx="1"/>
          </p:nvPr>
        </p:nvSpPr>
        <p:spPr>
          <a:xfrm>
            <a:off x="838201" y="1414130"/>
            <a:ext cx="6822439" cy="5281310"/>
          </a:xfrm>
        </p:spPr>
        <p:txBody>
          <a:bodyPr>
            <a:normAutofit fontScale="92500" lnSpcReduction="20000"/>
          </a:bodyPr>
          <a:lstStyle/>
          <a:p>
            <a:pPr marL="0" indent="0" algn="just">
              <a:buNone/>
            </a:pPr>
            <a:r>
              <a:rPr lang="es-MX" dirty="0"/>
              <a:t>Pablo ejemplifica esta existencia en términos prácticos. Él usa el tropo universal de la ropa humana, usar ropa y cambiarla, para ilustrar el cambio de identidad personal que ocurre cuando Cristo transforma la vida a través de la vida en el Espíritu Santo. Unirse al cristianismo es como dejar un conjunto de ropa que constituía tu antigua identidad y ponerte un nuevo conjunto de ropa que da la impresión a otras personas de que eres una persona nueva. Pero convertirse en cristiano no es lo mismo que quitarse la ropa vieja temporalmente, solo por la noche, solo para usarla nuevamente por la mañana. Más bien, cuando Pablo se refirió a quitarse la ropa, se refería a quitarla y tirarla para siempre. </a:t>
            </a:r>
          </a:p>
          <a:p>
            <a:pPr marL="0" indent="0" algn="just">
              <a:buNone/>
            </a:pPr>
            <a:r>
              <a:rPr lang="es-MX" dirty="0"/>
              <a:t>Por lo tanto, nos quedamos, abandonamos o tiramos como una "pérdida“ (Filipenses 3:7, 8) las cosas "inútiles" del mundo gentil, que incluyen la cosmovisión pecaminosa y el estilo de vida del reino de este mundo. En su lugar, recibimos una nueva identidad, una nueva ciudadanía y una nueva identificación, que es el pasaporte al reino de Dios. Sin embargo, la nueva identificación es más que un simple certificado en papel. Más bien, el nuevo ID significa una transformación genuina de la cosmovisión, el estilo de vida, el carácter y las relaciones de una persona con los otros miembros de la iglesia y los miembros de la humanidad. Esta vida es posible sólo cuando uno encuentra y acepta al divino Cristo Jesús y sólo cuando uno permite que el Espíritu Santo obre en él o ella.</a:t>
            </a:r>
          </a:p>
          <a:p>
            <a:pPr marL="0" indent="0" algn="just">
              <a:buNone/>
            </a:pPr>
            <a:r>
              <a:rPr lang="es-MX" dirty="0"/>
              <a:t>En el estudio de esta semana estudiaremos tres temas sobre la nueva vida en Cristo que debemos vivir cada día: </a:t>
            </a:r>
            <a:r>
              <a:rPr lang="es-MX" b="1" dirty="0"/>
              <a:t>1) Nuestra vida antes de Cristo; 2) Cambio de vida e identidad; y 3) Transformación por el Espíritu Santo.</a:t>
            </a:r>
          </a:p>
        </p:txBody>
      </p:sp>
      <p:pic>
        <p:nvPicPr>
          <p:cNvPr id="2" name="Marcador de contenido 5">
            <a:extLst>
              <a:ext uri="{FF2B5EF4-FFF2-40B4-BE49-F238E27FC236}">
                <a16:creationId xmlns:a16="http://schemas.microsoft.com/office/drawing/2014/main" id="{C0256F1E-C1A7-C17E-A60C-BD978780EEFF}"/>
              </a:ext>
            </a:extLst>
          </p:cNvPr>
          <p:cNvPicPr>
            <a:picLocks noChangeAspect="1"/>
          </p:cNvPicPr>
          <p:nvPr/>
        </p:nvPicPr>
        <p:blipFill>
          <a:blip r:embed="rId2">
            <a:extLst>
              <a:ext uri="{28A0092B-C50C-407E-A947-70E740481C1C}">
                <a14:useLocalDpi xmlns:a14="http://schemas.microsoft.com/office/drawing/2010/main" val="0"/>
              </a:ext>
            </a:extLst>
          </a:blip>
          <a:srcRect l="16127" r="16127"/>
          <a:stretch/>
        </p:blipFill>
        <p:spPr>
          <a:xfrm>
            <a:off x="7805751" y="3068398"/>
            <a:ext cx="2358105" cy="1455393"/>
          </a:xfrm>
          <a:prstGeom prst="rect">
            <a:avLst/>
          </a:prstGeom>
          <a:ln w="76200">
            <a:solidFill>
              <a:srgbClr val="FFC000"/>
            </a:solidFill>
          </a:ln>
        </p:spPr>
      </p:pic>
    </p:spTree>
    <p:extLst>
      <p:ext uri="{BB962C8B-B14F-4D97-AF65-F5344CB8AC3E}">
        <p14:creationId xmlns:p14="http://schemas.microsoft.com/office/powerpoint/2010/main" val="1864839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 calcmode="lin" valueType="num">
                                      <p:cBhvr additive="base">
                                        <p:cTn id="1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anim calcmode="lin" valueType="num">
                                      <p:cBhvr additive="base">
                                        <p:cTn id="2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F6846C2E-701F-1595-BE8D-667CEEF896BD}"/>
              </a:ext>
            </a:extLst>
          </p:cNvPr>
          <p:cNvSpPr>
            <a:spLocks noGrp="1"/>
          </p:cNvSpPr>
          <p:nvPr>
            <p:ph type="title"/>
          </p:nvPr>
        </p:nvSpPr>
        <p:spPr>
          <a:xfrm>
            <a:off x="619760" y="251739"/>
            <a:ext cx="2668956" cy="595422"/>
          </a:xfrm>
          <a:scene3d>
            <a:camera prst="perspectiveBelow"/>
            <a:lightRig rig="balanced" dir="t">
              <a:rot lat="0" lon="0" rev="8700000"/>
            </a:lightRig>
          </a:scene3d>
          <a:sp3d>
            <a:bevelT w="190500" h="38100"/>
            <a:bevelB prst="relaxedInset"/>
          </a:sp3d>
        </p:spPr>
        <p:txBody>
          <a:bodyPr>
            <a:noAutofit/>
          </a:bodyPr>
          <a:lstStyle/>
          <a:p>
            <a:pPr algn="ctr"/>
            <a:r>
              <a:rPr lang="es-MX" sz="4000" dirty="0">
                <a:solidFill>
                  <a:schemeClr val="bg1">
                    <a:alpha val="98000"/>
                  </a:schemeClr>
                </a:solidFill>
              </a:rPr>
              <a:t>Sábado</a:t>
            </a:r>
          </a:p>
        </p:txBody>
      </p:sp>
      <p:sp>
        <p:nvSpPr>
          <p:cNvPr id="7" name="Marcador de contenido 6">
            <a:extLst>
              <a:ext uri="{FF2B5EF4-FFF2-40B4-BE49-F238E27FC236}">
                <a16:creationId xmlns:a16="http://schemas.microsoft.com/office/drawing/2014/main" id="{8E7BAD8D-BC5A-CFA0-D665-5255A396E347}"/>
              </a:ext>
            </a:extLst>
          </p:cNvPr>
          <p:cNvSpPr>
            <a:spLocks noGrp="1"/>
          </p:cNvSpPr>
          <p:nvPr>
            <p:ph sz="half" idx="2"/>
          </p:nvPr>
        </p:nvSpPr>
        <p:spPr>
          <a:xfrm>
            <a:off x="619761" y="1295411"/>
            <a:ext cx="7030719" cy="5499115"/>
          </a:xfrm>
        </p:spPr>
        <p:txBody>
          <a:bodyPr wrap="square">
            <a:normAutofit fontScale="85000" lnSpcReduction="10000"/>
          </a:bodyPr>
          <a:lstStyle/>
          <a:p>
            <a:pPr marL="0" indent="0" algn="just">
              <a:buNone/>
              <a:tabLst>
                <a:tab pos="627063" algn="l"/>
              </a:tabLst>
            </a:pPr>
            <a:r>
              <a:rPr lang="es-MX" dirty="0"/>
              <a:t>	</a:t>
            </a:r>
            <a:r>
              <a:rPr lang="es-MX" dirty="0" err="1"/>
              <a:t>esde</a:t>
            </a:r>
            <a:r>
              <a:rPr lang="es-MX" dirty="0"/>
              <a:t> una perspectiva cristiana, Dios nos pide que seamos 	morales y éticos no solo en un sentido restringido y abstracto. 	Somos llamados, en el contexto especifico de las culturas en las que 	vivimos, a “practicar la justicia, amor la bondad y andar humildemente 	con tu Dios” (</a:t>
            </a:r>
            <a:r>
              <a:rPr lang="es-MX" dirty="0" err="1"/>
              <a:t>Miq</a:t>
            </a:r>
            <a:r>
              <a:rPr lang="es-MX" dirty="0"/>
              <a:t>. 6:8). Si hay un Dios, y si ese Dios nos creó a nosotros y nos dio la capacidad de hablar, ¡nos brida él algún consejo sobre cómo debemos manejar nuestra forma de hablar? ¿Son nuestros amigos los únicos árbitros de lo que sale de nuestra boca? ¡Cómo espera Dios que utilicemos su asombroso don de la palabra?</a:t>
            </a:r>
          </a:p>
          <a:p>
            <a:pPr marL="0" indent="0" algn="just">
              <a:buNone/>
              <a:tabLst>
                <a:tab pos="1168400" algn="l"/>
              </a:tabLst>
            </a:pPr>
            <a:r>
              <a:rPr lang="es-MX" dirty="0"/>
              <a:t>Pablo visualiza que su epístola a los Efesios será leída en voz alta en los hogares-iglesias de Éfeso y su área metropolitana, convirtiendo el lenguaje escrito en expresión oral. En su carta-discurso, tiene mucho que decir sobre las palabras dañinas (“lenguaje grosero” [Efe. 4: 29, NTV]), la jactancia (Efe. 2:8, 9), los insultos (vers. 11), compartir falsas doctrinas (Efe. 4:14; 5:6), la falsedad (Efe. 4:25), las conversaciones sobre sexualidad explícitas (Efe. 5:34), y provocar y amenazar a otros (Efe. 6:4, 9).</a:t>
            </a:r>
          </a:p>
          <a:p>
            <a:pPr marL="0" indent="0" algn="just">
              <a:buNone/>
              <a:tabLst>
                <a:tab pos="1168400" algn="l"/>
              </a:tabLst>
            </a:pPr>
            <a:r>
              <a:rPr lang="es-MX" b="1" dirty="0"/>
              <a:t>«De modo que, si alguno está en Cristo, nueva criatura es: las cosas viejas pasaron; he aquí todas son hechas nuevas». 2 Corintios 5:17. Por medio del poder de Cristo, los hombres y mujeres han roto las cadenas de los hábitos pecaminosos. Han renunciado al egoísmo. El profano se transformó en reverente, el borracho en sobrio, el libertino en puro. Almas que habían manifestado la semejanza de Satanás, han llegado a transformarse a la imagen de Dios. Este cambio, en sí mismo, es el milagro de los milagros. El cambio realizado por la Palabra es uno de los más profundos misterios de ella. No lo podemos entender; solamente podemos creerlo, como lo señalan las Escrituras: «Cristo en vosotros, la esperanza de gloria» </a:t>
            </a:r>
            <a:r>
              <a:rPr lang="es-MX" i="1" dirty="0"/>
              <a:t>(Los hechos de los apóstoles, pp. 379, 380).</a:t>
            </a:r>
          </a:p>
        </p:txBody>
      </p:sp>
      <p:pic>
        <p:nvPicPr>
          <p:cNvPr id="4" name="Marcador de contenido 3">
            <a:extLst>
              <a:ext uri="{FF2B5EF4-FFF2-40B4-BE49-F238E27FC236}">
                <a16:creationId xmlns:a16="http://schemas.microsoft.com/office/drawing/2014/main" id="{F0F068D2-3F73-5AC0-DE26-5FD4B822987D}"/>
              </a:ext>
            </a:extLst>
          </p:cNvPr>
          <p:cNvPicPr>
            <a:picLocks noGrp="1" noChangeAspect="1"/>
          </p:cNvPicPr>
          <p:nvPr>
            <p:ph sz="quarter" idx="4"/>
          </p:nvPr>
        </p:nvPicPr>
        <p:blipFill>
          <a:blip r:embed="rId2">
            <a:extLst>
              <a:ext uri="{28A0092B-C50C-407E-A947-70E740481C1C}">
                <a14:useLocalDpi xmlns:a14="http://schemas.microsoft.com/office/drawing/2010/main" val="0"/>
              </a:ext>
            </a:extLst>
          </a:blip>
          <a:srcRect/>
          <a:stretch/>
        </p:blipFill>
        <p:spPr>
          <a:xfrm>
            <a:off x="7719396" y="2533969"/>
            <a:ext cx="2490442" cy="1790061"/>
          </a:xfrm>
          <a:ln w="76200">
            <a:solidFill>
              <a:srgbClr val="FFFF00"/>
            </a:solidFill>
          </a:ln>
        </p:spPr>
      </p:pic>
      <p:sp>
        <p:nvSpPr>
          <p:cNvPr id="2" name="Rectángulo 1">
            <a:extLst>
              <a:ext uri="{FF2B5EF4-FFF2-40B4-BE49-F238E27FC236}">
                <a16:creationId xmlns:a16="http://schemas.microsoft.com/office/drawing/2014/main" id="{D0A09385-F934-B49B-498E-D0BC730CE53F}"/>
              </a:ext>
            </a:extLst>
          </p:cNvPr>
          <p:cNvSpPr/>
          <p:nvPr/>
        </p:nvSpPr>
        <p:spPr>
          <a:xfrm>
            <a:off x="550845" y="1143006"/>
            <a:ext cx="802640" cy="1325169"/>
          </a:xfrm>
          <a:prstGeom prst="rect">
            <a:avLst/>
          </a:prstGeom>
          <a:noFill/>
        </p:spPr>
        <p:txBody>
          <a:bodyPr wrap="square" lIns="91440" tIns="45720" rIns="91440" bIns="45720">
            <a:normAutofit lnSpcReduction="10000"/>
            <a:scene3d>
              <a:camera prst="orthographicFront"/>
              <a:lightRig rig="soft" dir="t">
                <a:rot lat="0" lon="0" rev="15600000"/>
              </a:lightRig>
            </a:scene3d>
            <a:sp3d extrusionH="57150" prstMaterial="softEdge">
              <a:bevelT w="25400" h="38100"/>
            </a:sp3d>
          </a:bodyPr>
          <a:lstStyle/>
          <a:p>
            <a:pPr algn="just"/>
            <a:r>
              <a:rPr lang="es-MX" sz="8800" b="1" cap="none" spc="0" dirty="0">
                <a:ln/>
                <a:solidFill>
                  <a:srgbClr val="442A1E"/>
                </a:solidFill>
                <a:effectLst/>
              </a:rPr>
              <a:t>D</a:t>
            </a:r>
          </a:p>
        </p:txBody>
      </p:sp>
    </p:spTree>
    <p:extLst>
      <p:ext uri="{BB962C8B-B14F-4D97-AF65-F5344CB8AC3E}">
        <p14:creationId xmlns:p14="http://schemas.microsoft.com/office/powerpoint/2010/main" val="4179762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7">
                                            <p:txEl>
                                              <p:pRg st="1" end="1"/>
                                            </p:txEl>
                                          </p:spTgt>
                                        </p:tgtEl>
                                        <p:attrNameLst>
                                          <p:attrName>style.visibility</p:attrName>
                                        </p:attrNameLst>
                                      </p:cBhvr>
                                      <p:to>
                                        <p:strVal val="visible"/>
                                      </p:to>
                                    </p:set>
                                    <p:anim calcmode="lin" valueType="num">
                                      <p:cBhvr additive="base">
                                        <p:cTn id="21"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anim calcmode="lin" valueType="num">
                                      <p:cBhvr additive="base">
                                        <p:cTn id="2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BA847B68-02D3-9617-6027-73DD024F831A}"/>
              </a:ext>
            </a:extLst>
          </p:cNvPr>
          <p:cNvSpPr>
            <a:spLocks noGrp="1"/>
          </p:cNvSpPr>
          <p:nvPr>
            <p:ph type="title"/>
          </p:nvPr>
        </p:nvSpPr>
        <p:spPr>
          <a:xfrm>
            <a:off x="467360" y="221388"/>
            <a:ext cx="2658325" cy="659218"/>
          </a:xfrm>
          <a:ln w="22225" cap="rnd">
            <a:noFill/>
          </a:ln>
          <a:scene3d>
            <a:camera prst="obliqueTopRight"/>
            <a:lightRig rig="balanced" dir="t"/>
          </a:scene3d>
          <a:sp3d>
            <a:bevelT w="190500" h="38100"/>
          </a:sp3d>
        </p:spPr>
        <p:txBody>
          <a:bodyPr>
            <a:normAutofit fontScale="90000"/>
            <a:sp3d extrusionH="88900" prstMaterial="powder">
              <a:bevelT h="127000"/>
              <a:bevelB w="38100" h="38100" prst="slope"/>
            </a:sp3d>
          </a:bodyPr>
          <a:lstStyle/>
          <a:p>
            <a:pPr algn="ctr"/>
            <a:r>
              <a:rPr lang="es-MX" dirty="0">
                <a:solidFill>
                  <a:schemeClr val="bg1">
                    <a:alpha val="98000"/>
                  </a:schemeClr>
                </a:solidFill>
              </a:rPr>
              <a:t>Domingo</a:t>
            </a:r>
          </a:p>
        </p:txBody>
      </p:sp>
      <p:sp>
        <p:nvSpPr>
          <p:cNvPr id="7" name="Marcador de texto 6">
            <a:extLst>
              <a:ext uri="{FF2B5EF4-FFF2-40B4-BE49-F238E27FC236}">
                <a16:creationId xmlns:a16="http://schemas.microsoft.com/office/drawing/2014/main" id="{137ADC77-31BD-B002-002A-8AEBDC9C546D}"/>
              </a:ext>
            </a:extLst>
          </p:cNvPr>
          <p:cNvSpPr>
            <a:spLocks noGrp="1"/>
          </p:cNvSpPr>
          <p:nvPr>
            <p:ph type="body" idx="1"/>
          </p:nvPr>
        </p:nvSpPr>
        <p:spPr>
          <a:xfrm>
            <a:off x="467361" y="902726"/>
            <a:ext cx="9424801" cy="1003908"/>
          </a:xfrm>
        </p:spPr>
        <p:txBody>
          <a:bodyPr anchor="t" anchorCtr="0">
            <a:normAutofit fontScale="77500" lnSpcReduction="20000"/>
          </a:bodyPr>
          <a:lstStyle/>
          <a:p>
            <a:pPr>
              <a:lnSpc>
                <a:spcPct val="100000"/>
              </a:lnSpc>
            </a:pPr>
            <a:r>
              <a:rPr lang="es-MX" dirty="0"/>
              <a:t>“teniendo el entendimiento entenebrecido, ajenos de la vida de Dios por la ignorancia que en ellos hay, por la dureza de su corazón; 19los cuales, después que perdieron toda sensibilidad, se entregaron a la lascivia para cometer con avidez toda clase de impureza.” (Efesios 4: 18-19)</a:t>
            </a:r>
          </a:p>
          <a:p>
            <a:pPr>
              <a:lnSpc>
                <a:spcPct val="100000"/>
              </a:lnSpc>
            </a:pPr>
            <a:r>
              <a:rPr lang="es-MX" dirty="0"/>
              <a:t>Compara Efesios 4:17 al 32 con Colosenses 3:1 al 17. ¿Cómo aboga Pablo para que los creyentes vivan de una manera que fomente la unidad de la iglesia?</a:t>
            </a:r>
          </a:p>
        </p:txBody>
      </p:sp>
      <p:sp>
        <p:nvSpPr>
          <p:cNvPr id="8" name="Marcador de contenido 7">
            <a:extLst>
              <a:ext uri="{FF2B5EF4-FFF2-40B4-BE49-F238E27FC236}">
                <a16:creationId xmlns:a16="http://schemas.microsoft.com/office/drawing/2014/main" id="{A1B76ABE-4F5A-3818-9448-543E7AE0ED38}"/>
              </a:ext>
            </a:extLst>
          </p:cNvPr>
          <p:cNvSpPr>
            <a:spLocks noGrp="1"/>
          </p:cNvSpPr>
          <p:nvPr>
            <p:ph sz="half" idx="2"/>
          </p:nvPr>
        </p:nvSpPr>
        <p:spPr>
          <a:xfrm>
            <a:off x="467360" y="1717040"/>
            <a:ext cx="7274560" cy="5140959"/>
          </a:xfrm>
        </p:spPr>
        <p:txBody>
          <a:bodyPr>
            <a:normAutofit fontScale="92500" lnSpcReduction="20000"/>
          </a:bodyPr>
          <a:lstStyle/>
          <a:p>
            <a:pPr marL="0" indent="0" algn="just">
              <a:lnSpc>
                <a:spcPct val="110000"/>
              </a:lnSpc>
              <a:spcBef>
                <a:spcPts val="300"/>
              </a:spcBef>
              <a:buNone/>
            </a:pPr>
            <a:r>
              <a:rPr lang="es-MX" sz="1600" b="1" dirty="0"/>
              <a:t>R. </a:t>
            </a:r>
            <a:r>
              <a:rPr lang="es-MX" sz="1600" b="1" dirty="0">
                <a:solidFill>
                  <a:srgbClr val="0070C0"/>
                </a:solidFill>
              </a:rPr>
              <a:t>Debemos abandonar o dejar el pecado con la ayuda de Cristo, caminar con Cristo nos mantiene alejados del pecado y como iglesia lejos del pecado estaremos unidos..</a:t>
            </a:r>
            <a:endParaRPr lang="es-MX" sz="1600" b="1" dirty="0">
              <a:solidFill>
                <a:srgbClr val="FF0000"/>
              </a:solidFill>
            </a:endParaRPr>
          </a:p>
          <a:p>
            <a:pPr marL="0" indent="0" algn="just">
              <a:lnSpc>
                <a:spcPct val="100000"/>
              </a:lnSpc>
              <a:spcBef>
                <a:spcPts val="300"/>
              </a:spcBef>
              <a:buNone/>
            </a:pPr>
            <a:r>
              <a:rPr lang="es-MX" dirty="0"/>
              <a:t>En Efesios 4:17 al 32, Pablo invita a sus oyentes a abrazar plenamente su nueva vida como cristianos, apartándose del estilo de vida áspero y corrupto de su pasado, cuando vivían en la ignorancia de Dios (ver. 17-19). Ahora han “aprendido así de Cristo” a despojarse del viejo hombre y a “vestirse del nuevo hombre” Este cambio significa una metamorfosis dramática en su forma de hablar, dejando atrás la “mentira” y sustituyéndola por la verdad. Ahora somos parte del cuerpo de Cristo, unidos en la iglesia del Dios vivo. Por lo cual debemos ser cautelosos con la ira, que sin duda mostrara nuestro lado oscuro. Si nos enojamos no debemos dejar que la ira nos domine. Sino que debemos deshacernos de ella antes de que se ponga el sol.</a:t>
            </a:r>
          </a:p>
          <a:p>
            <a:pPr marL="0" indent="0" algn="just">
              <a:lnSpc>
                <a:spcPct val="110000"/>
              </a:lnSpc>
              <a:spcBef>
                <a:spcPts val="300"/>
              </a:spcBef>
              <a:buNone/>
            </a:pPr>
            <a:r>
              <a:rPr lang="es-MX" b="1" dirty="0"/>
              <a:t>“La mente no desciende inmediatamente de la pureza y la santidad a la depravación, la corrupción y el delito. Se necesita tiempo para que los que fueron formados en semejanza de Dios se degraden hasta llegar a lo brutal o satánico. Por la contemplación nos transformamos. Al nutrir pensamientos impuros en su mente, el hombre puede educarla de tal manera que el pecado que antes odiaba se le vuelva agradable…</a:t>
            </a:r>
            <a:r>
              <a:rPr lang="es-MX" sz="1600" b="1" dirty="0"/>
              <a:t>” </a:t>
            </a:r>
            <a:r>
              <a:rPr lang="es-MX" sz="1600" i="1" dirty="0"/>
              <a:t>(Historia de los patriarcas y profetas, pp. 490, 491).</a:t>
            </a:r>
          </a:p>
          <a:p>
            <a:pPr marL="0" indent="0" algn="just">
              <a:lnSpc>
                <a:spcPct val="110000"/>
              </a:lnSpc>
              <a:spcBef>
                <a:spcPts val="300"/>
              </a:spcBef>
              <a:buNone/>
            </a:pPr>
            <a:r>
              <a:rPr lang="es-MX" sz="1600" b="1" dirty="0"/>
              <a:t>Reflexionemos:</a:t>
            </a:r>
            <a:r>
              <a:rPr lang="es-MX" sz="1600" b="1" dirty="0">
                <a:solidFill>
                  <a:srgbClr val="C00000"/>
                </a:solidFill>
              </a:rPr>
              <a:t> ¿Cuál ha sido tu experiencia con el poder del pecado, que sigue arrastrando a una persona a más pecado?</a:t>
            </a:r>
          </a:p>
        </p:txBody>
      </p:sp>
      <p:pic>
        <p:nvPicPr>
          <p:cNvPr id="5" name="Marcador de contenido 4">
            <a:extLst>
              <a:ext uri="{FF2B5EF4-FFF2-40B4-BE49-F238E27FC236}">
                <a16:creationId xmlns:a16="http://schemas.microsoft.com/office/drawing/2014/main" id="{947E732B-944D-4884-5F35-F05F9DA0E6D1}"/>
              </a:ext>
            </a:extLst>
          </p:cNvPr>
          <p:cNvPicPr>
            <a:picLocks noGrp="1" noChangeAspect="1"/>
          </p:cNvPicPr>
          <p:nvPr>
            <p:ph sz="quarter" idx="4"/>
          </p:nvPr>
        </p:nvPicPr>
        <p:blipFill>
          <a:blip r:embed="rId2">
            <a:extLst>
              <a:ext uri="{28A0092B-C50C-407E-A947-70E740481C1C}">
                <a14:useLocalDpi xmlns:a14="http://schemas.microsoft.com/office/drawing/2010/main" val="0"/>
              </a:ext>
            </a:extLst>
          </a:blip>
          <a:srcRect/>
          <a:stretch/>
        </p:blipFill>
        <p:spPr>
          <a:xfrm>
            <a:off x="7841840" y="2418080"/>
            <a:ext cx="2473007" cy="3434080"/>
          </a:xfrm>
          <a:ln w="57150">
            <a:solidFill>
              <a:srgbClr val="0970BC"/>
            </a:solidFill>
          </a:ln>
        </p:spPr>
      </p:pic>
      <p:sp>
        <p:nvSpPr>
          <p:cNvPr id="3" name="CuadroTexto 2">
            <a:extLst>
              <a:ext uri="{FF2B5EF4-FFF2-40B4-BE49-F238E27FC236}">
                <a16:creationId xmlns:a16="http://schemas.microsoft.com/office/drawing/2014/main" id="{9C843493-6D59-555A-AF77-0A60D65147F1}"/>
              </a:ext>
            </a:extLst>
          </p:cNvPr>
          <p:cNvSpPr txBox="1"/>
          <p:nvPr/>
        </p:nvSpPr>
        <p:spPr>
          <a:xfrm>
            <a:off x="3267244" y="218958"/>
            <a:ext cx="6624918" cy="658800"/>
          </a:xfrm>
          <a:prstGeom prst="rect">
            <a:avLst/>
          </a:prstGeom>
          <a:solidFill>
            <a:srgbClr val="036EB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a:bodyPr>
          <a:lstStyle/>
          <a:p>
            <a:r>
              <a:rPr lang="es-MX" sz="2400" dirty="0">
                <a:solidFill>
                  <a:schemeClr val="bg1">
                    <a:lumMod val="95000"/>
                  </a:schemeClr>
                </a:solidFill>
                <a:latin typeface="Amasis MT Pro Black" panose="02040A04050005020304" pitchFamily="18" charset="0"/>
              </a:rPr>
              <a:t>LA ESPIRAL DESCENDENTE DEL PECADO</a:t>
            </a:r>
          </a:p>
        </p:txBody>
      </p:sp>
    </p:spTree>
    <p:extLst>
      <p:ext uri="{BB962C8B-B14F-4D97-AF65-F5344CB8AC3E}">
        <p14:creationId xmlns:p14="http://schemas.microsoft.com/office/powerpoint/2010/main" val="594522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 calcmode="lin" valueType="num">
                                      <p:cBhvr additive="base">
                                        <p:cTn id="19"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xEl>
                                              <p:pRg st="3" end="3"/>
                                            </p:txEl>
                                          </p:spTgt>
                                        </p:tgtEl>
                                        <p:attrNameLst>
                                          <p:attrName>style.visibility</p:attrName>
                                        </p:attrNameLst>
                                      </p:cBhvr>
                                      <p:to>
                                        <p:strVal val="visible"/>
                                      </p:to>
                                    </p:set>
                                    <p:anim calcmode="lin" valueType="num">
                                      <p:cBhvr additive="base">
                                        <p:cTn id="25"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ítulo 13">
            <a:extLst>
              <a:ext uri="{FF2B5EF4-FFF2-40B4-BE49-F238E27FC236}">
                <a16:creationId xmlns:a16="http://schemas.microsoft.com/office/drawing/2014/main" id="{444F1356-8449-E24A-109E-EBC13E04F5F3}"/>
              </a:ext>
            </a:extLst>
          </p:cNvPr>
          <p:cNvSpPr>
            <a:spLocks noGrp="1"/>
          </p:cNvSpPr>
          <p:nvPr>
            <p:ph type="title"/>
          </p:nvPr>
        </p:nvSpPr>
        <p:spPr>
          <a:xfrm>
            <a:off x="463867" y="180753"/>
            <a:ext cx="2653200" cy="659218"/>
          </a:xfrm>
          <a:scene3d>
            <a:camera prst="perspectiveLeft"/>
            <a:lightRig rig="brightRoom" dir="t"/>
          </a:scene3d>
          <a:sp3d>
            <a:bevelT w="190500" h="38100"/>
          </a:sp3d>
        </p:spPr>
        <p:txBody>
          <a:bodyPr>
            <a:noAutofit/>
            <a:sp3d extrusionH="88900" prstMaterial="dkEdge">
              <a:bevelB w="38100" h="38100"/>
            </a:sp3d>
          </a:bodyPr>
          <a:lstStyle/>
          <a:p>
            <a:pPr algn="ctr"/>
            <a:r>
              <a:rPr lang="es-MX" dirty="0">
                <a:ln cap="rnd">
                  <a:solidFill>
                    <a:srgbClr val="3A241B"/>
                  </a:solidFill>
                </a:ln>
                <a:solidFill>
                  <a:schemeClr val="bg1">
                    <a:alpha val="98000"/>
                  </a:schemeClr>
                </a:solidFill>
              </a:rPr>
              <a:t>Lunes</a:t>
            </a:r>
          </a:p>
        </p:txBody>
      </p:sp>
      <p:sp>
        <p:nvSpPr>
          <p:cNvPr id="15" name="Marcador de texto 14">
            <a:extLst>
              <a:ext uri="{FF2B5EF4-FFF2-40B4-BE49-F238E27FC236}">
                <a16:creationId xmlns:a16="http://schemas.microsoft.com/office/drawing/2014/main" id="{273AE9CE-BF4C-446E-C3D7-36DFCFE1EE19}"/>
              </a:ext>
            </a:extLst>
          </p:cNvPr>
          <p:cNvSpPr>
            <a:spLocks noGrp="1"/>
          </p:cNvSpPr>
          <p:nvPr>
            <p:ph type="body" idx="1"/>
          </p:nvPr>
        </p:nvSpPr>
        <p:spPr>
          <a:xfrm>
            <a:off x="463867" y="861237"/>
            <a:ext cx="9447697" cy="1191681"/>
          </a:xfrm>
        </p:spPr>
        <p:txBody>
          <a:bodyPr anchor="t" anchorCtr="0">
            <a:normAutofit fontScale="92500" lnSpcReduction="10000"/>
          </a:bodyPr>
          <a:lstStyle/>
          <a:p>
            <a:pPr>
              <a:lnSpc>
                <a:spcPct val="110000"/>
              </a:lnSpc>
            </a:pPr>
            <a:r>
              <a:rPr lang="es-MX" dirty="0"/>
              <a:t>“y renovaos en el espíritu de vuestra mente, y vestíos del nuevo hombre, creado según Dios en la justicia y santidad de la verdad.” (Efesios 4: 23-24)</a:t>
            </a:r>
          </a:p>
          <a:p>
            <a:pPr>
              <a:lnSpc>
                <a:spcPct val="110000"/>
              </a:lnSpc>
            </a:pPr>
            <a:r>
              <a:rPr lang="es-MX" dirty="0"/>
              <a:t>Al volver a contar la historia de la conversión de su audiencia, ¿qué idea central les está transmitiendo Pablo? (Efe. 4:20–24).</a:t>
            </a:r>
          </a:p>
        </p:txBody>
      </p:sp>
      <p:sp>
        <p:nvSpPr>
          <p:cNvPr id="16" name="Marcador de contenido 15">
            <a:extLst>
              <a:ext uri="{FF2B5EF4-FFF2-40B4-BE49-F238E27FC236}">
                <a16:creationId xmlns:a16="http://schemas.microsoft.com/office/drawing/2014/main" id="{45767219-B16D-A207-C6B6-4C961D37CDAA}"/>
              </a:ext>
            </a:extLst>
          </p:cNvPr>
          <p:cNvSpPr>
            <a:spLocks noGrp="1"/>
          </p:cNvSpPr>
          <p:nvPr>
            <p:ph sz="half" idx="2"/>
          </p:nvPr>
        </p:nvSpPr>
        <p:spPr>
          <a:xfrm>
            <a:off x="463867" y="1912820"/>
            <a:ext cx="7298373" cy="4846568"/>
          </a:xfrm>
        </p:spPr>
        <p:txBody>
          <a:bodyPr>
            <a:normAutofit fontScale="85000" lnSpcReduction="20000"/>
          </a:bodyPr>
          <a:lstStyle/>
          <a:p>
            <a:pPr marL="0" indent="0" algn="just">
              <a:lnSpc>
                <a:spcPct val="110000"/>
              </a:lnSpc>
              <a:spcBef>
                <a:spcPts val="300"/>
              </a:spcBef>
              <a:buNone/>
            </a:pPr>
            <a:r>
              <a:rPr lang="es-MX" sz="1800" b="1" dirty="0"/>
              <a:t>R. </a:t>
            </a:r>
            <a:r>
              <a:rPr lang="es-MX" b="1" dirty="0">
                <a:solidFill>
                  <a:schemeClr val="accent1">
                    <a:lumMod val="75000"/>
                  </a:schemeClr>
                </a:solidFill>
              </a:rPr>
              <a:t>Adoptar una vida moldeada por Cristo requiere tres procesos, que él expresa con imágenes de vestimenta: (1) “despojarse”, o alejarse, de la antigua forma de vida; (2) experimentar una renovación interior; y (3) “vestirse” del nuevo modelo divino de vida.</a:t>
            </a:r>
          </a:p>
          <a:p>
            <a:pPr marL="0" indent="0" algn="just">
              <a:lnSpc>
                <a:spcPct val="110000"/>
              </a:lnSpc>
              <a:spcBef>
                <a:spcPts val="300"/>
              </a:spcBef>
              <a:buNone/>
            </a:pPr>
            <a:r>
              <a:rPr lang="es-MX" sz="2000" dirty="0"/>
              <a:t>Es cierto que venimos a Dios tal como somos, en los trapos inmundos del pecado, pero no venimos a Él para permanecer en esos harapos; más bien, venimos a Dios para quitarnos esos trapos, para ser lavados y caminar hacia la "novedad de la vida". (Romanos 6:4). Sin este entendimiento, el cristianismo perderá su poder y mensaje de salvación. El cristianismo no es una religión de afirmar a la humanidad en sus caminos pecaminosos. Más bien, el mensaje bíblico desafía a todas las naciones, tribus, lenguas y culturas a evaluarse a sí mismas a la luz de las Escrituras y aceptar el lavado y la obra del Espíritu Santo de Dios para regenerarnos</a:t>
            </a:r>
            <a:r>
              <a:rPr lang="es-MX" dirty="0"/>
              <a:t>.</a:t>
            </a:r>
            <a:endParaRPr lang="es-MX" sz="1800" dirty="0"/>
          </a:p>
          <a:p>
            <a:pPr marL="0" indent="0" algn="just">
              <a:lnSpc>
                <a:spcPct val="110000"/>
              </a:lnSpc>
              <a:spcBef>
                <a:spcPts val="300"/>
              </a:spcBef>
              <a:buNone/>
            </a:pPr>
            <a:r>
              <a:rPr lang="es-MX" b="1" dirty="0"/>
              <a:t>“La gracia de Dios obra por la renovación para transformar la vida. No basta un mero cambio externo para ponernos en armonía con Dios. Hay muchos que traían de reformarse corrigiendo este mal hábito o aquel otro, y esperan de este modo llegar a ser cristianos, pero están comenzando por mal lugar. Nuestra obra comienza con el corazón…” </a:t>
            </a:r>
            <a:r>
              <a:rPr lang="es-MX" i="1" dirty="0"/>
              <a:t>(La maravillosa gracia de Dios, p. 223).</a:t>
            </a:r>
          </a:p>
          <a:p>
            <a:pPr marL="0" indent="0" algn="just">
              <a:lnSpc>
                <a:spcPct val="110000"/>
              </a:lnSpc>
              <a:spcBef>
                <a:spcPts val="300"/>
              </a:spcBef>
              <a:buNone/>
            </a:pPr>
            <a:r>
              <a:rPr lang="es-MX" b="1" dirty="0"/>
              <a:t>Reflexionemos</a:t>
            </a:r>
            <a:r>
              <a:rPr lang="es-MX" sz="1800" b="1" dirty="0"/>
              <a:t>:</a:t>
            </a:r>
            <a:r>
              <a:rPr lang="es-MX" b="1" dirty="0">
                <a:solidFill>
                  <a:srgbClr val="C00000"/>
                </a:solidFill>
              </a:rPr>
              <a:t> ¿Cuál es la diferencia, la diferencia crucial, entre aprender de Cristo y aprender a conocer a Cristo?</a:t>
            </a:r>
            <a:endParaRPr lang="es-MX" dirty="0"/>
          </a:p>
        </p:txBody>
      </p:sp>
      <p:pic>
        <p:nvPicPr>
          <p:cNvPr id="5" name="Marcador de contenido 4">
            <a:extLst>
              <a:ext uri="{FF2B5EF4-FFF2-40B4-BE49-F238E27FC236}">
                <a16:creationId xmlns:a16="http://schemas.microsoft.com/office/drawing/2014/main" id="{CD716F69-78A8-C0CD-90E1-5E678A611B45}"/>
              </a:ext>
            </a:extLst>
          </p:cNvPr>
          <p:cNvPicPr>
            <a:picLocks noGrp="1" noChangeAspect="1"/>
          </p:cNvPicPr>
          <p:nvPr>
            <p:ph sz="quarter" idx="4"/>
          </p:nvPr>
        </p:nvPicPr>
        <p:blipFill>
          <a:blip r:embed="rId2">
            <a:extLst>
              <a:ext uri="{28A0092B-C50C-407E-A947-70E740481C1C}">
                <a14:useLocalDpi xmlns:a14="http://schemas.microsoft.com/office/drawing/2010/main" val="0"/>
              </a:ext>
            </a:extLst>
          </a:blip>
          <a:srcRect/>
          <a:stretch/>
        </p:blipFill>
        <p:spPr>
          <a:xfrm>
            <a:off x="7859713" y="2386711"/>
            <a:ext cx="2432367" cy="3643503"/>
          </a:xfrm>
          <a:ln w="76200">
            <a:solidFill>
              <a:srgbClr val="BB5610"/>
            </a:solidFill>
          </a:ln>
        </p:spPr>
      </p:pic>
      <p:sp>
        <p:nvSpPr>
          <p:cNvPr id="3" name="CuadroTexto 2">
            <a:extLst>
              <a:ext uri="{FF2B5EF4-FFF2-40B4-BE49-F238E27FC236}">
                <a16:creationId xmlns:a16="http://schemas.microsoft.com/office/drawing/2014/main" id="{59155F0B-0975-150E-86E7-E6B9F5FBE7C0}"/>
              </a:ext>
            </a:extLst>
          </p:cNvPr>
          <p:cNvSpPr txBox="1"/>
          <p:nvPr/>
        </p:nvSpPr>
        <p:spPr>
          <a:xfrm>
            <a:off x="3287564" y="181171"/>
            <a:ext cx="6624000" cy="658800"/>
          </a:xfrm>
          <a:prstGeom prst="rect">
            <a:avLst/>
          </a:prstGeom>
          <a:solidFill>
            <a:srgbClr val="BB561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a:bodyPr>
          <a:lstStyle/>
          <a:p>
            <a:r>
              <a:rPr lang="es-MX" sz="2800" dirty="0">
                <a:solidFill>
                  <a:schemeClr val="bg1">
                    <a:lumMod val="95000"/>
                  </a:schemeClr>
                </a:solidFill>
                <a:latin typeface="Amasis MT Pro Black" panose="02040A04050005020304" pitchFamily="18" charset="0"/>
              </a:rPr>
              <a:t>UN CAMBIO DE ROPA DRAMÁTICO</a:t>
            </a:r>
          </a:p>
        </p:txBody>
      </p:sp>
    </p:spTree>
    <p:extLst>
      <p:ext uri="{BB962C8B-B14F-4D97-AF65-F5344CB8AC3E}">
        <p14:creationId xmlns:p14="http://schemas.microsoft.com/office/powerpoint/2010/main" val="862707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 calcmode="lin" valueType="num">
                                      <p:cBhvr additive="base">
                                        <p:cTn id="7"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
                                            <p:txEl>
                                              <p:pRg st="1" end="1"/>
                                            </p:txEl>
                                          </p:spTgt>
                                        </p:tgtEl>
                                        <p:attrNameLst>
                                          <p:attrName>style.visibility</p:attrName>
                                        </p:attrNameLst>
                                      </p:cBhvr>
                                      <p:to>
                                        <p:strVal val="visible"/>
                                      </p:to>
                                    </p:set>
                                    <p:anim calcmode="lin" valueType="num">
                                      <p:cBhvr additive="base">
                                        <p:cTn id="13" dur="500" fill="hold"/>
                                        <p:tgtEl>
                                          <p:spTgt spid="1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
                                            <p:txEl>
                                              <p:pRg st="2" end="2"/>
                                            </p:txEl>
                                          </p:spTgt>
                                        </p:tgtEl>
                                        <p:attrNameLst>
                                          <p:attrName>style.visibility</p:attrName>
                                        </p:attrNameLst>
                                      </p:cBhvr>
                                      <p:to>
                                        <p:strVal val="visible"/>
                                      </p:to>
                                    </p:set>
                                    <p:anim calcmode="lin" valueType="num">
                                      <p:cBhvr additive="base">
                                        <p:cTn id="19"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6">
                                            <p:txEl>
                                              <p:pRg st="3" end="3"/>
                                            </p:txEl>
                                          </p:spTgt>
                                        </p:tgtEl>
                                        <p:attrNameLst>
                                          <p:attrName>style.visibility</p:attrName>
                                        </p:attrNameLst>
                                      </p:cBhvr>
                                      <p:to>
                                        <p:strVal val="visible"/>
                                      </p:to>
                                    </p:set>
                                    <p:anim calcmode="lin" valueType="num">
                                      <p:cBhvr additive="base">
                                        <p:cTn id="25" dur="500" fill="hold"/>
                                        <p:tgtEl>
                                          <p:spTgt spid="1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C18ABD32-E38F-BEF9-7EEC-AD41419AC794}"/>
              </a:ext>
            </a:extLst>
          </p:cNvPr>
          <p:cNvSpPr>
            <a:spLocks noGrp="1"/>
          </p:cNvSpPr>
          <p:nvPr>
            <p:ph type="title"/>
          </p:nvPr>
        </p:nvSpPr>
        <p:spPr>
          <a:xfrm>
            <a:off x="445327" y="180753"/>
            <a:ext cx="2653200" cy="659218"/>
          </a:xfrm>
        </p:spPr>
        <p:txBody>
          <a:bodyPr>
            <a:normAutofit fontScale="90000"/>
          </a:bodyPr>
          <a:lstStyle/>
          <a:p>
            <a:pPr algn="ctr"/>
            <a:r>
              <a:rPr lang="es-MX" dirty="0">
                <a:ln cap="rnd">
                  <a:solidFill>
                    <a:srgbClr val="3A241B"/>
                  </a:solidFill>
                </a:ln>
                <a:solidFill>
                  <a:schemeClr val="bg1">
                    <a:alpha val="98000"/>
                  </a:schemeClr>
                </a:solidFill>
                <a:effectLst>
                  <a:innerShdw blurRad="63500" dir="18900000">
                    <a:prstClr val="black">
                      <a:alpha val="50000"/>
                    </a:prstClr>
                  </a:innerShdw>
                </a:effectLst>
              </a:rPr>
              <a:t>Martes</a:t>
            </a:r>
            <a:endParaRPr lang="es-MX" dirty="0">
              <a:effectLst>
                <a:innerShdw blurRad="63500" dir="18900000">
                  <a:prstClr val="black">
                    <a:alpha val="50000"/>
                  </a:prstClr>
                </a:innerShdw>
              </a:effectLst>
            </a:endParaRPr>
          </a:p>
        </p:txBody>
      </p:sp>
      <p:sp>
        <p:nvSpPr>
          <p:cNvPr id="7" name="Marcador de texto 6">
            <a:extLst>
              <a:ext uri="{FF2B5EF4-FFF2-40B4-BE49-F238E27FC236}">
                <a16:creationId xmlns:a16="http://schemas.microsoft.com/office/drawing/2014/main" id="{9A8B48DA-4413-26BF-EC99-862B3BCCCCA7}"/>
              </a:ext>
            </a:extLst>
          </p:cNvPr>
          <p:cNvSpPr>
            <a:spLocks noGrp="1"/>
          </p:cNvSpPr>
          <p:nvPr>
            <p:ph type="body" idx="1"/>
          </p:nvPr>
        </p:nvSpPr>
        <p:spPr>
          <a:xfrm>
            <a:off x="445326" y="861239"/>
            <a:ext cx="9457275" cy="949404"/>
          </a:xfrm>
        </p:spPr>
        <p:txBody>
          <a:bodyPr anchor="t">
            <a:normAutofit fontScale="85000" lnSpcReduction="10000"/>
          </a:bodyPr>
          <a:lstStyle/>
          <a:p>
            <a:pPr>
              <a:lnSpc>
                <a:spcPct val="100000"/>
              </a:lnSpc>
            </a:pPr>
            <a:r>
              <a:rPr lang="es-MX" dirty="0"/>
              <a:t>“Por lo cual, desechando la mentira, hablad verdad cada uno con su prójimo; porque somos miembros los unos de los otros. Airaos, pero no pequéis; no se ponga el sol sobre vuestro enojo,” (Efesios 4: 25-26)</a:t>
            </a:r>
          </a:p>
          <a:p>
            <a:pPr>
              <a:lnSpc>
                <a:spcPct val="100000"/>
              </a:lnSpc>
            </a:pPr>
            <a:r>
              <a:rPr lang="es-MX" dirty="0"/>
              <a:t>¿Qué consejos de Pablo con respecto al uso de la palabra entre los creyentes son los más importantes para ti en este momento? ¿Por qué? (Efe. 4:25–29).</a:t>
            </a:r>
          </a:p>
        </p:txBody>
      </p:sp>
      <p:sp>
        <p:nvSpPr>
          <p:cNvPr id="8" name="Marcador de contenido 7">
            <a:extLst>
              <a:ext uri="{FF2B5EF4-FFF2-40B4-BE49-F238E27FC236}">
                <a16:creationId xmlns:a16="http://schemas.microsoft.com/office/drawing/2014/main" id="{11F57159-DA92-C69A-F804-BE0279520E05}"/>
              </a:ext>
            </a:extLst>
          </p:cNvPr>
          <p:cNvSpPr>
            <a:spLocks noGrp="1"/>
          </p:cNvSpPr>
          <p:nvPr>
            <p:ph sz="half" idx="2"/>
          </p:nvPr>
        </p:nvSpPr>
        <p:spPr>
          <a:xfrm>
            <a:off x="445327" y="1712258"/>
            <a:ext cx="7414216" cy="4972317"/>
          </a:xfrm>
        </p:spPr>
        <p:txBody>
          <a:bodyPr>
            <a:normAutofit fontScale="92500" lnSpcReduction="10000"/>
          </a:bodyPr>
          <a:lstStyle/>
          <a:p>
            <a:pPr marL="0" indent="0" algn="just">
              <a:spcBef>
                <a:spcPts val="300"/>
              </a:spcBef>
              <a:buNone/>
            </a:pPr>
            <a:r>
              <a:rPr lang="es-MX" b="1" dirty="0"/>
              <a:t>R.</a:t>
            </a:r>
            <a:r>
              <a:rPr lang="es-MX" dirty="0"/>
              <a:t> </a:t>
            </a:r>
            <a:r>
              <a:rPr lang="es-MX" b="1" dirty="0">
                <a:solidFill>
                  <a:srgbClr val="0970BC"/>
                </a:solidFill>
              </a:rPr>
              <a:t>Desechar la mentira, hablando la verdad siempre, no hablar palabras que no edifiquen. Porque esto nos hará que haya menos pleitos entre los miembros de la iglesia y más unidad.</a:t>
            </a:r>
          </a:p>
          <a:p>
            <a:pPr marL="0" indent="0" algn="just">
              <a:spcBef>
                <a:spcPts val="300"/>
              </a:spcBef>
              <a:buNone/>
            </a:pPr>
            <a:r>
              <a:rPr lang="es-MX" dirty="0"/>
              <a:t>Efesios 4:29 al 32 constituye uno de los llamados más emotivos de toda la Escritura en relación con el uso de la palabra, y cada frase brinda un valioso consejo. Pablo visualiza que la palabra destructiva surge en el corazón y se abre camino inexorablemente hacia los labios para hacer su dañina obra. Parafraseando el pensamiento de Pablo: "Cuando una palabra dañina suba a tu garganta, ¡trágatela!" Pablo pide a los creyentes que adopten un análisis interno y personal de su discurso, inspirados por el Espíritu, que aplique tres criterios antes de lanzar al aire cualquier declaración: Edifique, sea positiva, al hablar imitemos el trato que Dios no dispensa.</a:t>
            </a:r>
          </a:p>
          <a:p>
            <a:pPr marL="0" indent="0" algn="just">
              <a:spcBef>
                <a:spcPts val="300"/>
              </a:spcBef>
              <a:buNone/>
            </a:pPr>
            <a:r>
              <a:rPr lang="es-MX" b="1" dirty="0"/>
              <a:t>“Cultivad una mentalidad de oración y educad la lengua para hablar palabras justas, que sean de bendición y no de desaliento. Hablad de la bondad, la misericordia y el amor de Dios. Desechad todas las palabras incrédulas y todo lo que es barato y común. Que vuestras palabras sean palabras sanas, que no puedan ser condenadas, y la paz de Dios seguramente vendrá al alma” </a:t>
            </a:r>
            <a:r>
              <a:rPr lang="es-MX" i="1" dirty="0"/>
              <a:t>(In </a:t>
            </a:r>
            <a:r>
              <a:rPr lang="es-MX" i="1" dirty="0" err="1"/>
              <a:t>Heavenly</a:t>
            </a:r>
            <a:r>
              <a:rPr lang="es-MX" i="1" dirty="0"/>
              <a:t> Places, p. 175; parcialmente en: En los lugares celestiales, p. 177).</a:t>
            </a:r>
          </a:p>
          <a:p>
            <a:pPr marL="0" indent="0" algn="just">
              <a:spcBef>
                <a:spcPts val="300"/>
              </a:spcBef>
              <a:buNone/>
            </a:pPr>
            <a:r>
              <a:rPr lang="es-MX" b="1" dirty="0"/>
              <a:t>Reflexionemos:</a:t>
            </a:r>
            <a:r>
              <a:rPr lang="es-MX" dirty="0"/>
              <a:t> </a:t>
            </a:r>
            <a:r>
              <a:rPr lang="es-MX" b="1" dirty="0">
                <a:solidFill>
                  <a:srgbClr val="C00000"/>
                </a:solidFill>
              </a:rPr>
              <a:t>Al hablar seguimos los consejos de Pablo de edificar y unir la iglesia, o estamos hablando para la destrucción y separación.</a:t>
            </a:r>
          </a:p>
        </p:txBody>
      </p:sp>
      <p:pic>
        <p:nvPicPr>
          <p:cNvPr id="4" name="Marcador de contenido 3">
            <a:extLst>
              <a:ext uri="{FF2B5EF4-FFF2-40B4-BE49-F238E27FC236}">
                <a16:creationId xmlns:a16="http://schemas.microsoft.com/office/drawing/2014/main" id="{DBE59BA5-EEA5-EE83-7785-20B8EA9BCAE4}"/>
              </a:ext>
            </a:extLst>
          </p:cNvPr>
          <p:cNvPicPr>
            <a:picLocks noGrp="1" noChangeAspect="1"/>
          </p:cNvPicPr>
          <p:nvPr>
            <p:ph sz="quarter" idx="4"/>
          </p:nvPr>
        </p:nvPicPr>
        <p:blipFill>
          <a:blip r:embed="rId2">
            <a:extLst>
              <a:ext uri="{28A0092B-C50C-407E-A947-70E740481C1C}">
                <a14:useLocalDpi xmlns:a14="http://schemas.microsoft.com/office/drawing/2010/main" val="0"/>
              </a:ext>
            </a:extLst>
          </a:blip>
          <a:srcRect/>
          <a:stretch/>
        </p:blipFill>
        <p:spPr>
          <a:xfrm>
            <a:off x="7933764" y="2716305"/>
            <a:ext cx="2377440" cy="3137647"/>
          </a:xfrm>
          <a:ln w="76200">
            <a:solidFill>
              <a:srgbClr val="5A863C"/>
            </a:solidFill>
          </a:ln>
        </p:spPr>
      </p:pic>
      <p:sp>
        <p:nvSpPr>
          <p:cNvPr id="2" name="CuadroTexto 1">
            <a:extLst>
              <a:ext uri="{FF2B5EF4-FFF2-40B4-BE49-F238E27FC236}">
                <a16:creationId xmlns:a16="http://schemas.microsoft.com/office/drawing/2014/main" id="{08C685AE-E21C-8DBF-EB5E-2BDEB9589609}"/>
              </a:ext>
            </a:extLst>
          </p:cNvPr>
          <p:cNvSpPr txBox="1"/>
          <p:nvPr/>
        </p:nvSpPr>
        <p:spPr>
          <a:xfrm>
            <a:off x="3278601" y="173425"/>
            <a:ext cx="6624000" cy="658800"/>
          </a:xfrm>
          <a:prstGeom prst="rect">
            <a:avLst/>
          </a:prstGeom>
          <a:solidFill>
            <a:srgbClr val="59873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spAutoFit/>
          </a:bodyPr>
          <a:lstStyle/>
          <a:p>
            <a:r>
              <a:rPr lang="es-MX" sz="2000" dirty="0">
                <a:solidFill>
                  <a:schemeClr val="bg1">
                    <a:lumMod val="95000"/>
                  </a:schemeClr>
                </a:solidFill>
                <a:latin typeface="Amasis MT Pro Black" panose="02040A04050005020304" pitchFamily="18" charset="0"/>
              </a:rPr>
              <a:t>PALABRAS LLENAS DE GRACIA QUE UNIFICANA</a:t>
            </a:r>
          </a:p>
        </p:txBody>
      </p:sp>
    </p:spTree>
    <p:extLst>
      <p:ext uri="{BB962C8B-B14F-4D97-AF65-F5344CB8AC3E}">
        <p14:creationId xmlns:p14="http://schemas.microsoft.com/office/powerpoint/2010/main" val="3296400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 calcmode="lin" valueType="num">
                                      <p:cBhvr additive="base">
                                        <p:cTn id="19"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xEl>
                                              <p:pRg st="3" end="3"/>
                                            </p:txEl>
                                          </p:spTgt>
                                        </p:tgtEl>
                                        <p:attrNameLst>
                                          <p:attrName>style.visibility</p:attrName>
                                        </p:attrNameLst>
                                      </p:cBhvr>
                                      <p:to>
                                        <p:strVal val="visible"/>
                                      </p:to>
                                    </p:set>
                                    <p:anim calcmode="lin" valueType="num">
                                      <p:cBhvr additive="base">
                                        <p:cTn id="25"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C44BABAF-3E12-091E-23E3-49715F1FCCEE}"/>
              </a:ext>
            </a:extLst>
          </p:cNvPr>
          <p:cNvSpPr>
            <a:spLocks noGrp="1"/>
          </p:cNvSpPr>
          <p:nvPr>
            <p:ph type="title"/>
          </p:nvPr>
        </p:nvSpPr>
        <p:spPr>
          <a:xfrm>
            <a:off x="463867" y="180753"/>
            <a:ext cx="2653200" cy="659218"/>
          </a:xfrm>
        </p:spPr>
        <p:txBody>
          <a:bodyPr>
            <a:normAutofit fontScale="90000"/>
          </a:bodyPr>
          <a:lstStyle/>
          <a:p>
            <a:pPr algn="ctr"/>
            <a:r>
              <a:rPr lang="es-MX" dirty="0">
                <a:ln cap="rnd">
                  <a:solidFill>
                    <a:srgbClr val="3A241B"/>
                  </a:solidFill>
                </a:ln>
                <a:solidFill>
                  <a:schemeClr val="bg1">
                    <a:alpha val="98000"/>
                  </a:schemeClr>
                </a:solidFill>
              </a:rPr>
              <a:t>Miércoles</a:t>
            </a:r>
            <a:endParaRPr lang="es-MX" dirty="0"/>
          </a:p>
        </p:txBody>
      </p:sp>
      <p:sp>
        <p:nvSpPr>
          <p:cNvPr id="7" name="Marcador de texto 6">
            <a:extLst>
              <a:ext uri="{FF2B5EF4-FFF2-40B4-BE49-F238E27FC236}">
                <a16:creationId xmlns:a16="http://schemas.microsoft.com/office/drawing/2014/main" id="{2172DD00-5189-0878-FCDF-F371852DFE27}"/>
              </a:ext>
            </a:extLst>
          </p:cNvPr>
          <p:cNvSpPr>
            <a:spLocks noGrp="1"/>
          </p:cNvSpPr>
          <p:nvPr>
            <p:ph type="body" idx="1"/>
          </p:nvPr>
        </p:nvSpPr>
        <p:spPr>
          <a:xfrm>
            <a:off x="463868" y="861237"/>
            <a:ext cx="9457200" cy="972271"/>
          </a:xfrm>
        </p:spPr>
        <p:txBody>
          <a:bodyPr anchor="t">
            <a:normAutofit fontScale="92500" lnSpcReduction="20000"/>
          </a:bodyPr>
          <a:lstStyle/>
          <a:p>
            <a:pPr>
              <a:lnSpc>
                <a:spcPct val="110000"/>
              </a:lnSpc>
            </a:pPr>
            <a:r>
              <a:rPr lang="es-MX" sz="1700" dirty="0"/>
              <a:t>“Y no contristéis al Espíritu Santo de Dios, con el cual fuisteis sellados para el día de la redención.” (Efesios 4: 30)</a:t>
            </a:r>
          </a:p>
          <a:p>
            <a:pPr>
              <a:lnSpc>
                <a:spcPct val="110000"/>
              </a:lnSpc>
            </a:pPr>
            <a:r>
              <a:rPr lang="es-MX" sz="1700" dirty="0"/>
              <a:t>Al analizar los pecados de la expresión verbal dentro de la comunidad cristiana, ¿qué exhortación comparte Pablo acerca de la presencia del Espíritu Santo con los creyentes? Efesios 4:30.</a:t>
            </a:r>
          </a:p>
        </p:txBody>
      </p:sp>
      <p:sp>
        <p:nvSpPr>
          <p:cNvPr id="8" name="Marcador de contenido 7">
            <a:extLst>
              <a:ext uri="{FF2B5EF4-FFF2-40B4-BE49-F238E27FC236}">
                <a16:creationId xmlns:a16="http://schemas.microsoft.com/office/drawing/2014/main" id="{03EC53B5-80BB-CA2F-28F5-414F3D5F8530}"/>
              </a:ext>
            </a:extLst>
          </p:cNvPr>
          <p:cNvSpPr>
            <a:spLocks noGrp="1"/>
          </p:cNvSpPr>
          <p:nvPr>
            <p:ph sz="half" idx="2"/>
          </p:nvPr>
        </p:nvSpPr>
        <p:spPr>
          <a:xfrm>
            <a:off x="463867" y="1739154"/>
            <a:ext cx="7395675" cy="5074026"/>
          </a:xfrm>
        </p:spPr>
        <p:txBody>
          <a:bodyPr>
            <a:normAutofit fontScale="92500" lnSpcReduction="10000"/>
          </a:bodyPr>
          <a:lstStyle/>
          <a:p>
            <a:pPr marL="0" indent="0" algn="just">
              <a:spcBef>
                <a:spcPts val="600"/>
              </a:spcBef>
              <a:buNone/>
            </a:pPr>
            <a:r>
              <a:rPr lang="es-MX" b="1" dirty="0"/>
              <a:t>R.</a:t>
            </a:r>
            <a:r>
              <a:rPr lang="es-MX" dirty="0"/>
              <a:t> </a:t>
            </a:r>
            <a:r>
              <a:rPr lang="es-MX" b="1" dirty="0">
                <a:solidFill>
                  <a:srgbClr val="0970BC"/>
                </a:solidFill>
              </a:rPr>
              <a:t>Nos dice que cuando usamos mal el don de la palabra, entristecemos al Espíritu Santo, esto no quiere decir que el Espíritu se va, sino que se entristece, ya que convive con nosotros hasta el día de la redención.</a:t>
            </a:r>
          </a:p>
          <a:p>
            <a:pPr marL="0" indent="0" algn="just">
              <a:spcBef>
                <a:spcPts val="600"/>
              </a:spcBef>
              <a:buNone/>
              <a:defRPr/>
            </a:pPr>
            <a:r>
              <a:rPr lang="es-MX" sz="1700" dirty="0">
                <a:solidFill>
                  <a:prstClr val="black"/>
                </a:solidFill>
              </a:rPr>
              <a:t>Pablo nos insta a que dejemos que el Espíritu instales este asombroso filtro a las palabras en nuestra mente: ¿Es constructivo para el oyente lo que voy a expresar? ¿Es apropiado y oportuno? ¿Bendice al oyente con la gracia? Pablo, se hace evidente que la instalación de este filtro es un resultado de la obra del Espíritu Santo. El "sellamiento" que Pablo tiene en mente aquí es el que se produce en el momento de la conversión, cuando los creyentes reciben el don del Espíritu Santo, que los marca como propiedad de Dios. Este sellamiento debe ser un hito central de la vida del creyente hasta "el día de la redención.</a:t>
            </a:r>
          </a:p>
          <a:p>
            <a:pPr marL="0" lvl="0" indent="0" algn="just">
              <a:spcBef>
                <a:spcPts val="600"/>
              </a:spcBef>
              <a:buNone/>
              <a:defRPr/>
            </a:pPr>
            <a:r>
              <a:rPr lang="es-MX" sz="1700" dirty="0">
                <a:solidFill>
                  <a:prstClr val="black"/>
                </a:solidFill>
              </a:rPr>
              <a:t> </a:t>
            </a:r>
            <a:r>
              <a:rPr lang="es-MX" sz="1700" b="1" dirty="0"/>
              <a:t>“El Espíritu Santo prometido, a quien él había de mandar después que ascendiera a su Padre, está constantemente trabajando para atraer la atención al gran sacrificio oficial hecho en la cruz del Calvario, y para desarrollar ante el mundo el amor de Dios hacia el hombre, y para abrir ante el alma culpable las cosas preciosas que hay en las Escrituras, para presentar a las mentes entenebrecidas los rayos brillantes del Sol de Justicia, las verdades que hacen que sus corazones ardan dentro de ellos por haberse despertado el conocimiento de las verdades referentes a la eternidad” </a:t>
            </a:r>
            <a:r>
              <a:rPr lang="es-MX" sz="1700" i="1" dirty="0"/>
              <a:t>(Mensajes selectos, t. 3, p. 155).</a:t>
            </a:r>
          </a:p>
          <a:p>
            <a:pPr marL="0" lvl="0" indent="0" algn="just">
              <a:spcBef>
                <a:spcPts val="600"/>
              </a:spcBef>
              <a:buNone/>
              <a:defRPr/>
            </a:pPr>
            <a:r>
              <a:rPr kumimoji="0" lang="es-MX" sz="17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Reflexionemos:</a:t>
            </a:r>
            <a:r>
              <a:rPr kumimoji="0" lang="es-MX" sz="17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lang="es-MX" sz="1700" b="1" dirty="0">
                <a:solidFill>
                  <a:srgbClr val="C00000"/>
                </a:solidFill>
              </a:rPr>
              <a:t>Compartimos la vida con un miembro de la Deidad comprometido con nosotros en una relación duradera que nos sella hasta el tiempo del fin. ¿Cuál debería ser nuestra respuesta de fe a esta asombrosa verdad?</a:t>
            </a:r>
            <a:endParaRPr lang="es-MX" sz="1700" i="1" dirty="0"/>
          </a:p>
        </p:txBody>
      </p:sp>
      <p:pic>
        <p:nvPicPr>
          <p:cNvPr id="4" name="Marcador de contenido 3">
            <a:extLst>
              <a:ext uri="{FF2B5EF4-FFF2-40B4-BE49-F238E27FC236}">
                <a16:creationId xmlns:a16="http://schemas.microsoft.com/office/drawing/2014/main" id="{D211D89B-89A9-635C-C047-A68CD26A189F}"/>
              </a:ext>
            </a:extLst>
          </p:cNvPr>
          <p:cNvPicPr>
            <a:picLocks noGrp="1" noChangeAspect="1"/>
          </p:cNvPicPr>
          <p:nvPr>
            <p:ph sz="quarter" idx="4"/>
          </p:nvPr>
        </p:nvPicPr>
        <p:blipFill>
          <a:blip r:embed="rId2">
            <a:extLst>
              <a:ext uri="{28A0092B-C50C-407E-A947-70E740481C1C}">
                <a14:useLocalDpi xmlns:a14="http://schemas.microsoft.com/office/drawing/2010/main" val="0"/>
              </a:ext>
            </a:extLst>
          </a:blip>
          <a:srcRect/>
          <a:stretch/>
        </p:blipFill>
        <p:spPr>
          <a:xfrm>
            <a:off x="7940224" y="2752165"/>
            <a:ext cx="2322342" cy="2922494"/>
          </a:xfrm>
          <a:ln w="76200">
            <a:solidFill>
              <a:srgbClr val="6F359A"/>
            </a:solidFill>
          </a:ln>
        </p:spPr>
      </p:pic>
      <p:sp>
        <p:nvSpPr>
          <p:cNvPr id="2" name="CuadroTexto 1">
            <a:extLst>
              <a:ext uri="{FF2B5EF4-FFF2-40B4-BE49-F238E27FC236}">
                <a16:creationId xmlns:a16="http://schemas.microsoft.com/office/drawing/2014/main" id="{93D4AD41-BBA2-6A4A-28FE-57EE21BC4ED8}"/>
              </a:ext>
            </a:extLst>
          </p:cNvPr>
          <p:cNvSpPr txBox="1"/>
          <p:nvPr/>
        </p:nvSpPr>
        <p:spPr>
          <a:xfrm>
            <a:off x="3278601" y="187113"/>
            <a:ext cx="6624000" cy="658800"/>
          </a:xfrm>
          <a:prstGeom prst="rect">
            <a:avLst/>
          </a:prstGeom>
          <a:solidFill>
            <a:srgbClr val="6E319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fontScale="77500" lnSpcReduction="20000"/>
          </a:bodyPr>
          <a:lstStyle/>
          <a:p>
            <a:r>
              <a:rPr lang="es-MX" sz="2800" dirty="0">
                <a:solidFill>
                  <a:schemeClr val="bg1">
                    <a:lumMod val="95000"/>
                  </a:schemeClr>
                </a:solidFill>
                <a:latin typeface="Amasis MT Pro Black" panose="02040A04050005020304" pitchFamily="18" charset="0"/>
              </a:rPr>
              <a:t>EL ESPÍRITU SANTO EN LA VIDA DEL CREYENTE</a:t>
            </a:r>
          </a:p>
        </p:txBody>
      </p:sp>
    </p:spTree>
    <p:extLst>
      <p:ext uri="{BB962C8B-B14F-4D97-AF65-F5344CB8AC3E}">
        <p14:creationId xmlns:p14="http://schemas.microsoft.com/office/powerpoint/2010/main" val="1687244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 calcmode="lin" valueType="num">
                                      <p:cBhvr additive="base">
                                        <p:cTn id="19"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xEl>
                                              <p:pRg st="3" end="3"/>
                                            </p:txEl>
                                          </p:spTgt>
                                        </p:tgtEl>
                                        <p:attrNameLst>
                                          <p:attrName>style.visibility</p:attrName>
                                        </p:attrNameLst>
                                      </p:cBhvr>
                                      <p:to>
                                        <p:strVal val="visible"/>
                                      </p:to>
                                    </p:set>
                                    <p:anim calcmode="lin" valueType="num">
                                      <p:cBhvr additive="base">
                                        <p:cTn id="25"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14F3F05D-9893-5D6C-49AF-47EB31D1F4D2}"/>
              </a:ext>
            </a:extLst>
          </p:cNvPr>
          <p:cNvSpPr>
            <a:spLocks noGrp="1"/>
          </p:cNvSpPr>
          <p:nvPr>
            <p:ph type="title"/>
          </p:nvPr>
        </p:nvSpPr>
        <p:spPr>
          <a:xfrm>
            <a:off x="454296" y="180753"/>
            <a:ext cx="2647692" cy="659218"/>
          </a:xfrm>
        </p:spPr>
        <p:txBody>
          <a:bodyPr>
            <a:normAutofit fontScale="90000"/>
          </a:bodyPr>
          <a:lstStyle/>
          <a:p>
            <a:pPr algn="ctr"/>
            <a:r>
              <a:rPr lang="es-MX" dirty="0">
                <a:ln cap="rnd">
                  <a:solidFill>
                    <a:srgbClr val="3A241B"/>
                  </a:solidFill>
                </a:ln>
                <a:solidFill>
                  <a:schemeClr val="bg1">
                    <a:alpha val="98000"/>
                  </a:schemeClr>
                </a:solidFill>
              </a:rPr>
              <a:t>Jueves</a:t>
            </a:r>
            <a:endParaRPr lang="es-MX" dirty="0"/>
          </a:p>
        </p:txBody>
      </p:sp>
      <p:sp>
        <p:nvSpPr>
          <p:cNvPr id="7" name="Marcador de texto 6">
            <a:extLst>
              <a:ext uri="{FF2B5EF4-FFF2-40B4-BE49-F238E27FC236}">
                <a16:creationId xmlns:a16="http://schemas.microsoft.com/office/drawing/2014/main" id="{561AB1F5-B354-8C1B-B95F-2B1DF3FECEFE}"/>
              </a:ext>
            </a:extLst>
          </p:cNvPr>
          <p:cNvSpPr>
            <a:spLocks noGrp="1"/>
          </p:cNvSpPr>
          <p:nvPr>
            <p:ph type="body" idx="1"/>
          </p:nvPr>
        </p:nvSpPr>
        <p:spPr>
          <a:xfrm>
            <a:off x="453682" y="861238"/>
            <a:ext cx="9448920" cy="1150442"/>
          </a:xfrm>
        </p:spPr>
        <p:txBody>
          <a:bodyPr anchor="t">
            <a:normAutofit fontScale="92500" lnSpcReduction="20000"/>
          </a:bodyPr>
          <a:lstStyle/>
          <a:p>
            <a:pPr>
              <a:lnSpc>
                <a:spcPct val="100000"/>
              </a:lnSpc>
            </a:pPr>
            <a:r>
              <a:rPr lang="es-MX" dirty="0"/>
              <a:t>“Quítense de vosotros toda amargura, enojo, ira, gritería y maledicencia, y toda malicia.</a:t>
            </a:r>
          </a:p>
          <a:p>
            <a:pPr>
              <a:lnSpc>
                <a:spcPct val="100000"/>
              </a:lnSpc>
            </a:pPr>
            <a:r>
              <a:rPr lang="es-MX" dirty="0"/>
              <a:t>Antes sed benignos unos con otros, misericordiosos, perdonándoos unos a otros, como Dios también os perdonó a vosotros en Cristo.” (Efesios 4: 31-32)</a:t>
            </a:r>
          </a:p>
          <a:p>
            <a:pPr>
              <a:lnSpc>
                <a:spcPct val="100000"/>
              </a:lnSpc>
            </a:pPr>
            <a:r>
              <a:rPr lang="es-MX" dirty="0"/>
              <a:t>A la luz de la venida de Cristo, ¿qué actitudes y comportamientos, relacionados con la palabra, debemos descartar? ¿Qué actitudes y comportamientos debemos adoptar? Efesios 4:31, 32.</a:t>
            </a:r>
          </a:p>
        </p:txBody>
      </p:sp>
      <p:sp>
        <p:nvSpPr>
          <p:cNvPr id="8" name="Marcador de contenido 7">
            <a:extLst>
              <a:ext uri="{FF2B5EF4-FFF2-40B4-BE49-F238E27FC236}">
                <a16:creationId xmlns:a16="http://schemas.microsoft.com/office/drawing/2014/main" id="{E4DAE60B-E6BE-5D43-22D6-333BB2BAE90B}"/>
              </a:ext>
            </a:extLst>
          </p:cNvPr>
          <p:cNvSpPr>
            <a:spLocks noGrp="1"/>
          </p:cNvSpPr>
          <p:nvPr>
            <p:ph sz="half" idx="2"/>
          </p:nvPr>
        </p:nvSpPr>
        <p:spPr>
          <a:xfrm>
            <a:off x="453682" y="1909481"/>
            <a:ext cx="7405861" cy="4948519"/>
          </a:xfrm>
        </p:spPr>
        <p:txBody>
          <a:bodyPr vert="horz" lIns="91440" tIns="45720" rIns="91440" bIns="45720" rtlCol="0">
            <a:normAutofit fontScale="85000" lnSpcReduction="10000"/>
          </a:bodyPr>
          <a:lstStyle/>
          <a:p>
            <a:pPr marL="0" indent="0" algn="just">
              <a:spcBef>
                <a:spcPts val="600"/>
              </a:spcBef>
              <a:buNone/>
            </a:pPr>
            <a:r>
              <a:rPr lang="es-MX" b="1" dirty="0"/>
              <a:t>R. </a:t>
            </a:r>
            <a:r>
              <a:rPr lang="es-MX" sz="1900" b="1" dirty="0">
                <a:solidFill>
                  <a:srgbClr val="0970BC"/>
                </a:solidFill>
              </a:rPr>
              <a:t>La amargura, enojo, ira y malas palabra y toda malicia de nuestra mente. Y debemos adoptar la bondad, misericordia, perdón.</a:t>
            </a:r>
          </a:p>
          <a:p>
            <a:pPr marL="0" indent="0" algn="just">
              <a:spcBef>
                <a:spcPts val="600"/>
              </a:spcBef>
              <a:buNone/>
            </a:pPr>
            <a:r>
              <a:rPr lang="es-MX" dirty="0"/>
              <a:t>Considerar el contexto del consejo de Pablo sobre la manera de hablar pone de relieve esta verdad: cuando los creyentes usan la palabra para edificar a las personas -en lugar de para derribar-las- no están simplemente practicando la cortesía cristiana común. sino que participan estratégicamente en el gran plan de Dios de unificar todas las cosas en Cristo (Efe. 1:9, 10). Pablo amplía su tema central de la unidad, destacando actitudes y comportamientos que la fomentan. Centrándose en el lenguaje humano, hace lo mismo en los versículos 17 al 32, identificando los comportamientos divisivos que socavan la unidad (vers. 17-19, 22, 25-31) y recomendando un lenguaje positivo que fomente la unidad.</a:t>
            </a:r>
          </a:p>
          <a:p>
            <a:pPr marL="0" indent="0" algn="just">
              <a:spcBef>
                <a:spcPts val="600"/>
              </a:spcBef>
              <a:buNone/>
            </a:pPr>
            <a:r>
              <a:rPr lang="es-MX" b="1" dirty="0"/>
              <a:t>“Cada uno de nosotros, individualmente, tiene un caso pendiente en el tribunal del cielo. El carácter está siendo pesado en las balanzas del santuario y debiera ser el sincero deseo de todos caminar con humildad y cuidado, no sea que, olvidando dejar brillar su luz ante el mundo no obtengan la gracia de Dios y pierdan todo lo que es de valor. Toda disensión, toda diferencia y crítica debe ser puesta a un lado, junto con toda maledicencia y amargura; deben atesorarse la bondad, el amor y la compasión mutuas, para que la oración de Cristo de que sus discípulos fuesen uno como lo son él y su Padre pueda ser contestada. La armonía y la unidad de la iglesia son las credenciales que ellos presentan ante el mundo demostrando que Jesús es el Hijo de Dios. La conversión genuina siempre conducirá hacia el amor genuino por Jesús y por todos aquellos por quienes él murió ” </a:t>
            </a:r>
            <a:r>
              <a:rPr lang="es-MX" i="1" dirty="0"/>
              <a:t>(Testimonios para la iglesia, t. 5, p. 259).</a:t>
            </a:r>
          </a:p>
          <a:p>
            <a:pPr marL="0" indent="0" algn="just">
              <a:spcBef>
                <a:spcPts val="600"/>
              </a:spcBef>
              <a:buNone/>
            </a:pPr>
            <a:r>
              <a:rPr lang="es-MX" b="1" dirty="0"/>
              <a:t>Reflexionemos: </a:t>
            </a:r>
            <a:r>
              <a:rPr lang="es-MX" b="1" dirty="0">
                <a:solidFill>
                  <a:srgbClr val="C00000"/>
                </a:solidFill>
              </a:rPr>
              <a:t>Piensa en el poder de tus palabras. ¿Cómo puedes usarlas para edificar, animar y aumentar la fe?.</a:t>
            </a:r>
          </a:p>
        </p:txBody>
      </p:sp>
      <p:pic>
        <p:nvPicPr>
          <p:cNvPr id="4" name="Marcador de contenido 3">
            <a:extLst>
              <a:ext uri="{FF2B5EF4-FFF2-40B4-BE49-F238E27FC236}">
                <a16:creationId xmlns:a16="http://schemas.microsoft.com/office/drawing/2014/main" id="{08C6205C-739E-D34D-0205-B6C562BE7140}"/>
              </a:ext>
            </a:extLst>
          </p:cNvPr>
          <p:cNvPicPr>
            <a:picLocks noGrp="1" noChangeAspect="1"/>
          </p:cNvPicPr>
          <p:nvPr>
            <p:ph sz="quarter" idx="4"/>
          </p:nvPr>
        </p:nvPicPr>
        <p:blipFill>
          <a:blip r:embed="rId2">
            <a:extLst>
              <a:ext uri="{28A0092B-C50C-407E-A947-70E740481C1C}">
                <a14:useLocalDpi xmlns:a14="http://schemas.microsoft.com/office/drawing/2010/main" val="0"/>
              </a:ext>
            </a:extLst>
          </a:blip>
          <a:srcRect l="23470" r="23470"/>
          <a:stretch/>
        </p:blipFill>
        <p:spPr>
          <a:xfrm>
            <a:off x="8086165" y="2662519"/>
            <a:ext cx="2124635" cy="3003176"/>
          </a:xfrm>
          <a:ln w="76200">
            <a:solidFill>
              <a:srgbClr val="37241A"/>
            </a:solidFill>
          </a:ln>
        </p:spPr>
      </p:pic>
      <p:sp>
        <p:nvSpPr>
          <p:cNvPr id="2" name="CuadroTexto 1">
            <a:extLst>
              <a:ext uri="{FF2B5EF4-FFF2-40B4-BE49-F238E27FC236}">
                <a16:creationId xmlns:a16="http://schemas.microsoft.com/office/drawing/2014/main" id="{ED5AB885-7FC0-5E71-F3CE-EEAFDF120305}"/>
              </a:ext>
            </a:extLst>
          </p:cNvPr>
          <p:cNvSpPr txBox="1"/>
          <p:nvPr/>
        </p:nvSpPr>
        <p:spPr>
          <a:xfrm>
            <a:off x="3278601" y="187113"/>
            <a:ext cx="6624000" cy="658800"/>
          </a:xfrm>
          <a:prstGeom prst="rect">
            <a:avLst/>
          </a:prstGeom>
          <a:solidFill>
            <a:srgbClr val="36221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a:bodyPr>
          <a:lstStyle/>
          <a:p>
            <a:r>
              <a:rPr lang="es-MX" sz="2800" dirty="0">
                <a:solidFill>
                  <a:schemeClr val="bg1">
                    <a:lumMod val="95000"/>
                  </a:schemeClr>
                </a:solidFill>
                <a:latin typeface="Amasis MT Pro Black" panose="02040A04050005020304" pitchFamily="18" charset="0"/>
              </a:rPr>
              <a:t>BONDAD (NO AMARGURA)</a:t>
            </a:r>
          </a:p>
        </p:txBody>
      </p:sp>
    </p:spTree>
    <p:extLst>
      <p:ext uri="{BB962C8B-B14F-4D97-AF65-F5344CB8AC3E}">
        <p14:creationId xmlns:p14="http://schemas.microsoft.com/office/powerpoint/2010/main" val="3014199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 calcmode="lin" valueType="num">
                                      <p:cBhvr additive="base">
                                        <p:cTn id="19"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xEl>
                                              <p:pRg st="3" end="3"/>
                                            </p:txEl>
                                          </p:spTgt>
                                        </p:tgtEl>
                                        <p:attrNameLst>
                                          <p:attrName>style.visibility</p:attrName>
                                        </p:attrNameLst>
                                      </p:cBhvr>
                                      <p:to>
                                        <p:strVal val="visible"/>
                                      </p:to>
                                    </p:set>
                                    <p:anim calcmode="lin" valueType="num">
                                      <p:cBhvr additive="base">
                                        <p:cTn id="25"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cciones" id="{33A9EC13-759B-4F92-AB56-6B8B56B226EE}" vid="{05531679-3202-4267-98F4-8A937D0844D2}"/>
    </a:ext>
  </a:extLst>
</a:theme>
</file>

<file path=docProps/app.xml><?xml version="1.0" encoding="utf-8"?>
<Properties xmlns="http://schemas.openxmlformats.org/officeDocument/2006/extended-properties" xmlns:vt="http://schemas.openxmlformats.org/officeDocument/2006/docPropsVTypes">
  <Template/>
  <TotalTime>8027</TotalTime>
  <Words>3087</Words>
  <Application>Microsoft Office PowerPoint</Application>
  <PresentationFormat>Panorámica</PresentationFormat>
  <Paragraphs>58</Paragraphs>
  <Slides>10</Slides>
  <Notes>0</Notes>
  <HiddenSlides>0</HiddenSlides>
  <MMClips>0</MMClips>
  <ScaleCrop>false</ScaleCrop>
  <HeadingPairs>
    <vt:vector size="6" baseType="variant">
      <vt:variant>
        <vt:lpstr>Fuentes usadas</vt:lpstr>
      </vt:variant>
      <vt:variant>
        <vt:i4>12</vt:i4>
      </vt:variant>
      <vt:variant>
        <vt:lpstr>Tema</vt:lpstr>
      </vt:variant>
      <vt:variant>
        <vt:i4>1</vt:i4>
      </vt:variant>
      <vt:variant>
        <vt:lpstr>Títulos de diapositiva</vt:lpstr>
      </vt:variant>
      <vt:variant>
        <vt:i4>10</vt:i4>
      </vt:variant>
    </vt:vector>
  </HeadingPairs>
  <TitlesOfParts>
    <vt:vector size="23" baseType="lpstr">
      <vt:lpstr>Amasis MT Pro Black</vt:lpstr>
      <vt:lpstr>Amasis MT Pro Medium</vt:lpstr>
      <vt:lpstr>Arial</vt:lpstr>
      <vt:lpstr>Avenir Next LT Pro</vt:lpstr>
      <vt:lpstr>Bahnschrift</vt:lpstr>
      <vt:lpstr>Bernard MT Condensed</vt:lpstr>
      <vt:lpstr>Calibri</vt:lpstr>
      <vt:lpstr>Calibri Light</vt:lpstr>
      <vt:lpstr>Gisha</vt:lpstr>
      <vt:lpstr>Headliner No. 45</vt:lpstr>
      <vt:lpstr>Impact</vt:lpstr>
      <vt:lpstr>Lato</vt:lpstr>
      <vt:lpstr>Tema de Office</vt:lpstr>
      <vt:lpstr>EFESIOS</vt:lpstr>
      <vt:lpstr>Para Memorizar</vt:lpstr>
      <vt:lpstr>Enfoque del Estudio</vt:lpstr>
      <vt:lpstr>Sábado</vt:lpstr>
      <vt:lpstr>Domingo</vt:lpstr>
      <vt:lpstr>Lunes</vt:lpstr>
      <vt:lpstr>Martes</vt:lpstr>
      <vt:lpstr>Miércoles</vt:lpstr>
      <vt:lpstr>Jueves</vt:lpstr>
      <vt:lpstr>PARA ESTUDIAR Y MEDITAR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JORGE CRUZ</dc:creator>
  <cp:lastModifiedBy>JORGE CRUZ</cp:lastModifiedBy>
  <cp:revision>190</cp:revision>
  <dcterms:created xsi:type="dcterms:W3CDTF">2023-06-19T00:44:38Z</dcterms:created>
  <dcterms:modified xsi:type="dcterms:W3CDTF">2023-08-15T17:30:08Z</dcterms:modified>
</cp:coreProperties>
</file>