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2991"/>
    <a:srgbClr val="000000"/>
    <a:srgbClr val="6A1407"/>
    <a:srgbClr val="FFA800"/>
    <a:srgbClr val="7A2491"/>
    <a:srgbClr val="3C6276"/>
    <a:srgbClr val="FF5518"/>
    <a:srgbClr val="385F74"/>
    <a:srgbClr val="283C69"/>
    <a:srgbClr val="2338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0769" autoAdjust="0"/>
  </p:normalViewPr>
  <p:slideViewPr>
    <p:cSldViewPr showGuides="1">
      <p:cViewPr varScale="1">
        <p:scale>
          <a:sx n="89" d="100"/>
          <a:sy n="89" d="100"/>
        </p:scale>
        <p:origin x="298" y="8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01/07/2022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01/07/2022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dirty="0">
                <a:latin typeface="Abadi" panose="020B0604020104020204" pitchFamily="34" charset="0"/>
              </a:rPr>
              <a:t>*Leer la Diapositiva*</a:t>
            </a:r>
          </a:p>
          <a:p>
            <a:r>
              <a:rPr lang="es-MX" sz="800" dirty="0">
                <a:latin typeface="Abadi" panose="020B0604020104020204" pitchFamily="34" charset="0"/>
              </a:rPr>
              <a:t>Día 6: Los animales terrestres y los humanos. El diluvio comienza donde termina la creación, en el sexto día. La lista de Génesis 7: 7, 8 (humanos, animales, aves) aparece en el orden inverso al del relato de la creación (aves, animales, humanos). Los peces se omiten por la razón obvia de que los peces sobrevivirán a las aguas del diluvio.</a:t>
            </a:r>
          </a:p>
          <a:p>
            <a:r>
              <a:rPr lang="es-MX" sz="800" dirty="0">
                <a:latin typeface="Abadi" panose="020B0604020104020204" pitchFamily="34" charset="0"/>
              </a:rPr>
              <a:t>Día 5: Las aguas y las aves. Mientras que en el relato de la creación las aguas y los cielos producen la vida, en el relato del diluvio las aguas traen destrucción (vers. 10-12).</a:t>
            </a:r>
          </a:p>
          <a:p>
            <a:r>
              <a:rPr lang="es-MX" sz="800" dirty="0">
                <a:latin typeface="Abadi" panose="020B0604020104020204" pitchFamily="34" charset="0"/>
              </a:rPr>
              <a:t>Día 4: Las estrellas, el sol y la luna. Mientras que en el relato de la creación el sol y la luna están configurados para dar luz, en el relato del diluvio los cielos están cubiertos (vers. 18-20).</a:t>
            </a:r>
          </a:p>
          <a:p>
            <a:r>
              <a:rPr lang="es-MX" sz="800" dirty="0">
                <a:latin typeface="Abadi" panose="020B0604020104020204" pitchFamily="34" charset="0"/>
              </a:rPr>
              <a:t>Día 3: La </a:t>
            </a:r>
            <a:r>
              <a:rPr lang="es-MX" sz="800" dirty="0" err="1">
                <a:latin typeface="Abadi" panose="020B0604020104020204" pitchFamily="34" charset="0"/>
              </a:rPr>
              <a:t>tiena</a:t>
            </a:r>
            <a:r>
              <a:rPr lang="es-MX" sz="800" dirty="0">
                <a:latin typeface="Abadi" panose="020B0604020104020204" pitchFamily="34" charset="0"/>
              </a:rPr>
              <a:t> seca. Mientras que en el relato de la creación las aguas se separan para permitir que las plantas crezcan, en el relato del diluvio todo lo que estaba en la tierra seca murió (vers. 21-23).</a:t>
            </a:r>
          </a:p>
          <a:p>
            <a:r>
              <a:rPr lang="es-MX" sz="800" dirty="0">
                <a:latin typeface="Abadi" panose="020B0604020104020204" pitchFamily="34" charset="0"/>
              </a:rPr>
              <a:t>Día 2: El firmamento y la separación de las aguas. En esta etapa, Dios recuerda, y el proceso de creación regresa (</a:t>
            </a:r>
            <a:r>
              <a:rPr lang="es-MX" sz="800" dirty="0" err="1">
                <a:latin typeface="Abadi" panose="020B0604020104020204" pitchFamily="34" charset="0"/>
              </a:rPr>
              <a:t>Gén</a:t>
            </a:r>
            <a:r>
              <a:rPr lang="es-MX" sz="800" dirty="0">
                <a:latin typeface="Abadi" panose="020B0604020104020204" pitchFamily="34" charset="0"/>
              </a:rPr>
              <a:t>. 8: 1-3).</a:t>
            </a:r>
          </a:p>
          <a:p>
            <a:r>
              <a:rPr lang="es-MX" sz="800" dirty="0">
                <a:latin typeface="Abadi" panose="020B0604020104020204" pitchFamily="34" charset="0"/>
              </a:rPr>
              <a:t>Día 1: La vida sobre las aguas. Mientras que en el relato de la creación el Espíritu está sobre las aguas y se crea la luz, en el relato del diluvio la paloma vuela sobre las aguas, y Noé abre la ventana (vers. 4-19).</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*Lee la diapositiva*</a:t>
            </a:r>
          </a:p>
          <a:p>
            <a:pPr marL="228600" indent="-228600">
              <a:buAutoNum type="alphaUcPeriod"/>
            </a:pPr>
            <a:r>
              <a:rPr lang="es-MX" dirty="0"/>
              <a:t>Dios se acuerda: Los cinco días (8: 1-14)</a:t>
            </a:r>
          </a:p>
          <a:p>
            <a:pPr marL="685800" lvl="1" indent="-228600">
              <a:buFont typeface="Arial" panose="020B0604020202020204" pitchFamily="34" charset="0"/>
              <a:buChar char="•"/>
            </a:pPr>
            <a:r>
              <a:rPr lang="es-MX" dirty="0"/>
              <a:t>Día 1 (1: 2): El viento sobre la tierra, las aguas, y el abismo (8: 1, 2)</a:t>
            </a:r>
          </a:p>
          <a:p>
            <a:pPr marL="685800" lvl="1" indent="-228600">
              <a:buFont typeface="Arial" panose="020B0604020202020204" pitchFamily="34" charset="0"/>
              <a:buChar char="•"/>
            </a:pPr>
            <a:r>
              <a:rPr lang="es-MX" dirty="0"/>
              <a:t>Día 2 (1: 6-8): Separación de las aguas, el cielo (8: 3)</a:t>
            </a:r>
          </a:p>
          <a:p>
            <a:pPr marL="685800" lvl="1" indent="-228600">
              <a:buFont typeface="Arial" panose="020B0604020202020204" pitchFamily="34" charset="0"/>
              <a:buChar char="•"/>
            </a:pPr>
            <a:r>
              <a:rPr lang="es-MX" dirty="0"/>
              <a:t>Día 3 (1: 9-13): Aparece la tierra seca y las plantas (8: 4, 5)</a:t>
            </a:r>
          </a:p>
          <a:p>
            <a:pPr marL="685800" lvl="1" indent="-228600">
              <a:buFont typeface="Arial" panose="020B0604020202020204" pitchFamily="34" charset="0"/>
              <a:buChar char="•"/>
            </a:pPr>
            <a:r>
              <a:rPr lang="es-MX" dirty="0"/>
              <a:t>Día 4 (1: 14-19): Aparece la luz (8: 6)</a:t>
            </a:r>
          </a:p>
          <a:p>
            <a:pPr marL="685800" lvl="1" indent="-228600">
              <a:buFont typeface="Arial" panose="020B0604020202020204" pitchFamily="34" charset="0"/>
              <a:buChar char="•"/>
            </a:pPr>
            <a:r>
              <a:rPr lang="es-MX" dirty="0"/>
              <a:t>Día 5(1: 20-23): Las aves (el Cuervo y la paloma) (8: 7-14)</a:t>
            </a:r>
          </a:p>
          <a:p>
            <a:pPr marL="0" lvl="0" indent="0">
              <a:buFont typeface="Arial" panose="020B0604020202020204" pitchFamily="34" charset="0"/>
              <a:buNone/>
            </a:pPr>
            <a:r>
              <a:rPr lang="es-MX" dirty="0"/>
              <a:t>B. Dios habla: Cinco palabras divinas (8: 15-9: 17)</a:t>
            </a:r>
          </a:p>
          <a:p>
            <a:pPr marL="628650" lvl="1" indent="-171450">
              <a:buFont typeface="Arial" panose="020B0604020202020204" pitchFamily="34" charset="0"/>
              <a:buChar char="•"/>
            </a:pPr>
            <a:r>
              <a:rPr lang="es-MX" dirty="0"/>
              <a:t>Día 6 (1: 24-31):</a:t>
            </a:r>
          </a:p>
          <a:p>
            <a:pPr marL="1143000" lvl="2" indent="-228600">
              <a:buFont typeface="+mj-lt"/>
              <a:buAutoNum type="arabicPeriod"/>
            </a:pPr>
            <a:r>
              <a:rPr lang="es-MX" dirty="0"/>
              <a:t>«Entonces dijo Dios a Noé [...] (8: 15): La redención de los animales (8: 15-20; cf. 1: 24, 25)</a:t>
            </a:r>
          </a:p>
          <a:p>
            <a:pPr marL="1143000" lvl="2" indent="-228600">
              <a:buFont typeface="+mj-lt"/>
              <a:buAutoNum type="arabicPeriod"/>
            </a:pPr>
            <a:r>
              <a:rPr lang="es-MX" dirty="0"/>
              <a:t>«Al percibir Jehová olor [...] dijo [...]» (8: 21): La redención de los seres humanos; imago Dei (8: 21, 22; cf. 1: 26, 27) </a:t>
            </a:r>
          </a:p>
          <a:p>
            <a:pPr marL="1143000" lvl="2" indent="-228600">
              <a:buFont typeface="+mj-lt"/>
              <a:buAutoNum type="arabicPeriod"/>
            </a:pPr>
            <a:r>
              <a:rPr lang="es-MX" dirty="0"/>
              <a:t>«Bendijo Dios [...] y les dijo [...]» (9: 1): Dominio </a:t>
            </a:r>
            <a:r>
              <a:rPr lang="es-MX" dirty="0" err="1"/>
              <a:t>délos</a:t>
            </a:r>
            <a:r>
              <a:rPr lang="es-MX" dirty="0"/>
              <a:t> seres humanos sobre la creación, el alimento (9: 1-7; cf. 1: 28-30).</a:t>
            </a:r>
          </a:p>
          <a:p>
            <a:pPr marL="1143000" lvl="2" indent="-228600">
              <a:buFont typeface="+mj-lt"/>
              <a:buAutoNum type="arabicPeriod"/>
            </a:pPr>
            <a:r>
              <a:rPr lang="es-MX" dirty="0"/>
              <a:t>«Dios dijo a Noé [...]» (9: 8): El pacto entre Dios y la creación (9: 8-11; cf. 1: 31)</a:t>
            </a:r>
          </a:p>
          <a:p>
            <a:pPr marL="685800" lvl="1" indent="-228600">
              <a:buFont typeface="Arial" panose="020B0604020202020204" pitchFamily="34" charset="0"/>
              <a:buChar char="•"/>
            </a:pPr>
            <a:r>
              <a:rPr lang="es-MX" dirty="0"/>
              <a:t>Día 7 (2: 1-3):</a:t>
            </a:r>
          </a:p>
          <a:p>
            <a:pPr marL="1143000" lvl="2" indent="-228600">
              <a:buFont typeface="+mj-lt"/>
              <a:buAutoNum type="arabicPeriod" startAt="5"/>
            </a:pPr>
            <a:r>
              <a:rPr lang="es-MX" dirty="0"/>
              <a:t>«Dijo Dios [...]» (9: 12): La señal del pacto (9: 12-17; cf. 2: 1-3).</a:t>
            </a:r>
          </a:p>
          <a:p>
            <a:pPr marL="228600" lvl="0" indent="-228600">
              <a:buFont typeface="Arial" panose="020B0604020202020204" pitchFamily="34" charset="0"/>
              <a:buChar char="•"/>
            </a:pPr>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89106" y="1049841"/>
            <a:ext cx="8694677" cy="5796451"/>
          </a:xfrm>
          <a:prstGeom prst="rect">
            <a:avLst/>
          </a:prstGeom>
          <a:blipFill>
            <a:blip r:embed="rId2">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0048" y="1049841"/>
            <a:ext cx="2259566" cy="5796453"/>
          </a:xfrm>
          <a:prstGeom prst="rect">
            <a:avLst/>
          </a:prstGeom>
          <a:solidFill>
            <a:srgbClr val="7B2991"/>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9962" y="-1"/>
            <a:ext cx="12194806" cy="1049842"/>
          </a:xfrm>
          <a:prstGeom prst="rect">
            <a:avLst/>
          </a:prstGeom>
          <a:solidFill>
            <a:srgbClr val="7A2491"/>
          </a:solidFill>
          <a:ln>
            <a:solidFill>
              <a:srgbClr val="7B2991"/>
            </a:solid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3200" b="1" cap="none" spc="50" dirty="0">
                <a:ln w="0"/>
                <a:solidFill>
                  <a:schemeClr val="bg1"/>
                </a:solidFill>
                <a:effectLst/>
                <a:latin typeface="Adobe Garamond Pro Bold" panose="02020702060506020403" pitchFamily="18" charset="0"/>
              </a:rPr>
              <a:t>EN EL CRISOL CON CRISTO</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325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 SEPTIEMBRE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48880"/>
            <a:ext cx="2331660" cy="958539"/>
          </a:xfrm>
          <a:prstGeom prst="rect">
            <a:avLst/>
          </a:prstGeom>
          <a:noFill/>
        </p:spPr>
        <p:txBody>
          <a:bodyPr wrap="square" rtlCol="0">
            <a:normAutofit fontScale="92500" lnSpcReduction="1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LOS CRISOLES VENIDEROS</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02</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09 de Julio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75621" y="11708"/>
            <a:ext cx="1816380" cy="683854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83811" y="160475"/>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6741" b="6741"/>
          <a:stretch/>
        </p:blipFill>
        <p:spPr>
          <a:xfrm rot="20368409">
            <a:off x="9871796" y="188234"/>
            <a:ext cx="1180829" cy="1532455"/>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2229008" y="1061549"/>
            <a:ext cx="3074903" cy="1498269"/>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13695" y="1666428"/>
            <a:ext cx="416117" cy="395705"/>
          </a:xfrm>
          <a:prstGeom prst="rect">
            <a:avLst/>
          </a:prstGeom>
          <a:noFill/>
        </p:spPr>
        <p:txBody>
          <a:bodyPr wrap="square" rtlCol="0">
            <a:normAutofit/>
          </a:bodyPr>
          <a:lstStyle/>
          <a:p>
            <a:pPr algn="just"/>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844824"/>
            <a:ext cx="6552728" cy="4752528"/>
          </a:xfrm>
          <a:prstGeom prst="rect">
            <a:avLst/>
          </a:prstGeom>
        </p:spPr>
        <p:txBody>
          <a:bodyPr wrap="square">
            <a:normAutofit fontScale="47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“Amados, no os sorprendáis del fuego de prueba que os ha sobrevenido, como si alguna cosa extraña os aconteciese, sino gozaos por cuanto sois participantes de los padecimientos de Cristo, para que también en la revelación de su gloria os gocéis con gran alegría” </a:t>
            </a:r>
          </a:p>
          <a:p>
            <a:pPr algn="ctr"/>
            <a:r>
              <a:rPr lang="es-MX" sz="7100" b="1" kern="1200" dirty="0">
                <a:solidFill>
                  <a:schemeClr val="tx1"/>
                </a:solidFill>
                <a:latin typeface="Arial Rounded MT Bold" panose="020F0704030504030204" pitchFamily="34" charset="0"/>
                <a:ea typeface="+mj-ea"/>
                <a:cs typeface="+mj-cs"/>
              </a:rPr>
              <a:t>(1 </a:t>
            </a:r>
            <a:r>
              <a:rPr lang="es-MX" sz="7100" b="1" kern="1200" dirty="0" err="1">
                <a:solidFill>
                  <a:schemeClr val="tx1"/>
                </a:solidFill>
                <a:latin typeface="Arial Rounded MT Bold" panose="020F0704030504030204" pitchFamily="34" charset="0"/>
                <a:ea typeface="+mj-ea"/>
                <a:cs typeface="+mj-cs"/>
              </a:rPr>
              <a:t>Ped</a:t>
            </a:r>
            <a:r>
              <a:rPr lang="es-MX" sz="7100" b="1" kern="1200" dirty="0">
                <a:solidFill>
                  <a:schemeClr val="tx1"/>
                </a:solidFill>
                <a:latin typeface="Arial Rounded MT Bold" panose="020F0704030504030204" pitchFamily="34" charset="0"/>
                <a:ea typeface="+mj-ea"/>
                <a:cs typeface="+mj-cs"/>
              </a:rPr>
              <a:t>. 4:12, 13).</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000000"/>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7B2991"/>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000000"/>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01/07/2022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544616"/>
          </a:xfrm>
          <a:blipFill>
            <a:blip r:embed="rId3">
              <a:alphaModFix amt="0"/>
            </a:blip>
            <a:tile tx="0" ty="0" sx="100000" sy="100000" flip="none" algn="tl"/>
          </a:blipFill>
        </p:spPr>
        <p:txBody>
          <a:bodyPr>
            <a:normAutofit fontScale="92500"/>
          </a:bodyPr>
          <a:lstStyle/>
          <a:p>
            <a:pPr marL="0" indent="0" algn="just">
              <a:buNone/>
            </a:pPr>
            <a:r>
              <a:rPr lang="es-MX" dirty="0">
                <a:latin typeface="Avenir Next LT Pro Demi" panose="020B0704020202020204" pitchFamily="34" charset="0"/>
              </a:rPr>
              <a:t>Como hemos visto podemos pasar por el crisol por diferentes razones. No podemos extendernos en todas ellas, pero cuando avancemos nos enfocaremos en algunos crisoles particulares que Dios usa para hacernos más útiles para él y para su Reino. Para el cristiano, la vida, por necesidad, tendrá que pasar por el crisol. Charles </a:t>
            </a:r>
            <a:r>
              <a:rPr lang="es-MX" dirty="0" err="1">
                <a:latin typeface="Avenir Next LT Pro Demi" panose="020B0704020202020204" pitchFamily="34" charset="0"/>
              </a:rPr>
              <a:t>Swindoll</a:t>
            </a:r>
            <a:r>
              <a:rPr lang="es-MX" dirty="0">
                <a:latin typeface="Avenir Next LT Pro Demi" panose="020B0704020202020204" pitchFamily="34" charset="0"/>
              </a:rPr>
              <a:t> no nos deja ninguna duda: “Alguien lo dijo de esta manera: ‘Quien quiera que desee caminar con Dios camina derecho hacia el crisol’. Todo aquel que elige la vida piadosa vive en un crisol. La prueba sobrevendrá”.</a:t>
            </a:r>
          </a:p>
          <a:p>
            <a:pPr marL="0" indent="0" algn="just">
              <a:buNone/>
            </a:pPr>
            <a:r>
              <a:rPr lang="es-MX" dirty="0">
                <a:latin typeface="Avenir Next LT Pro Demi" panose="020B0704020202020204" pitchFamily="34" charset="0"/>
              </a:rPr>
              <a:t>Hemos estudiado y destacado dos temas  principales,: 1. Encarar el sufrimiento y aprender de él;  2. Aprender a distinguir los diferentes tipos de pruebas y sufrimientos.</a:t>
            </a:r>
          </a:p>
          <a:p>
            <a:pPr marL="0" indent="0" algn="just">
              <a:buNone/>
            </a:pPr>
            <a:r>
              <a:rPr lang="es-MX" dirty="0">
                <a:latin typeface="Avenir Next LT Pro Demi" panose="020B0704020202020204" pitchFamily="34" charset="0"/>
              </a:rPr>
              <a:t>“El que lee en los corazones de los hombres conoce sus caracteres mejor que ellos mismos: Él ve que algunos tienen facultades y aptitudes que, bien dirigidas, pueden ser aprovechadas en el adelanto de la obra de Dios. Su providencia los coloca en diferentes situaciones y variadas circunstancias para que descubran en su carácter los defectos que permanecían ocultos a su conocimiento. Les da oportunidad para enmendar estos defectos y prepararse para servirle. Muchas veces permite que el fuego de la aflicción los alcance para purificarlos” </a:t>
            </a:r>
            <a:r>
              <a:rPr lang="es-MX" i="1" dirty="0">
                <a:latin typeface="Avenir Next LT Pro Demi" panose="020B0704020202020204" pitchFamily="34" charset="0"/>
              </a:rPr>
              <a:t>(El ministerio de curación,  p. 338)</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7B2991"/>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t="5586" b="5586"/>
          <a:stretch/>
        </p:blipFill>
        <p:spPr>
          <a:xfrm>
            <a:off x="7262679" y="2852936"/>
            <a:ext cx="3063139" cy="1813955"/>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392144" y="2726922"/>
            <a:ext cx="2808312" cy="177991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556792"/>
            <a:ext cx="7056784" cy="5301208"/>
          </a:xfrm>
          <a:prstGeom prst="rect">
            <a:avLst/>
          </a:prstGeom>
        </p:spPr>
        <p:txBody>
          <a:bodyPr wrap="square">
            <a:normAutofit fontScale="92500" lnSpcReduction="20000"/>
          </a:bodyPr>
          <a:lstStyle/>
          <a:p>
            <a:pPr algn="just">
              <a:spcAft>
                <a:spcPts val="600"/>
              </a:spcAft>
            </a:pPr>
            <a:r>
              <a:rPr lang="es-MX" sz="2100" dirty="0">
                <a:ln>
                  <a:solidFill>
                    <a:schemeClr val="tx1"/>
                  </a:solidFill>
                </a:ln>
                <a:latin typeface="Avenir Next LT Pro Demi" panose="020B0704020202020204" pitchFamily="34" charset="0"/>
                <a:ea typeface="+mj-ea"/>
                <a:cs typeface="+mj-cs"/>
              </a:rPr>
              <a:t>El diccionario define crisol como (1) recipiente que se utiliza para derretir una sustancia que requiere una temperatura muy elevada; (2) prueba difícil; (3) lugar o situación en el que interactúa una concentración de fuerzas para causar o influir en el cambio o desarrollo.</a:t>
            </a:r>
          </a:p>
          <a:p>
            <a:pPr algn="just">
              <a:spcAft>
                <a:spcPts val="600"/>
              </a:spcAft>
            </a:pPr>
            <a:r>
              <a:rPr lang="es-MX" sz="2100" b="1" dirty="0">
                <a:ln>
                  <a:solidFill>
                    <a:schemeClr val="tx1"/>
                  </a:solidFill>
                </a:ln>
                <a:latin typeface="Avenir Next LT Pro Demi" panose="020B0704020202020204" pitchFamily="34" charset="0"/>
                <a:ea typeface="+mj-ea"/>
                <a:cs typeface="+mj-cs"/>
              </a:rPr>
              <a:t>Pedro soportó pruebas de todo tipo en sucesivas oleadas a lo largo de la vida. Literalmente, lucho contra las espumosas olas del lago durante las frías noches que pasó pescando para su familia. Lucho contra las olas del amargo remordimiento cuando traicionó a su Señor. Luchó contra las olas de la incertidumbre en la prisión después de predicar el evangelio. Lucho contra olas de la frustración al trabajar para establecer la incipiente iglesia cristiana, Fue, por así decirlo, un estudiante en la escuela del sufrimiento al analizar sus pruebas de causa a efecto, y así se permitió crecer desde la experiencia.</a:t>
            </a:r>
          </a:p>
          <a:p>
            <a:pPr algn="just">
              <a:spcAft>
                <a:spcPts val="600"/>
              </a:spcAft>
            </a:pPr>
            <a:r>
              <a:rPr lang="es-MX" sz="2100" b="1" dirty="0">
                <a:ln>
                  <a:solidFill>
                    <a:schemeClr val="tx1"/>
                  </a:solidFill>
                </a:ln>
                <a:latin typeface="Avenir Next LT Pro Demi" panose="020B0704020202020204" pitchFamily="34" charset="0"/>
                <a:ea typeface="+mj-ea"/>
                <a:cs typeface="+mj-cs"/>
              </a:rPr>
              <a:t>La lección de esta semana estudiaremos y destacaremos dos temas  principales,: 1. Encarar el sufrimiento y aprender de él;  2. Aprender a distinguir los diferentes tipos de pruebas y sufrimientos.</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7B299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54588" y="2852935"/>
            <a:ext cx="2669865" cy="1779910"/>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LOS CRISOLES VENIDEROS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260048"/>
            <a:ext cx="8173419" cy="5481320"/>
          </a:xfrm>
          <a:prstGeom prst="rect">
            <a:avLst/>
          </a:prstGeom>
          <a:noFill/>
        </p:spPr>
        <p:txBody>
          <a:bodyPr wrap="square" rtlCol="0">
            <a:normAutofit lnSpcReduction="10000"/>
          </a:bodyPr>
          <a:lstStyle/>
          <a:p>
            <a:pPr indent="896938" algn="just">
              <a:spcAft>
                <a:spcPts val="600"/>
              </a:spcAft>
              <a:tabLst>
                <a:tab pos="896938" algn="l"/>
              </a:tabLst>
            </a:pPr>
            <a:r>
              <a:rPr lang="es-MX" dirty="0">
                <a:latin typeface="Avenir Next LT Pro Light" panose="020B0304020202020204" pitchFamily="34" charset="0"/>
                <a:cs typeface="Times New Roman" panose="02020603050405020304" pitchFamily="18" charset="0"/>
              </a:rPr>
              <a:t>n el primer capitulo, le dimos una mirada al cuadro general de 	nuestro 	viaje hacia la casa del Pastor. A lo largo de esta senda de 	justicia, vimos que las ovejas pasaban por algunas experiencias muy 	buenas, y por otras muy difíciles. En esta semana enfocaremos mejor el cuadro para ver en más detalle los tiempos y las ocasiones del viaje cuando pasamos por momentos difíciles que nos hacen sufrir. </a:t>
            </a:r>
          </a:p>
          <a:p>
            <a:pPr algn="just">
              <a:spcAft>
                <a:spcPts val="600"/>
              </a:spcAft>
              <a:tabLst>
                <a:tab pos="896938" algn="l"/>
              </a:tabLst>
            </a:pPr>
            <a:r>
              <a:rPr lang="es-MX" dirty="0">
                <a:latin typeface="Avenir Next LT Pro Light" panose="020B0304020202020204" pitchFamily="34" charset="0"/>
                <a:cs typeface="Times New Roman" panose="02020603050405020304" pitchFamily="18" charset="0"/>
              </a:rPr>
              <a:t>Cuando pasamos por duras pruebas, podría decirse que estamos dentro del crisol. También es posible pasar por un crisol espiritual en nuestro peregrinaje con Dios. En el viaje estamos expuestos a fuertes presiones, cuando las pruebas que él permite que suframos son difíciles de soportar y no sabemos como responder porque, con mucha frecuencia nos toman completamente por sorpresa.</a:t>
            </a:r>
          </a:p>
          <a:p>
            <a:pPr algn="just">
              <a:spcAft>
                <a:spcPts val="300"/>
              </a:spcAft>
              <a:tabLst>
                <a:tab pos="808038" algn="l"/>
              </a:tabLst>
            </a:pPr>
            <a:r>
              <a:rPr lang="es-MX" b="1" dirty="0">
                <a:latin typeface="Avenir Next LT Pro Demi" panose="020B0704020202020204" pitchFamily="34" charset="0"/>
                <a:cs typeface="Times New Roman" panose="02020603050405020304" pitchFamily="18" charset="0"/>
              </a:rPr>
              <a:t>Aunque puedan ser muy evidentes para los demás, no siempre podemos ver los malos rasgos de nuestro carácter. Sin embargo, el tiempo y las circunstancias, con toda seguridad, sacarán a la luz el oro o descubrirán el vil metal de nuestro carácter. Los hombres no nos conocen hasta que el crisol de Dios nos pone a prueba. Cada pensamiento bajo, cada mala acción, revela algún defecto del carácter. Los rasgos ásperos deben ser desbastados por el bisel y el martillo del gran taller de Dios, y la gracia de Dios debe pulirnos antes de que podamos ocupar un lugar en el glorioso templo</a:t>
            </a:r>
            <a:r>
              <a:rPr lang="es-MX" b="1" dirty="0">
                <a:latin typeface="Avenir Next LT Pro Light" panose="020B0304020202020204" pitchFamily="34" charset="0"/>
                <a:cs typeface="Times New Roman" panose="02020603050405020304" pitchFamily="18" charset="0"/>
              </a:rPr>
              <a:t> </a:t>
            </a:r>
            <a:r>
              <a:rPr lang="es-MX" i="1" dirty="0">
                <a:latin typeface="Avenir Next LT Pro Light" panose="020B0304020202020204" pitchFamily="34" charset="0"/>
                <a:cs typeface="Times New Roman" panose="02020603050405020304" pitchFamily="18" charset="0"/>
              </a:rPr>
              <a:t>(Testimonios para la iglesia, t. 4 pp. 532).</a:t>
            </a:r>
            <a:r>
              <a:rPr lang="es-MX" b="1" dirty="0">
                <a:latin typeface="Avenir Next LT Pro Light" panose="020B0304020202020204" pitchFamily="34" charset="0"/>
                <a:cs typeface="Times New Roman" panose="02020603050405020304" pitchFamily="18" charset="0"/>
              </a:rPr>
              <a:t> </a:t>
            </a:r>
            <a:endParaRPr lang="es-MX" sz="1900" i="1" dirty="0">
              <a:latin typeface="Avenir Next LT Pro Light" panose="020B03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t="4797" b="4797"/>
          <a:stretch/>
        </p:blipFill>
        <p:spPr>
          <a:xfrm>
            <a:off x="8617160" y="1556792"/>
            <a:ext cx="3574839"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335360" y="1040715"/>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E</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70502"/>
            <a:ext cx="11208568"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SORPRESAS</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923330"/>
          </a:xfrm>
          <a:prstGeom prst="rect">
            <a:avLst/>
          </a:prstGeom>
          <a:noFill/>
        </p:spPr>
        <p:txBody>
          <a:bodyPr wrap="square" rtlCol="0">
            <a:spAutoFit/>
          </a:bodyPr>
          <a:lstStyle/>
          <a:p>
            <a:pPr algn="just"/>
            <a:r>
              <a:rPr lang="es-MX" b="1" dirty="0">
                <a:latin typeface="Avenir Next LT Pro Demi" panose="020B0704020202020204" pitchFamily="34" charset="0"/>
                <a:cs typeface="Times New Roman" panose="02020603050405020304" pitchFamily="18" charset="0"/>
              </a:rPr>
              <a:t>"Amados, no os sorprendáis del fuego de prueba que os ha sobrevenido, como si alguna cosa extraña os aconteciese" (1 </a:t>
            </a:r>
            <a:r>
              <a:rPr lang="es-MX" b="1" dirty="0" err="1">
                <a:latin typeface="Avenir Next LT Pro Demi" panose="020B0704020202020204" pitchFamily="34" charset="0"/>
                <a:cs typeface="Times New Roman" panose="02020603050405020304" pitchFamily="18" charset="0"/>
              </a:rPr>
              <a:t>Ped</a:t>
            </a:r>
            <a:r>
              <a:rPr lang="es-MX" b="1" dirty="0">
                <a:latin typeface="Avenir Next LT Pro Demi" panose="020B0704020202020204" pitchFamily="34" charset="0"/>
                <a:cs typeface="Times New Roman" panose="02020603050405020304" pitchFamily="18" charset="0"/>
              </a:rPr>
              <a:t>. 4: 12).</a:t>
            </a:r>
          </a:p>
          <a:p>
            <a:pPr algn="just"/>
            <a:r>
              <a:rPr lang="es-MX" b="1" dirty="0">
                <a:latin typeface="Avenir Next LT Pro Demi" panose="020B0704020202020204" pitchFamily="34" charset="0"/>
                <a:cs typeface="Times New Roman" panose="02020603050405020304" pitchFamily="18" charset="0"/>
              </a:rPr>
              <a:t>Cuando leemos 1Pedro 4: 12 al 19. ¿Cuál es el mensaje de Pedro?</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605839"/>
            <a:ext cx="8362351" cy="5135529"/>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latin typeface="Avenir Next LT Pro" panose="020B0504020202020204" pitchFamily="34" charset="0"/>
              </a:rPr>
              <a:t>R: Que las pruebas y dificultades no nos sorprendan, Ya que la vida cristiana puede tener muchas dificultades que junto con la sorpresa nos pueden parecer insostenibles, pero también nos dice que cuando somos probados somos bienaventurados.</a:t>
            </a:r>
          </a:p>
          <a:p>
            <a:r>
              <a:rPr lang="es-MX" sz="1700" b="0" dirty="0">
                <a:solidFill>
                  <a:prstClr val="black"/>
                </a:solidFill>
                <a:latin typeface="Avenir Next LT Pro" panose="020B0504020202020204" pitchFamily="34" charset="0"/>
                <a:ea typeface="+mn-ea"/>
              </a:rPr>
              <a:t>La Palabra griega que se traduce como “extrañarse” significa ser “extraño” o “extranjero”. Pedro nos insta a no caer en la trampa de creer que las grandes pruebas son cosas extrañas en la experiencia cristiana. No son aberraciones de la vida cristiana; deben ser consideradas normales. Deben esperarse.  La palabra que se tradujo como “fuego que ha prendido ahí para ponerlos a prueba”(NBE). o “fuego de prueba” (RVR 60), viene de otra palabra griega que significa “una quemadura”. En otros lugares se ha traducido como “horno”. La experiencia de sufrir por nuestra fe podría, por lo tanto, considerarse como un “procesos de fundición”, la experiencia del crisol.</a:t>
            </a:r>
          </a:p>
          <a:p>
            <a:r>
              <a:rPr lang="es-MX" sz="1600" dirty="0">
                <a:solidFill>
                  <a:schemeClr val="tx1"/>
                </a:solidFill>
                <a:latin typeface="Avenir Next LT Pro" panose="020B0504020202020204" pitchFamily="34" charset="0"/>
                <a:ea typeface="+mn-ea"/>
              </a:rPr>
              <a:t>“Hemos sido tomados de la cantera del mundo y traídos al taller del Señor para ser labrados a fin de ocupar un lugar en su templo.... No os rebeléis bajo este proceso de la gracia. Puede ser que seáis una piedra tosca que requiere mucho trabajo antes de estar preparada para ocupar el lugar que Dios le ha designado. No os sorprendáis si con el martillo y el cincel de las pruebas Dios os va quitando los defectos de carácter. Sólo él puede realizar esta obra. Podéis estar seguros de que no dará ni un golpe inútil.” </a:t>
            </a:r>
            <a:r>
              <a:rPr lang="es-MX" sz="1600" b="0" i="1" dirty="0">
                <a:solidFill>
                  <a:schemeClr val="tx1"/>
                </a:solidFill>
                <a:latin typeface="Avenir Next LT Pro" panose="020B0504020202020204" pitchFamily="34" charset="0"/>
                <a:ea typeface="+mn-ea"/>
              </a:rPr>
              <a:t>(</a:t>
            </a:r>
            <a:r>
              <a:rPr lang="es-MX" sz="1600" b="0" i="1" dirty="0" err="1">
                <a:solidFill>
                  <a:schemeClr val="tx1"/>
                </a:solidFill>
                <a:latin typeface="Avenir Next LT Pro" panose="020B0504020202020204" pitchFamily="34" charset="0"/>
                <a:ea typeface="+mn-ea"/>
              </a:rPr>
              <a:t>The</a:t>
            </a:r>
            <a:r>
              <a:rPr lang="es-MX" sz="1600" b="0" i="1" dirty="0">
                <a:solidFill>
                  <a:schemeClr val="tx1"/>
                </a:solidFill>
                <a:latin typeface="Avenir Next LT Pro" panose="020B0504020202020204" pitchFamily="34" charset="0"/>
                <a:ea typeface="+mn-ea"/>
              </a:rPr>
              <a:t> </a:t>
            </a:r>
            <a:r>
              <a:rPr lang="es-MX" sz="1600" b="0" i="1" dirty="0" err="1">
                <a:solidFill>
                  <a:schemeClr val="tx1"/>
                </a:solidFill>
                <a:latin typeface="Avenir Next LT Pro" panose="020B0504020202020204" pitchFamily="34" charset="0"/>
                <a:ea typeface="+mn-ea"/>
              </a:rPr>
              <a:t>Faith</a:t>
            </a:r>
            <a:r>
              <a:rPr lang="es-MX" sz="1600" b="0" i="1" dirty="0">
                <a:solidFill>
                  <a:schemeClr val="tx1"/>
                </a:solidFill>
                <a:latin typeface="Avenir Next LT Pro" panose="020B0504020202020204" pitchFamily="34" charset="0"/>
                <a:ea typeface="+mn-ea"/>
              </a:rPr>
              <a:t> I Live </a:t>
            </a:r>
            <a:r>
              <a:rPr lang="es-MX" sz="1600" b="0" i="1" dirty="0" err="1">
                <a:solidFill>
                  <a:schemeClr val="tx1"/>
                </a:solidFill>
                <a:latin typeface="Avenir Next LT Pro" panose="020B0504020202020204" pitchFamily="34" charset="0"/>
                <a:ea typeface="+mn-ea"/>
              </a:rPr>
              <a:t>By</a:t>
            </a:r>
            <a:r>
              <a:rPr lang="es-MX" sz="1600" b="0" i="1" dirty="0">
                <a:solidFill>
                  <a:schemeClr val="tx1"/>
                </a:solidFill>
                <a:latin typeface="Avenir Next LT Pro" panose="020B0504020202020204" pitchFamily="34" charset="0"/>
                <a:ea typeface="+mn-ea"/>
              </a:rPr>
              <a:t>, p. 317; parcialmente en El conflicto de los siglos, p. 518, y La fe por la cual vivo, p. 319).</a:t>
            </a:r>
          </a:p>
          <a:p>
            <a:r>
              <a:rPr lang="es-MX" sz="1600" dirty="0">
                <a:solidFill>
                  <a:schemeClr val="tx1"/>
                </a:solidFill>
                <a:latin typeface="Avenir Next LT Pro" panose="020B0504020202020204" pitchFamily="34" charset="0"/>
              </a:rPr>
              <a:t>Reflexionando: </a:t>
            </a:r>
            <a:r>
              <a:rPr lang="es-MX" sz="1600" dirty="0">
                <a:solidFill>
                  <a:srgbClr val="FF0000"/>
                </a:solidFill>
                <a:latin typeface="Avenir Next LT Pro" panose="020B0504020202020204" pitchFamily="34" charset="0"/>
              </a:rPr>
              <a:t>¿Cómo podría ayudarte 1 Pedro 4: 12 al 19 a explicarle con tacto a un amigo por qué no debería sorprenderse ante las pruebas dolorosas que podría enfrentar?</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LOS CRISOLES DE SATANÁS</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53787"/>
            <a:ext cx="8330736" cy="1077218"/>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“Sed sobrios, y velad; porque vuestro adversario el diablo, como león rugiente, anda alrededor buscando a quien devorar” (1 </a:t>
            </a:r>
            <a:r>
              <a:rPr lang="es-MX" sz="1600" b="1" i="1" dirty="0" err="1">
                <a:latin typeface="Avenir Next LT Pro Demi" panose="020B0704020202020204" pitchFamily="34" charset="0"/>
                <a:cs typeface="Times New Roman" panose="02020603050405020304" pitchFamily="18" charset="0"/>
              </a:rPr>
              <a:t>Ped</a:t>
            </a:r>
            <a:r>
              <a:rPr lang="es-MX" sz="1600" b="1" i="1" dirty="0">
                <a:latin typeface="Avenir Next LT Pro Demi" panose="020B0704020202020204" pitchFamily="34" charset="0"/>
                <a:cs typeface="Times New Roman" panose="02020603050405020304" pitchFamily="18" charset="0"/>
              </a:rPr>
              <a:t>. 5:8).</a:t>
            </a:r>
            <a:r>
              <a:rPr lang="es-MX" sz="1600" b="1" dirty="0">
                <a:latin typeface="Avenir Next LT Pro Demi" panose="020B0704020202020204" pitchFamily="34" charset="0"/>
                <a:cs typeface="Times New Roman" panose="02020603050405020304" pitchFamily="18" charset="0"/>
              </a:rPr>
              <a:t> </a:t>
            </a:r>
          </a:p>
          <a:p>
            <a:pPr algn="just"/>
            <a:r>
              <a:rPr lang="es-MX" sz="1600" b="1" dirty="0">
                <a:latin typeface="Avenir Next LT Pro Demi" panose="020B0704020202020204" pitchFamily="34" charset="0"/>
              </a:rPr>
              <a:t> ¿Cuál es el mensaje para nosotros? Pregúntate: “¿Con cuánta seriedad me tomo estas palabras?” ¿Qué cosas haces en tu vida que demuestran que las tomas en serio?</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753652"/>
            <a:ext cx="8330736" cy="4968552"/>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600"/>
              </a:spcAft>
            </a:pPr>
            <a:r>
              <a:rPr lang="es-MX" dirty="0">
                <a:latin typeface="Avenir Next LT Pro" panose="020B0504020202020204" pitchFamily="34" charset="0"/>
              </a:rPr>
              <a:t>R: El mensaje para nosotros es: Que debemos estar preparados, consientes, velando ante el asecho de Satanás. Es por eso que debemos tomar muy enserio el mensaje que se nos hace en este texto esta en juego nuestra vida eterna. Y debemos demostrarlo con nuestras acciones no con palabra.</a:t>
            </a:r>
          </a:p>
          <a:p>
            <a:pPr>
              <a:lnSpc>
                <a:spcPct val="110000"/>
              </a:lnSpc>
              <a:spcAft>
                <a:spcPts val="600"/>
              </a:spcAft>
            </a:pPr>
            <a:r>
              <a:rPr lang="es-MX" b="0" dirty="0">
                <a:solidFill>
                  <a:prstClr val="black"/>
                </a:solidFill>
                <a:latin typeface="Avenir Next LT Pro" panose="020B0504020202020204" pitchFamily="34" charset="0"/>
                <a:ea typeface="+mn-ea"/>
              </a:rPr>
              <a:t>Debemos tomar muy en serio al enemigo de Dios y de los hombres, ya que este enemigo es muy peligrosos y sutil en su actuar, así como el León lo es, es por eso que debemos estar muy consientes de todas las cosas que suceden alrededor nuestro, estar despiertos. Satanás está obrando en el mundo físico pero obra, quizás con más poder y con más dolor, por medio de las personas. Si es posible utilizará el chisme y la critica para causar tensión, para herir, para causar fricción y desalentar. Pero por supuesto, el problema no son las personas. Es Satanás que obra mediante las personas.</a:t>
            </a:r>
          </a:p>
          <a:p>
            <a:pPr>
              <a:lnSpc>
                <a:spcPct val="110000"/>
              </a:lnSpc>
              <a:spcAft>
                <a:spcPts val="600"/>
              </a:spcAft>
            </a:pPr>
            <a:r>
              <a:rPr lang="es-MX" dirty="0">
                <a:solidFill>
                  <a:schemeClr val="tx1"/>
                </a:solidFill>
                <a:latin typeface="Avenir Next LT Pro" panose="020B0504020202020204" pitchFamily="34" charset="0"/>
                <a:ea typeface="+mn-ea"/>
              </a:rPr>
              <a:t>“Hay cristianos que piensan y hablan demasiado del pode de Satanás. Piensan en su adversario, oran acerca de él, hablan de él y parece agrandarse más y más en su imaginación. Es verdad que Satanás es un ser fuerte; pero, gracias a Dios, tenemos un Salvador poderoso que arrojó del cielo al maligno. Satanás se goza cuando engrandecemos su poder. ¿Por qué no hablamos de Jesús? ¿Por qué no magnificamos su poder y su amor? </a:t>
            </a:r>
            <a:r>
              <a:rPr lang="es-MX" b="0" i="1" dirty="0">
                <a:solidFill>
                  <a:schemeClr val="tx1"/>
                </a:solidFill>
                <a:latin typeface="Avenir Next LT Pro" panose="020B0504020202020204" pitchFamily="34" charset="0"/>
                <a:ea typeface="+mn-ea"/>
              </a:rPr>
              <a:t>(El Deseado de todas las gentes, p. 455).</a:t>
            </a:r>
          </a:p>
          <a:p>
            <a:pPr>
              <a:lnSpc>
                <a:spcPct val="110000"/>
              </a:lnSpc>
              <a:spcAft>
                <a:spcPts val="600"/>
              </a:spcAft>
            </a:pPr>
            <a:r>
              <a:rPr lang="es-MX" dirty="0">
                <a:solidFill>
                  <a:schemeClr val="tx1"/>
                </a:solidFill>
                <a:latin typeface="Avenir Next LT Pro" panose="020B0504020202020204" pitchFamily="34" charset="0"/>
              </a:rPr>
              <a:t>Reflexionando:</a:t>
            </a:r>
            <a:r>
              <a:rPr lang="es-MX" dirty="0">
                <a:latin typeface="Avenir Next LT Pro" panose="020B0504020202020204" pitchFamily="34" charset="0"/>
              </a:rPr>
              <a:t> </a:t>
            </a:r>
            <a:r>
              <a:rPr lang="es-MX" sz="1700" dirty="0">
                <a:solidFill>
                  <a:srgbClr val="FF0000"/>
                </a:solidFill>
                <a:latin typeface="Avenir Next LT Pro" panose="020B0504020202020204" pitchFamily="34" charset="0"/>
              </a:rPr>
              <a:t>Cuando recordamos que Satanás es un enemigo vencido, ya que Jesús lo venció en la cruz, es por eso que debemos pensar que somos victoriosos en Cristo.</a:t>
            </a:r>
            <a:endParaRPr lang="es-MX" dirty="0">
              <a:solidFill>
                <a:srgbClr val="FF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556792"/>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LOS CRISOLES DEL PECADO</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44495"/>
            <a:ext cx="8484759" cy="1477328"/>
          </a:xfrm>
          <a:prstGeom prst="rect">
            <a:avLst/>
          </a:prstGeom>
          <a:noFill/>
        </p:spPr>
        <p:txBody>
          <a:bodyPr wrap="square" rtlCol="0">
            <a:spAutoFit/>
          </a:bodyPr>
          <a:lstStyle/>
          <a:p>
            <a:pPr algn="just"/>
            <a:r>
              <a:rPr lang="es-MX" b="1" i="1" dirty="0">
                <a:latin typeface="Avenir Next LT Pro Demi" panose="020B0704020202020204" pitchFamily="34" charset="0"/>
                <a:cs typeface="Times New Roman" panose="02020603050405020304" pitchFamily="18" charset="0"/>
              </a:rPr>
              <a:t>“Porque la ira de Dios se revela desde el cielo contra toda impiedad e injusticia de los hombres que detienen con injusticia la verdad” (Rom. 1:18).</a:t>
            </a:r>
          </a:p>
          <a:p>
            <a:pPr algn="just"/>
            <a:r>
              <a:rPr lang="es-MX" b="1" dirty="0">
                <a:latin typeface="Avenir Next LT Pro Demi" panose="020B0704020202020204" pitchFamily="34" charset="0"/>
                <a:cs typeface="Times New Roman" panose="02020603050405020304" pitchFamily="18" charset="0"/>
              </a:rPr>
              <a:t> Piensa en las veces que has estado en tu propio "valle de sombra de muerte". Al leer Romanos 1:21-32 resume la esencia de lo que manifiesta Pablo. Concéntrate específicamente en las etapas del pecado y sus consecuencias.</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2121823"/>
            <a:ext cx="8424936" cy="4638708"/>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600"/>
              </a:spcAft>
            </a:pPr>
            <a:r>
              <a:rPr lang="es-MX" b="1" dirty="0">
                <a:latin typeface="Avenir Next LT Pro" panose="020B0504020202020204" pitchFamily="34" charset="0"/>
                <a:cs typeface="Times New Roman" panose="02020603050405020304" pitchFamily="18" charset="0"/>
              </a:rPr>
              <a:t>R: </a:t>
            </a:r>
            <a:r>
              <a:rPr lang="es-MX" b="1" dirty="0">
                <a:solidFill>
                  <a:schemeClr val="accent1">
                    <a:lumMod val="75000"/>
                  </a:schemeClr>
                </a:solidFill>
                <a:latin typeface="Avenir Next LT Pro" panose="020B0504020202020204" pitchFamily="34" charset="0"/>
                <a:cs typeface="Times New Roman" panose="02020603050405020304" pitchFamily="18" charset="0"/>
              </a:rPr>
              <a:t>El ser humano al olvidarse de Dios se entrega a sus pasiones y pecados, cambia la adoración a Dios por la adoración a Dioses ajenos, y como consecuencia se hunde en el pecado de sus pasiones, pagara las consecuencia de ello, que es la muerte eterna.</a:t>
            </a:r>
          </a:p>
          <a:p>
            <a:pPr>
              <a:spcAft>
                <a:spcPts val="600"/>
              </a:spcAft>
            </a:pPr>
            <a:r>
              <a:rPr lang="es-MX" dirty="0">
                <a:solidFill>
                  <a:prstClr val="black"/>
                </a:solidFill>
                <a:latin typeface="Avenir Next LT Pro" panose="020B0504020202020204" pitchFamily="34" charset="0"/>
                <a:cs typeface="Times New Roman" panose="02020603050405020304" pitchFamily="18" charset="0"/>
              </a:rPr>
              <a:t>En Romanos 1:18 al 32. Pablo describe que este tipo de sufrimientos es resultado de la ira de Dios. En este contexto, la ira de Dios es sencillamente las consecuencias que experimentamos por el hecho de rechazarlo. Pablo establece primero que, a causa de lo que  Dios ha creado, ningún ser humano tiene excusa para ignorar que Dios existe y que tipo de Dios es. Dice que ignorar esto frente a los hechos es pecar voluntariamente, lo que trae terribles consecuencias. Porque después de cada paso de rechazo a Dios, nos hallamos más y más hundidos en el pecado y; por lo tanto, en el sufrimiento por causa del pecado.</a:t>
            </a:r>
          </a:p>
          <a:p>
            <a:pPr>
              <a:spcAft>
                <a:spcPts val="600"/>
              </a:spcAft>
            </a:pPr>
            <a:r>
              <a:rPr lang="es-MX" b="1" dirty="0">
                <a:solidFill>
                  <a:prstClr val="black"/>
                </a:solidFill>
                <a:latin typeface="Avenir Next LT Pro" panose="020B0504020202020204" pitchFamily="34" charset="0"/>
                <a:cs typeface="Times New Roman" panose="02020603050405020304" pitchFamily="18" charset="0"/>
              </a:rPr>
              <a:t>Pocos creen que la humanidad esté tan hundida o que sea tan plenamente mala, tan desesperadamente opuesta a Dios como lo es… Cuando la mente no esta bajo la influencia directa del Espíritu de Dios, Satanás puede moldearla a su voluntad. Depravará todas las facultades de raciocinio que pueda controlar. Está completamente opuesto a Dios en sus gustos, puntos de vista, preferencias… elección de las cosas y propósitos; no hay gusto por las cosas que Dios ama o aprueba, sino un deleite en aquellas cosas que él desprecia…</a:t>
            </a:r>
            <a:r>
              <a:rPr lang="es-MX" i="1" dirty="0">
                <a:solidFill>
                  <a:prstClr val="black"/>
                </a:solidFill>
                <a:latin typeface="Avenir Next LT Pro" panose="020B0504020202020204" pitchFamily="34" charset="0"/>
                <a:cs typeface="Times New Roman" panose="02020603050405020304" pitchFamily="18" charset="0"/>
              </a:rPr>
              <a:t> (En los lugares celestiales, p. 165).</a:t>
            </a:r>
          </a:p>
          <a:p>
            <a:pPr>
              <a:spcAft>
                <a:spcPts val="600"/>
              </a:spcAft>
            </a:pPr>
            <a:r>
              <a:rPr lang="es-MX" b="1" dirty="0">
                <a:solidFill>
                  <a:prstClr val="black"/>
                </a:solidFill>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En tu vida, ¿en qué medida cosechaste las consecuencias inmediatas de tus pecados? ¿Qué lecciones aprendiste? ¿Qué cambios debes hacer para no volver a pasar por algo similar?</a:t>
            </a:r>
            <a:endParaRPr lang="es-MX" b="1" dirty="0">
              <a:solidFill>
                <a:srgbClr val="FF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56792"/>
            <a:ext cx="3575720" cy="5013177"/>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LOS CRISOLES DE PURIFICACIÓN</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“Por tanto, así ha dicho Jehová de los ejércitos: He aquí que yo los refinaré y los probaré; porque ¿qué más he de hacer por la hija de mi pueblo?” (</a:t>
            </a:r>
            <a:r>
              <a:rPr lang="es-MX" sz="1600" b="1" dirty="0" err="1">
                <a:latin typeface="Avenir Next LT Pro Demi" panose="020B0704020202020204" pitchFamily="34" charset="0"/>
                <a:cs typeface="Times New Roman" panose="02020603050405020304" pitchFamily="18" charset="0"/>
              </a:rPr>
              <a:t>Jer</a:t>
            </a:r>
            <a:r>
              <a:rPr lang="es-MX" sz="1600" b="1" dirty="0">
                <a:latin typeface="Avenir Next LT Pro Demi" panose="020B0704020202020204" pitchFamily="34" charset="0"/>
                <a:cs typeface="Times New Roman" panose="02020603050405020304" pitchFamily="18" charset="0"/>
              </a:rPr>
              <a:t>. 9:7).</a:t>
            </a:r>
          </a:p>
          <a:p>
            <a:pPr algn="just"/>
            <a:r>
              <a:rPr lang="es-MX" sz="1600" b="1" dirty="0">
                <a:latin typeface="Avenir Next LT Pro Demi" panose="020B0704020202020204" pitchFamily="34" charset="0"/>
                <a:cs typeface="Times New Roman" panose="02020603050405020304" pitchFamily="18" charset="0"/>
              </a:rPr>
              <a:t>Dios dice que refinará y probará a Judá y a Jerusalén (</a:t>
            </a:r>
            <a:r>
              <a:rPr lang="es-MX" sz="1600" b="1" dirty="0" err="1">
                <a:latin typeface="Avenir Next LT Pro Demi" panose="020B0704020202020204" pitchFamily="34" charset="0"/>
                <a:cs typeface="Times New Roman" panose="02020603050405020304" pitchFamily="18" charset="0"/>
              </a:rPr>
              <a:t>Jer</a:t>
            </a:r>
            <a:r>
              <a:rPr lang="es-MX" sz="1600" b="1" dirty="0">
                <a:latin typeface="Avenir Next LT Pro Demi" panose="020B0704020202020204" pitchFamily="34" charset="0"/>
                <a:cs typeface="Times New Roman" panose="02020603050405020304" pitchFamily="18" charset="0"/>
              </a:rPr>
              <a:t>. 9:7). ¿Qué dos razones da Dios para esto? (</a:t>
            </a:r>
            <a:r>
              <a:rPr lang="es-MX" sz="1600" b="1" dirty="0" err="1">
                <a:latin typeface="Avenir Next LT Pro Demi" panose="020B0704020202020204" pitchFamily="34" charset="0"/>
                <a:cs typeface="Times New Roman" panose="02020603050405020304" pitchFamily="18" charset="0"/>
              </a:rPr>
              <a:t>Jer</a:t>
            </a:r>
            <a:r>
              <a:rPr lang="es-MX" sz="1600" b="1" dirty="0">
                <a:latin typeface="Avenir Next LT Pro Demi" panose="020B0704020202020204" pitchFamily="34" charset="0"/>
                <a:cs typeface="Times New Roman" panose="02020603050405020304" pitchFamily="18" charset="0"/>
              </a:rPr>
              <a:t>. 9:13, 14). ¿Cómo ocurrirá el refinamiento? (</a:t>
            </a:r>
            <a:r>
              <a:rPr lang="es-MX" sz="1600" b="1" dirty="0" err="1">
                <a:latin typeface="Avenir Next LT Pro Demi" panose="020B0704020202020204" pitchFamily="34" charset="0"/>
                <a:cs typeface="Times New Roman" panose="02020603050405020304" pitchFamily="18" charset="0"/>
              </a:rPr>
              <a:t>Jer</a:t>
            </a:r>
            <a:r>
              <a:rPr lang="es-MX" sz="1600" b="1" dirty="0">
                <a:latin typeface="Avenir Next LT Pro Demi" panose="020B0704020202020204" pitchFamily="34" charset="0"/>
                <a:cs typeface="Times New Roman" panose="02020603050405020304" pitchFamily="18" charset="0"/>
              </a:rPr>
              <a:t>. 9:15, 16).</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754994"/>
            <a:ext cx="8296729" cy="4914366"/>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Porque dejaron su ley, no obedecieron su voz, ni caminaron conforme a ella. Antes se fueron a la imaginación de su mente y en pos de dioses ajenos.</a:t>
            </a:r>
          </a:p>
          <a:p>
            <a:pPr>
              <a:spcAft>
                <a:spcPts val="300"/>
              </a:spcAft>
            </a:pPr>
            <a:r>
              <a:rPr lang="es-MX" sz="1900" dirty="0">
                <a:latin typeface="Avenir Next LT Pro" panose="020B0504020202020204" pitchFamily="34" charset="0"/>
                <a:cs typeface="Times New Roman" panose="02020603050405020304" pitchFamily="18" charset="0"/>
              </a:rPr>
              <a:t>Aunque hayamos pecado deliberadamente, seguimos siendo preciosos a la vista de Dios. Por tanto, dado que Dios está obrando para hacernos puros e inmaculados como él es (</a:t>
            </a:r>
            <a:r>
              <a:rPr lang="es-MX" sz="1900" dirty="0" err="1">
                <a:latin typeface="Avenir Next LT Pro" panose="020B0504020202020204" pitchFamily="34" charset="0"/>
                <a:cs typeface="Times New Roman" panose="02020603050405020304" pitchFamily="18" charset="0"/>
              </a:rPr>
              <a:t>Apoc</a:t>
            </a:r>
            <a:r>
              <a:rPr lang="es-MX" sz="1900" dirty="0">
                <a:latin typeface="Avenir Next LT Pro" panose="020B0504020202020204" pitchFamily="34" charset="0"/>
                <a:cs typeface="Times New Roman" panose="02020603050405020304" pitchFamily="18" charset="0"/>
              </a:rPr>
              <a:t>. 14: 5), se arriesga a que nos sintamos heridos cuando toma su bisturí y, como un cirujano, comienza a extirpar el pecado que esta entrando en la mismas entrañas de nuestro ser. Y, cuando esto ocurre, raramente usa anestesia. Dios quiere que comprendamos las terrible consecuencias de nuestras acciones.</a:t>
            </a:r>
          </a:p>
          <a:p>
            <a:pPr>
              <a:spcAft>
                <a:spcPts val="300"/>
              </a:spcAft>
            </a:pPr>
            <a:r>
              <a:rPr lang="es-MX" b="1" dirty="0">
                <a:latin typeface="Avenir Next LT Pro" panose="020B0504020202020204" pitchFamily="34" charset="0"/>
                <a:cs typeface="Times New Roman" panose="02020603050405020304" pitchFamily="18" charset="0"/>
              </a:rPr>
              <a:t>Las pruebas y los obstáculos son los métodos de disciplina que el Señor escoge, y las condiciones que señala para el éxito… El hecho de que somos llamados a soportar pruebas demuestra que el Señor Jesús ve en nosotros algo precioso que quiere desarrollar. Si no viera es nosotros nada con que glorificar su nombre, no perdería tiempo en refinarnos. No echa piedras inútiles en su hornillo. Lo que él refina es mineral precioso. El herrero coloca el hierro y el acero en el fuego para saber de qué clase son. El señor permite que sus escogidos pasen por el horno de la aflicción para probar su carácter y saber si pueden ser amoldados para su obra </a:t>
            </a:r>
            <a:r>
              <a:rPr lang="es-MX" i="1" dirty="0">
                <a:latin typeface="Avenir Next LT Pro" panose="020B0504020202020204" pitchFamily="34" charset="0"/>
                <a:cs typeface="Times New Roman" panose="02020603050405020304" pitchFamily="18" charset="0"/>
              </a:rPr>
              <a:t>(El ministerio de curación, p. 374).</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Piensa en los pecados con los que luchas. Si Dios te refinara y te probara hoy, ¿cómo lo haría? ¿Qué medidas podrías tomar ahora para resolver esto antes de que Dios decida tomar medidas drásticas contigo, como lo hizo con Israel?</a:t>
            </a:r>
            <a:endParaRPr lang="es-MX" b="1" dirty="0">
              <a:solidFill>
                <a:srgbClr val="FF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LOS CRISOLES DE LA MADUREZ</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400383"/>
          </a:xfrm>
          <a:prstGeom prst="rect">
            <a:avLst/>
          </a:prstGeom>
          <a:noFill/>
        </p:spPr>
        <p:txBody>
          <a:bodyPr wrap="square" rtlCol="0">
            <a:spAutoFit/>
          </a:bodyPr>
          <a:lstStyle/>
          <a:p>
            <a:pPr algn="just"/>
            <a:r>
              <a:rPr lang="es-MX" sz="1700" b="1" i="1" dirty="0">
                <a:latin typeface="Avenir Next LT Pro Demi" panose="020B0704020202020204" pitchFamily="34" charset="0"/>
                <a:cs typeface="Times New Roman" panose="02020603050405020304" pitchFamily="18" charset="0"/>
              </a:rPr>
              <a:t>“Y para que la grandeza de las revelaciones no me exaltase desmedidamente, me fue dado un aguijón en mi carne, un mensajero de Satanás que me abofetee, para que no me enaltezca sobremanera” (2 </a:t>
            </a:r>
            <a:r>
              <a:rPr lang="es-MX" sz="1700" b="1" i="1" dirty="0" err="1">
                <a:latin typeface="Avenir Next LT Pro Demi" panose="020B0704020202020204" pitchFamily="34" charset="0"/>
                <a:cs typeface="Times New Roman" panose="02020603050405020304" pitchFamily="18" charset="0"/>
              </a:rPr>
              <a:t>Cor</a:t>
            </a:r>
            <a:r>
              <a:rPr lang="es-MX" sz="1700" b="1" i="1" dirty="0">
                <a:latin typeface="Avenir Next LT Pro Demi" panose="020B0704020202020204" pitchFamily="34" charset="0"/>
                <a:cs typeface="Times New Roman" panose="02020603050405020304" pitchFamily="18" charset="0"/>
              </a:rPr>
              <a:t>. 12:7).</a:t>
            </a:r>
          </a:p>
          <a:p>
            <a:pPr algn="just"/>
            <a:r>
              <a:rPr lang="es-MX" sz="1700" b="1" dirty="0">
                <a:latin typeface="Avenir Next LT Pro Demi" panose="020B0704020202020204" pitchFamily="34" charset="0"/>
                <a:cs typeface="Times New Roman" panose="02020603050405020304" pitchFamily="18" charset="0"/>
              </a:rPr>
              <a:t>¿Qué crees que quiso decir Pablo con “me fue dado”? ¿Quién se lo dio? ¿Cómo podía Dios usar esto en beneficio de Pablo?</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2079763"/>
            <a:ext cx="8330736" cy="4589597"/>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latin typeface="Avenir Next LT Pro Light" panose="020B0304020202020204" pitchFamily="34" charset="0"/>
              </a:rPr>
              <a:t>R: </a:t>
            </a:r>
            <a:r>
              <a:rPr lang="es-MX" dirty="0">
                <a:solidFill>
                  <a:schemeClr val="accent1">
                    <a:lumMod val="75000"/>
                  </a:schemeClr>
                </a:solidFill>
                <a:latin typeface="Avenir Next LT Pro Light" panose="020B0304020202020204" pitchFamily="34" charset="0"/>
              </a:rPr>
              <a:t>Pablo al decir que le fue dado, no es porque lo mereciera por algún pecado cometido. Por lo tanto Dios permitió que tuviera esa aguijón y eso no quiere decir que el se lo dio, sabes que el que atormenta a los seres humanos es el enemigo de Dios. Y, esto era para que Pablo no pecara en el futuro, porque sabia que era débil.</a:t>
            </a:r>
          </a:p>
          <a:p>
            <a:r>
              <a:rPr lang="es-MX" b="0" dirty="0">
                <a:latin typeface="Avenir Next LT Pro Light" panose="020B0304020202020204" pitchFamily="34" charset="0"/>
              </a:rPr>
              <a:t>Pablo llevara un constante recordatorio dentro de sí mismo de que, a menos que pudiera ver a Cristo claramente, él y todos aquellos a quienes ministraba permanecerían en tinieblas espirituales. Por supuesto, esto no es más que una especulación. Lo que sabemos con seguridad es que, en su providencia, Dios permitió que Pablo soportara un problema físico para su bendición espiritual.</a:t>
            </a:r>
          </a:p>
          <a:p>
            <a:r>
              <a:rPr lang="es-MX" i="1" dirty="0">
                <a:latin typeface="Avenir Next LT Pro Demi" panose="020B0704020202020204" pitchFamily="34" charset="0"/>
              </a:rPr>
              <a:t>Cuando nosotros mismos nos encargamos de manejar las cosas que nos conciernen, confiando en nuestra propia sabiduría para salir airosos, asumimos una carga que él no nos ha dado, tratamos de llevarla sin su ayuda. Nos imponemos la responsabilidad que pertenece a Dios y así nos colocamos en su lugar. Con razón podemos entonces sentir ansiedad y esperar peligros y pérdidas, que seguramente nos sobrevendrán. Cuando creamos realmente que Dios nos ama y quiere ayudarnos, dejaremos de acongojarnos por el futuro. Confiaremos en Dios así como un niño confía en un padre amante. Entonces desaparecerán todos nuestros tormentos y dificultades; porque nuestra voluntad quedará absorbida por la voluntad de Dios.</a:t>
            </a:r>
            <a:r>
              <a:rPr lang="es-MX" dirty="0">
                <a:latin typeface="Avenir Next LT Pro Light" panose="020B0304020202020204" pitchFamily="34" charset="0"/>
              </a:rPr>
              <a:t> </a:t>
            </a:r>
            <a:r>
              <a:rPr lang="es-MX" b="0" i="1" dirty="0">
                <a:latin typeface="Avenir Next LT Pro Light" panose="020B0304020202020204" pitchFamily="34" charset="0"/>
              </a:rPr>
              <a:t>(El discurso maestro de Jesucristo, p. 85).</a:t>
            </a:r>
            <a:r>
              <a:rPr lang="es-MX" dirty="0">
                <a:latin typeface="Avenir Next LT Pro Light" panose="020B0304020202020204" pitchFamily="34" charset="0"/>
              </a:rPr>
              <a:t> </a:t>
            </a:r>
            <a:endParaRPr lang="es-MX" b="0" i="1" dirty="0">
              <a:latin typeface="Avenir Next LT Pro Light" panose="020B0304020202020204" pitchFamily="34" charset="0"/>
            </a:endParaRPr>
          </a:p>
          <a:p>
            <a:r>
              <a:rPr lang="es-MX" dirty="0">
                <a:latin typeface="Avenir Next LT Pro Light" panose="020B0304020202020204" pitchFamily="34" charset="0"/>
              </a:rPr>
              <a:t>Reflexionando: </a:t>
            </a:r>
            <a:r>
              <a:rPr lang="es-MX" dirty="0">
                <a:solidFill>
                  <a:srgbClr val="FF0000"/>
                </a:solidFill>
                <a:latin typeface="Avenir Next LT Pro Light" panose="020B0304020202020204" pitchFamily="34" charset="0"/>
              </a:rPr>
              <a:t>Piensa en los aspectos de tu vida en los que necesitas dar más frutos de justicia. ¿Qué cualidades espirituales te gustaría pedir a Dios que desarrolle en ti mediante su “poda”?</a:t>
            </a:r>
            <a:endParaRPr lang="es-MX" dirty="0">
              <a:latin typeface="Avenir Next LT Pro Light" panose="020B0304020202020204" pitchFamily="34" charset="0"/>
            </a:endParaRP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157915</TotalTime>
  <Words>3292</Words>
  <Application>Microsoft Office PowerPoint</Application>
  <PresentationFormat>Panorámica</PresentationFormat>
  <Paragraphs>80</Paragraphs>
  <Slides>10</Slides>
  <Notes>9</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Adobe Garamond Pro Bold</vt:lpstr>
      <vt:lpstr>Arial</vt:lpstr>
      <vt:lpstr>Arial Rounded MT Bold</vt:lpstr>
      <vt:lpstr>Avenir LT Std 65 Medium</vt:lpstr>
      <vt:lpstr>Avenir Next LT Pro</vt:lpstr>
      <vt:lpstr>Avenir Next LT Pro Demi</vt:lpstr>
      <vt:lpstr>Avenir Next LT Pro Light</vt:lpstr>
      <vt:lpstr>Calibri</vt:lpstr>
      <vt:lpstr>Calibri Light</vt:lpstr>
      <vt:lpstr>Dosis</vt:lpstr>
      <vt:lpstr>Eras Bold ITC</vt:lpstr>
      <vt:lpstr>Gisha</vt:lpstr>
      <vt:lpstr>Impact</vt:lpstr>
      <vt:lpstr>Lato</vt:lpstr>
      <vt:lpstr>Lucida Grande</vt:lpstr>
      <vt:lpstr>Lucida Sans Unicode</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5203</cp:revision>
  <dcterms:created xsi:type="dcterms:W3CDTF">2019-04-09T00:55:26Z</dcterms:created>
  <dcterms:modified xsi:type="dcterms:W3CDTF">2022-07-02T02:46:04Z</dcterms:modified>
</cp:coreProperties>
</file>