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3" r:id="rId1"/>
  </p:sldMasterIdLst>
  <p:notesMasterIdLst>
    <p:notesMasterId r:id="rId12"/>
  </p:notesMasterIdLst>
  <p:handoutMasterIdLst>
    <p:handoutMasterId r:id="rId13"/>
  </p:handoutMasterIdLst>
  <p:sldIdLst>
    <p:sldId id="256" r:id="rId2"/>
    <p:sldId id="266" r:id="rId3"/>
    <p:sldId id="258" r:id="rId4"/>
    <p:sldId id="259" r:id="rId5"/>
    <p:sldId id="260" r:id="rId6"/>
    <p:sldId id="261" r:id="rId7"/>
    <p:sldId id="262" r:id="rId8"/>
    <p:sldId id="263" r:id="rId9"/>
    <p:sldId id="264" r:id="rId10"/>
    <p:sldId id="265" r:id="rId1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RGE CRUZ" initials="JC" lastIdx="2" clrIdx="0">
    <p:extLst>
      <p:ext uri="{19B8F6BF-5375-455C-9EA6-DF929625EA0E}">
        <p15:presenceInfo xmlns:p15="http://schemas.microsoft.com/office/powerpoint/2012/main" userId="cf9ca4c8ef569ed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38293"/>
    <a:srgbClr val="FFFFFF"/>
    <a:srgbClr val="FFFEFF"/>
    <a:srgbClr val="002060"/>
    <a:srgbClr val="000000"/>
    <a:srgbClr val="002862"/>
    <a:srgbClr val="01828D"/>
    <a:srgbClr val="FD1634"/>
    <a:srgbClr val="BE0707"/>
    <a:srgbClr val="FE143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92718" autoAdjust="0"/>
  </p:normalViewPr>
  <p:slideViewPr>
    <p:cSldViewPr showGuides="1">
      <p:cViewPr varScale="1">
        <p:scale>
          <a:sx n="79" d="100"/>
          <a:sy n="79" d="100"/>
        </p:scale>
        <p:origin x="134" y="67"/>
      </p:cViewPr>
      <p:guideLst>
        <p:guide orient="horz" pos="2160"/>
        <p:guide pos="3840"/>
      </p:guideLst>
    </p:cSldViewPr>
  </p:slideViewPr>
  <p:notesTextViewPr>
    <p:cViewPr>
      <p:scale>
        <a:sx n="3" d="2"/>
        <a:sy n="3" d="2"/>
      </p:scale>
      <p:origin x="0" y="0"/>
    </p:cViewPr>
  </p:notesTextViewPr>
  <p:sorterViewPr>
    <p:cViewPr>
      <p:scale>
        <a:sx n="100" d="100"/>
        <a:sy n="100" d="100"/>
      </p:scale>
      <p:origin x="0" y="0"/>
    </p:cViewPr>
  </p:sorterViewPr>
  <p:notesViewPr>
    <p:cSldViewPr>
      <p:cViewPr varScale="1">
        <p:scale>
          <a:sx n="66" d="100"/>
          <a:sy n="66" d="100"/>
        </p:scale>
        <p:origin x="3062"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handoutMaster" Target="handoutMasters/handout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55F1A038-C882-4A29-92BF-44A4D109F78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a:extLst>
              <a:ext uri="{FF2B5EF4-FFF2-40B4-BE49-F238E27FC236}">
                <a16:creationId xmlns:a16="http://schemas.microsoft.com/office/drawing/2014/main" id="{655EFADA-9D39-4E05-9E93-70F7BDE398E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0150B08-7AA2-4F53-A7FF-462A0E570016}" type="datetimeFigureOut">
              <a:rPr lang="es-MX" smtClean="0"/>
              <a:t>13/06/2023</a:t>
            </a:fld>
            <a:endParaRPr lang="es-MX"/>
          </a:p>
        </p:txBody>
      </p:sp>
      <p:sp>
        <p:nvSpPr>
          <p:cNvPr id="4" name="Marcador de pie de página 3">
            <a:extLst>
              <a:ext uri="{FF2B5EF4-FFF2-40B4-BE49-F238E27FC236}">
                <a16:creationId xmlns:a16="http://schemas.microsoft.com/office/drawing/2014/main" id="{DB491E8D-6494-4C91-98A3-6B6D3A1D620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5" name="Marcador de número de diapositiva 4">
            <a:extLst>
              <a:ext uri="{FF2B5EF4-FFF2-40B4-BE49-F238E27FC236}">
                <a16:creationId xmlns:a16="http://schemas.microsoft.com/office/drawing/2014/main" id="{2BF41129-DE05-4165-BEFB-27C01AACBC8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1EE3689-A360-4BF5-B180-B19E22989DCD}" type="slidenum">
              <a:rPr lang="es-MX" smtClean="0"/>
              <a:t>‹Nº›</a:t>
            </a:fld>
            <a:endParaRPr lang="es-MX"/>
          </a:p>
        </p:txBody>
      </p:sp>
    </p:spTree>
    <p:extLst>
      <p:ext uri="{BB962C8B-B14F-4D97-AF65-F5344CB8AC3E}">
        <p14:creationId xmlns:p14="http://schemas.microsoft.com/office/powerpoint/2010/main" val="6388006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83291F-A549-4BEA-ADC8-4D7EA4332E19}" type="datetimeFigureOut">
              <a:rPr lang="es-MX" smtClean="0"/>
              <a:t>13/06/2023</a:t>
            </a:fld>
            <a:endParaRPr lang="es-MX"/>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MX"/>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3D4040-2FF7-4002-8F2E-1B7805CB9EA6}" type="slidenum">
              <a:rPr lang="es-MX" smtClean="0"/>
              <a:t>‹Nº›</a:t>
            </a:fld>
            <a:endParaRPr lang="es-MX"/>
          </a:p>
        </p:txBody>
      </p:sp>
    </p:spTree>
    <p:extLst>
      <p:ext uri="{BB962C8B-B14F-4D97-AF65-F5344CB8AC3E}">
        <p14:creationId xmlns:p14="http://schemas.microsoft.com/office/powerpoint/2010/main" val="27980214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E43D4040-2FF7-4002-8F2E-1B7805CB9EA6}" type="slidenum">
              <a:rPr lang="es-MX" smtClean="0"/>
              <a:t>1</a:t>
            </a:fld>
            <a:endParaRPr lang="es-MX"/>
          </a:p>
        </p:txBody>
      </p:sp>
    </p:spTree>
    <p:extLst>
      <p:ext uri="{BB962C8B-B14F-4D97-AF65-F5344CB8AC3E}">
        <p14:creationId xmlns:p14="http://schemas.microsoft.com/office/powerpoint/2010/main" val="32009464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E43D4040-2FF7-4002-8F2E-1B7805CB9EA6}" type="slidenum">
              <a:rPr lang="es-MX" smtClean="0"/>
              <a:t>2</a:t>
            </a:fld>
            <a:endParaRPr lang="es-MX"/>
          </a:p>
        </p:txBody>
      </p:sp>
    </p:spTree>
    <p:extLst>
      <p:ext uri="{BB962C8B-B14F-4D97-AF65-F5344CB8AC3E}">
        <p14:creationId xmlns:p14="http://schemas.microsoft.com/office/powerpoint/2010/main" val="25296788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E43D4040-2FF7-4002-8F2E-1B7805CB9EA6}" type="slidenum">
              <a:rPr lang="es-MX" smtClean="0"/>
              <a:t>3</a:t>
            </a:fld>
            <a:endParaRPr lang="es-MX"/>
          </a:p>
        </p:txBody>
      </p:sp>
    </p:spTree>
    <p:extLst>
      <p:ext uri="{BB962C8B-B14F-4D97-AF65-F5344CB8AC3E}">
        <p14:creationId xmlns:p14="http://schemas.microsoft.com/office/powerpoint/2010/main" val="16575078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sz="800" i="1" baseline="0" dirty="0">
              <a:latin typeface="Avenir Next LT Pro" panose="020B0504020202020204" pitchFamily="34" charset="0"/>
            </a:endParaRPr>
          </a:p>
        </p:txBody>
      </p:sp>
      <p:sp>
        <p:nvSpPr>
          <p:cNvPr id="4" name="Marcador de número de diapositiva 3"/>
          <p:cNvSpPr>
            <a:spLocks noGrp="1"/>
          </p:cNvSpPr>
          <p:nvPr>
            <p:ph type="sldNum" sz="quarter" idx="5"/>
          </p:nvPr>
        </p:nvSpPr>
        <p:spPr/>
        <p:txBody>
          <a:bodyPr/>
          <a:lstStyle/>
          <a:p>
            <a:fld id="{E43D4040-2FF7-4002-8F2E-1B7805CB9EA6}" type="slidenum">
              <a:rPr lang="es-MX" smtClean="0"/>
              <a:t>4</a:t>
            </a:fld>
            <a:endParaRPr lang="es-MX"/>
          </a:p>
        </p:txBody>
      </p:sp>
    </p:spTree>
    <p:extLst>
      <p:ext uri="{BB962C8B-B14F-4D97-AF65-F5344CB8AC3E}">
        <p14:creationId xmlns:p14="http://schemas.microsoft.com/office/powerpoint/2010/main" val="820223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E43D4040-2FF7-4002-8F2E-1B7805CB9EA6}" type="slidenum">
              <a:rPr lang="es-MX" smtClean="0"/>
              <a:t>5</a:t>
            </a:fld>
            <a:endParaRPr lang="es-MX"/>
          </a:p>
        </p:txBody>
      </p:sp>
    </p:spTree>
    <p:extLst>
      <p:ext uri="{BB962C8B-B14F-4D97-AF65-F5344CB8AC3E}">
        <p14:creationId xmlns:p14="http://schemas.microsoft.com/office/powerpoint/2010/main" val="30633939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sz="800" i="1" baseline="30000" dirty="0">
              <a:latin typeface="Abadi" panose="020B0604020104020204" pitchFamily="34" charset="0"/>
            </a:endParaRPr>
          </a:p>
        </p:txBody>
      </p:sp>
      <p:sp>
        <p:nvSpPr>
          <p:cNvPr id="4" name="Marcador de número de diapositiva 3"/>
          <p:cNvSpPr>
            <a:spLocks noGrp="1"/>
          </p:cNvSpPr>
          <p:nvPr>
            <p:ph type="sldNum" sz="quarter" idx="5"/>
          </p:nvPr>
        </p:nvSpPr>
        <p:spPr/>
        <p:txBody>
          <a:bodyPr/>
          <a:lstStyle/>
          <a:p>
            <a:fld id="{E43D4040-2FF7-4002-8F2E-1B7805CB9EA6}" type="slidenum">
              <a:rPr lang="es-MX" smtClean="0"/>
              <a:t>6</a:t>
            </a:fld>
            <a:endParaRPr lang="es-MX"/>
          </a:p>
        </p:txBody>
      </p:sp>
    </p:spTree>
    <p:extLst>
      <p:ext uri="{BB962C8B-B14F-4D97-AF65-F5344CB8AC3E}">
        <p14:creationId xmlns:p14="http://schemas.microsoft.com/office/powerpoint/2010/main" val="6824937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lvl="0" indent="0">
              <a:buFont typeface="Arial" panose="020B0604020202020204" pitchFamily="34" charset="0"/>
              <a:buNone/>
            </a:pPr>
            <a:endParaRPr lang="es-MX" baseline="30000" dirty="0"/>
          </a:p>
        </p:txBody>
      </p:sp>
      <p:sp>
        <p:nvSpPr>
          <p:cNvPr id="4" name="Marcador de número de diapositiva 3"/>
          <p:cNvSpPr>
            <a:spLocks noGrp="1"/>
          </p:cNvSpPr>
          <p:nvPr>
            <p:ph type="sldNum" sz="quarter" idx="5"/>
          </p:nvPr>
        </p:nvSpPr>
        <p:spPr/>
        <p:txBody>
          <a:bodyPr/>
          <a:lstStyle/>
          <a:p>
            <a:fld id="{E43D4040-2FF7-4002-8F2E-1B7805CB9EA6}" type="slidenum">
              <a:rPr lang="es-MX" smtClean="0"/>
              <a:t>7</a:t>
            </a:fld>
            <a:endParaRPr lang="es-MX"/>
          </a:p>
        </p:txBody>
      </p:sp>
    </p:spTree>
    <p:extLst>
      <p:ext uri="{BB962C8B-B14F-4D97-AF65-F5344CB8AC3E}">
        <p14:creationId xmlns:p14="http://schemas.microsoft.com/office/powerpoint/2010/main" val="31557171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E43D4040-2FF7-4002-8F2E-1B7805CB9EA6}" type="slidenum">
              <a:rPr lang="es-MX" smtClean="0"/>
              <a:t>8</a:t>
            </a:fld>
            <a:endParaRPr lang="es-MX"/>
          </a:p>
        </p:txBody>
      </p:sp>
    </p:spTree>
    <p:extLst>
      <p:ext uri="{BB962C8B-B14F-4D97-AF65-F5344CB8AC3E}">
        <p14:creationId xmlns:p14="http://schemas.microsoft.com/office/powerpoint/2010/main" val="16131900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baseline="30000" dirty="0"/>
              <a:t>.</a:t>
            </a:r>
          </a:p>
        </p:txBody>
      </p:sp>
      <p:sp>
        <p:nvSpPr>
          <p:cNvPr id="4" name="Marcador de número de diapositiva 3"/>
          <p:cNvSpPr>
            <a:spLocks noGrp="1"/>
          </p:cNvSpPr>
          <p:nvPr>
            <p:ph type="sldNum" sz="quarter" idx="5"/>
          </p:nvPr>
        </p:nvSpPr>
        <p:spPr/>
        <p:txBody>
          <a:bodyPr/>
          <a:lstStyle/>
          <a:p>
            <a:fld id="{E43D4040-2FF7-4002-8F2E-1B7805CB9EA6}" type="slidenum">
              <a:rPr lang="es-MX" smtClean="0"/>
              <a:t>10</a:t>
            </a:fld>
            <a:endParaRPr lang="es-MX"/>
          </a:p>
        </p:txBody>
      </p:sp>
    </p:spTree>
    <p:extLst>
      <p:ext uri="{BB962C8B-B14F-4D97-AF65-F5344CB8AC3E}">
        <p14:creationId xmlns:p14="http://schemas.microsoft.com/office/powerpoint/2010/main" val="3572408770"/>
      </p:ext>
    </p:extLst>
  </p:cSld>
  <p:clrMapOvr>
    <a:masterClrMapping/>
  </p:clrMapOvr>
</p:notes>
</file>

<file path=ppt/slideLayouts/_rels/slideLayout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Diapositiva de título">
    <p:spTree>
      <p:nvGrpSpPr>
        <p:cNvPr id="1" name=""/>
        <p:cNvGrpSpPr/>
        <p:nvPr/>
      </p:nvGrpSpPr>
      <p:grpSpPr>
        <a:xfrm>
          <a:off x="0" y="0"/>
          <a:ext cx="0" cy="0"/>
          <a:chOff x="0" y="0"/>
          <a:chExt cx="0" cy="0"/>
        </a:xfrm>
      </p:grpSpPr>
      <p:pic>
        <p:nvPicPr>
          <p:cNvPr id="24" name="Imagen 23">
            <a:extLst>
              <a:ext uri="{FF2B5EF4-FFF2-40B4-BE49-F238E27FC236}">
                <a16:creationId xmlns:a16="http://schemas.microsoft.com/office/drawing/2014/main" id="{07363191-81C2-490B-8B56-818EC03A4FD8}"/>
              </a:ext>
            </a:extLst>
          </p:cNvPr>
          <p:cNvPicPr>
            <a:picLocks noChangeAspect="1"/>
          </p:cNvPicPr>
          <p:nvPr userDrawn="1"/>
        </p:nvPicPr>
        <p:blipFill>
          <a:blip r:embed="rId2">
            <a:extLst>
              <a:ext uri="{28A0092B-C50C-407E-A947-70E740481C1C}">
                <a14:useLocalDpi xmlns:a14="http://schemas.microsoft.com/office/drawing/2010/main" val="0"/>
              </a:ext>
            </a:extLst>
          </a:blip>
          <a:srcRect t="8007" b="8007"/>
          <a:stretch/>
        </p:blipFill>
        <p:spPr>
          <a:xfrm>
            <a:off x="1902144" y="828596"/>
            <a:ext cx="8480022" cy="6062954"/>
          </a:xfrm>
          <a:prstGeom prst="rect">
            <a:avLst/>
          </a:prstGeom>
          <a:blipFill>
            <a:blip r:embed="rId3">
              <a:alphaModFix amt="18000"/>
            </a:blip>
            <a:stretch>
              <a:fillRect/>
            </a:stretch>
          </a:blipFill>
        </p:spPr>
      </p:pic>
      <p:sp>
        <p:nvSpPr>
          <p:cNvPr id="9" name="Rectángulo 8">
            <a:extLst>
              <a:ext uri="{FF2B5EF4-FFF2-40B4-BE49-F238E27FC236}">
                <a16:creationId xmlns:a16="http://schemas.microsoft.com/office/drawing/2014/main" id="{26E9E0B9-8769-4180-8CFA-E0F011E0026C}"/>
              </a:ext>
            </a:extLst>
          </p:cNvPr>
          <p:cNvSpPr/>
          <p:nvPr userDrawn="1"/>
        </p:nvSpPr>
        <p:spPr>
          <a:xfrm>
            <a:off x="-19595" y="1049841"/>
            <a:ext cx="2289209" cy="5821476"/>
          </a:xfrm>
          <a:prstGeom prst="rect">
            <a:avLst/>
          </a:prstGeom>
          <a:solidFill>
            <a:srgbClr val="002862"/>
          </a:solidFill>
          <a:ln>
            <a:solidFill>
              <a:srgbClr val="7B2991"/>
            </a:solid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800" dirty="0"/>
          </a:p>
        </p:txBody>
      </p:sp>
      <p:sp>
        <p:nvSpPr>
          <p:cNvPr id="7" name="Rectángulo 6">
            <a:extLst>
              <a:ext uri="{FF2B5EF4-FFF2-40B4-BE49-F238E27FC236}">
                <a16:creationId xmlns:a16="http://schemas.microsoft.com/office/drawing/2014/main" id="{DE5D6099-A003-400A-A47B-D1C1756E01B7}"/>
              </a:ext>
            </a:extLst>
          </p:cNvPr>
          <p:cNvSpPr/>
          <p:nvPr userDrawn="1"/>
        </p:nvSpPr>
        <p:spPr>
          <a:xfrm>
            <a:off x="-17422" y="-7617"/>
            <a:ext cx="12215968" cy="1049061"/>
          </a:xfrm>
          <a:prstGeom prst="rect">
            <a:avLst/>
          </a:prstGeom>
          <a:solidFill>
            <a:srgbClr val="FFFEFF"/>
          </a:solidFill>
          <a:ln>
            <a:noFill/>
          </a:ln>
          <a:effectLst>
            <a:outerShdw blurRad="44450" dist="27940" dir="5400000" algn="ctr">
              <a:srgbClr val="000000">
                <a:alpha val="32000"/>
              </a:srgbClr>
            </a:outerShdw>
          </a:effectLst>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rmAutofit/>
          </a:bodyPr>
          <a:lstStyle/>
          <a:p>
            <a:pPr marL="0" indent="0" algn="ctr">
              <a:lnSpc>
                <a:spcPct val="120000"/>
              </a:lnSpc>
              <a:spcAft>
                <a:spcPts val="300"/>
              </a:spcAft>
              <a:tabLst>
                <a:tab pos="4038600" algn="l"/>
              </a:tabLst>
            </a:pPr>
            <a:r>
              <a:rPr lang="es-MX" sz="3200" b="1" kern="100" cap="none" spc="0" baseline="0" dirty="0">
                <a:ln w="0"/>
                <a:solidFill>
                  <a:srgbClr val="038293"/>
                </a:solidFill>
                <a:effectLst/>
                <a:latin typeface="Barlow Condensed Medium" panose="00000606000000000000" pitchFamily="2" charset="0"/>
              </a:rPr>
              <a:t>Los tres mensajes</a:t>
            </a:r>
            <a:endParaRPr lang="es-MX" sz="3200" b="1" kern="100" cap="none" spc="0" baseline="0" dirty="0">
              <a:ln w="0"/>
              <a:solidFill>
                <a:srgbClr val="01828D"/>
              </a:solidFill>
              <a:effectLst/>
              <a:latin typeface="Barlow Condensed Medium" panose="00000606000000000000" pitchFamily="2" charset="0"/>
            </a:endParaRPr>
          </a:p>
          <a:p>
            <a:pPr marL="0" indent="0" algn="ctr">
              <a:lnSpc>
                <a:spcPct val="120000"/>
              </a:lnSpc>
              <a:spcAft>
                <a:spcPts val="300"/>
              </a:spcAft>
              <a:tabLst>
                <a:tab pos="4038600" algn="l"/>
              </a:tabLst>
            </a:pPr>
            <a:endParaRPr lang="es-MX" sz="4000" b="1" kern="100" cap="none" spc="0" baseline="0" dirty="0">
              <a:ln w="0"/>
              <a:solidFill>
                <a:srgbClr val="038293"/>
              </a:solidFill>
              <a:effectLst/>
              <a:latin typeface="Barlow Condensed Medium" panose="00000606000000000000" pitchFamily="2" charset="0"/>
            </a:endParaRPr>
          </a:p>
        </p:txBody>
      </p:sp>
      <p:sp>
        <p:nvSpPr>
          <p:cNvPr id="11" name="CuadroTexto 10">
            <a:extLst>
              <a:ext uri="{FF2B5EF4-FFF2-40B4-BE49-F238E27FC236}">
                <a16:creationId xmlns:a16="http://schemas.microsoft.com/office/drawing/2014/main" id="{F4361DCD-ED50-4D94-8817-3A83A6B29BD2}"/>
              </a:ext>
            </a:extLst>
          </p:cNvPr>
          <p:cNvSpPr txBox="1"/>
          <p:nvPr userDrawn="1"/>
        </p:nvSpPr>
        <p:spPr>
          <a:xfrm>
            <a:off x="19925" y="1052736"/>
            <a:ext cx="2331659" cy="661720"/>
          </a:xfrm>
          <a:prstGeom prst="rect">
            <a:avLst/>
          </a:prstGeom>
          <a:noFill/>
        </p:spPr>
        <p:txBody>
          <a:bodyPr wrap="square" rtlCol="0">
            <a:spAutoFit/>
          </a:bodyPr>
          <a:lstStyle/>
          <a:p>
            <a:pPr algn="ctr"/>
            <a:r>
              <a:rPr lang="es-MX" sz="2200" b="1" kern="1200" dirty="0">
                <a:ln>
                  <a:solidFill>
                    <a:schemeClr val="tx1"/>
                  </a:solidFill>
                </a:ln>
                <a:solidFill>
                  <a:schemeClr val="bg1"/>
                </a:solidFill>
                <a:effectLst>
                  <a:outerShdw blurRad="38100" dist="38100" dir="2700000" algn="tl">
                    <a:schemeClr val="bg1">
                      <a:alpha val="43000"/>
                    </a:schemeClr>
                  </a:outerShdw>
                </a:effectLst>
                <a:latin typeface="Impact" panose="020B0806030902050204" pitchFamily="34" charset="0"/>
                <a:ea typeface="+mn-ea"/>
                <a:cs typeface="Arial" panose="020B0604020202020204" pitchFamily="34" charset="0"/>
              </a:rPr>
              <a:t>Escuela Sabática</a:t>
            </a:r>
          </a:p>
          <a:p>
            <a:pPr algn="ctr"/>
            <a:r>
              <a:rPr lang="es-MX" sz="1500" b="1" kern="1200" dirty="0">
                <a:ln>
                  <a:solidFill>
                    <a:schemeClr val="tx1"/>
                  </a:solidFill>
                </a:ln>
                <a:solidFill>
                  <a:schemeClr val="bg1"/>
                </a:solidFill>
                <a:effectLst>
                  <a:outerShdw blurRad="38100" dist="38100" dir="2700000" algn="tl">
                    <a:schemeClr val="bg1">
                      <a:alpha val="43000"/>
                    </a:schemeClr>
                  </a:outerShdw>
                </a:effectLst>
                <a:latin typeface="Impact" panose="020B0806030902050204" pitchFamily="34" charset="0"/>
                <a:ea typeface="+mn-ea"/>
                <a:cs typeface="Arial" panose="020B0604020202020204" pitchFamily="34" charset="0"/>
              </a:rPr>
              <a:t>Guía de Estudio de la Biblia</a:t>
            </a:r>
          </a:p>
        </p:txBody>
      </p:sp>
      <p:sp>
        <p:nvSpPr>
          <p:cNvPr id="12" name="CuadroTexto 11">
            <a:extLst>
              <a:ext uri="{FF2B5EF4-FFF2-40B4-BE49-F238E27FC236}">
                <a16:creationId xmlns:a16="http://schemas.microsoft.com/office/drawing/2014/main" id="{A3189337-61CE-4DEA-8C1F-773BAC50A0D5}"/>
              </a:ext>
            </a:extLst>
          </p:cNvPr>
          <p:cNvSpPr txBox="1"/>
          <p:nvPr userDrawn="1"/>
        </p:nvSpPr>
        <p:spPr>
          <a:xfrm>
            <a:off x="19925" y="4365103"/>
            <a:ext cx="2184400" cy="893983"/>
          </a:xfrm>
          <a:prstGeom prst="rect">
            <a:avLst/>
          </a:prstGeom>
          <a:noFill/>
        </p:spPr>
        <p:txBody>
          <a:bodyPr wrap="square" rtlCol="0">
            <a:noAutofit/>
          </a:bodyPr>
          <a:lstStyle/>
          <a:p>
            <a:pPr algn="ctr">
              <a:lnSpc>
                <a:spcPts val="2880"/>
              </a:lnSpc>
            </a:pPr>
            <a:r>
              <a:rPr lang="es-MX" sz="2400" b="1" dirty="0">
                <a:ln>
                  <a:solidFill>
                    <a:srgbClr val="1A0606"/>
                  </a:solidFill>
                </a:ln>
                <a:solidFill>
                  <a:schemeClr val="bg1"/>
                </a:solidFill>
                <a:effectLst>
                  <a:innerShdw blurRad="63500" dist="50800" dir="18900000">
                    <a:prstClr val="black">
                      <a:alpha val="50000"/>
                    </a:prstClr>
                  </a:innerShdw>
                </a:effectLst>
              </a:rPr>
              <a:t>Resumen en </a:t>
            </a:r>
          </a:p>
          <a:p>
            <a:pPr algn="ctr">
              <a:lnSpc>
                <a:spcPts val="2880"/>
              </a:lnSpc>
            </a:pPr>
            <a:r>
              <a:rPr lang="es-MX" sz="2400" b="1" dirty="0">
                <a:ln>
                  <a:solidFill>
                    <a:srgbClr val="1A0606"/>
                  </a:solidFill>
                </a:ln>
                <a:solidFill>
                  <a:schemeClr val="bg1"/>
                </a:solidFill>
                <a:effectLst>
                  <a:innerShdw blurRad="63500" dist="50800" dir="18900000">
                    <a:prstClr val="black">
                      <a:alpha val="50000"/>
                    </a:prstClr>
                  </a:innerShdw>
                </a:effectLst>
              </a:rPr>
              <a:t>PowerPoint</a:t>
            </a:r>
          </a:p>
        </p:txBody>
      </p:sp>
      <p:sp>
        <p:nvSpPr>
          <p:cNvPr id="19" name="CuadroTexto 18">
            <a:extLst>
              <a:ext uri="{FF2B5EF4-FFF2-40B4-BE49-F238E27FC236}">
                <a16:creationId xmlns:a16="http://schemas.microsoft.com/office/drawing/2014/main" id="{69904FDC-50E3-481E-A586-FBADC4B8E387}"/>
              </a:ext>
            </a:extLst>
          </p:cNvPr>
          <p:cNvSpPr txBox="1"/>
          <p:nvPr userDrawn="1"/>
        </p:nvSpPr>
        <p:spPr>
          <a:xfrm>
            <a:off x="-96687" y="1700808"/>
            <a:ext cx="2494656" cy="694338"/>
          </a:xfrm>
          <a:prstGeom prst="rect">
            <a:avLst/>
          </a:prstGeom>
          <a:noFill/>
        </p:spPr>
        <p:txBody>
          <a:bodyPr wrap="square" rtlCol="0">
            <a:normAutofit fontScale="32500" lnSpcReduction="20000"/>
          </a:bodyPr>
          <a:lstStyle/>
          <a:p>
            <a:pPr algn="ctr"/>
            <a:r>
              <a:rPr lang="es-MX" sz="8600" b="1" kern="1200" dirty="0">
                <a:ln>
                  <a:solidFill>
                    <a:schemeClr val="tx1"/>
                  </a:solidFill>
                </a:ln>
                <a:solidFill>
                  <a:schemeClr val="bg1"/>
                </a:solidFill>
                <a:effectLst>
                  <a:outerShdw blurRad="38100" dist="38100" dir="2700000" algn="tl">
                    <a:schemeClr val="bg1">
                      <a:alpha val="43000"/>
                    </a:schemeClr>
                  </a:outerShdw>
                </a:effectLst>
                <a:latin typeface="Impact" panose="020B0806030902050204" pitchFamily="34" charset="0"/>
                <a:ea typeface="+mn-ea"/>
                <a:cs typeface="Arial" panose="020B0604020202020204" pitchFamily="34" charset="0"/>
              </a:rPr>
              <a:t>2</a:t>
            </a:r>
            <a:r>
              <a:rPr lang="es-MX" sz="3200" b="1" kern="1200" dirty="0">
                <a:ln>
                  <a:solidFill>
                    <a:schemeClr val="tx1"/>
                  </a:solidFill>
                </a:ln>
                <a:solidFill>
                  <a:schemeClr val="bg1"/>
                </a:solidFill>
                <a:effectLst>
                  <a:outerShdw blurRad="38100" dist="38100" dir="2700000" algn="tl">
                    <a:schemeClr val="bg1">
                      <a:alpha val="43000"/>
                    </a:schemeClr>
                  </a:outerShdw>
                </a:effectLst>
                <a:latin typeface="Impact" panose="020B0806030902050204" pitchFamily="34" charset="0"/>
                <a:ea typeface="+mn-ea"/>
                <a:cs typeface="Arial" panose="020B0604020202020204" pitchFamily="34" charset="0"/>
              </a:rPr>
              <a:t>           </a:t>
            </a:r>
            <a:r>
              <a:rPr lang="es-MX" sz="4500" b="1" kern="1200" dirty="0">
                <a:ln>
                  <a:solidFill>
                    <a:schemeClr val="tx1"/>
                  </a:solidFill>
                </a:ln>
                <a:solidFill>
                  <a:schemeClr val="bg1"/>
                </a:solidFill>
                <a:effectLst>
                  <a:outerShdw blurRad="38100" dist="38100" dir="2700000" algn="tl">
                    <a:schemeClr val="bg1">
                      <a:alpha val="43000"/>
                    </a:schemeClr>
                  </a:outerShdw>
                </a:effectLst>
                <a:latin typeface="Impact" panose="020B0806030902050204" pitchFamily="34" charset="0"/>
                <a:ea typeface="+mn-ea"/>
                <a:cs typeface="Arial" panose="020B0604020202020204" pitchFamily="34" charset="0"/>
              </a:rPr>
              <a:t>TRIMESTRE</a:t>
            </a:r>
          </a:p>
          <a:p>
            <a:pPr algn="ctr"/>
            <a:endParaRPr lang="es-MX" sz="1400" b="1" dirty="0">
              <a:ln>
                <a:solidFill>
                  <a:schemeClr val="bg1"/>
                </a:solidFill>
              </a:ln>
              <a:solidFill>
                <a:schemeClr val="bg1"/>
              </a:solidFill>
              <a:effectLst/>
              <a:latin typeface="Gisha" panose="020B0604020202020204" pitchFamily="34" charset="-79"/>
              <a:cs typeface="Gisha" panose="020B0604020202020204" pitchFamily="34" charset="-79"/>
            </a:endParaRPr>
          </a:p>
          <a:p>
            <a:pPr algn="ctr"/>
            <a:r>
              <a:rPr lang="es-MX" sz="4500" b="1" kern="1200" dirty="0">
                <a:ln>
                  <a:solidFill>
                    <a:schemeClr val="tx1"/>
                  </a:solidFill>
                </a:ln>
                <a:solidFill>
                  <a:schemeClr val="bg1"/>
                </a:solidFill>
                <a:effectLst>
                  <a:outerShdw blurRad="38100" dist="38100" dir="2700000" algn="tl">
                    <a:schemeClr val="bg1">
                      <a:alpha val="43000"/>
                    </a:schemeClr>
                  </a:outerShdw>
                </a:effectLst>
                <a:latin typeface="Impact" panose="020B0806030902050204" pitchFamily="34" charset="0"/>
                <a:ea typeface="+mn-ea"/>
                <a:cs typeface="Arial" panose="020B0604020202020204" pitchFamily="34" charset="0"/>
              </a:rPr>
              <a:t>ABRIL – JUNIO 2023</a:t>
            </a:r>
          </a:p>
        </p:txBody>
      </p:sp>
      <p:pic>
        <p:nvPicPr>
          <p:cNvPr id="13" name="Imagen 12">
            <a:extLst>
              <a:ext uri="{FF2B5EF4-FFF2-40B4-BE49-F238E27FC236}">
                <a16:creationId xmlns:a16="http://schemas.microsoft.com/office/drawing/2014/main" id="{745B0235-C6A5-4727-A030-92D2BE77CC8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423592" y="6309320"/>
            <a:ext cx="365125" cy="365125"/>
          </a:xfrm>
          <a:prstGeom prst="rect">
            <a:avLst/>
          </a:prstGeom>
        </p:spPr>
      </p:pic>
      <p:sp>
        <p:nvSpPr>
          <p:cNvPr id="14" name="CuadroTexto 13">
            <a:extLst>
              <a:ext uri="{FF2B5EF4-FFF2-40B4-BE49-F238E27FC236}">
                <a16:creationId xmlns:a16="http://schemas.microsoft.com/office/drawing/2014/main" id="{B5EAC9F4-BDEB-40F4-8BC5-4B34EAB5B0B8}"/>
              </a:ext>
            </a:extLst>
          </p:cNvPr>
          <p:cNvSpPr txBox="1"/>
          <p:nvPr userDrawn="1"/>
        </p:nvSpPr>
        <p:spPr>
          <a:xfrm>
            <a:off x="2745177" y="6340091"/>
            <a:ext cx="2432937" cy="369332"/>
          </a:xfrm>
          <a:prstGeom prst="rect">
            <a:avLst/>
          </a:prstGeom>
          <a:noFill/>
        </p:spPr>
        <p:txBody>
          <a:bodyPr wrap="square" rtlCol="0">
            <a:spAutoFit/>
          </a:bodyPr>
          <a:lstStyle/>
          <a:p>
            <a:r>
              <a:rPr lang="es-MX" b="1" dirty="0">
                <a:solidFill>
                  <a:srgbClr val="002060"/>
                </a:solidFill>
              </a:rPr>
              <a:t>@IglesiaElLlanoTulaHgo</a:t>
            </a:r>
          </a:p>
        </p:txBody>
      </p:sp>
      <p:pic>
        <p:nvPicPr>
          <p:cNvPr id="22" name="Imagen 21">
            <a:extLst>
              <a:ext uri="{FF2B5EF4-FFF2-40B4-BE49-F238E27FC236}">
                <a16:creationId xmlns:a16="http://schemas.microsoft.com/office/drawing/2014/main" id="{DFB04A1B-25FE-4133-B651-07E8A369711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231904" y="6333603"/>
            <a:ext cx="369332" cy="369332"/>
          </a:xfrm>
          <a:prstGeom prst="rect">
            <a:avLst/>
          </a:prstGeom>
          <a:solidFill>
            <a:schemeClr val="bg1"/>
          </a:solidFill>
        </p:spPr>
      </p:pic>
      <p:sp>
        <p:nvSpPr>
          <p:cNvPr id="25" name="CuadroTexto 24">
            <a:extLst>
              <a:ext uri="{FF2B5EF4-FFF2-40B4-BE49-F238E27FC236}">
                <a16:creationId xmlns:a16="http://schemas.microsoft.com/office/drawing/2014/main" id="{EC97752F-23FE-4C36-812A-797F5C7235C0}"/>
              </a:ext>
            </a:extLst>
          </p:cNvPr>
          <p:cNvSpPr txBox="1"/>
          <p:nvPr userDrawn="1"/>
        </p:nvSpPr>
        <p:spPr>
          <a:xfrm>
            <a:off x="5555658" y="6333603"/>
            <a:ext cx="1856872" cy="369332"/>
          </a:xfrm>
          <a:prstGeom prst="rect">
            <a:avLst/>
          </a:prstGeom>
          <a:noFill/>
        </p:spPr>
        <p:txBody>
          <a:bodyPr wrap="square" rtlCol="0">
            <a:spAutoFit/>
          </a:bodyPr>
          <a:lstStyle/>
          <a:p>
            <a:r>
              <a:rPr lang="es-MX" b="1" dirty="0">
                <a:solidFill>
                  <a:srgbClr val="000000"/>
                </a:solidFill>
              </a:rPr>
              <a:t>@</a:t>
            </a:r>
            <a:r>
              <a:rPr lang="es-MX" b="1" dirty="0" err="1">
                <a:solidFill>
                  <a:srgbClr val="000000"/>
                </a:solidFill>
              </a:rPr>
              <a:t>IASD_</a:t>
            </a:r>
            <a:r>
              <a:rPr lang="es-MX" b="1" dirty="0" err="1">
                <a:solidFill>
                  <a:srgbClr val="FFFEFF"/>
                </a:solidFill>
              </a:rPr>
              <a:t>EL_Llano</a:t>
            </a:r>
            <a:endParaRPr lang="es-MX" b="1" dirty="0">
              <a:solidFill>
                <a:srgbClr val="FFFEFF"/>
              </a:solidFill>
            </a:endParaRPr>
          </a:p>
        </p:txBody>
      </p:sp>
      <p:sp>
        <p:nvSpPr>
          <p:cNvPr id="23" name="CuadroTexto 22">
            <a:extLst>
              <a:ext uri="{FF2B5EF4-FFF2-40B4-BE49-F238E27FC236}">
                <a16:creationId xmlns:a16="http://schemas.microsoft.com/office/drawing/2014/main" id="{AC89A8F2-C144-4793-911F-8663F2DF6594}"/>
              </a:ext>
            </a:extLst>
          </p:cNvPr>
          <p:cNvSpPr txBox="1"/>
          <p:nvPr userDrawn="1"/>
        </p:nvSpPr>
        <p:spPr>
          <a:xfrm>
            <a:off x="0" y="2348880"/>
            <a:ext cx="2331660" cy="989818"/>
          </a:xfrm>
          <a:prstGeom prst="rect">
            <a:avLst/>
          </a:prstGeom>
          <a:noFill/>
        </p:spPr>
        <p:txBody>
          <a:bodyPr wrap="square" rtlCol="0">
            <a:normAutofit fontScale="40000" lnSpcReduction="20000"/>
          </a:bodyPr>
          <a:lstStyle/>
          <a:p>
            <a:pPr algn="ctr"/>
            <a:r>
              <a:rPr lang="es-MX" sz="4400" b="1" kern="1200" baseline="0" dirty="0">
                <a:ln>
                  <a:solidFill>
                    <a:schemeClr val="tx1"/>
                  </a:solidFill>
                </a:ln>
                <a:solidFill>
                  <a:schemeClr val="bg1"/>
                </a:solidFill>
                <a:effectLst/>
                <a:latin typeface="Amasis MT Pro Medium" panose="020B0604020202020204" pitchFamily="18" charset="0"/>
                <a:ea typeface="Gungsuh" panose="02030600000101010101" pitchFamily="18" charset="-127"/>
                <a:cs typeface="Angsana New" panose="020B0502040204020203" pitchFamily="18" charset="-34"/>
              </a:rPr>
              <a:t>EL SELLO DE DIOS Y LA MARCA DE LA BESTIA - SEGUNDA PARTE</a:t>
            </a:r>
            <a:endParaRPr lang="es-MX" sz="3100" b="1" kern="1200" baseline="0" dirty="0">
              <a:ln>
                <a:solidFill>
                  <a:schemeClr val="tx1"/>
                </a:solidFill>
              </a:ln>
              <a:solidFill>
                <a:schemeClr val="bg1"/>
              </a:solidFill>
              <a:effectLst/>
              <a:latin typeface="Bernard MT Condensed" panose="02050806060905020404" pitchFamily="18" charset="0"/>
              <a:ea typeface="Gungsuh" panose="02030600000101010101" pitchFamily="18" charset="-127"/>
              <a:cs typeface="Angsana New" panose="020B0502040204020203" pitchFamily="18" charset="-34"/>
            </a:endParaRPr>
          </a:p>
        </p:txBody>
      </p:sp>
      <p:sp>
        <p:nvSpPr>
          <p:cNvPr id="26" name="CuadroTexto 25">
            <a:extLst>
              <a:ext uri="{FF2B5EF4-FFF2-40B4-BE49-F238E27FC236}">
                <a16:creationId xmlns:a16="http://schemas.microsoft.com/office/drawing/2014/main" id="{41C00063-55F5-4B92-A7B9-A0842FAD87FD}"/>
              </a:ext>
            </a:extLst>
          </p:cNvPr>
          <p:cNvSpPr txBox="1"/>
          <p:nvPr userDrawn="1"/>
        </p:nvSpPr>
        <p:spPr>
          <a:xfrm>
            <a:off x="23168" y="3214717"/>
            <a:ext cx="2184400" cy="523220"/>
          </a:xfrm>
          <a:prstGeom prst="rect">
            <a:avLst/>
          </a:prstGeom>
          <a:noFill/>
        </p:spPr>
        <p:txBody>
          <a:bodyPr wrap="square" rtlCol="0">
            <a:spAutoFit/>
          </a:bodyPr>
          <a:lstStyle/>
          <a:p>
            <a:pPr algn="ctr"/>
            <a:r>
              <a:rPr lang="es-MX" sz="2800" b="1" dirty="0">
                <a:ln>
                  <a:solidFill>
                    <a:schemeClr val="tx1"/>
                  </a:solidFill>
                </a:ln>
                <a:solidFill>
                  <a:schemeClr val="bg1"/>
                </a:solidFill>
                <a:effectLst>
                  <a:innerShdw blurRad="63500" dist="50800" dir="18900000">
                    <a:prstClr val="black">
                      <a:alpha val="50000"/>
                    </a:prstClr>
                  </a:innerShdw>
                </a:effectLst>
                <a:latin typeface="Lato" panose="020F0502020204030203" pitchFamily="34" charset="0"/>
                <a:ea typeface="Adobe Fan Heiti Std B" panose="020B0700000000000000" pitchFamily="34" charset="-128"/>
                <a:cs typeface="Adobe Arabic" panose="02040503050201020203" pitchFamily="18" charset="-78"/>
              </a:rPr>
              <a:t>LECCIÓN</a:t>
            </a:r>
          </a:p>
        </p:txBody>
      </p:sp>
      <p:sp>
        <p:nvSpPr>
          <p:cNvPr id="27" name="CuadroTexto 26">
            <a:extLst>
              <a:ext uri="{FF2B5EF4-FFF2-40B4-BE49-F238E27FC236}">
                <a16:creationId xmlns:a16="http://schemas.microsoft.com/office/drawing/2014/main" id="{5A3A5932-79C2-4198-8769-C5918668CBF0}"/>
              </a:ext>
            </a:extLst>
          </p:cNvPr>
          <p:cNvSpPr txBox="1"/>
          <p:nvPr userDrawn="1"/>
        </p:nvSpPr>
        <p:spPr>
          <a:xfrm>
            <a:off x="22945" y="3388663"/>
            <a:ext cx="2243229" cy="1011413"/>
          </a:xfrm>
          <a:prstGeom prst="rect">
            <a:avLst/>
          </a:prstGeom>
          <a:noFill/>
        </p:spPr>
        <p:txBody>
          <a:bodyPr wrap="square" rtlCol="0">
            <a:spAutoFit/>
          </a:bodyPr>
          <a:lstStyle/>
          <a:p>
            <a:pPr algn="ctr"/>
            <a:r>
              <a:rPr lang="es-MX" sz="6000" b="1" dirty="0">
                <a:ln>
                  <a:solidFill>
                    <a:schemeClr val="tx1"/>
                  </a:solidFill>
                </a:ln>
                <a:solidFill>
                  <a:schemeClr val="bg1"/>
                </a:solidFill>
                <a:effectLst>
                  <a:outerShdw blurRad="38100" dist="38100" dir="2700000" algn="tl">
                    <a:schemeClr val="bg1">
                      <a:alpha val="43000"/>
                    </a:schemeClr>
                  </a:outerShdw>
                </a:effectLst>
                <a:latin typeface="+mn-lt"/>
                <a:ea typeface="Adobe Fan Heiti Std B" panose="020B0700000000000000" pitchFamily="34" charset="-128"/>
                <a:cs typeface="Adobe Arabic" panose="02040503050201020203" pitchFamily="18" charset="-78"/>
              </a:rPr>
              <a:t>11</a:t>
            </a:r>
          </a:p>
        </p:txBody>
      </p:sp>
      <p:sp>
        <p:nvSpPr>
          <p:cNvPr id="8" name="CuadroTexto 7">
            <a:extLst>
              <a:ext uri="{FF2B5EF4-FFF2-40B4-BE49-F238E27FC236}">
                <a16:creationId xmlns:a16="http://schemas.microsoft.com/office/drawing/2014/main" id="{74E9DE97-4752-4F97-AD6C-85B6C1D2C4F1}"/>
              </a:ext>
            </a:extLst>
          </p:cNvPr>
          <p:cNvSpPr txBox="1"/>
          <p:nvPr userDrawn="1"/>
        </p:nvSpPr>
        <p:spPr>
          <a:xfrm>
            <a:off x="-96688" y="4216003"/>
            <a:ext cx="2441498" cy="365125"/>
          </a:xfrm>
          <a:prstGeom prst="rect">
            <a:avLst/>
          </a:prstGeom>
          <a:noFill/>
        </p:spPr>
        <p:txBody>
          <a:bodyPr wrap="square" rtlCol="0">
            <a:normAutofit/>
          </a:bodyPr>
          <a:lstStyle/>
          <a:p>
            <a:pPr algn="ctr"/>
            <a:r>
              <a:rPr lang="es-MX" sz="1400" b="1" baseline="0" dirty="0">
                <a:ln>
                  <a:solidFill>
                    <a:srgbClr val="1A0606">
                      <a:alpha val="62000"/>
                    </a:srgbClr>
                  </a:solidFill>
                </a:ln>
                <a:solidFill>
                  <a:schemeClr val="bg1"/>
                </a:solidFill>
                <a:effectLst>
                  <a:outerShdw blurRad="50800" dist="38100" dir="2700000" algn="tl" rotWithShape="0">
                    <a:prstClr val="black">
                      <a:alpha val="40000"/>
                    </a:prstClr>
                  </a:outerShdw>
                </a:effectLst>
              </a:rPr>
              <a:t>Para el 17 de Junio de 2023</a:t>
            </a:r>
          </a:p>
        </p:txBody>
      </p:sp>
      <p:grpSp>
        <p:nvGrpSpPr>
          <p:cNvPr id="57" name="Grupo 56">
            <a:extLst>
              <a:ext uri="{FF2B5EF4-FFF2-40B4-BE49-F238E27FC236}">
                <a16:creationId xmlns:a16="http://schemas.microsoft.com/office/drawing/2014/main" id="{3B8C415B-5957-40A3-A78D-55A1181639F1}"/>
              </a:ext>
            </a:extLst>
          </p:cNvPr>
          <p:cNvGrpSpPr/>
          <p:nvPr userDrawn="1"/>
        </p:nvGrpSpPr>
        <p:grpSpPr>
          <a:xfrm>
            <a:off x="95176" y="5065034"/>
            <a:ext cx="2184400" cy="1510832"/>
            <a:chOff x="23168" y="5065034"/>
            <a:chExt cx="2184400" cy="1510832"/>
          </a:xfrm>
          <a:noFill/>
        </p:grpSpPr>
        <p:sp>
          <p:nvSpPr>
            <p:cNvPr id="16" name="CuadroTexto 15">
              <a:extLst>
                <a:ext uri="{FF2B5EF4-FFF2-40B4-BE49-F238E27FC236}">
                  <a16:creationId xmlns:a16="http://schemas.microsoft.com/office/drawing/2014/main" id="{254547A9-7714-495C-AAB1-BFAF89F82828}"/>
                </a:ext>
              </a:extLst>
            </p:cNvPr>
            <p:cNvSpPr txBox="1"/>
            <p:nvPr userDrawn="1"/>
          </p:nvSpPr>
          <p:spPr>
            <a:xfrm>
              <a:off x="23168" y="6237312"/>
              <a:ext cx="2184400" cy="338554"/>
            </a:xfrm>
            <a:prstGeom prst="rect">
              <a:avLst/>
            </a:prstGeom>
            <a:grpFill/>
          </p:spPr>
          <p:txBody>
            <a:bodyPr wrap="square" rtlCol="0">
              <a:spAutoFit/>
            </a:bodyPr>
            <a:lstStyle/>
            <a:p>
              <a:pPr algn="ctr"/>
              <a:r>
                <a:rPr lang="es-MX" sz="1600" dirty="0">
                  <a:solidFill>
                    <a:schemeClr val="bg1"/>
                  </a:solidFill>
                  <a:latin typeface="Avenir Next LT Pro"/>
                </a:rPr>
                <a:t>“El Llano”</a:t>
              </a:r>
            </a:p>
          </p:txBody>
        </p:sp>
        <p:pic>
          <p:nvPicPr>
            <p:cNvPr id="56" name="Imagen 55" descr="Imagen que contiene dibujo, camiseta&#10;&#10;Descripción generada automáticamente">
              <a:extLst>
                <a:ext uri="{FF2B5EF4-FFF2-40B4-BE49-F238E27FC236}">
                  <a16:creationId xmlns:a16="http://schemas.microsoft.com/office/drawing/2014/main" id="{822B866B-DB82-4A2F-985D-A64BAD453142}"/>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3180" y="5065034"/>
              <a:ext cx="2042379" cy="1316294"/>
            </a:xfrm>
            <a:prstGeom prst="rect">
              <a:avLst/>
            </a:prstGeom>
            <a:grpFill/>
          </p:spPr>
        </p:pic>
      </p:grpSp>
      <p:sp>
        <p:nvSpPr>
          <p:cNvPr id="10" name="Rectángulo 9">
            <a:extLst>
              <a:ext uri="{FF2B5EF4-FFF2-40B4-BE49-F238E27FC236}">
                <a16:creationId xmlns:a16="http://schemas.microsoft.com/office/drawing/2014/main" id="{3C26FF54-4FA3-42CF-B99B-DF63E7852F07}"/>
              </a:ext>
            </a:extLst>
          </p:cNvPr>
          <p:cNvSpPr/>
          <p:nvPr userDrawn="1"/>
        </p:nvSpPr>
        <p:spPr>
          <a:xfrm>
            <a:off x="10382166" y="-30145"/>
            <a:ext cx="1816380" cy="6939391"/>
          </a:xfrm>
          <a:prstGeom prst="rect">
            <a:avLst/>
          </a:prstGeom>
          <a:solidFill>
            <a:srgbClr val="0028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54" name="Imagen 53">
            <a:extLst>
              <a:ext uri="{FF2B5EF4-FFF2-40B4-BE49-F238E27FC236}">
                <a16:creationId xmlns:a16="http://schemas.microsoft.com/office/drawing/2014/main" id="{0885E048-ECB1-430D-9253-852772EA6BDB}"/>
              </a:ext>
            </a:extLst>
          </p:cNvPr>
          <p:cNvPicPr>
            <a:picLocks noChangeAspect="1"/>
          </p:cNvPicPr>
          <p:nvPr userDrawn="1"/>
        </p:nvPicPr>
        <p:blipFill>
          <a:blip r:embed="rId7">
            <a:extLst>
              <a:ext uri="{BEBA8EAE-BF5A-486C-A8C5-ECC9F3942E4B}">
                <a14:imgProps xmlns:a14="http://schemas.microsoft.com/office/drawing/2010/main">
                  <a14:imgLayer r:embed="rId8">
                    <a14:imgEffect>
                      <a14:backgroundRemoval t="10000" b="90000" l="10000" r="90000">
                        <a14:foregroundMark x1="47977" y1="24517" x2="47977" y2="24517"/>
                        <a14:foregroundMark x1="51060" y1="28958" x2="51060" y2="28958"/>
                        <a14:foregroundMark x1="52408" y1="36486" x2="52408" y2="36486"/>
                        <a14:foregroundMark x1="59152" y1="45367" x2="59152" y2="45367"/>
                        <a14:foregroundMark x1="61657" y1="52510" x2="61657" y2="52510"/>
                        <a14:foregroundMark x1="63969" y1="57336" x2="63969" y2="57336"/>
                        <a14:foregroundMark x1="52023" y1="72394" x2="52023" y2="72394"/>
                        <a14:foregroundMark x1="60886" y1="73745" x2="60886" y2="72587"/>
                      </a14:backgroundRemoval>
                    </a14:imgEffect>
                  </a14:imgLayer>
                </a14:imgProps>
              </a:ext>
              <a:ext uri="{28A0092B-C50C-407E-A947-70E740481C1C}">
                <a14:useLocalDpi xmlns:a14="http://schemas.microsoft.com/office/drawing/2010/main" val="0"/>
              </a:ext>
            </a:extLst>
          </a:blip>
          <a:stretch>
            <a:fillRect/>
          </a:stretch>
        </p:blipFill>
        <p:spPr>
          <a:xfrm>
            <a:off x="10552129" y="5293128"/>
            <a:ext cx="1596770" cy="1561021"/>
          </a:xfrm>
          <a:prstGeom prst="rect">
            <a:avLst/>
          </a:prstGeom>
        </p:spPr>
      </p:pic>
      <p:sp>
        <p:nvSpPr>
          <p:cNvPr id="32" name="CuadroTexto 31">
            <a:extLst>
              <a:ext uri="{FF2B5EF4-FFF2-40B4-BE49-F238E27FC236}">
                <a16:creationId xmlns:a16="http://schemas.microsoft.com/office/drawing/2014/main" id="{27CB90C2-2ABC-4D11-A713-81AB0DF603F7}"/>
              </a:ext>
            </a:extLst>
          </p:cNvPr>
          <p:cNvSpPr txBox="1"/>
          <p:nvPr userDrawn="1"/>
        </p:nvSpPr>
        <p:spPr>
          <a:xfrm>
            <a:off x="551384" y="1684014"/>
            <a:ext cx="504024" cy="395705"/>
          </a:xfrm>
          <a:prstGeom prst="rect">
            <a:avLst/>
          </a:prstGeom>
          <a:noFill/>
        </p:spPr>
        <p:txBody>
          <a:bodyPr wrap="square" rtlCol="0">
            <a:normAutofit fontScale="92500"/>
          </a:bodyPr>
          <a:lstStyle/>
          <a:p>
            <a:pPr algn="just"/>
            <a:r>
              <a:rPr lang="es-MX" sz="1600" b="1" kern="1200" dirty="0">
                <a:ln>
                  <a:solidFill>
                    <a:schemeClr val="tx1"/>
                  </a:solidFill>
                </a:ln>
                <a:solidFill>
                  <a:schemeClr val="bg1"/>
                </a:solidFill>
                <a:effectLst>
                  <a:outerShdw blurRad="38100" dist="38100" dir="2700000" algn="tl">
                    <a:schemeClr val="bg1">
                      <a:alpha val="43000"/>
                    </a:schemeClr>
                  </a:outerShdw>
                </a:effectLst>
                <a:latin typeface="Impact" panose="020B0806030902050204" pitchFamily="34" charset="0"/>
                <a:ea typeface="+mn-ea"/>
                <a:cs typeface="Arial" panose="020B0604020202020204" pitchFamily="34" charset="0"/>
              </a:rPr>
              <a:t>  do.</a:t>
            </a:r>
          </a:p>
        </p:txBody>
      </p:sp>
      <p:pic>
        <p:nvPicPr>
          <p:cNvPr id="5" name="Imagen 4" descr="Icono&#10;&#10;Descripción generada automáticamente">
            <a:extLst>
              <a:ext uri="{FF2B5EF4-FFF2-40B4-BE49-F238E27FC236}">
                <a16:creationId xmlns:a16="http://schemas.microsoft.com/office/drawing/2014/main" id="{6B71861A-BCC3-8B66-3256-5BC274C912F0}"/>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7367174" y="6309320"/>
            <a:ext cx="400103" cy="400103"/>
          </a:xfrm>
          <a:prstGeom prst="rect">
            <a:avLst/>
          </a:prstGeom>
        </p:spPr>
      </p:pic>
      <p:sp>
        <p:nvSpPr>
          <p:cNvPr id="29" name="CuadroTexto 28">
            <a:extLst>
              <a:ext uri="{FF2B5EF4-FFF2-40B4-BE49-F238E27FC236}">
                <a16:creationId xmlns:a16="http://schemas.microsoft.com/office/drawing/2014/main" id="{59789BE4-6DD8-D1E6-450A-4C9C59C3C6A1}"/>
              </a:ext>
            </a:extLst>
          </p:cNvPr>
          <p:cNvSpPr txBox="1"/>
          <p:nvPr userDrawn="1"/>
        </p:nvSpPr>
        <p:spPr>
          <a:xfrm>
            <a:off x="7671784" y="6315354"/>
            <a:ext cx="1856872" cy="369332"/>
          </a:xfrm>
          <a:prstGeom prst="rect">
            <a:avLst/>
          </a:prstGeom>
          <a:noFill/>
        </p:spPr>
        <p:txBody>
          <a:bodyPr wrap="square" rtlCol="0">
            <a:spAutoFit/>
          </a:bodyPr>
          <a:lstStyle/>
          <a:p>
            <a:r>
              <a:rPr lang="es-MX" b="1" dirty="0">
                <a:solidFill>
                  <a:schemeClr val="bg1"/>
                </a:solidFill>
              </a:rPr>
              <a:t>@iasddistritotula</a:t>
            </a:r>
          </a:p>
        </p:txBody>
      </p:sp>
      <p:pic>
        <p:nvPicPr>
          <p:cNvPr id="3" name="Imagen 2">
            <a:extLst>
              <a:ext uri="{FF2B5EF4-FFF2-40B4-BE49-F238E27FC236}">
                <a16:creationId xmlns:a16="http://schemas.microsoft.com/office/drawing/2014/main" id="{87E4EAE6-FDDF-1C47-361C-6A8E7BBB94CA}"/>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p:blipFill>
        <p:spPr>
          <a:xfrm rot="19938315">
            <a:off x="9069934" y="233325"/>
            <a:ext cx="2055185" cy="2055185"/>
          </a:xfrm>
          <a:prstGeom prst="rect">
            <a:avLst/>
          </a:prstGeom>
        </p:spPr>
      </p:pic>
      <p:sp>
        <p:nvSpPr>
          <p:cNvPr id="4" name="CuadroTexto 3">
            <a:extLst>
              <a:ext uri="{FF2B5EF4-FFF2-40B4-BE49-F238E27FC236}">
                <a16:creationId xmlns:a16="http://schemas.microsoft.com/office/drawing/2014/main" id="{1D1858D2-F92E-1DA3-4382-DF9A031B646C}"/>
              </a:ext>
            </a:extLst>
          </p:cNvPr>
          <p:cNvSpPr txBox="1"/>
          <p:nvPr userDrawn="1"/>
        </p:nvSpPr>
        <p:spPr>
          <a:xfrm>
            <a:off x="4943872" y="293747"/>
            <a:ext cx="2289209" cy="830997"/>
          </a:xfrm>
          <a:prstGeom prst="rect">
            <a:avLst/>
          </a:prstGeom>
          <a:noFill/>
        </p:spPr>
        <p:txBody>
          <a:bodyPr wrap="square" rtlCol="0">
            <a:spAutoFit/>
          </a:bodyPr>
          <a:lstStyle/>
          <a:p>
            <a:pPr algn="ctr"/>
            <a:r>
              <a:rPr lang="es-MX" sz="4800" dirty="0">
                <a:solidFill>
                  <a:srgbClr val="038293"/>
                </a:solidFill>
                <a:latin typeface="Barlow Condensed Medium" panose="00000606000000000000" pitchFamily="2" charset="0"/>
              </a:rPr>
              <a:t>CÓSMICOS</a:t>
            </a:r>
          </a:p>
        </p:txBody>
      </p:sp>
    </p:spTree>
    <p:extLst>
      <p:ext uri="{BB962C8B-B14F-4D97-AF65-F5344CB8AC3E}">
        <p14:creationId xmlns:p14="http://schemas.microsoft.com/office/powerpoint/2010/main" val="206011336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Encabezado de sección">
    <p:spTree>
      <p:nvGrpSpPr>
        <p:cNvPr id="1" name=""/>
        <p:cNvGrpSpPr/>
        <p:nvPr/>
      </p:nvGrpSpPr>
      <p:grpSpPr>
        <a:xfrm>
          <a:off x="0" y="0"/>
          <a:ext cx="0" cy="0"/>
          <a:chOff x="0" y="0"/>
          <a:chExt cx="0" cy="0"/>
        </a:xfrm>
      </p:grpSpPr>
      <p:sp>
        <p:nvSpPr>
          <p:cNvPr id="5" name="Marcador de texto 4">
            <a:extLst>
              <a:ext uri="{FF2B5EF4-FFF2-40B4-BE49-F238E27FC236}">
                <a16:creationId xmlns:a16="http://schemas.microsoft.com/office/drawing/2014/main" id="{0F6A906D-97A9-4CDE-B7B4-821AF89773E8}"/>
              </a:ext>
            </a:extLst>
          </p:cNvPr>
          <p:cNvSpPr>
            <a:spLocks noGrp="1"/>
          </p:cNvSpPr>
          <p:nvPr>
            <p:ph type="body" sz="quarter" idx="10"/>
          </p:nvPr>
        </p:nvSpPr>
        <p:spPr>
          <a:xfrm>
            <a:off x="407368" y="1052736"/>
            <a:ext cx="11449272" cy="1274539"/>
          </a:xfrm>
        </p:spPr>
        <p:txBody>
          <a:bodyPr/>
          <a:lstStyle>
            <a:lvl1pPr>
              <a:defRPr>
                <a:latin typeface="Arial Rounded MT Bold" panose="020F0704030504030204" pitchFamily="34" charset="0"/>
              </a:defRPr>
            </a:lvl1pPr>
          </a:lstStyle>
          <a:p>
            <a:pPr lvl="0"/>
            <a:r>
              <a:rPr lang="es-ES"/>
              <a:t>Haga clic para modificar los estilos de texto del patrón</a:t>
            </a:r>
          </a:p>
        </p:txBody>
      </p:sp>
      <p:grpSp>
        <p:nvGrpSpPr>
          <p:cNvPr id="8" name="Grupo 7">
            <a:extLst>
              <a:ext uri="{FF2B5EF4-FFF2-40B4-BE49-F238E27FC236}">
                <a16:creationId xmlns:a16="http://schemas.microsoft.com/office/drawing/2014/main" id="{93082F60-C532-49DB-A67D-0A600D580FFE}"/>
              </a:ext>
            </a:extLst>
          </p:cNvPr>
          <p:cNvGrpSpPr/>
          <p:nvPr userDrawn="1"/>
        </p:nvGrpSpPr>
        <p:grpSpPr>
          <a:xfrm>
            <a:off x="407368" y="44624"/>
            <a:ext cx="11449272" cy="792088"/>
            <a:chOff x="407368" y="2924944"/>
            <a:chExt cx="11449272" cy="720080"/>
          </a:xfrm>
          <a:solidFill>
            <a:srgbClr val="7B2991"/>
          </a:solidFill>
        </p:grpSpPr>
        <p:sp>
          <p:nvSpPr>
            <p:cNvPr id="2" name="Rectángulo: esquinas redondeadas 1">
              <a:extLst>
                <a:ext uri="{FF2B5EF4-FFF2-40B4-BE49-F238E27FC236}">
                  <a16:creationId xmlns:a16="http://schemas.microsoft.com/office/drawing/2014/main" id="{65395420-A9FA-4043-A016-9CB89BA95122}"/>
                </a:ext>
              </a:extLst>
            </p:cNvPr>
            <p:cNvSpPr/>
            <p:nvPr userDrawn="1"/>
          </p:nvSpPr>
          <p:spPr>
            <a:xfrm>
              <a:off x="407368" y="2924944"/>
              <a:ext cx="11449272" cy="720080"/>
            </a:xfrm>
            <a:prstGeom prst="roundRect">
              <a:avLst/>
            </a:prstGeom>
            <a:grp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3600" dirty="0">
                  <a:solidFill>
                    <a:schemeClr val="bg1"/>
                  </a:solidFill>
                  <a:latin typeface="Lucida Sans Unicode" panose="020B0602030504020204" pitchFamily="34" charset="0"/>
                  <a:cs typeface="Lucida Sans Unicode" panose="020B0602030504020204" pitchFamily="34" charset="0"/>
                </a:rPr>
                <a:t>PARA ESTUDIAR Y MEDITAR</a:t>
              </a:r>
            </a:p>
          </p:txBody>
        </p:sp>
        <p:pic>
          <p:nvPicPr>
            <p:cNvPr id="4" name="Imagen 3">
              <a:extLst>
                <a:ext uri="{FF2B5EF4-FFF2-40B4-BE49-F238E27FC236}">
                  <a16:creationId xmlns:a16="http://schemas.microsoft.com/office/drawing/2014/main" id="{1E6995D9-C209-4BEC-806E-16ADECA49E5E}"/>
                </a:ext>
              </a:extLst>
            </p:cNvPr>
            <p:cNvPicPr>
              <a:picLocks noChangeAspect="1"/>
            </p:cNvPicPr>
            <p:nvPr userDrawn="1"/>
          </p:nvPicPr>
          <p:blipFill>
            <a:blip r:embed="rId2">
              <a:extLst>
                <a:ext uri="{BEBA8EAE-BF5A-486C-A8C5-ECC9F3942E4B}">
                  <a14:imgProps xmlns:a14="http://schemas.microsoft.com/office/drawing/2010/main">
                    <a14:imgLayer r:embed="rId3">
                      <a14:imgEffect>
                        <a14:backgroundRemoval t="10000" b="90000" l="10000" r="90000">
                          <a14:foregroundMark x1="50096" y1="22780" x2="50096" y2="22780"/>
                          <a14:foregroundMark x1="52987" y1="26641" x2="52987" y2="26641"/>
                          <a14:foregroundMark x1="53372" y1="34749" x2="53372" y2="34749"/>
                          <a14:foregroundMark x1="59538" y1="46911" x2="59538" y2="46911"/>
                          <a14:foregroundMark x1="62428" y1="51351" x2="62428" y2="51351"/>
                          <a14:foregroundMark x1="62813" y1="58880" x2="62813" y2="58880"/>
                          <a14:foregroundMark x1="71869" y1="74131" x2="71869" y2="74131"/>
                          <a14:foregroundMark x1="52023" y1="72008" x2="52023" y2="72008"/>
                        </a14:backgroundRemoval>
                      </a14:imgEffect>
                    </a14:imgLayer>
                  </a14:imgProps>
                </a:ext>
                <a:ext uri="{28A0092B-C50C-407E-A947-70E740481C1C}">
                  <a14:useLocalDpi xmlns:a14="http://schemas.microsoft.com/office/drawing/2010/main" val="0"/>
                </a:ext>
              </a:extLst>
            </a:blip>
            <a:stretch>
              <a:fillRect/>
            </a:stretch>
          </p:blipFill>
          <p:spPr>
            <a:xfrm>
              <a:off x="10992544" y="2924944"/>
              <a:ext cx="672278" cy="670983"/>
            </a:xfrm>
            <a:prstGeom prst="rect">
              <a:avLst/>
            </a:prstGeom>
            <a:grpFill/>
          </p:spPr>
        </p:pic>
      </p:grpSp>
    </p:spTree>
    <p:extLst>
      <p:ext uri="{BB962C8B-B14F-4D97-AF65-F5344CB8AC3E}">
        <p14:creationId xmlns:p14="http://schemas.microsoft.com/office/powerpoint/2010/main" val="1142781645"/>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Diseño personaliza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974F86-18BE-4452-B8BD-FB7420D4B553}"/>
              </a:ext>
            </a:extLst>
          </p:cNvPr>
          <p:cNvSpPr>
            <a:spLocks noGrp="1"/>
          </p:cNvSpPr>
          <p:nvPr>
            <p:ph type="title" hasCustomPrompt="1"/>
          </p:nvPr>
        </p:nvSpPr>
        <p:spPr>
          <a:xfrm>
            <a:off x="263352" y="365126"/>
            <a:ext cx="6552728" cy="1206500"/>
          </a:xfrm>
          <a:solidFill>
            <a:srgbClr val="002060"/>
          </a:solidFill>
        </p:spPr>
        <p:txBody>
          <a:bodyPr/>
          <a:lstStyle>
            <a:lvl1pPr marL="0" indent="0" algn="ctr" defTabSz="895350">
              <a:defRPr>
                <a:solidFill>
                  <a:srgbClr val="FFFFFF"/>
                </a:solidFill>
                <a:latin typeface="Arial Rounded MT Bold" panose="020F0704030504030204" pitchFamily="34" charset="0"/>
              </a:defRPr>
            </a:lvl1pPr>
          </a:lstStyle>
          <a:p>
            <a:r>
              <a:rPr lang="es-ES" dirty="0">
                <a:solidFill>
                  <a:srgbClr val="FF0000"/>
                </a:solidFill>
              </a:rPr>
              <a:t>Para memorizar</a:t>
            </a:r>
            <a:endParaRPr lang="es-MX" dirty="0"/>
          </a:p>
        </p:txBody>
      </p:sp>
      <p:sp>
        <p:nvSpPr>
          <p:cNvPr id="10" name="Rectángulo 9">
            <a:extLst>
              <a:ext uri="{FF2B5EF4-FFF2-40B4-BE49-F238E27FC236}">
                <a16:creationId xmlns:a16="http://schemas.microsoft.com/office/drawing/2014/main" id="{B1ABF945-0BFA-4146-A229-6FA278D56EB4}"/>
              </a:ext>
            </a:extLst>
          </p:cNvPr>
          <p:cNvSpPr/>
          <p:nvPr userDrawn="1"/>
        </p:nvSpPr>
        <p:spPr>
          <a:xfrm>
            <a:off x="263352" y="1772816"/>
            <a:ext cx="6552728" cy="4968552"/>
          </a:xfrm>
          <a:prstGeom prst="rect">
            <a:avLst/>
          </a:prstGeom>
        </p:spPr>
        <p:txBody>
          <a:bodyPr wrap="square">
            <a:normAutofit fontScale="47500" lnSpcReduction="20000"/>
          </a:bodyPr>
          <a:lstStyle/>
          <a:p>
            <a:pPr algn="ctr"/>
            <a:r>
              <a:rPr lang="es-MX" sz="3600" b="1" i="0" dirty="0">
                <a:solidFill>
                  <a:srgbClr val="FE9F41"/>
                </a:solidFill>
                <a:effectLst/>
                <a:latin typeface="Lucida Grande"/>
              </a:rPr>
              <a:t> </a:t>
            </a:r>
            <a:r>
              <a:rPr lang="es-MX" sz="7000" b="1" i="0" dirty="0">
                <a:solidFill>
                  <a:schemeClr val="tx1"/>
                </a:solidFill>
                <a:effectLst/>
                <a:latin typeface="Times New Roman" panose="02020603050405020304" pitchFamily="18" charset="0"/>
                <a:cs typeface="Times New Roman" panose="02020603050405020304" pitchFamily="18" charset="0"/>
              </a:rPr>
              <a:t> “Entonces vi a otro ángel que subía del este con el sello del Dios vivo. Y clamó a gran voz a los cuatro ángeles, quienes habían recibido poder de dañar la Tierra y el mar, y les dijo: ‘No dañen la Tierra, ni el mar, ni los árboles, hasta que sellemos en sus frentes a los siervos de nuestro Dios’ ” (</a:t>
            </a:r>
            <a:r>
              <a:rPr lang="es-MX" sz="7000" b="1" i="0" dirty="0" err="1">
                <a:solidFill>
                  <a:schemeClr val="tx1"/>
                </a:solidFill>
                <a:effectLst/>
                <a:latin typeface="Times New Roman" panose="02020603050405020304" pitchFamily="18" charset="0"/>
                <a:cs typeface="Times New Roman" panose="02020603050405020304" pitchFamily="18" charset="0"/>
              </a:rPr>
              <a:t>Apoc</a:t>
            </a:r>
            <a:r>
              <a:rPr lang="es-MX" sz="7000" b="1" i="0" dirty="0">
                <a:solidFill>
                  <a:schemeClr val="tx1"/>
                </a:solidFill>
                <a:effectLst/>
                <a:latin typeface="Times New Roman" panose="02020603050405020304" pitchFamily="18" charset="0"/>
                <a:cs typeface="Times New Roman" panose="02020603050405020304" pitchFamily="18" charset="0"/>
              </a:rPr>
              <a:t>. 7:2, 3).</a:t>
            </a:r>
            <a:endParaRPr lang="es-MX" sz="7100" b="1" kern="1200" dirty="0">
              <a:solidFill>
                <a:schemeClr val="tx1"/>
              </a:solidFill>
              <a:latin typeface="Arial Rounded MT Bold" panose="020F0704030504030204" pitchFamily="34" charset="0"/>
              <a:ea typeface="+mj-ea"/>
              <a:cs typeface="+mj-cs"/>
            </a:endParaRPr>
          </a:p>
        </p:txBody>
      </p:sp>
      <p:sp>
        <p:nvSpPr>
          <p:cNvPr id="18" name="Rectángulo 17">
            <a:extLst>
              <a:ext uri="{FF2B5EF4-FFF2-40B4-BE49-F238E27FC236}">
                <a16:creationId xmlns:a16="http://schemas.microsoft.com/office/drawing/2014/main" id="{E333BF84-1192-4899-AA77-A68B74979C61}"/>
              </a:ext>
            </a:extLst>
          </p:cNvPr>
          <p:cNvSpPr/>
          <p:nvPr userDrawn="1"/>
        </p:nvSpPr>
        <p:spPr>
          <a:xfrm>
            <a:off x="10495633" y="-8878"/>
            <a:ext cx="1696368" cy="6866878"/>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rgbClr val="01828D"/>
              </a:solidFill>
            </a:endParaRPr>
          </a:p>
        </p:txBody>
      </p:sp>
      <p:pic>
        <p:nvPicPr>
          <p:cNvPr id="19" name="Imagen 18">
            <a:extLst>
              <a:ext uri="{FF2B5EF4-FFF2-40B4-BE49-F238E27FC236}">
                <a16:creationId xmlns:a16="http://schemas.microsoft.com/office/drawing/2014/main" id="{5B0CA18A-9C54-4131-A5DA-FF26E3DDD826}"/>
              </a:ext>
            </a:extLst>
          </p:cNvPr>
          <p:cNvPicPr>
            <a:picLocks noChangeAspect="1"/>
          </p:cNvPicPr>
          <p:nvPr userDrawn="1"/>
        </p:nvPicPr>
        <p:blipFill>
          <a:blip r:embed="rId2">
            <a:extLst>
              <a:ext uri="{BEBA8EAE-BF5A-486C-A8C5-ECC9F3942E4B}">
                <a14:imgProps xmlns:a14="http://schemas.microsoft.com/office/drawing/2010/main">
                  <a14:imgLayer r:embed="rId3">
                    <a14:imgEffect>
                      <a14:backgroundRemoval t="10000" b="90000" l="10000" r="90000">
                        <a14:foregroundMark x1="47977" y1="24517" x2="47977" y2="24517"/>
                        <a14:foregroundMark x1="51060" y1="28958" x2="51060" y2="28958"/>
                        <a14:foregroundMark x1="52408" y1="36486" x2="52408" y2="36486"/>
                        <a14:foregroundMark x1="59152" y1="45367" x2="59152" y2="45367"/>
                        <a14:foregroundMark x1="61657" y1="52510" x2="61657" y2="52510"/>
                        <a14:foregroundMark x1="63969" y1="57336" x2="63969" y2="57336"/>
                        <a14:foregroundMark x1="52023" y1="72394" x2="52023" y2="72394"/>
                        <a14:foregroundMark x1="60886" y1="73745" x2="60886" y2="72587"/>
                      </a14:backgroundRemoval>
                    </a14:imgEffect>
                  </a14:imgLayer>
                </a14:imgProps>
              </a:ext>
              <a:ext uri="{28A0092B-C50C-407E-A947-70E740481C1C}">
                <a14:useLocalDpi xmlns:a14="http://schemas.microsoft.com/office/drawing/2010/main" val="0"/>
              </a:ext>
            </a:extLst>
          </a:blip>
          <a:stretch>
            <a:fillRect/>
          </a:stretch>
        </p:blipFill>
        <p:spPr>
          <a:xfrm>
            <a:off x="10500898" y="5290541"/>
            <a:ext cx="1691102" cy="1594843"/>
          </a:xfrm>
          <a:prstGeom prst="rect">
            <a:avLst/>
          </a:prstGeom>
        </p:spPr>
      </p:pic>
    </p:spTree>
    <p:extLst>
      <p:ext uri="{BB962C8B-B14F-4D97-AF65-F5344CB8AC3E}">
        <p14:creationId xmlns:p14="http://schemas.microsoft.com/office/powerpoint/2010/main" val="24794230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FA0D82C-9B1D-481F-A2E7-393CCFE147F0}"/>
              </a:ext>
            </a:extLst>
          </p:cNvPr>
          <p:cNvSpPr>
            <a:spLocks noGrp="1"/>
          </p:cNvSpPr>
          <p:nvPr>
            <p:ph type="title" hasCustomPrompt="1"/>
          </p:nvPr>
        </p:nvSpPr>
        <p:spPr>
          <a:xfrm>
            <a:off x="479376" y="365125"/>
            <a:ext cx="9506272" cy="831627"/>
          </a:xfrm>
          <a:solidFill>
            <a:srgbClr val="002060"/>
          </a:solidFill>
          <a:ln>
            <a:solidFill>
              <a:srgbClr val="31ADB5"/>
            </a:solidFill>
          </a:ln>
          <a:effectLst>
            <a:outerShdw blurRad="76200" dist="27940" dir="5400000" algn="ctr">
              <a:srgbClr val="31ADB5">
                <a:alpha val="32000"/>
              </a:srgbClr>
            </a:outerShdw>
          </a:effectLst>
          <a:scene3d>
            <a:camera prst="orthographicFront">
              <a:rot lat="0" lon="0" rev="0"/>
            </a:camera>
            <a:lightRig rig="balanced" dir="t">
              <a:rot lat="0" lon="0" rev="8700000"/>
            </a:lightRig>
          </a:scene3d>
          <a:sp3d contourW="12700">
            <a:bevelT w="190500" h="38100"/>
            <a:contourClr>
              <a:srgbClr val="31ADB5"/>
            </a:contourClr>
          </a:sp3d>
        </p:spPr>
        <p:txBody>
          <a:bodyPr>
            <a:normAutofit/>
          </a:bodyPr>
          <a:lstStyle>
            <a:lvl1pPr algn="ctr">
              <a:defRPr lang="es-MX" sz="4800" kern="1200" dirty="0">
                <a:ln>
                  <a:solidFill>
                    <a:schemeClr val="tx1"/>
                  </a:solidFill>
                </a:ln>
                <a:solidFill>
                  <a:schemeClr val="bg1"/>
                </a:solidFill>
                <a:effectLst>
                  <a:outerShdw blurRad="38100" dist="38100" dir="2700000" algn="tl">
                    <a:srgbClr val="000000">
                      <a:alpha val="43137"/>
                    </a:srgbClr>
                  </a:outerShdw>
                </a:effectLst>
                <a:latin typeface="Arial Rounded MT Bold" panose="020F0704030504030204" pitchFamily="34" charset="0"/>
                <a:ea typeface="+mj-ea"/>
                <a:cs typeface="+mj-cs"/>
              </a:defRPr>
            </a:lvl1pPr>
          </a:lstStyle>
          <a:p>
            <a:r>
              <a:rPr lang="es-MX" dirty="0"/>
              <a:t>Enfoque del estudio</a:t>
            </a:r>
          </a:p>
        </p:txBody>
      </p:sp>
      <p:sp>
        <p:nvSpPr>
          <p:cNvPr id="3" name="Rectángulo 2">
            <a:extLst>
              <a:ext uri="{FF2B5EF4-FFF2-40B4-BE49-F238E27FC236}">
                <a16:creationId xmlns:a16="http://schemas.microsoft.com/office/drawing/2014/main" id="{C688665C-6185-4BD2-9EA1-FD2D58DBAB1B}"/>
              </a:ext>
            </a:extLst>
          </p:cNvPr>
          <p:cNvSpPr/>
          <p:nvPr userDrawn="1"/>
        </p:nvSpPr>
        <p:spPr>
          <a:xfrm>
            <a:off x="10447971" y="-27384"/>
            <a:ext cx="1744030" cy="6912768"/>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4" name="Imagen 3">
            <a:extLst>
              <a:ext uri="{FF2B5EF4-FFF2-40B4-BE49-F238E27FC236}">
                <a16:creationId xmlns:a16="http://schemas.microsoft.com/office/drawing/2014/main" id="{4683BC68-2AD2-47DF-9809-1E88825E78D8}"/>
              </a:ext>
            </a:extLst>
          </p:cNvPr>
          <p:cNvPicPr>
            <a:picLocks noChangeAspect="1"/>
          </p:cNvPicPr>
          <p:nvPr userDrawn="1"/>
        </p:nvPicPr>
        <p:blipFill>
          <a:blip r:embed="rId2">
            <a:extLst>
              <a:ext uri="{BEBA8EAE-BF5A-486C-A8C5-ECC9F3942E4B}">
                <a14:imgProps xmlns:a14="http://schemas.microsoft.com/office/drawing/2010/main">
                  <a14:imgLayer r:embed="rId3">
                    <a14:imgEffect>
                      <a14:backgroundRemoval t="10000" b="90000" l="10000" r="90000">
                        <a14:foregroundMark x1="47977" y1="24517" x2="47977" y2="24517"/>
                        <a14:foregroundMark x1="51060" y1="28958" x2="51060" y2="28958"/>
                        <a14:foregroundMark x1="52408" y1="36486" x2="52408" y2="36486"/>
                        <a14:foregroundMark x1="59152" y1="45367" x2="59152" y2="45367"/>
                        <a14:foregroundMark x1="61657" y1="52510" x2="61657" y2="52510"/>
                        <a14:foregroundMark x1="63969" y1="57336" x2="63969" y2="57336"/>
                        <a14:foregroundMark x1="52023" y1="72394" x2="52023" y2="72394"/>
                        <a14:foregroundMark x1="60886" y1="73745" x2="60886" y2="72587"/>
                      </a14:backgroundRemoval>
                    </a14:imgEffect>
                  </a14:imgLayer>
                </a14:imgProps>
              </a:ext>
              <a:ext uri="{28A0092B-C50C-407E-A947-70E740481C1C}">
                <a14:useLocalDpi xmlns:a14="http://schemas.microsoft.com/office/drawing/2010/main" val="0"/>
              </a:ext>
            </a:extLst>
          </a:blip>
          <a:stretch>
            <a:fillRect/>
          </a:stretch>
        </p:blipFill>
        <p:spPr>
          <a:xfrm>
            <a:off x="10500898" y="5290541"/>
            <a:ext cx="1686984" cy="1594843"/>
          </a:xfrm>
          <a:prstGeom prst="rect">
            <a:avLst/>
          </a:prstGeom>
        </p:spPr>
      </p:pic>
    </p:spTree>
    <p:extLst>
      <p:ext uri="{BB962C8B-B14F-4D97-AF65-F5344CB8AC3E}">
        <p14:creationId xmlns:p14="http://schemas.microsoft.com/office/powerpoint/2010/main" val="21132063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Encabezado de sección">
    <p:spTree>
      <p:nvGrpSpPr>
        <p:cNvPr id="1" name=""/>
        <p:cNvGrpSpPr/>
        <p:nvPr/>
      </p:nvGrpSpPr>
      <p:grpSpPr>
        <a:xfrm>
          <a:off x="0" y="0"/>
          <a:ext cx="0" cy="0"/>
          <a:chOff x="0" y="0"/>
          <a:chExt cx="0" cy="0"/>
        </a:xfrm>
      </p:grpSpPr>
      <p:grpSp>
        <p:nvGrpSpPr>
          <p:cNvPr id="10" name="Grupo 9">
            <a:extLst>
              <a:ext uri="{FF2B5EF4-FFF2-40B4-BE49-F238E27FC236}">
                <a16:creationId xmlns:a16="http://schemas.microsoft.com/office/drawing/2014/main" id="{447AF23A-654F-4A5A-99FB-642F8FEB12A0}"/>
              </a:ext>
            </a:extLst>
          </p:cNvPr>
          <p:cNvGrpSpPr/>
          <p:nvPr userDrawn="1"/>
        </p:nvGrpSpPr>
        <p:grpSpPr>
          <a:xfrm>
            <a:off x="990600" y="0"/>
            <a:ext cx="11201400" cy="664119"/>
            <a:chOff x="733425" y="38100"/>
            <a:chExt cx="8401050" cy="447675"/>
          </a:xfrm>
          <a:gradFill flip="none" rotWithShape="1">
            <a:gsLst>
              <a:gs pos="0">
                <a:srgbClr val="FFC000"/>
              </a:gs>
              <a:gs pos="50000">
                <a:srgbClr val="FFC000"/>
              </a:gs>
              <a:gs pos="100000">
                <a:srgbClr val="FFC000"/>
              </a:gs>
            </a:gsLst>
            <a:lin ang="2700000" scaled="1"/>
            <a:tileRect/>
          </a:gradFill>
        </p:grpSpPr>
        <p:sp>
          <p:nvSpPr>
            <p:cNvPr id="7" name="Rectángulo 6">
              <a:extLst>
                <a:ext uri="{FF2B5EF4-FFF2-40B4-BE49-F238E27FC236}">
                  <a16:creationId xmlns:a16="http://schemas.microsoft.com/office/drawing/2014/main" id="{79894453-0B23-43C7-9260-25FD59A95588}"/>
                </a:ext>
              </a:extLst>
            </p:cNvPr>
            <p:cNvSpPr/>
            <p:nvPr userDrawn="1"/>
          </p:nvSpPr>
          <p:spPr>
            <a:xfrm>
              <a:off x="809625" y="38100"/>
              <a:ext cx="8324850" cy="4476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38100" h="88900"/>
                <a:bevelB w="38100" h="25400"/>
              </a:sp3d>
            </a:bodyPr>
            <a:lstStyle/>
            <a:p>
              <a:pPr algn="ctr"/>
              <a:endParaRPr lang="es-MX" sz="1800">
                <a:effectLst>
                  <a:outerShdw blurRad="50800" dir="5400000" algn="ctr" rotWithShape="0">
                    <a:schemeClr val="accent4">
                      <a:lumMod val="60000"/>
                      <a:lumOff val="40000"/>
                    </a:schemeClr>
                  </a:outerShdw>
                </a:effectLst>
              </a:endParaRPr>
            </a:p>
          </p:txBody>
        </p:sp>
        <p:sp>
          <p:nvSpPr>
            <p:cNvPr id="9" name="Diagrama de flujo: datos almacenados 8">
              <a:extLst>
                <a:ext uri="{FF2B5EF4-FFF2-40B4-BE49-F238E27FC236}">
                  <a16:creationId xmlns:a16="http://schemas.microsoft.com/office/drawing/2014/main" id="{380449C2-3922-4038-8FCC-09672F474A59}"/>
                </a:ext>
              </a:extLst>
            </p:cNvPr>
            <p:cNvSpPr/>
            <p:nvPr userDrawn="1"/>
          </p:nvSpPr>
          <p:spPr>
            <a:xfrm>
              <a:off x="733425" y="38100"/>
              <a:ext cx="600075" cy="447675"/>
            </a:xfrm>
            <a:prstGeom prst="flowChartOnlineStorag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38100" h="88900"/>
                <a:bevelB w="38100" h="25400"/>
              </a:sp3d>
            </a:bodyPr>
            <a:lstStyle/>
            <a:p>
              <a:pPr algn="ctr"/>
              <a:endParaRPr lang="es-MX" sz="1800">
                <a:effectLst>
                  <a:outerShdw blurRad="50800" dir="5400000" algn="ctr" rotWithShape="0">
                    <a:schemeClr val="accent4">
                      <a:lumMod val="60000"/>
                      <a:lumOff val="40000"/>
                    </a:schemeClr>
                  </a:outerShdw>
                </a:effectLst>
              </a:endParaRPr>
            </a:p>
          </p:txBody>
        </p:sp>
      </p:grpSp>
      <p:sp>
        <p:nvSpPr>
          <p:cNvPr id="14" name="Rectángulo 13">
            <a:extLst>
              <a:ext uri="{FF2B5EF4-FFF2-40B4-BE49-F238E27FC236}">
                <a16:creationId xmlns:a16="http://schemas.microsoft.com/office/drawing/2014/main" id="{FA609D54-6BDB-4FC5-9555-A2FA3C1B5014}"/>
              </a:ext>
            </a:extLst>
          </p:cNvPr>
          <p:cNvSpPr/>
          <p:nvPr userDrawn="1"/>
        </p:nvSpPr>
        <p:spPr>
          <a:xfrm>
            <a:off x="8616280" y="6523434"/>
            <a:ext cx="3563936" cy="361950"/>
          </a:xfrm>
          <a:prstGeom prst="rect">
            <a:avLst/>
          </a:prstGeom>
          <a:solidFill>
            <a:srgbClr val="FFC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MX" sz="1800" dirty="0"/>
          </a:p>
        </p:txBody>
      </p:sp>
      <p:sp>
        <p:nvSpPr>
          <p:cNvPr id="15" name="Rectángulo 14">
            <a:extLst>
              <a:ext uri="{FF2B5EF4-FFF2-40B4-BE49-F238E27FC236}">
                <a16:creationId xmlns:a16="http://schemas.microsoft.com/office/drawing/2014/main" id="{90AD3A19-94B9-499B-B84B-37CEB1286296}"/>
              </a:ext>
            </a:extLst>
          </p:cNvPr>
          <p:cNvSpPr/>
          <p:nvPr userDrawn="1"/>
        </p:nvSpPr>
        <p:spPr>
          <a:xfrm>
            <a:off x="-11783" y="6767012"/>
            <a:ext cx="8628063" cy="118372"/>
          </a:xfrm>
          <a:prstGeom prst="rect">
            <a:avLst/>
          </a:prstGeom>
          <a:solidFill>
            <a:srgbClr val="FFC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MX" sz="1800" dirty="0"/>
          </a:p>
        </p:txBody>
      </p:sp>
      <p:sp>
        <p:nvSpPr>
          <p:cNvPr id="18" name="CuadroTexto 17">
            <a:extLst>
              <a:ext uri="{FF2B5EF4-FFF2-40B4-BE49-F238E27FC236}">
                <a16:creationId xmlns:a16="http://schemas.microsoft.com/office/drawing/2014/main" id="{1EC75721-423D-421B-A732-C9122905495E}"/>
              </a:ext>
            </a:extLst>
          </p:cNvPr>
          <p:cNvSpPr txBox="1"/>
          <p:nvPr userDrawn="1"/>
        </p:nvSpPr>
        <p:spPr>
          <a:xfrm>
            <a:off x="8616280" y="643335"/>
            <a:ext cx="3563936" cy="769441"/>
          </a:xfrm>
          <a:prstGeom prst="rect">
            <a:avLst/>
          </a:prstGeom>
          <a:noFill/>
          <a:ln>
            <a:noFill/>
          </a:ln>
        </p:spPr>
        <p:txBody>
          <a:bodyPr wrap="square" rtlCol="0">
            <a:spAutoFit/>
            <a:scene3d>
              <a:camera prst="obliqueTopRight"/>
              <a:lightRig rig="balanced" dir="t"/>
            </a:scene3d>
            <a:sp3d extrusionH="88900" prstMaterial="dkEdge">
              <a:bevelT w="0" h="127000"/>
              <a:bevelB w="38100" h="38100"/>
              <a:extrusionClr>
                <a:schemeClr val="accent6">
                  <a:lumMod val="60000"/>
                  <a:lumOff val="40000"/>
                </a:schemeClr>
              </a:extrusionClr>
            </a:sp3d>
          </a:bodyPr>
          <a:lstStyle>
            <a:defPPr>
              <a:defRPr lang="en-US"/>
            </a:defPPr>
            <a:lvl1pPr algn="ctr">
              <a:defRPr sz="4400">
                <a:ln>
                  <a:solidFill>
                    <a:schemeClr val="accent6">
                      <a:lumMod val="60000"/>
                      <a:lumOff val="40000"/>
                    </a:schemeClr>
                  </a:solidFill>
                </a:ln>
                <a:solidFill>
                  <a:srgbClr val="548235"/>
                </a:solidFill>
                <a:effectLst>
                  <a:outerShdw blurRad="50800" dir="5400000" algn="ctr" rotWithShape="0">
                    <a:srgbClr val="548235"/>
                  </a:outerShdw>
                </a:effectLst>
                <a:latin typeface="Abadi" panose="020B0604020202020204" pitchFamily="34" charset="0"/>
              </a:defRPr>
            </a:lvl1pPr>
          </a:lstStyle>
          <a:p>
            <a:pPr lvl="0"/>
            <a:r>
              <a:rPr lang="es-MX" dirty="0">
                <a:ln>
                  <a:solidFill>
                    <a:schemeClr val="accent4">
                      <a:lumMod val="60000"/>
                      <a:lumOff val="40000"/>
                    </a:schemeClr>
                  </a:solidFill>
                </a:ln>
                <a:solidFill>
                  <a:srgbClr val="FFFF00"/>
                </a:solidFill>
                <a:effectLst/>
                <a:latin typeface="Eras Bold ITC" panose="020B0907030504020204" pitchFamily="34" charset="0"/>
              </a:rPr>
              <a:t>Sábado</a:t>
            </a:r>
          </a:p>
        </p:txBody>
      </p:sp>
      <p:sp>
        <p:nvSpPr>
          <p:cNvPr id="11" name="Rectángulo 10">
            <a:extLst>
              <a:ext uri="{FF2B5EF4-FFF2-40B4-BE49-F238E27FC236}">
                <a16:creationId xmlns:a16="http://schemas.microsoft.com/office/drawing/2014/main" id="{C8514502-1155-4B3D-8F4D-4E71C876B1D0}"/>
              </a:ext>
            </a:extLst>
          </p:cNvPr>
          <p:cNvSpPr/>
          <p:nvPr userDrawn="1"/>
        </p:nvSpPr>
        <p:spPr>
          <a:xfrm>
            <a:off x="8616280" y="1430505"/>
            <a:ext cx="3563936" cy="118372"/>
          </a:xfrm>
          <a:prstGeom prst="rect">
            <a:avLst/>
          </a:prstGeom>
          <a:solidFill>
            <a:srgbClr val="FFC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MX" sz="1800" dirty="0"/>
          </a:p>
        </p:txBody>
      </p:sp>
    </p:spTree>
    <p:extLst>
      <p:ext uri="{BB962C8B-B14F-4D97-AF65-F5344CB8AC3E}">
        <p14:creationId xmlns:p14="http://schemas.microsoft.com/office/powerpoint/2010/main" val="20974601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Encabezado de sección">
    <p:spTree>
      <p:nvGrpSpPr>
        <p:cNvPr id="1" name=""/>
        <p:cNvGrpSpPr/>
        <p:nvPr/>
      </p:nvGrpSpPr>
      <p:grpSpPr>
        <a:xfrm>
          <a:off x="0" y="0"/>
          <a:ext cx="0" cy="0"/>
          <a:chOff x="0" y="0"/>
          <a:chExt cx="0" cy="0"/>
        </a:xfrm>
      </p:grpSpPr>
      <p:grpSp>
        <p:nvGrpSpPr>
          <p:cNvPr id="10" name="Grupo 9">
            <a:extLst>
              <a:ext uri="{FF2B5EF4-FFF2-40B4-BE49-F238E27FC236}">
                <a16:creationId xmlns:a16="http://schemas.microsoft.com/office/drawing/2014/main" id="{447AF23A-654F-4A5A-99FB-642F8FEB12A0}"/>
              </a:ext>
            </a:extLst>
          </p:cNvPr>
          <p:cNvGrpSpPr/>
          <p:nvPr userDrawn="1"/>
        </p:nvGrpSpPr>
        <p:grpSpPr>
          <a:xfrm>
            <a:off x="1015280" y="0"/>
            <a:ext cx="11201400" cy="664116"/>
            <a:chOff x="733425" y="38100"/>
            <a:chExt cx="8401050" cy="447675"/>
          </a:xfrm>
          <a:solidFill>
            <a:srgbClr val="E19A43"/>
          </a:solidFill>
        </p:grpSpPr>
        <p:sp>
          <p:nvSpPr>
            <p:cNvPr id="7" name="Rectángulo 6">
              <a:extLst>
                <a:ext uri="{FF2B5EF4-FFF2-40B4-BE49-F238E27FC236}">
                  <a16:creationId xmlns:a16="http://schemas.microsoft.com/office/drawing/2014/main" id="{79894453-0B23-43C7-9260-25FD59A95588}"/>
                </a:ext>
              </a:extLst>
            </p:cNvPr>
            <p:cNvSpPr/>
            <p:nvPr userDrawn="1"/>
          </p:nvSpPr>
          <p:spPr>
            <a:xfrm>
              <a:off x="809625" y="38100"/>
              <a:ext cx="8324850" cy="4476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800"/>
            </a:p>
          </p:txBody>
        </p:sp>
        <p:sp>
          <p:nvSpPr>
            <p:cNvPr id="9" name="Diagrama de flujo: datos almacenados 8">
              <a:extLst>
                <a:ext uri="{FF2B5EF4-FFF2-40B4-BE49-F238E27FC236}">
                  <a16:creationId xmlns:a16="http://schemas.microsoft.com/office/drawing/2014/main" id="{380449C2-3922-4038-8FCC-09672F474A59}"/>
                </a:ext>
              </a:extLst>
            </p:cNvPr>
            <p:cNvSpPr/>
            <p:nvPr userDrawn="1"/>
          </p:nvSpPr>
          <p:spPr>
            <a:xfrm>
              <a:off x="733425" y="38100"/>
              <a:ext cx="600075" cy="447675"/>
            </a:xfrm>
            <a:prstGeom prst="flowChartOnlineStorag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800"/>
            </a:p>
          </p:txBody>
        </p:sp>
      </p:grpSp>
      <p:sp>
        <p:nvSpPr>
          <p:cNvPr id="14" name="Rectángulo 13">
            <a:extLst>
              <a:ext uri="{FF2B5EF4-FFF2-40B4-BE49-F238E27FC236}">
                <a16:creationId xmlns:a16="http://schemas.microsoft.com/office/drawing/2014/main" id="{FA609D54-6BDB-4FC5-9555-A2FA3C1B5014}"/>
              </a:ext>
            </a:extLst>
          </p:cNvPr>
          <p:cNvSpPr/>
          <p:nvPr userDrawn="1"/>
        </p:nvSpPr>
        <p:spPr>
          <a:xfrm>
            <a:off x="8628064" y="6481762"/>
            <a:ext cx="3563936" cy="361950"/>
          </a:xfrm>
          <a:prstGeom prst="rect">
            <a:avLst/>
          </a:prstGeom>
          <a:solidFill>
            <a:srgbClr val="E19A43"/>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s-MX" dirty="0"/>
          </a:p>
        </p:txBody>
      </p:sp>
      <p:sp>
        <p:nvSpPr>
          <p:cNvPr id="15" name="Rectángulo 14">
            <a:extLst>
              <a:ext uri="{FF2B5EF4-FFF2-40B4-BE49-F238E27FC236}">
                <a16:creationId xmlns:a16="http://schemas.microsoft.com/office/drawing/2014/main" id="{90AD3A19-94B9-499B-B84B-37CEB1286296}"/>
              </a:ext>
            </a:extLst>
          </p:cNvPr>
          <p:cNvSpPr/>
          <p:nvPr userDrawn="1"/>
        </p:nvSpPr>
        <p:spPr>
          <a:xfrm>
            <a:off x="0" y="6719887"/>
            <a:ext cx="8628063" cy="123825"/>
          </a:xfrm>
          <a:prstGeom prst="rect">
            <a:avLst/>
          </a:prstGeom>
          <a:solidFill>
            <a:srgbClr val="E19A43"/>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s-MX" dirty="0"/>
          </a:p>
        </p:txBody>
      </p:sp>
      <p:sp>
        <p:nvSpPr>
          <p:cNvPr id="2" name="CuadroTexto 1">
            <a:extLst>
              <a:ext uri="{FF2B5EF4-FFF2-40B4-BE49-F238E27FC236}">
                <a16:creationId xmlns:a16="http://schemas.microsoft.com/office/drawing/2014/main" id="{EB08DBCC-2826-42D1-877C-6CFA8A9804C1}"/>
              </a:ext>
            </a:extLst>
          </p:cNvPr>
          <p:cNvSpPr txBox="1"/>
          <p:nvPr userDrawn="1"/>
        </p:nvSpPr>
        <p:spPr>
          <a:xfrm>
            <a:off x="8628062" y="620688"/>
            <a:ext cx="3563935" cy="769441"/>
          </a:xfrm>
          <a:prstGeom prst="rect">
            <a:avLst/>
          </a:prstGeom>
          <a:noFill/>
          <a:ln>
            <a:noFill/>
          </a:ln>
        </p:spPr>
        <p:txBody>
          <a:bodyPr wrap="square" rtlCol="0">
            <a:spAutoFit/>
            <a:scene3d>
              <a:camera prst="obliqueTopRight"/>
              <a:lightRig rig="balanced" dir="t"/>
            </a:scene3d>
            <a:sp3d extrusionH="88900" prstMaterial="dkEdge">
              <a:bevelT w="0" h="127000"/>
              <a:bevelB w="38100" h="38100"/>
              <a:extrusionClr>
                <a:schemeClr val="accent6">
                  <a:lumMod val="60000"/>
                  <a:lumOff val="40000"/>
                </a:schemeClr>
              </a:extrusionClr>
            </a:sp3d>
          </a:bodyPr>
          <a:lstStyle/>
          <a:p>
            <a:pPr algn="ctr"/>
            <a:r>
              <a:rPr lang="es-MX" sz="4400" baseline="0" dirty="0">
                <a:ln>
                  <a:solidFill>
                    <a:schemeClr val="accent6">
                      <a:lumMod val="75000"/>
                    </a:schemeClr>
                  </a:solidFill>
                </a:ln>
                <a:solidFill>
                  <a:srgbClr val="FFC000"/>
                </a:solidFill>
                <a:effectLst>
                  <a:outerShdw blurRad="88900" dir="5400000" algn="ctr" rotWithShape="0">
                    <a:schemeClr val="accent2">
                      <a:lumMod val="60000"/>
                      <a:lumOff val="40000"/>
                    </a:schemeClr>
                  </a:outerShdw>
                </a:effectLst>
                <a:latin typeface="Eras Bold ITC" panose="020B0907030504020204" pitchFamily="34" charset="0"/>
              </a:rPr>
              <a:t>Domingo</a:t>
            </a:r>
          </a:p>
        </p:txBody>
      </p:sp>
      <p:sp>
        <p:nvSpPr>
          <p:cNvPr id="11" name="Rectángulo 10">
            <a:extLst>
              <a:ext uri="{FF2B5EF4-FFF2-40B4-BE49-F238E27FC236}">
                <a16:creationId xmlns:a16="http://schemas.microsoft.com/office/drawing/2014/main" id="{25676727-9345-463B-8ECA-EB680D14F607}"/>
              </a:ext>
            </a:extLst>
          </p:cNvPr>
          <p:cNvSpPr/>
          <p:nvPr userDrawn="1"/>
        </p:nvSpPr>
        <p:spPr>
          <a:xfrm>
            <a:off x="8628062" y="1360413"/>
            <a:ext cx="3563935" cy="123825"/>
          </a:xfrm>
          <a:prstGeom prst="rect">
            <a:avLst/>
          </a:prstGeom>
          <a:solidFill>
            <a:srgbClr val="E19A43"/>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s-MX" dirty="0"/>
          </a:p>
        </p:txBody>
      </p:sp>
    </p:spTree>
    <p:extLst>
      <p:ext uri="{BB962C8B-B14F-4D97-AF65-F5344CB8AC3E}">
        <p14:creationId xmlns:p14="http://schemas.microsoft.com/office/powerpoint/2010/main" val="4814999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Encabezado de sección">
    <p:spTree>
      <p:nvGrpSpPr>
        <p:cNvPr id="1" name=""/>
        <p:cNvGrpSpPr/>
        <p:nvPr/>
      </p:nvGrpSpPr>
      <p:grpSpPr>
        <a:xfrm>
          <a:off x="0" y="0"/>
          <a:ext cx="0" cy="0"/>
          <a:chOff x="0" y="0"/>
          <a:chExt cx="0" cy="0"/>
        </a:xfrm>
      </p:grpSpPr>
      <p:grpSp>
        <p:nvGrpSpPr>
          <p:cNvPr id="10" name="Grupo 9">
            <a:extLst>
              <a:ext uri="{FF2B5EF4-FFF2-40B4-BE49-F238E27FC236}">
                <a16:creationId xmlns:a16="http://schemas.microsoft.com/office/drawing/2014/main" id="{447AF23A-654F-4A5A-99FB-642F8FEB12A0}"/>
              </a:ext>
            </a:extLst>
          </p:cNvPr>
          <p:cNvGrpSpPr/>
          <p:nvPr userDrawn="1"/>
        </p:nvGrpSpPr>
        <p:grpSpPr>
          <a:xfrm>
            <a:off x="990600" y="3096"/>
            <a:ext cx="11201400" cy="664117"/>
            <a:chOff x="733425" y="38100"/>
            <a:chExt cx="8401050" cy="447675"/>
          </a:xfrm>
          <a:solidFill>
            <a:srgbClr val="856253"/>
          </a:solidFill>
        </p:grpSpPr>
        <p:sp>
          <p:nvSpPr>
            <p:cNvPr id="7" name="Rectángulo 6">
              <a:extLst>
                <a:ext uri="{FF2B5EF4-FFF2-40B4-BE49-F238E27FC236}">
                  <a16:creationId xmlns:a16="http://schemas.microsoft.com/office/drawing/2014/main" id="{79894453-0B23-43C7-9260-25FD59A95588}"/>
                </a:ext>
              </a:extLst>
            </p:cNvPr>
            <p:cNvSpPr/>
            <p:nvPr userDrawn="1"/>
          </p:nvSpPr>
          <p:spPr>
            <a:xfrm>
              <a:off x="809625" y="38100"/>
              <a:ext cx="8324850" cy="4476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800"/>
            </a:p>
          </p:txBody>
        </p:sp>
        <p:sp>
          <p:nvSpPr>
            <p:cNvPr id="9" name="Diagrama de flujo: datos almacenados 8">
              <a:extLst>
                <a:ext uri="{FF2B5EF4-FFF2-40B4-BE49-F238E27FC236}">
                  <a16:creationId xmlns:a16="http://schemas.microsoft.com/office/drawing/2014/main" id="{380449C2-3922-4038-8FCC-09672F474A59}"/>
                </a:ext>
              </a:extLst>
            </p:cNvPr>
            <p:cNvSpPr/>
            <p:nvPr userDrawn="1"/>
          </p:nvSpPr>
          <p:spPr>
            <a:xfrm>
              <a:off x="733425" y="38100"/>
              <a:ext cx="600075" cy="447675"/>
            </a:xfrm>
            <a:prstGeom prst="flowChartOnlineStorag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800"/>
            </a:p>
          </p:txBody>
        </p:sp>
      </p:grpSp>
      <p:sp>
        <p:nvSpPr>
          <p:cNvPr id="14" name="Rectángulo 13">
            <a:extLst>
              <a:ext uri="{FF2B5EF4-FFF2-40B4-BE49-F238E27FC236}">
                <a16:creationId xmlns:a16="http://schemas.microsoft.com/office/drawing/2014/main" id="{FA609D54-6BDB-4FC5-9555-A2FA3C1B5014}"/>
              </a:ext>
            </a:extLst>
          </p:cNvPr>
          <p:cNvSpPr/>
          <p:nvPr userDrawn="1"/>
        </p:nvSpPr>
        <p:spPr>
          <a:xfrm>
            <a:off x="8628064" y="6496050"/>
            <a:ext cx="3563936" cy="361950"/>
          </a:xfrm>
          <a:prstGeom prst="rect">
            <a:avLst/>
          </a:prstGeom>
          <a:solidFill>
            <a:srgbClr val="856253"/>
          </a:solid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MX" sz="1800" dirty="0"/>
          </a:p>
        </p:txBody>
      </p:sp>
      <p:sp>
        <p:nvSpPr>
          <p:cNvPr id="15" name="Rectángulo 14">
            <a:extLst>
              <a:ext uri="{FF2B5EF4-FFF2-40B4-BE49-F238E27FC236}">
                <a16:creationId xmlns:a16="http://schemas.microsoft.com/office/drawing/2014/main" id="{90AD3A19-94B9-499B-B84B-37CEB1286296}"/>
              </a:ext>
            </a:extLst>
          </p:cNvPr>
          <p:cNvSpPr/>
          <p:nvPr userDrawn="1"/>
        </p:nvSpPr>
        <p:spPr>
          <a:xfrm>
            <a:off x="0" y="6734175"/>
            <a:ext cx="8628063" cy="123825"/>
          </a:xfrm>
          <a:prstGeom prst="rect">
            <a:avLst/>
          </a:prstGeom>
          <a:solidFill>
            <a:srgbClr val="856253"/>
          </a:solid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MX" sz="1800" dirty="0"/>
          </a:p>
        </p:txBody>
      </p:sp>
      <p:sp>
        <p:nvSpPr>
          <p:cNvPr id="2" name="CuadroTexto 1">
            <a:extLst>
              <a:ext uri="{FF2B5EF4-FFF2-40B4-BE49-F238E27FC236}">
                <a16:creationId xmlns:a16="http://schemas.microsoft.com/office/drawing/2014/main" id="{EB08DBCC-2826-42D1-877C-6CFA8A9804C1}"/>
              </a:ext>
            </a:extLst>
          </p:cNvPr>
          <p:cNvSpPr txBox="1"/>
          <p:nvPr userDrawn="1"/>
        </p:nvSpPr>
        <p:spPr>
          <a:xfrm>
            <a:off x="8628062" y="643335"/>
            <a:ext cx="3563935" cy="769441"/>
          </a:xfrm>
          <a:prstGeom prst="rect">
            <a:avLst/>
          </a:prstGeom>
          <a:noFill/>
        </p:spPr>
        <p:txBody>
          <a:bodyPr wrap="square" rtlCol="0">
            <a:spAutoFit/>
            <a:scene3d>
              <a:camera prst="obliqueTopRight"/>
              <a:lightRig rig="balanced" dir="t"/>
            </a:scene3d>
            <a:sp3d extrusionH="88900" prstMaterial="dkEdge">
              <a:bevelT w="0" h="127000"/>
              <a:bevelB w="38100" h="38100"/>
              <a:extrusionClr>
                <a:srgbClr val="2F5597"/>
              </a:extrusionClr>
              <a:contourClr>
                <a:schemeClr val="accent1">
                  <a:lumMod val="60000"/>
                  <a:lumOff val="40000"/>
                </a:schemeClr>
              </a:contourClr>
            </a:sp3d>
          </a:bodyPr>
          <a:lstStyle/>
          <a:p>
            <a:pPr algn="ctr"/>
            <a:r>
              <a:rPr lang="es-MX" sz="4400" dirty="0">
                <a:ln>
                  <a:solidFill>
                    <a:srgbClr val="69727B"/>
                  </a:solidFill>
                </a:ln>
                <a:solidFill>
                  <a:srgbClr val="856050"/>
                </a:solidFill>
                <a:effectLst>
                  <a:innerShdw blurRad="63500" dist="50800" dir="18900000">
                    <a:prstClr val="black">
                      <a:alpha val="50000"/>
                    </a:prstClr>
                  </a:innerShdw>
                </a:effectLst>
                <a:latin typeface="Eras Bold ITC" panose="020B0907030504020204" pitchFamily="34" charset="0"/>
              </a:rPr>
              <a:t>Lunes</a:t>
            </a:r>
          </a:p>
        </p:txBody>
      </p:sp>
      <p:cxnSp>
        <p:nvCxnSpPr>
          <p:cNvPr id="8" name="Conector recto 7">
            <a:extLst>
              <a:ext uri="{FF2B5EF4-FFF2-40B4-BE49-F238E27FC236}">
                <a16:creationId xmlns:a16="http://schemas.microsoft.com/office/drawing/2014/main" id="{44EA761E-8895-4B7F-A0D2-5637A17499D0}"/>
              </a:ext>
            </a:extLst>
          </p:cNvPr>
          <p:cNvCxnSpPr>
            <a:cxnSpLocks/>
          </p:cNvCxnSpPr>
          <p:nvPr userDrawn="1"/>
        </p:nvCxnSpPr>
        <p:spPr>
          <a:xfrm>
            <a:off x="8628063" y="1223205"/>
            <a:ext cx="3563936" cy="0"/>
          </a:xfrm>
          <a:prstGeom prst="line">
            <a:avLst/>
          </a:prstGeom>
          <a:ln w="762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0">
            <a:schemeClr val="accent1"/>
          </a:fillRef>
          <a:effectRef idx="0">
            <a:schemeClr val="accent1"/>
          </a:effectRef>
          <a:fontRef idx="minor">
            <a:schemeClr val="tx1"/>
          </a:fontRef>
        </p:style>
      </p:cxnSp>
      <p:sp>
        <p:nvSpPr>
          <p:cNvPr id="13" name="Rectángulo 12">
            <a:extLst>
              <a:ext uri="{FF2B5EF4-FFF2-40B4-BE49-F238E27FC236}">
                <a16:creationId xmlns:a16="http://schemas.microsoft.com/office/drawing/2014/main" id="{17E138AC-C985-4B6B-A54C-00F6E8E20E59}"/>
              </a:ext>
            </a:extLst>
          </p:cNvPr>
          <p:cNvSpPr/>
          <p:nvPr userDrawn="1"/>
        </p:nvSpPr>
        <p:spPr>
          <a:xfrm flipV="1">
            <a:off x="8628058" y="1423956"/>
            <a:ext cx="3563939" cy="120563"/>
          </a:xfrm>
          <a:prstGeom prst="rect">
            <a:avLst/>
          </a:prstGeom>
          <a:solidFill>
            <a:srgbClr val="856253"/>
          </a:solid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MX" sz="1800" dirty="0"/>
          </a:p>
        </p:txBody>
      </p:sp>
    </p:spTree>
    <p:extLst>
      <p:ext uri="{BB962C8B-B14F-4D97-AF65-F5344CB8AC3E}">
        <p14:creationId xmlns:p14="http://schemas.microsoft.com/office/powerpoint/2010/main" val="31491565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Encabezado de sección">
    <p:spTree>
      <p:nvGrpSpPr>
        <p:cNvPr id="1" name=""/>
        <p:cNvGrpSpPr/>
        <p:nvPr/>
      </p:nvGrpSpPr>
      <p:grpSpPr>
        <a:xfrm>
          <a:off x="0" y="0"/>
          <a:ext cx="0" cy="0"/>
          <a:chOff x="0" y="0"/>
          <a:chExt cx="0" cy="0"/>
        </a:xfrm>
      </p:grpSpPr>
      <p:grpSp>
        <p:nvGrpSpPr>
          <p:cNvPr id="10" name="Grupo 9">
            <a:extLst>
              <a:ext uri="{FF2B5EF4-FFF2-40B4-BE49-F238E27FC236}">
                <a16:creationId xmlns:a16="http://schemas.microsoft.com/office/drawing/2014/main" id="{447AF23A-654F-4A5A-99FB-642F8FEB12A0}"/>
              </a:ext>
            </a:extLst>
          </p:cNvPr>
          <p:cNvGrpSpPr/>
          <p:nvPr userDrawn="1"/>
        </p:nvGrpSpPr>
        <p:grpSpPr>
          <a:xfrm>
            <a:off x="990600" y="-1241"/>
            <a:ext cx="11201400" cy="664117"/>
            <a:chOff x="733425" y="38100"/>
            <a:chExt cx="8401050" cy="447675"/>
          </a:xfrm>
          <a:solidFill>
            <a:srgbClr val="373C3E"/>
          </a:solidFill>
        </p:grpSpPr>
        <p:sp>
          <p:nvSpPr>
            <p:cNvPr id="7" name="Rectángulo 6">
              <a:extLst>
                <a:ext uri="{FF2B5EF4-FFF2-40B4-BE49-F238E27FC236}">
                  <a16:creationId xmlns:a16="http://schemas.microsoft.com/office/drawing/2014/main" id="{79894453-0B23-43C7-9260-25FD59A95588}"/>
                </a:ext>
              </a:extLst>
            </p:cNvPr>
            <p:cNvSpPr/>
            <p:nvPr userDrawn="1"/>
          </p:nvSpPr>
          <p:spPr>
            <a:xfrm>
              <a:off x="1214103" y="38100"/>
              <a:ext cx="7920372" cy="447675"/>
            </a:xfrm>
            <a:prstGeom prst="rect">
              <a:avLst/>
            </a:prstGeom>
            <a:solidFill>
              <a:srgbClr val="077F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800"/>
            </a:p>
          </p:txBody>
        </p:sp>
        <p:sp>
          <p:nvSpPr>
            <p:cNvPr id="9" name="Diagrama de flujo: datos almacenados 8">
              <a:extLst>
                <a:ext uri="{FF2B5EF4-FFF2-40B4-BE49-F238E27FC236}">
                  <a16:creationId xmlns:a16="http://schemas.microsoft.com/office/drawing/2014/main" id="{380449C2-3922-4038-8FCC-09672F474A59}"/>
                </a:ext>
              </a:extLst>
            </p:cNvPr>
            <p:cNvSpPr/>
            <p:nvPr userDrawn="1"/>
          </p:nvSpPr>
          <p:spPr>
            <a:xfrm>
              <a:off x="733425" y="38100"/>
              <a:ext cx="600075" cy="447675"/>
            </a:xfrm>
            <a:prstGeom prst="flowChartOnlineStorage">
              <a:avLst/>
            </a:prstGeom>
            <a:solidFill>
              <a:srgbClr val="077F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800"/>
            </a:p>
          </p:txBody>
        </p:sp>
      </p:grpSp>
      <p:sp>
        <p:nvSpPr>
          <p:cNvPr id="14" name="Rectángulo 13">
            <a:extLst>
              <a:ext uri="{FF2B5EF4-FFF2-40B4-BE49-F238E27FC236}">
                <a16:creationId xmlns:a16="http://schemas.microsoft.com/office/drawing/2014/main" id="{FA609D54-6BDB-4FC5-9555-A2FA3C1B5014}"/>
              </a:ext>
            </a:extLst>
          </p:cNvPr>
          <p:cNvSpPr/>
          <p:nvPr userDrawn="1"/>
        </p:nvSpPr>
        <p:spPr>
          <a:xfrm>
            <a:off x="8628063" y="6496050"/>
            <a:ext cx="3563936" cy="361950"/>
          </a:xfrm>
          <a:prstGeom prst="rect">
            <a:avLst/>
          </a:prstGeom>
          <a:solidFill>
            <a:srgbClr val="077FBA"/>
          </a:solidFill>
          <a:ln>
            <a:solidFill>
              <a:srgbClr val="077FBA"/>
            </a:solid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MX" sz="1800" dirty="0"/>
          </a:p>
        </p:txBody>
      </p:sp>
      <p:sp>
        <p:nvSpPr>
          <p:cNvPr id="15" name="Rectángulo 14">
            <a:extLst>
              <a:ext uri="{FF2B5EF4-FFF2-40B4-BE49-F238E27FC236}">
                <a16:creationId xmlns:a16="http://schemas.microsoft.com/office/drawing/2014/main" id="{90AD3A19-94B9-499B-B84B-37CEB1286296}"/>
              </a:ext>
            </a:extLst>
          </p:cNvPr>
          <p:cNvSpPr/>
          <p:nvPr userDrawn="1"/>
        </p:nvSpPr>
        <p:spPr>
          <a:xfrm>
            <a:off x="0" y="6734175"/>
            <a:ext cx="8628063" cy="123825"/>
          </a:xfrm>
          <a:prstGeom prst="rect">
            <a:avLst/>
          </a:prstGeom>
          <a:solidFill>
            <a:srgbClr val="077FBA"/>
          </a:solidFill>
          <a:ln>
            <a:solidFill>
              <a:srgbClr val="077FBA"/>
            </a:solid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MX" sz="1800" dirty="0"/>
          </a:p>
        </p:txBody>
      </p:sp>
      <p:sp>
        <p:nvSpPr>
          <p:cNvPr id="2" name="CuadroTexto 1">
            <a:extLst>
              <a:ext uri="{FF2B5EF4-FFF2-40B4-BE49-F238E27FC236}">
                <a16:creationId xmlns:a16="http://schemas.microsoft.com/office/drawing/2014/main" id="{EB08DBCC-2826-42D1-877C-6CFA8A9804C1}"/>
              </a:ext>
            </a:extLst>
          </p:cNvPr>
          <p:cNvSpPr txBox="1"/>
          <p:nvPr userDrawn="1"/>
        </p:nvSpPr>
        <p:spPr>
          <a:xfrm>
            <a:off x="8616280" y="692696"/>
            <a:ext cx="3563936" cy="769441"/>
          </a:xfrm>
          <a:prstGeom prst="rect">
            <a:avLst/>
          </a:prstGeom>
          <a:noFill/>
        </p:spPr>
        <p:txBody>
          <a:bodyPr wrap="square" rtlCol="0">
            <a:spAutoFit/>
            <a:scene3d>
              <a:camera prst="obliqueTopRight"/>
              <a:lightRig rig="threePt" dir="t"/>
            </a:scene3d>
            <a:sp3d extrusionH="88900">
              <a:bevelT w="0" h="127000"/>
              <a:bevelB w="38100" h="38100"/>
              <a:extrusionClr>
                <a:srgbClr val="7030A0"/>
              </a:extrusionClr>
            </a:sp3d>
          </a:bodyPr>
          <a:lstStyle/>
          <a:p>
            <a:pPr algn="ctr"/>
            <a:r>
              <a:rPr lang="es-MX" sz="4400" dirty="0">
                <a:ln>
                  <a:solidFill>
                    <a:srgbClr val="077FBA"/>
                  </a:solidFill>
                </a:ln>
                <a:solidFill>
                  <a:srgbClr val="077FBA"/>
                </a:solidFill>
                <a:effectLst>
                  <a:innerShdw blurRad="63500" dist="50800" dir="18900000">
                    <a:prstClr val="black">
                      <a:alpha val="50000"/>
                    </a:prstClr>
                  </a:innerShdw>
                </a:effectLst>
                <a:latin typeface="Eras Bold ITC" panose="020B0907030504020204" pitchFamily="34" charset="0"/>
              </a:rPr>
              <a:t>Martes</a:t>
            </a:r>
          </a:p>
        </p:txBody>
      </p:sp>
      <p:sp>
        <p:nvSpPr>
          <p:cNvPr id="13" name="Rectángulo 12">
            <a:extLst>
              <a:ext uri="{FF2B5EF4-FFF2-40B4-BE49-F238E27FC236}">
                <a16:creationId xmlns:a16="http://schemas.microsoft.com/office/drawing/2014/main" id="{8DCE7C6C-E8C3-4E6F-AE3B-0618B032DE27}"/>
              </a:ext>
            </a:extLst>
          </p:cNvPr>
          <p:cNvSpPr/>
          <p:nvPr userDrawn="1"/>
        </p:nvSpPr>
        <p:spPr>
          <a:xfrm>
            <a:off x="8616280" y="1390129"/>
            <a:ext cx="3563936" cy="123825"/>
          </a:xfrm>
          <a:prstGeom prst="rect">
            <a:avLst/>
          </a:prstGeom>
          <a:solidFill>
            <a:srgbClr val="077FBA"/>
          </a:solidFill>
          <a:ln>
            <a:solidFill>
              <a:srgbClr val="077FBA"/>
            </a:solid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MX" sz="1800" dirty="0"/>
          </a:p>
        </p:txBody>
      </p:sp>
    </p:spTree>
    <p:extLst>
      <p:ext uri="{BB962C8B-B14F-4D97-AF65-F5344CB8AC3E}">
        <p14:creationId xmlns:p14="http://schemas.microsoft.com/office/powerpoint/2010/main" val="32669189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Encabezado de sección">
    <p:spTree>
      <p:nvGrpSpPr>
        <p:cNvPr id="1" name=""/>
        <p:cNvGrpSpPr/>
        <p:nvPr/>
      </p:nvGrpSpPr>
      <p:grpSpPr>
        <a:xfrm>
          <a:off x="0" y="0"/>
          <a:ext cx="0" cy="0"/>
          <a:chOff x="0" y="0"/>
          <a:chExt cx="0" cy="0"/>
        </a:xfrm>
      </p:grpSpPr>
      <p:grpSp>
        <p:nvGrpSpPr>
          <p:cNvPr id="10" name="Grupo 9">
            <a:extLst>
              <a:ext uri="{FF2B5EF4-FFF2-40B4-BE49-F238E27FC236}">
                <a16:creationId xmlns:a16="http://schemas.microsoft.com/office/drawing/2014/main" id="{447AF23A-654F-4A5A-99FB-642F8FEB12A0}"/>
              </a:ext>
            </a:extLst>
          </p:cNvPr>
          <p:cNvGrpSpPr/>
          <p:nvPr userDrawn="1"/>
        </p:nvGrpSpPr>
        <p:grpSpPr>
          <a:xfrm>
            <a:off x="990600" y="-1238"/>
            <a:ext cx="11201400" cy="664117"/>
            <a:chOff x="733425" y="38100"/>
            <a:chExt cx="8401050" cy="447675"/>
          </a:xfrm>
          <a:solidFill>
            <a:srgbClr val="5CB9BF"/>
          </a:solidFill>
        </p:grpSpPr>
        <p:sp>
          <p:nvSpPr>
            <p:cNvPr id="7" name="Rectángulo 6">
              <a:extLst>
                <a:ext uri="{FF2B5EF4-FFF2-40B4-BE49-F238E27FC236}">
                  <a16:creationId xmlns:a16="http://schemas.microsoft.com/office/drawing/2014/main" id="{79894453-0B23-43C7-9260-25FD59A95588}"/>
                </a:ext>
              </a:extLst>
            </p:cNvPr>
            <p:cNvSpPr/>
            <p:nvPr userDrawn="1"/>
          </p:nvSpPr>
          <p:spPr>
            <a:xfrm>
              <a:off x="809625" y="38100"/>
              <a:ext cx="8324850" cy="4476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800"/>
            </a:p>
          </p:txBody>
        </p:sp>
        <p:sp>
          <p:nvSpPr>
            <p:cNvPr id="9" name="Diagrama de flujo: datos almacenados 8">
              <a:extLst>
                <a:ext uri="{FF2B5EF4-FFF2-40B4-BE49-F238E27FC236}">
                  <a16:creationId xmlns:a16="http://schemas.microsoft.com/office/drawing/2014/main" id="{380449C2-3922-4038-8FCC-09672F474A59}"/>
                </a:ext>
              </a:extLst>
            </p:cNvPr>
            <p:cNvSpPr/>
            <p:nvPr userDrawn="1"/>
          </p:nvSpPr>
          <p:spPr>
            <a:xfrm>
              <a:off x="733425" y="38100"/>
              <a:ext cx="600075" cy="447675"/>
            </a:xfrm>
            <a:prstGeom prst="flowChartOnlineStorag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800"/>
            </a:p>
          </p:txBody>
        </p:sp>
      </p:grpSp>
      <p:sp>
        <p:nvSpPr>
          <p:cNvPr id="14" name="Rectángulo 13">
            <a:extLst>
              <a:ext uri="{FF2B5EF4-FFF2-40B4-BE49-F238E27FC236}">
                <a16:creationId xmlns:a16="http://schemas.microsoft.com/office/drawing/2014/main" id="{FA609D54-6BDB-4FC5-9555-A2FA3C1B5014}"/>
              </a:ext>
            </a:extLst>
          </p:cNvPr>
          <p:cNvSpPr/>
          <p:nvPr userDrawn="1"/>
        </p:nvSpPr>
        <p:spPr>
          <a:xfrm>
            <a:off x="8628063" y="6496050"/>
            <a:ext cx="3563936" cy="361950"/>
          </a:xfrm>
          <a:prstGeom prst="rect">
            <a:avLst/>
          </a:prstGeom>
          <a:solidFill>
            <a:srgbClr val="5CB9BF"/>
          </a:solid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MX" sz="1800" dirty="0"/>
          </a:p>
        </p:txBody>
      </p:sp>
      <p:sp>
        <p:nvSpPr>
          <p:cNvPr id="2" name="CuadroTexto 1">
            <a:extLst>
              <a:ext uri="{FF2B5EF4-FFF2-40B4-BE49-F238E27FC236}">
                <a16:creationId xmlns:a16="http://schemas.microsoft.com/office/drawing/2014/main" id="{EB08DBCC-2826-42D1-877C-6CFA8A9804C1}"/>
              </a:ext>
            </a:extLst>
          </p:cNvPr>
          <p:cNvSpPr txBox="1"/>
          <p:nvPr userDrawn="1"/>
        </p:nvSpPr>
        <p:spPr>
          <a:xfrm>
            <a:off x="8628063" y="704666"/>
            <a:ext cx="3575133" cy="769441"/>
          </a:xfrm>
          <a:prstGeom prst="rect">
            <a:avLst/>
          </a:prstGeom>
          <a:noFill/>
        </p:spPr>
        <p:txBody>
          <a:bodyPr wrap="square" rtlCol="0">
            <a:spAutoFit/>
            <a:scene3d>
              <a:camera prst="obliqueTopRight"/>
              <a:lightRig rig="threePt" dir="t"/>
            </a:scene3d>
            <a:sp3d extrusionH="107950" contourW="12700" prstMaterial="dkEdge">
              <a:bevelT w="19050" h="82550"/>
              <a:bevelB w="12700"/>
              <a:extrusionClr>
                <a:srgbClr val="5CB9BF"/>
              </a:extrusionClr>
              <a:contourClr>
                <a:srgbClr val="5CB9BF"/>
              </a:contourClr>
            </a:sp3d>
          </a:bodyPr>
          <a:lstStyle/>
          <a:p>
            <a:pPr algn="ctr"/>
            <a:r>
              <a:rPr lang="es-MX" sz="4400" dirty="0">
                <a:ln>
                  <a:solidFill>
                    <a:srgbClr val="5CB9BF"/>
                  </a:solidFill>
                </a:ln>
                <a:solidFill>
                  <a:srgbClr val="5CB9BF"/>
                </a:solidFill>
                <a:effectLst>
                  <a:innerShdw blurRad="63500" dist="50800">
                    <a:prstClr val="black">
                      <a:alpha val="50000"/>
                    </a:prstClr>
                  </a:innerShdw>
                </a:effectLst>
                <a:latin typeface="Eras Bold ITC" panose="020B0907030504020204" pitchFamily="34" charset="0"/>
              </a:rPr>
              <a:t>Miércoles</a:t>
            </a:r>
          </a:p>
        </p:txBody>
      </p:sp>
      <p:sp>
        <p:nvSpPr>
          <p:cNvPr id="11" name="Rectángulo 10">
            <a:extLst>
              <a:ext uri="{FF2B5EF4-FFF2-40B4-BE49-F238E27FC236}">
                <a16:creationId xmlns:a16="http://schemas.microsoft.com/office/drawing/2014/main" id="{9B825BBA-0797-48D3-BC2C-AC70CB47B958}"/>
              </a:ext>
            </a:extLst>
          </p:cNvPr>
          <p:cNvSpPr/>
          <p:nvPr userDrawn="1"/>
        </p:nvSpPr>
        <p:spPr>
          <a:xfrm>
            <a:off x="8616280" y="1390129"/>
            <a:ext cx="3563936" cy="123825"/>
          </a:xfrm>
          <a:prstGeom prst="rect">
            <a:avLst/>
          </a:prstGeom>
          <a:solidFill>
            <a:srgbClr val="5CB9BF"/>
          </a:solid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MX" sz="1800" dirty="0">
              <a:solidFill>
                <a:srgbClr val="385723"/>
              </a:solidFill>
            </a:endParaRPr>
          </a:p>
        </p:txBody>
      </p:sp>
      <p:sp>
        <p:nvSpPr>
          <p:cNvPr id="12" name="Rectángulo 11">
            <a:extLst>
              <a:ext uri="{FF2B5EF4-FFF2-40B4-BE49-F238E27FC236}">
                <a16:creationId xmlns:a16="http://schemas.microsoft.com/office/drawing/2014/main" id="{699194B3-4FDB-4BDE-9B8A-8A2B1B6E2861}"/>
              </a:ext>
            </a:extLst>
          </p:cNvPr>
          <p:cNvSpPr/>
          <p:nvPr userDrawn="1"/>
        </p:nvSpPr>
        <p:spPr>
          <a:xfrm>
            <a:off x="0" y="6734175"/>
            <a:ext cx="8628063" cy="123825"/>
          </a:xfrm>
          <a:prstGeom prst="rect">
            <a:avLst/>
          </a:prstGeom>
          <a:solidFill>
            <a:srgbClr val="5CB9BF"/>
          </a:solid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MX" sz="1800" dirty="0"/>
          </a:p>
        </p:txBody>
      </p:sp>
    </p:spTree>
    <p:extLst>
      <p:ext uri="{BB962C8B-B14F-4D97-AF65-F5344CB8AC3E}">
        <p14:creationId xmlns:p14="http://schemas.microsoft.com/office/powerpoint/2010/main" val="3623787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Encabezado de sección">
    <p:spTree>
      <p:nvGrpSpPr>
        <p:cNvPr id="1" name=""/>
        <p:cNvGrpSpPr/>
        <p:nvPr/>
      </p:nvGrpSpPr>
      <p:grpSpPr>
        <a:xfrm>
          <a:off x="0" y="0"/>
          <a:ext cx="0" cy="0"/>
          <a:chOff x="0" y="0"/>
          <a:chExt cx="0" cy="0"/>
        </a:xfrm>
      </p:grpSpPr>
      <p:grpSp>
        <p:nvGrpSpPr>
          <p:cNvPr id="10" name="Grupo 9">
            <a:extLst>
              <a:ext uri="{FF2B5EF4-FFF2-40B4-BE49-F238E27FC236}">
                <a16:creationId xmlns:a16="http://schemas.microsoft.com/office/drawing/2014/main" id="{447AF23A-654F-4A5A-99FB-642F8FEB12A0}"/>
              </a:ext>
            </a:extLst>
          </p:cNvPr>
          <p:cNvGrpSpPr/>
          <p:nvPr userDrawn="1"/>
        </p:nvGrpSpPr>
        <p:grpSpPr>
          <a:xfrm>
            <a:off x="990600" y="-1257"/>
            <a:ext cx="11201400" cy="664117"/>
            <a:chOff x="733425" y="38100"/>
            <a:chExt cx="8401050" cy="447675"/>
          </a:xfrm>
          <a:solidFill>
            <a:srgbClr val="ECC088"/>
          </a:solidFill>
        </p:grpSpPr>
        <p:sp>
          <p:nvSpPr>
            <p:cNvPr id="7" name="Rectángulo 6">
              <a:extLst>
                <a:ext uri="{FF2B5EF4-FFF2-40B4-BE49-F238E27FC236}">
                  <a16:creationId xmlns:a16="http://schemas.microsoft.com/office/drawing/2014/main" id="{79894453-0B23-43C7-9260-25FD59A95588}"/>
                </a:ext>
              </a:extLst>
            </p:cNvPr>
            <p:cNvSpPr/>
            <p:nvPr userDrawn="1"/>
          </p:nvSpPr>
          <p:spPr>
            <a:xfrm>
              <a:off x="809625" y="38100"/>
              <a:ext cx="8324850" cy="447675"/>
            </a:xfrm>
            <a:prstGeom prst="rect">
              <a:avLst/>
            </a:prstGeom>
            <a:grpFill/>
            <a:ln>
              <a:solidFill>
                <a:srgbClr val="ECC0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800"/>
            </a:p>
          </p:txBody>
        </p:sp>
        <p:sp>
          <p:nvSpPr>
            <p:cNvPr id="9" name="Diagrama de flujo: datos almacenados 8">
              <a:extLst>
                <a:ext uri="{FF2B5EF4-FFF2-40B4-BE49-F238E27FC236}">
                  <a16:creationId xmlns:a16="http://schemas.microsoft.com/office/drawing/2014/main" id="{380449C2-3922-4038-8FCC-09672F474A59}"/>
                </a:ext>
              </a:extLst>
            </p:cNvPr>
            <p:cNvSpPr/>
            <p:nvPr userDrawn="1"/>
          </p:nvSpPr>
          <p:spPr>
            <a:xfrm>
              <a:off x="733425" y="38100"/>
              <a:ext cx="600075" cy="447675"/>
            </a:xfrm>
            <a:prstGeom prst="flowChartOnlineStorag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800"/>
            </a:p>
          </p:txBody>
        </p:sp>
      </p:grpSp>
      <p:sp>
        <p:nvSpPr>
          <p:cNvPr id="14" name="Rectángulo 13">
            <a:extLst>
              <a:ext uri="{FF2B5EF4-FFF2-40B4-BE49-F238E27FC236}">
                <a16:creationId xmlns:a16="http://schemas.microsoft.com/office/drawing/2014/main" id="{FA609D54-6BDB-4FC5-9555-A2FA3C1B5014}"/>
              </a:ext>
            </a:extLst>
          </p:cNvPr>
          <p:cNvSpPr/>
          <p:nvPr userDrawn="1"/>
        </p:nvSpPr>
        <p:spPr>
          <a:xfrm>
            <a:off x="8628064" y="6496050"/>
            <a:ext cx="3563936" cy="361950"/>
          </a:xfrm>
          <a:prstGeom prst="rect">
            <a:avLst/>
          </a:prstGeom>
          <a:solidFill>
            <a:srgbClr val="ECC088"/>
          </a:solid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MX" sz="1800" dirty="0"/>
          </a:p>
        </p:txBody>
      </p:sp>
      <p:sp>
        <p:nvSpPr>
          <p:cNvPr id="15" name="Rectángulo 14">
            <a:extLst>
              <a:ext uri="{FF2B5EF4-FFF2-40B4-BE49-F238E27FC236}">
                <a16:creationId xmlns:a16="http://schemas.microsoft.com/office/drawing/2014/main" id="{90AD3A19-94B9-499B-B84B-37CEB1286296}"/>
              </a:ext>
            </a:extLst>
          </p:cNvPr>
          <p:cNvSpPr/>
          <p:nvPr userDrawn="1"/>
        </p:nvSpPr>
        <p:spPr>
          <a:xfrm>
            <a:off x="0" y="6734175"/>
            <a:ext cx="8628063" cy="123825"/>
          </a:xfrm>
          <a:prstGeom prst="rect">
            <a:avLst/>
          </a:prstGeom>
          <a:solidFill>
            <a:srgbClr val="ECC088"/>
          </a:solid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MX" sz="1800" dirty="0"/>
          </a:p>
        </p:txBody>
      </p:sp>
      <p:sp>
        <p:nvSpPr>
          <p:cNvPr id="2" name="CuadroTexto 1">
            <a:extLst>
              <a:ext uri="{FF2B5EF4-FFF2-40B4-BE49-F238E27FC236}">
                <a16:creationId xmlns:a16="http://schemas.microsoft.com/office/drawing/2014/main" id="{EB08DBCC-2826-42D1-877C-6CFA8A9804C1}"/>
              </a:ext>
            </a:extLst>
          </p:cNvPr>
          <p:cNvSpPr txBox="1"/>
          <p:nvPr userDrawn="1"/>
        </p:nvSpPr>
        <p:spPr>
          <a:xfrm>
            <a:off x="8628063" y="692693"/>
            <a:ext cx="3563935" cy="769441"/>
          </a:xfrm>
          <a:prstGeom prst="rect">
            <a:avLst/>
          </a:prstGeom>
          <a:noFill/>
          <a:effectLst>
            <a:outerShdw blurRad="50800" dist="50800" dir="5400000" algn="ctr" rotWithShape="0">
              <a:srgbClr val="C00000"/>
            </a:outerShdw>
          </a:effectLst>
        </p:spPr>
        <p:txBody>
          <a:bodyPr wrap="square" rtlCol="0">
            <a:spAutoFit/>
            <a:scene3d>
              <a:camera prst="obliqueTopRight"/>
              <a:lightRig rig="twoPt" dir="t"/>
            </a:scene3d>
            <a:sp3d extrusionH="88900" contourW="19050" prstMaterial="metal">
              <a:extrusionClr>
                <a:schemeClr val="bg1"/>
              </a:extrusionClr>
              <a:contourClr>
                <a:srgbClr val="856253"/>
              </a:contourClr>
            </a:sp3d>
          </a:bodyPr>
          <a:lstStyle/>
          <a:p>
            <a:pPr algn="ctr"/>
            <a:r>
              <a:rPr lang="es-MX" sz="4400" dirty="0">
                <a:ln>
                  <a:solidFill>
                    <a:srgbClr val="131818">
                      <a:alpha val="98000"/>
                    </a:srgbClr>
                  </a:solidFill>
                </a:ln>
                <a:solidFill>
                  <a:srgbClr val="ECC088"/>
                </a:solidFill>
                <a:effectLst>
                  <a:innerShdw blurRad="63500" dist="50800" dir="18900000">
                    <a:prstClr val="black">
                      <a:alpha val="50000"/>
                    </a:prstClr>
                  </a:innerShdw>
                </a:effectLst>
                <a:latin typeface="Eras Bold ITC" panose="020B0907030504020204" pitchFamily="34" charset="0"/>
              </a:rPr>
              <a:t>Jueves</a:t>
            </a:r>
          </a:p>
        </p:txBody>
      </p:sp>
      <p:sp>
        <p:nvSpPr>
          <p:cNvPr id="11" name="Rectángulo 10">
            <a:extLst>
              <a:ext uri="{FF2B5EF4-FFF2-40B4-BE49-F238E27FC236}">
                <a16:creationId xmlns:a16="http://schemas.microsoft.com/office/drawing/2014/main" id="{DF26A9CF-54DF-415E-92E8-D99EDF116806}"/>
              </a:ext>
            </a:extLst>
          </p:cNvPr>
          <p:cNvSpPr/>
          <p:nvPr userDrawn="1"/>
        </p:nvSpPr>
        <p:spPr>
          <a:xfrm>
            <a:off x="8628060" y="1400221"/>
            <a:ext cx="3563939" cy="123825"/>
          </a:xfrm>
          <a:prstGeom prst="rect">
            <a:avLst/>
          </a:prstGeom>
          <a:solidFill>
            <a:srgbClr val="ECC088"/>
          </a:solid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MX" sz="1800" dirty="0"/>
          </a:p>
        </p:txBody>
      </p:sp>
    </p:spTree>
    <p:extLst>
      <p:ext uri="{BB962C8B-B14F-4D97-AF65-F5344CB8AC3E}">
        <p14:creationId xmlns:p14="http://schemas.microsoft.com/office/powerpoint/2010/main" val="33148968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alphaModFix amt="2100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dirty="0"/>
              <a:t>Haga clic para modificar el estilo de título del patrón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5DEF44-DEF2-4D8A-BFAD-8C38AFA99A77}" type="datetime1">
              <a:rPr lang="es-MX" smtClean="0"/>
              <a:t>13/06/2023</a:t>
            </a:fld>
            <a:endParaRPr lang="es-MX"/>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C4321C-B956-46ED-8AE0-A323D2C352ED}" type="slidenum">
              <a:rPr lang="es-MX" smtClean="0"/>
              <a:t>‹Nº›</a:t>
            </a:fld>
            <a:endParaRPr lang="es-MX"/>
          </a:p>
        </p:txBody>
      </p:sp>
    </p:spTree>
    <p:extLst>
      <p:ext uri="{BB962C8B-B14F-4D97-AF65-F5344CB8AC3E}">
        <p14:creationId xmlns:p14="http://schemas.microsoft.com/office/powerpoint/2010/main" val="1660006122"/>
      </p:ext>
    </p:extLst>
  </p:cSld>
  <p:clrMap bg1="lt1" tx1="dk1" bg2="lt2" tx2="dk2" accent1="accent1" accent2="accent2" accent3="accent3" accent4="accent4" accent5="accent5" accent6="accent6" hlink="hlink" folHlink="folHlink"/>
  <p:sldLayoutIdLst>
    <p:sldLayoutId id="2147483685" r:id="rId1"/>
    <p:sldLayoutId id="2147483687" r:id="rId2"/>
    <p:sldLayoutId id="2147483672" r:id="rId3"/>
    <p:sldLayoutId id="2147483663" r:id="rId4"/>
    <p:sldLayoutId id="2147483686" r:id="rId5"/>
    <p:sldLayoutId id="2147483688" r:id="rId6"/>
    <p:sldLayoutId id="2147483689" r:id="rId7"/>
    <p:sldLayoutId id="2147483690" r:id="rId8"/>
    <p:sldLayoutId id="2147483691" r:id="rId9"/>
    <p:sldLayoutId id="2147483692" r:id="rId10"/>
  </p:sldLayoutIdLst>
  <p:hf sldNum="0" hdr="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lang="es-ES" sz="2400" kern="1200" dirty="0">
          <a:ln>
            <a:solidFill>
              <a:schemeClr val="accent1">
                <a:lumMod val="50000"/>
              </a:schemeClr>
            </a:solidFill>
          </a:ln>
          <a:solidFill>
            <a:schemeClr val="tx1"/>
          </a:solidFill>
          <a:effectLst/>
          <a:latin typeface="Arial Rounded MT Bold" panose="020F0704030504030204" pitchFamily="34" charset="0"/>
          <a:ea typeface="+mj-ea"/>
          <a:cs typeface="+mj-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271203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0282D843-F76C-4A24-B20A-0C2B992E5A2B}"/>
              </a:ext>
            </a:extLst>
          </p:cNvPr>
          <p:cNvSpPr>
            <a:spLocks noGrp="1"/>
          </p:cNvSpPr>
          <p:nvPr>
            <p:ph type="body" sz="quarter" idx="10"/>
          </p:nvPr>
        </p:nvSpPr>
        <p:spPr>
          <a:xfrm>
            <a:off x="443372" y="1124744"/>
            <a:ext cx="11395190" cy="5544616"/>
          </a:xfrm>
          <a:noFill/>
        </p:spPr>
        <p:txBody>
          <a:bodyPr wrap="square" rtlCol="0">
            <a:normAutofit fontScale="92500" lnSpcReduction="20000"/>
          </a:bodyPr>
          <a:lstStyle/>
          <a:p>
            <a:pPr marL="0" indent="0" algn="just" defTabSz="457200">
              <a:lnSpc>
                <a:spcPct val="110000"/>
              </a:lnSpc>
              <a:spcAft>
                <a:spcPts val="300"/>
              </a:spcAft>
              <a:buNone/>
            </a:pPr>
            <a:r>
              <a:rPr lang="es-MX" sz="2000" b="1" dirty="0">
                <a:ln>
                  <a:solidFill>
                    <a:schemeClr val="tx1"/>
                  </a:solidFill>
                </a:ln>
                <a:latin typeface="Georgia Pro Cond Semibold" panose="020B0604020202020204" pitchFamily="18" charset="0"/>
                <a:ea typeface="Roboto Thin" panose="02000000000000000000" pitchFamily="2" charset="0"/>
              </a:rPr>
              <a:t>Para que un acuerdo sea válido, cada una de las partes tiene que firmarlo. La profecía de Apocalipsis 13 nos dice que, en los últimos días, durante el tiempo de crisis universal, el pueblo de Dios da un paso adelante y coloca su sello, su sello, en el pacto al guardar el sábado. Cuando hagan esto, será el turno de Dios. Luego dará un paso adelante y colocará Su sello, Su sello de aprobación, sobre ellos. Esta es Su garantía, Su ratificación dada a la vista del universo, mostrando que estos son, de hecho, Sus verdaderos seguidores.</a:t>
            </a:r>
          </a:p>
          <a:p>
            <a:pPr marL="0" indent="0" algn="just" defTabSz="457200">
              <a:lnSpc>
                <a:spcPct val="110000"/>
              </a:lnSpc>
              <a:spcAft>
                <a:spcPts val="300"/>
              </a:spcAft>
              <a:buNone/>
            </a:pPr>
            <a:r>
              <a:rPr lang="es-MX" sz="2000" b="1" dirty="0">
                <a:ln>
                  <a:solidFill>
                    <a:schemeClr val="tx1"/>
                  </a:solidFill>
                </a:ln>
                <a:latin typeface="Georgia Pro Cond Semibold" panose="020B0604020202020204" pitchFamily="18" charset="0"/>
                <a:ea typeface="Roboto Thin" panose="02000000000000000000" pitchFamily="2" charset="0"/>
              </a:rPr>
              <a:t>Dios quiere que el universo contemple en estas personas el triunfo de Su gracia. Él quiere que todos sepan que, incluso en el tiempo de la apostasía universal y el repudio de la ley, sí, incluso frente a un decreto de muerte, Él tendrá un pueblo cuya lealtad a él es inquebrantable. El sellamiento es el grito de triunfo de Dios, Su estandarte de victoria que Él ondeará ante el universo.</a:t>
            </a:r>
          </a:p>
          <a:p>
            <a:pPr marL="0" indent="0" algn="just" defTabSz="457200">
              <a:lnSpc>
                <a:spcPct val="110000"/>
              </a:lnSpc>
              <a:spcAft>
                <a:spcPts val="300"/>
              </a:spcAft>
              <a:buNone/>
            </a:pPr>
            <a:r>
              <a:rPr lang="es-MX" sz="2000" b="1" dirty="0">
                <a:ln>
                  <a:solidFill>
                    <a:schemeClr val="tx1"/>
                  </a:solidFill>
                </a:ln>
                <a:latin typeface="Georgia Pro Cond Semibold" panose="020B0604020202020204" pitchFamily="18" charset="0"/>
                <a:ea typeface="Roboto Thin" panose="02000000000000000000" pitchFamily="2" charset="0"/>
              </a:rPr>
              <a:t>En la lección de esta semana estudiamos tres temas sobre los eventos finales del Gran Conflicto cósmico: 1) El período en que la bestia recibiría una herida mortal; 2) La estrategia final de Satanás y; 3) El sello de la bestia vs. Sello de Dios. </a:t>
            </a:r>
          </a:p>
          <a:p>
            <a:pPr marL="0" indent="0" algn="just" defTabSz="457200">
              <a:lnSpc>
                <a:spcPct val="110000"/>
              </a:lnSpc>
              <a:spcAft>
                <a:spcPts val="300"/>
              </a:spcAft>
              <a:buNone/>
            </a:pPr>
            <a:r>
              <a:rPr lang="es-MX" sz="2000" b="1" dirty="0">
                <a:ln>
                  <a:solidFill>
                    <a:schemeClr val="tx1"/>
                  </a:solidFill>
                </a:ln>
                <a:latin typeface="Georgia Pro Cond Semibold" panose="020B0604020202020204" pitchFamily="18" charset="0"/>
                <a:ea typeface="Roboto Thin" panose="02000000000000000000" pitchFamily="2" charset="0"/>
              </a:rPr>
              <a:t>“Entre los habitantes de la tierra, hay, dispersos en todo país, quienes no han doblado la rodilla ante Baal. Como las estrellas del cielo, que sólo se ven de noche, estos fieles brillarán cuando las tinieblas cubran la tierra […]; y en la hora de la más profunda apostasía, cuando se esté realizando el supremo esfuerzo de Satanás para que “todos, ... pequeños y grandes, ricos y pobres, libres y siervos” (Apocalipsis 13:16), reciban, so pena de muerte, la señal de lealtad a un falso día de reposo, estos fieles, “irreprensibles y sencillos, hijos de Dios sin mancha,” resplandecerán “como luminares en el mundo” Filipenses 2:15. Cuanto más obscura sea la noche, mayor será el esplendor con que brillarán” </a:t>
            </a:r>
            <a:r>
              <a:rPr lang="es-MX" sz="2000" i="1" dirty="0">
                <a:ln>
                  <a:solidFill>
                    <a:schemeClr val="tx1"/>
                  </a:solidFill>
                </a:ln>
                <a:latin typeface="Georgia Pro Cond Semibold" panose="020B0604020202020204" pitchFamily="18" charset="0"/>
                <a:ea typeface="Roboto Thin" panose="02000000000000000000" pitchFamily="2" charset="0"/>
              </a:rPr>
              <a:t>(Profetas y reyes, pg. 140)</a:t>
            </a:r>
            <a:endParaRPr lang="es-MX" sz="2000" i="1" dirty="0">
              <a:solidFill>
                <a:srgbClr val="000000"/>
              </a:solidFill>
              <a:latin typeface="Avenir Next LT Pro" panose="020B0504020202020204" pitchFamily="34" charset="0"/>
              <a:ea typeface="+mn-ea"/>
              <a:cs typeface="Times New Roman" panose="02020603050405020304" pitchFamily="18" charset="0"/>
            </a:endParaRPr>
          </a:p>
        </p:txBody>
      </p:sp>
    </p:spTree>
    <p:extLst>
      <p:ext uri="{BB962C8B-B14F-4D97-AF65-F5344CB8AC3E}">
        <p14:creationId xmlns:p14="http://schemas.microsoft.com/office/powerpoint/2010/main" val="747547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additive="base">
                                        <p:cTn id="25"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35B18E2E-EA7D-4701-A7E9-A6D2F537435F}"/>
              </a:ext>
            </a:extLst>
          </p:cNvPr>
          <p:cNvSpPr/>
          <p:nvPr/>
        </p:nvSpPr>
        <p:spPr>
          <a:xfrm>
            <a:off x="6816080" y="2559470"/>
            <a:ext cx="3456384" cy="2016224"/>
          </a:xfrm>
          <a:prstGeom prst="rect">
            <a:avLst/>
          </a:prstGeom>
          <a:solidFill>
            <a:srgbClr val="FD1634"/>
          </a:solidFill>
          <a:ln>
            <a:solidFill>
              <a:srgbClr val="ECC0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8" name="Título 1">
            <a:extLst>
              <a:ext uri="{FF2B5EF4-FFF2-40B4-BE49-F238E27FC236}">
                <a16:creationId xmlns:a16="http://schemas.microsoft.com/office/drawing/2014/main" id="{78C32ED3-45C3-4EA8-B01D-0642AFFCE857}"/>
              </a:ext>
            </a:extLst>
          </p:cNvPr>
          <p:cNvSpPr>
            <a:spLocks noGrp="1"/>
          </p:cNvSpPr>
          <p:nvPr>
            <p:ph type="title" hasCustomPrompt="1"/>
          </p:nvPr>
        </p:nvSpPr>
        <p:spPr>
          <a:xfrm>
            <a:off x="263352" y="365126"/>
            <a:ext cx="6048672" cy="1206500"/>
          </a:xfrm>
          <a:solidFill>
            <a:srgbClr val="002060"/>
          </a:solidFill>
          <a:ln>
            <a:solidFill>
              <a:srgbClr val="00255B"/>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lvl1pPr marL="0" indent="0" algn="ctr" defTabSz="895350">
              <a:defRPr>
                <a:solidFill>
                  <a:schemeClr val="bg1"/>
                </a:solidFill>
                <a:latin typeface="Arial Rounded MT Bold" panose="020F0704030504030204" pitchFamily="34" charset="0"/>
              </a:defRPr>
            </a:lvl1pPr>
          </a:lstStyle>
          <a:p>
            <a:r>
              <a:rPr lang="es-ES" dirty="0"/>
              <a:t>Para memorizar:</a:t>
            </a:r>
            <a:endParaRPr lang="es-MX" dirty="0"/>
          </a:p>
        </p:txBody>
      </p:sp>
      <p:pic>
        <p:nvPicPr>
          <p:cNvPr id="4" name="Imagen 3">
            <a:extLst>
              <a:ext uri="{FF2B5EF4-FFF2-40B4-BE49-F238E27FC236}">
                <a16:creationId xmlns:a16="http://schemas.microsoft.com/office/drawing/2014/main" id="{AA878FB5-5D11-488E-86E1-6D8BD210D3E9}"/>
              </a:ext>
            </a:extLst>
          </p:cNvPr>
          <p:cNvPicPr>
            <a:picLocks noChangeAspect="1"/>
          </p:cNvPicPr>
          <p:nvPr/>
        </p:nvPicPr>
        <p:blipFill>
          <a:blip r:embed="rId3">
            <a:extLst>
              <a:ext uri="{28A0092B-C50C-407E-A947-70E740481C1C}">
                <a14:useLocalDpi xmlns:a14="http://schemas.microsoft.com/office/drawing/2010/main" val="0"/>
              </a:ext>
            </a:extLst>
          </a:blip>
          <a:srcRect t="10452" b="10452"/>
          <a:stretch/>
        </p:blipFill>
        <p:spPr>
          <a:xfrm flipH="1">
            <a:off x="6960096" y="2708920"/>
            <a:ext cx="3456384" cy="2016224"/>
          </a:xfrm>
          <a:prstGeom prst="rect">
            <a:avLst/>
          </a:prstGeom>
          <a:scene3d>
            <a:camera prst="orthographicFront">
              <a:rot lat="0" lon="10800000" rev="0"/>
            </a:camera>
            <a:lightRig rig="threePt" dir="t"/>
          </a:scene3d>
        </p:spPr>
      </p:pic>
    </p:spTree>
    <p:extLst>
      <p:ext uri="{BB962C8B-B14F-4D97-AF65-F5344CB8AC3E}">
        <p14:creationId xmlns:p14="http://schemas.microsoft.com/office/powerpoint/2010/main" val="21055888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4BA48B19-AC6B-4AB8-8DCB-55B8CCF59481}"/>
              </a:ext>
            </a:extLst>
          </p:cNvPr>
          <p:cNvSpPr/>
          <p:nvPr/>
        </p:nvSpPr>
        <p:spPr>
          <a:xfrm>
            <a:off x="7594232" y="3035184"/>
            <a:ext cx="2601048" cy="1406384"/>
          </a:xfrm>
          <a:prstGeom prst="rect">
            <a:avLst/>
          </a:prstGeom>
          <a:solidFill>
            <a:srgbClr val="FE1431"/>
          </a:solidFill>
          <a:ln>
            <a:solidFill>
              <a:srgbClr val="ECC0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 name="Rectángulo 1">
            <a:extLst>
              <a:ext uri="{FF2B5EF4-FFF2-40B4-BE49-F238E27FC236}">
                <a16:creationId xmlns:a16="http://schemas.microsoft.com/office/drawing/2014/main" id="{A5DC6A4E-9C88-4063-9C74-E83E1F449282}"/>
              </a:ext>
            </a:extLst>
          </p:cNvPr>
          <p:cNvSpPr>
            <a:spLocks/>
          </p:cNvSpPr>
          <p:nvPr/>
        </p:nvSpPr>
        <p:spPr>
          <a:xfrm>
            <a:off x="393432" y="1628799"/>
            <a:ext cx="7200800" cy="5040561"/>
          </a:xfrm>
          <a:prstGeom prst="rect">
            <a:avLst/>
          </a:prstGeom>
        </p:spPr>
        <p:txBody>
          <a:bodyPr wrap="square">
            <a:normAutofit fontScale="92500" lnSpcReduction="20000"/>
          </a:bodyPr>
          <a:lstStyle/>
          <a:p>
            <a:pPr algn="just">
              <a:spcAft>
                <a:spcPts val="600"/>
              </a:spcAft>
            </a:pPr>
            <a:r>
              <a:rPr lang="es-MX" dirty="0">
                <a:ln>
                  <a:solidFill>
                    <a:schemeClr val="tx1"/>
                  </a:solidFill>
                </a:ln>
                <a:latin typeface="Georgia Pro Cond Semibold" panose="020B0604020202020204" pitchFamily="18" charset="0"/>
                <a:ea typeface="Roboto Thin" panose="02000000000000000000" pitchFamily="2" charset="0"/>
                <a:cs typeface="+mj-cs"/>
              </a:rPr>
              <a:t>La Biblia es un todo cohesivo. El tema del Gran Conflicto recorre sus páginas de punta a cabo como un hilo rojo que entreteje sus narraciones y verdades sagradas. El ministerio de Cristo, su sacrificio expiatorio, su ministerio sumosa-cerdotal y su regreso son temas que resuenan en medio de sus páginas. El Gran Conflicto llega a su punto culminante en el libro de Apocalipsis. La lección de esta semana, titulada "El sello de Dios y la marca de la bestia (segunda parte)", sigue identificando al poder de la bestia que sube del mar, describe los acontecimientos finales de la Tierra y comparte principios prácticos que nos ayudarán a prepararnos para la venida de Jesús.</a:t>
            </a:r>
          </a:p>
          <a:p>
            <a:pPr algn="just">
              <a:spcAft>
                <a:spcPts val="600"/>
              </a:spcAft>
            </a:pPr>
            <a:r>
              <a:rPr lang="es-MX" dirty="0">
                <a:ln>
                  <a:solidFill>
                    <a:schemeClr val="tx1"/>
                  </a:solidFill>
                </a:ln>
                <a:latin typeface="Georgia Pro Cond Semibold" panose="020B0604020202020204" pitchFamily="18" charset="0"/>
                <a:ea typeface="Roboto Thin" panose="02000000000000000000" pitchFamily="2" charset="0"/>
                <a:cs typeface="+mj-cs"/>
              </a:rPr>
              <a:t>Uno de los principios importantes para comprender las profecías de tiempo de la Biblia es el principio de día/año. En síntesis, en las profecías de tiempo de Daniel y de Apocalipsis, un día profético equivale a un año literal. Volveremos a revisar el respaldo bíblico e histórico para este principio en el estudio de </a:t>
            </a:r>
            <a:r>
              <a:rPr lang="es-MX" dirty="0" err="1">
                <a:ln>
                  <a:solidFill>
                    <a:schemeClr val="tx1"/>
                  </a:solidFill>
                </a:ln>
                <a:latin typeface="Georgia Pro Cond Semibold" panose="020B0604020202020204" pitchFamily="18" charset="0"/>
                <a:ea typeface="Roboto Thin" panose="02000000000000000000" pitchFamily="2" charset="0"/>
                <a:cs typeface="+mj-cs"/>
              </a:rPr>
              <a:t>esi</a:t>
            </a:r>
            <a:r>
              <a:rPr lang="es-MX" dirty="0">
                <a:ln>
                  <a:solidFill>
                    <a:schemeClr val="tx1"/>
                  </a:solidFill>
                </a:ln>
                <a:latin typeface="Georgia Pro Cond Semibold" panose="020B0604020202020204" pitchFamily="18" charset="0"/>
                <a:ea typeface="Roboto Thin" panose="02000000000000000000" pitchFamily="2" charset="0"/>
                <a:cs typeface="+mj-cs"/>
              </a:rPr>
              <a:t>^ semana. Otro principio importante de la interpretación profética es el vínculo entre las profecías de Daniel y las de Apocalipsis.</a:t>
            </a:r>
            <a:endParaRPr lang="es-MX" i="1" dirty="0">
              <a:ln>
                <a:solidFill>
                  <a:schemeClr val="tx1"/>
                </a:solidFill>
              </a:ln>
              <a:latin typeface="Georgia Pro Cond Semibold" panose="020B0604020202020204" pitchFamily="18" charset="0"/>
              <a:ea typeface="Roboto Thin" panose="02000000000000000000" pitchFamily="2" charset="0"/>
              <a:cs typeface="+mj-cs"/>
            </a:endParaRPr>
          </a:p>
          <a:p>
            <a:pPr algn="just">
              <a:spcAft>
                <a:spcPts val="600"/>
              </a:spcAft>
            </a:pPr>
            <a:r>
              <a:rPr lang="es-MX" dirty="0">
                <a:ln>
                  <a:solidFill>
                    <a:schemeClr val="tx1"/>
                  </a:solidFill>
                </a:ln>
                <a:latin typeface="Georgia Pro Cond Semibold" panose="020B0604020202020204" pitchFamily="18" charset="0"/>
                <a:ea typeface="Roboto Thin" panose="02000000000000000000" pitchFamily="2" charset="0"/>
                <a:cs typeface="+mj-cs"/>
              </a:rPr>
              <a:t>En la lección de esta semana estudiaremos tres temas sobre los eventos finales del Gran Conflicto cósmico: 1) El período en que la bestia recibiría una herida mortal; 2) La estrategia final de Satanás y; 3) El sello de la bestia vs. Sello de Dios.</a:t>
            </a:r>
            <a:endParaRPr lang="es-MX" b="1" dirty="0">
              <a:ln>
                <a:solidFill>
                  <a:schemeClr val="tx1"/>
                </a:solidFill>
              </a:ln>
              <a:latin typeface="Georgia Pro Cond Semibold" panose="020B0604020202020204" pitchFamily="18" charset="0"/>
              <a:ea typeface="Roboto Thin" panose="02000000000000000000" pitchFamily="2" charset="0"/>
              <a:cs typeface="+mj-cs"/>
            </a:endParaRPr>
          </a:p>
        </p:txBody>
      </p:sp>
      <p:sp>
        <p:nvSpPr>
          <p:cNvPr id="9" name="Título 1">
            <a:extLst>
              <a:ext uri="{FF2B5EF4-FFF2-40B4-BE49-F238E27FC236}">
                <a16:creationId xmlns:a16="http://schemas.microsoft.com/office/drawing/2014/main" id="{E96C4159-831F-452F-8EB3-EC13083F24A4}"/>
              </a:ext>
            </a:extLst>
          </p:cNvPr>
          <p:cNvSpPr>
            <a:spLocks noGrp="1"/>
          </p:cNvSpPr>
          <p:nvPr>
            <p:ph type="title" hasCustomPrompt="1"/>
          </p:nvPr>
        </p:nvSpPr>
        <p:spPr>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p:spPr>
        <p:txBody>
          <a:bodyPr>
            <a:normAutofit/>
          </a:bodyPr>
          <a:lstStyle>
            <a:lvl1pPr algn="ctr">
              <a:defRPr lang="es-MX" sz="4800" kern="1200" dirty="0">
                <a:ln>
                  <a:solidFill>
                    <a:schemeClr val="bg1"/>
                  </a:solidFill>
                </a:ln>
                <a:solidFill>
                  <a:schemeClr val="bg1"/>
                </a:solidFill>
                <a:effectLst>
                  <a:outerShdw blurRad="38100" dist="38100" dir="2700000" algn="tl">
                    <a:srgbClr val="000000">
                      <a:alpha val="43137"/>
                    </a:srgbClr>
                  </a:outerShdw>
                </a:effectLst>
                <a:latin typeface="Arial Rounded MT Bold" panose="020F0704030504030204" pitchFamily="34" charset="0"/>
                <a:ea typeface="+mj-ea"/>
                <a:cs typeface="+mj-cs"/>
              </a:defRPr>
            </a:lvl1pPr>
          </a:lstStyle>
          <a:p>
            <a:r>
              <a:rPr lang="es-MX" dirty="0">
                <a:effectLst>
                  <a:innerShdw blurRad="63500" dist="50800" dir="18900000">
                    <a:schemeClr val="bg1">
                      <a:alpha val="50000"/>
                    </a:schemeClr>
                  </a:innerShdw>
                </a:effectLst>
              </a:rPr>
              <a:t>Enfoque del estudio</a:t>
            </a:r>
          </a:p>
        </p:txBody>
      </p:sp>
      <p:pic>
        <p:nvPicPr>
          <p:cNvPr id="5" name="Imagen 4">
            <a:extLst>
              <a:ext uri="{FF2B5EF4-FFF2-40B4-BE49-F238E27FC236}">
                <a16:creationId xmlns:a16="http://schemas.microsoft.com/office/drawing/2014/main" id="{A9FBA81D-BD41-DFFB-5CBB-6CF5D423FC32}"/>
              </a:ext>
            </a:extLst>
          </p:cNvPr>
          <p:cNvPicPr>
            <a:picLocks noChangeAspect="1"/>
          </p:cNvPicPr>
          <p:nvPr/>
        </p:nvPicPr>
        <p:blipFill>
          <a:blip r:embed="rId3">
            <a:extLst>
              <a:ext uri="{28A0092B-C50C-407E-A947-70E740481C1C}">
                <a14:useLocalDpi xmlns:a14="http://schemas.microsoft.com/office/drawing/2010/main" val="0"/>
              </a:ext>
            </a:extLst>
          </a:blip>
          <a:srcRect l="4018" r="4018"/>
          <a:stretch/>
        </p:blipFill>
        <p:spPr>
          <a:xfrm>
            <a:off x="7745216" y="3160392"/>
            <a:ext cx="2601048" cy="1561422"/>
          </a:xfrm>
          <a:prstGeom prst="rect">
            <a:avLst/>
          </a:prstGeom>
        </p:spPr>
      </p:pic>
    </p:spTree>
    <p:extLst>
      <p:ext uri="{BB962C8B-B14F-4D97-AF65-F5344CB8AC3E}">
        <p14:creationId xmlns:p14="http://schemas.microsoft.com/office/powerpoint/2010/main" val="436363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 calcmode="lin" valueType="num">
                                      <p:cBhvr additive="base">
                                        <p:cTn id="15"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
                                            <p:txEl>
                                              <p:pRg st="1" end="1"/>
                                            </p:txEl>
                                          </p:spTgt>
                                        </p:tgtEl>
                                        <p:attrNameLst>
                                          <p:attrName>style.visibility</p:attrName>
                                        </p:attrNameLst>
                                      </p:cBhvr>
                                      <p:to>
                                        <p:strVal val="visible"/>
                                      </p:to>
                                    </p:set>
                                    <p:anim calcmode="lin" valueType="num">
                                      <p:cBhvr additive="base">
                                        <p:cTn id="21"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2">
                                            <p:txEl>
                                              <p:pRg st="2" end="2"/>
                                            </p:txEl>
                                          </p:spTgt>
                                        </p:tgtEl>
                                        <p:attrNameLst>
                                          <p:attrName>style.visibility</p:attrName>
                                        </p:attrNameLst>
                                      </p:cBhvr>
                                      <p:to>
                                        <p:strVal val="visible"/>
                                      </p:to>
                                    </p:set>
                                    <p:anim calcmode="lin" valueType="num">
                                      <p:cBhvr additive="base">
                                        <p:cTn id="27"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40430BA-7DAD-4F36-A1DE-EB55E3315629}"/>
              </a:ext>
            </a:extLst>
          </p:cNvPr>
          <p:cNvSpPr txBox="1"/>
          <p:nvPr/>
        </p:nvSpPr>
        <p:spPr>
          <a:xfrm>
            <a:off x="0" y="107921"/>
            <a:ext cx="12214315" cy="461665"/>
          </a:xfrm>
          <a:prstGeom prst="rect">
            <a:avLst/>
          </a:prstGeom>
          <a:noFill/>
        </p:spPr>
        <p:txBody>
          <a:bodyPr wrap="square" rtlCol="0">
            <a:spAutoFit/>
          </a:bodyPr>
          <a:lstStyle/>
          <a:p>
            <a:pPr algn="ctr"/>
            <a:r>
              <a:rPr lang="es-MX" sz="2000" b="1" dirty="0">
                <a:solidFill>
                  <a:schemeClr val="bg1"/>
                </a:solidFill>
                <a:latin typeface="Baskerville Old Face" panose="02020602080505020303" pitchFamily="18" charset="0"/>
                <a:cs typeface="Lucida Sans Unicode" panose="020B0602030504020204" pitchFamily="34" charset="0"/>
              </a:rPr>
              <a:t>EL SELLO DE DIOS Y LA MARCA DE LA BESTIA - SEGUNDA PARTE </a:t>
            </a:r>
            <a:r>
              <a:rPr lang="es-MX" sz="2400" b="1" dirty="0">
                <a:solidFill>
                  <a:schemeClr val="bg1"/>
                </a:solidFill>
                <a:latin typeface="Avenir LT Std 65 Medium" panose="020B0803020203020204" pitchFamily="34" charset="0"/>
                <a:cs typeface="Lucida Sans Unicode" panose="020B0602030504020204" pitchFamily="34" charset="0"/>
              </a:rPr>
              <a:t>(Introducción)</a:t>
            </a:r>
          </a:p>
        </p:txBody>
      </p:sp>
      <p:sp>
        <p:nvSpPr>
          <p:cNvPr id="4" name="Rectángulo 3">
            <a:extLst>
              <a:ext uri="{FF2B5EF4-FFF2-40B4-BE49-F238E27FC236}">
                <a16:creationId xmlns:a16="http://schemas.microsoft.com/office/drawing/2014/main" id="{B0711CB5-CB09-4F4D-AFFB-D26800B4D015}"/>
              </a:ext>
            </a:extLst>
          </p:cNvPr>
          <p:cNvSpPr>
            <a:spLocks/>
          </p:cNvSpPr>
          <p:nvPr/>
        </p:nvSpPr>
        <p:spPr>
          <a:xfrm>
            <a:off x="443741" y="1268760"/>
            <a:ext cx="8173419" cy="5481319"/>
          </a:xfrm>
          <a:prstGeom prst="rect">
            <a:avLst/>
          </a:prstGeom>
          <a:noFill/>
        </p:spPr>
        <p:txBody>
          <a:bodyPr wrap="square" rtlCol="0">
            <a:normAutofit fontScale="85000" lnSpcReduction="10000"/>
          </a:bodyPr>
          <a:lstStyle/>
          <a:p>
            <a:pPr indent="808038" algn="just">
              <a:spcAft>
                <a:spcPts val="600"/>
              </a:spcAft>
              <a:tabLst>
                <a:tab pos="808038" algn="l"/>
              </a:tabLst>
            </a:pPr>
            <a:r>
              <a:rPr lang="es-MX" dirty="0">
                <a:latin typeface="Avenir Next LT Pro" panose="020B0504020202020204" pitchFamily="34" charset="0"/>
                <a:cs typeface="Times New Roman" panose="02020603050405020304" pitchFamily="18" charset="0"/>
              </a:rPr>
              <a:t>medida que viajamos a través de los tres mensajes cósmicos de Apocalipsis, 	este duodécimo capítulo continúa nuestra investigación de la marca de la bestia y 	el sello de Dios. Resumamos brevemente lo que descubrimos en el último 	capítulo. En él, descubrimos que el conflicto final en la controversia secular entre 	el bien y el mal es sobre la adoración. Un ángel rebelde ha desafiado al gobierno de Dios. Este ser de brillo deslumbrante, creado con libre albedrío, ha declarado que Dios es injusto. Afirma que los mandamientos de Dios son arbitrarios y no pueden ser obedecidos. En cada generación, el maligno ha llevado a hombres y mujeres a desobedecer a Dios.</a:t>
            </a:r>
          </a:p>
          <a:p>
            <a:pPr algn="just">
              <a:spcAft>
                <a:spcPts val="600"/>
              </a:spcAft>
              <a:tabLst>
                <a:tab pos="808038" algn="l"/>
              </a:tabLst>
            </a:pPr>
            <a:r>
              <a:rPr lang="es-MX" dirty="0">
                <a:latin typeface="Avenir Next LT Pro" panose="020B0504020202020204" pitchFamily="34" charset="0"/>
                <a:cs typeface="Times New Roman" panose="02020603050405020304" pitchFamily="18" charset="0"/>
              </a:rPr>
              <a:t>A lo largo del libro de Apocalipsis, la iglesia apóstata es descrita como un poder blasfemo. Encontramos en Apocalipsis 13:1 la expresión, "sobre sus cabezas un nombre blasfemo". Dado que la blasfemia se menciona numerosas veces como una de las características de identificación del poder de la bestia, debe ser significativa. Descubramos cómo se usa este término en otros lugares del Nuevo Testamento. En más de una ocasión, Jesús fue llamado blasfemo. En Juan 10:33, los líderes judíos lo acusan de blasfemia. Cuando un ser humano mortal reclama los privilegios y prerrogativas de Dios como un igual, eso es blasfemia.</a:t>
            </a:r>
          </a:p>
          <a:p>
            <a:pPr algn="just">
              <a:spcAft>
                <a:spcPts val="600"/>
              </a:spcAft>
              <a:tabLst>
                <a:tab pos="896938" algn="l"/>
              </a:tabLst>
            </a:pPr>
            <a:r>
              <a:rPr lang="es-MX" b="1" dirty="0">
                <a:latin typeface="Avenir Next LT Pro" panose="020B0504020202020204" pitchFamily="34" charset="0"/>
                <a:cs typeface="Times New Roman" panose="02020603050405020304" pitchFamily="18" charset="0"/>
              </a:rPr>
              <a:t>“Entre los habitantes de la tierra hay, dispersos en todo país, quienes no han doblado la rodilla ante Baal. Como las estrellas del cielo, que solo se ven de noche, estos fieles brillarán cuando las tinieblas cubran la tierra y densa oscuridad los pueblos. En la hora de la más profunda apostasía, cuando se esté realizando el supremo esfuerzo de Satanás para que «todos… pequeños y grandes, ricos y pobres, libres y siervos» Apocalipsis 13:16 reciban, so pena de muerte, la señal de lealtad a un falso día de reposo, estos fieles… resplandecerán «como luminares en el mundo». Filipenses 2:15. Cuanto más oscura sea la noche, mayor será el esplendor con que brillarán” </a:t>
            </a:r>
            <a:r>
              <a:rPr lang="es-MX" i="1" dirty="0">
                <a:latin typeface="Avenir Next LT Pro" panose="020B0504020202020204" pitchFamily="34" charset="0"/>
                <a:cs typeface="Times New Roman" panose="02020603050405020304" pitchFamily="18" charset="0"/>
              </a:rPr>
              <a:t>(Maranata: el Señor viene, p. 194).</a:t>
            </a:r>
            <a:endParaRPr lang="es-MX" sz="1900" i="1" dirty="0">
              <a:latin typeface="Avenir Next LT Pro" panose="020B0504020202020204" pitchFamily="34" charset="0"/>
              <a:cs typeface="Times New Roman" panose="02020603050405020304" pitchFamily="18" charset="0"/>
            </a:endParaRPr>
          </a:p>
        </p:txBody>
      </p:sp>
      <p:pic>
        <p:nvPicPr>
          <p:cNvPr id="5" name="Imagen 4">
            <a:extLst>
              <a:ext uri="{FF2B5EF4-FFF2-40B4-BE49-F238E27FC236}">
                <a16:creationId xmlns:a16="http://schemas.microsoft.com/office/drawing/2014/main" id="{F827ED35-E9B2-43CE-B5CF-6EAC3AF9EE0B}"/>
              </a:ext>
            </a:extLst>
          </p:cNvPr>
          <p:cNvPicPr>
            <a:picLocks noChangeAspect="1"/>
          </p:cNvPicPr>
          <p:nvPr/>
        </p:nvPicPr>
        <p:blipFill>
          <a:blip r:embed="rId3">
            <a:extLst>
              <a:ext uri="{28A0092B-C50C-407E-A947-70E740481C1C}">
                <a14:useLocalDpi xmlns:a14="http://schemas.microsoft.com/office/drawing/2010/main" val="0"/>
              </a:ext>
            </a:extLst>
          </a:blip>
          <a:srcRect t="10910" b="10910"/>
          <a:stretch/>
        </p:blipFill>
        <p:spPr>
          <a:xfrm>
            <a:off x="8617161" y="1556792"/>
            <a:ext cx="3574838" cy="4968552"/>
          </a:xfrm>
          <a:prstGeom prst="rect">
            <a:avLst/>
          </a:prstGeom>
        </p:spPr>
      </p:pic>
      <p:sp>
        <p:nvSpPr>
          <p:cNvPr id="2" name="CuadroTexto 1">
            <a:extLst>
              <a:ext uri="{FF2B5EF4-FFF2-40B4-BE49-F238E27FC236}">
                <a16:creationId xmlns:a16="http://schemas.microsoft.com/office/drawing/2014/main" id="{D9428FD1-4FBA-4869-A514-9E6E1888C930}"/>
              </a:ext>
            </a:extLst>
          </p:cNvPr>
          <p:cNvSpPr txBox="1"/>
          <p:nvPr/>
        </p:nvSpPr>
        <p:spPr>
          <a:xfrm>
            <a:off x="191345" y="938864"/>
            <a:ext cx="1440160" cy="1596197"/>
          </a:xfrm>
          <a:prstGeom prst="rect">
            <a:avLst/>
          </a:prstGeom>
          <a:noFill/>
        </p:spPr>
        <p:txBody>
          <a:bodyPr wrap="square" tIns="72000" rtlCol="0" anchor="ctr">
            <a:spAutoFit/>
          </a:bodyPr>
          <a:lstStyle/>
          <a:p>
            <a:pPr algn="ctr"/>
            <a:r>
              <a:rPr lang="es-MX" sz="9600" dirty="0">
                <a:solidFill>
                  <a:srgbClr val="C00000"/>
                </a:solidFill>
                <a:latin typeface="Adobe Garamond Pro Bold" panose="02020702060506020403" pitchFamily="18" charset="0"/>
              </a:rPr>
              <a:t>A</a:t>
            </a:r>
          </a:p>
        </p:txBody>
      </p:sp>
    </p:spTree>
    <p:extLst>
      <p:ext uri="{BB962C8B-B14F-4D97-AF65-F5344CB8AC3E}">
        <p14:creationId xmlns:p14="http://schemas.microsoft.com/office/powerpoint/2010/main" val="1452956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additive="base">
                                        <p:cTn id="1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 calcmode="lin" valueType="num">
                                      <p:cBhvr additive="base">
                                        <p:cTn id="1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anim calcmode="lin" valueType="num">
                                      <p:cBhvr additive="base">
                                        <p:cTn id="2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9A60FCE5-705F-4E4B-B2A5-039C449A1079}"/>
              </a:ext>
            </a:extLst>
          </p:cNvPr>
          <p:cNvSpPr txBox="1"/>
          <p:nvPr/>
        </p:nvSpPr>
        <p:spPr>
          <a:xfrm>
            <a:off x="0" y="70503"/>
            <a:ext cx="12192000" cy="550186"/>
          </a:xfrm>
          <a:prstGeom prst="rect">
            <a:avLst/>
          </a:prstGeom>
          <a:noFill/>
        </p:spPr>
        <p:txBody>
          <a:bodyPr wrap="square" rtlCol="0">
            <a:normAutofit/>
          </a:bodyPr>
          <a:lstStyle/>
          <a:p>
            <a:pPr algn="ctr"/>
            <a:r>
              <a:rPr lang="es-MX" sz="2800" b="1" dirty="0">
                <a:solidFill>
                  <a:schemeClr val="bg1"/>
                </a:solidFill>
                <a:latin typeface="Avenir LT Std 65 Medium" panose="020B0803020203020204" pitchFamily="34" charset="0"/>
                <a:cs typeface="Lucida Sans Unicode" panose="020B0602030504020204" pitchFamily="34" charset="0"/>
              </a:rPr>
              <a:t>LA HERIDA MORTAL</a:t>
            </a:r>
          </a:p>
        </p:txBody>
      </p:sp>
      <p:sp>
        <p:nvSpPr>
          <p:cNvPr id="3" name="CuadroTexto 2">
            <a:extLst>
              <a:ext uri="{FF2B5EF4-FFF2-40B4-BE49-F238E27FC236}">
                <a16:creationId xmlns:a16="http://schemas.microsoft.com/office/drawing/2014/main" id="{8FA79ECF-8C03-4172-A74C-1E6325E21E02}"/>
              </a:ext>
            </a:extLst>
          </p:cNvPr>
          <p:cNvSpPr txBox="1"/>
          <p:nvPr/>
        </p:nvSpPr>
        <p:spPr>
          <a:xfrm>
            <a:off x="335360" y="692696"/>
            <a:ext cx="8330736" cy="1115690"/>
          </a:xfrm>
          <a:prstGeom prst="rect">
            <a:avLst/>
          </a:prstGeom>
          <a:noFill/>
        </p:spPr>
        <p:txBody>
          <a:bodyPr wrap="square" rtlCol="0">
            <a:spAutoFit/>
          </a:bodyPr>
          <a:lstStyle/>
          <a:p>
            <a:pPr algn="just">
              <a:spcAft>
                <a:spcPts val="300"/>
              </a:spcAft>
            </a:pPr>
            <a:r>
              <a:rPr lang="es-MX" sz="1600" b="1" dirty="0">
                <a:latin typeface="Avenir Next LT Pro Demi" panose="020B0704020202020204" pitchFamily="34" charset="0"/>
                <a:cs typeface="Times New Roman" panose="02020603050405020304" pitchFamily="18" charset="0"/>
              </a:rPr>
              <a:t>“Aquí está la paciencia de los santos, los que guardan los mandamientos de Dios y la fe de Jesús.” (Apocalipsis 14: 12) </a:t>
            </a:r>
          </a:p>
          <a:p>
            <a:pPr algn="just">
              <a:spcAft>
                <a:spcPts val="300"/>
              </a:spcAft>
            </a:pPr>
            <a:r>
              <a:rPr lang="es-MX" sz="1600" b="1" dirty="0">
                <a:latin typeface="Avenir Next LT Pro Demi" panose="020B0704020202020204" pitchFamily="34" charset="0"/>
                <a:cs typeface="Times New Roman" panose="02020603050405020304" pitchFamily="18" charset="0"/>
              </a:rPr>
              <a:t>Lee Apocalipsis 13:5; 12:6 y 14; y Daniel 7:25. Este poder, ¿cuánto tiempo dominaría el escenario religioso en los siglos anteriores?</a:t>
            </a:r>
          </a:p>
        </p:txBody>
      </p:sp>
      <p:sp>
        <p:nvSpPr>
          <p:cNvPr id="4" name="CuadroTexto 3">
            <a:extLst>
              <a:ext uri="{FF2B5EF4-FFF2-40B4-BE49-F238E27FC236}">
                <a16:creationId xmlns:a16="http://schemas.microsoft.com/office/drawing/2014/main" id="{89BD9609-DA3E-492E-895A-A27A97EEBCFD}"/>
              </a:ext>
            </a:extLst>
          </p:cNvPr>
          <p:cNvSpPr txBox="1">
            <a:spLocks noChangeAspect="1"/>
          </p:cNvSpPr>
          <p:nvPr/>
        </p:nvSpPr>
        <p:spPr>
          <a:xfrm>
            <a:off x="335360" y="1790602"/>
            <a:ext cx="8402744" cy="4968552"/>
          </a:xfrm>
          <a:prstGeom prst="rect">
            <a:avLst/>
          </a:prstGeom>
          <a:noFill/>
        </p:spPr>
        <p:txBody>
          <a:bodyPr wrap="square" rtlCol="0">
            <a:normAutofit/>
          </a:bodyPr>
          <a:lstStyle>
            <a:defPPr>
              <a:defRPr lang="en-US"/>
            </a:defPPr>
            <a:lvl1pPr indent="0" algn="just">
              <a:spcAft>
                <a:spcPts val="300"/>
              </a:spcAft>
              <a:buFont typeface="Wingdings" panose="05000000000000000000" pitchFamily="2" charset="2"/>
              <a:buNone/>
              <a:defRPr b="1">
                <a:solidFill>
                  <a:schemeClr val="accent1">
                    <a:lumMod val="75000"/>
                  </a:schemeClr>
                </a:solidFill>
                <a:latin typeface="Calibri Light" panose="020F0302020204030204" pitchFamily="34" charset="0"/>
                <a:ea typeface="Adobe Heiti Std R" panose="020B0400000000000000" pitchFamily="34" charset="-128"/>
                <a:cs typeface="Times New Roman" panose="02020603050405020304" pitchFamily="18" charset="0"/>
              </a:defRPr>
            </a:lvl1pPr>
            <a:lvl2pPr marL="800100" lvl="1" indent="-342900" algn="just">
              <a:spcAft>
                <a:spcPts val="600"/>
              </a:spcAft>
              <a:buFont typeface="+mj-lt"/>
              <a:buAutoNum type="arabicPeriod"/>
              <a:defRPr sz="1600" i="1" u="sng">
                <a:latin typeface="Arial Rounded MT Bold" panose="020F0704030504030204" pitchFamily="34" charset="0"/>
              </a:defRPr>
            </a:lvl2pPr>
          </a:lstStyle>
          <a:p>
            <a:pPr>
              <a:lnSpc>
                <a:spcPts val="1500"/>
              </a:lnSpc>
            </a:pPr>
            <a:r>
              <a:rPr lang="es-MX" sz="1700" dirty="0">
                <a:solidFill>
                  <a:srgbClr val="000000"/>
                </a:solidFill>
                <a:latin typeface="Avenir Next LT Pro" panose="020B0504020202020204" pitchFamily="34" charset="0"/>
              </a:rPr>
              <a:t>R:</a:t>
            </a:r>
            <a:r>
              <a:rPr lang="es-MX" sz="1700" dirty="0">
                <a:latin typeface="Avenir Next LT Pro" panose="020B0504020202020204" pitchFamily="34" charset="0"/>
              </a:rPr>
              <a:t> 42 Meses, días por mes 30 días, que nos dan multiplicando 1260 días si aplicamos el principio bíblico de día por año de Números 14:34 y Ezequiel 4:6, el resultado es 1260 años, es el tiempo que dominaría.</a:t>
            </a:r>
          </a:p>
          <a:p>
            <a:pPr>
              <a:lnSpc>
                <a:spcPts val="1500"/>
              </a:lnSpc>
            </a:pPr>
            <a:r>
              <a:rPr lang="es-MX" sz="1700" b="0" dirty="0">
                <a:solidFill>
                  <a:prstClr val="black"/>
                </a:solidFill>
                <a:latin typeface="Avenir Next LT Pro" panose="020B0504020202020204" pitchFamily="34" charset="0"/>
                <a:ea typeface="+mn-ea"/>
              </a:rPr>
              <a:t>En el año 538 d.C., Justiniano, el emperador romano pagano, concedió oficialmente al obispo romano el papel de defensor del imperio, definidor de herejes, defensor de la fe. El papado ejerció gran influencia desde el 538 d.C. hasta el 1798 d.C. El general Napoleón </a:t>
            </a:r>
            <a:r>
              <a:rPr lang="es-MX" sz="1700" b="0" dirty="0" err="1">
                <a:solidFill>
                  <a:prstClr val="black"/>
                </a:solidFill>
                <a:latin typeface="Avenir Next LT Pro" panose="020B0504020202020204" pitchFamily="34" charset="0"/>
                <a:ea typeface="+mn-ea"/>
              </a:rPr>
              <a:t>Berthier</a:t>
            </a:r>
            <a:r>
              <a:rPr lang="es-MX" sz="1700" b="0" dirty="0">
                <a:solidFill>
                  <a:prstClr val="black"/>
                </a:solidFill>
                <a:latin typeface="Avenir Next LT Pro" panose="020B0504020202020204" pitchFamily="34" charset="0"/>
                <a:ea typeface="+mn-ea"/>
              </a:rPr>
              <a:t> tomó cautivo al Papa en </a:t>
            </a:r>
            <a:r>
              <a:rPr lang="es-MX" sz="1700" b="0">
                <a:solidFill>
                  <a:prstClr val="black"/>
                </a:solidFill>
                <a:latin typeface="Avenir Next LT Pro" panose="020B0504020202020204" pitchFamily="34" charset="0"/>
                <a:ea typeface="+mn-ea"/>
              </a:rPr>
              <a:t>1798. exactamente </a:t>
            </a:r>
            <a:r>
              <a:rPr lang="es-MX" sz="1700" b="0" dirty="0">
                <a:solidFill>
                  <a:prstClr val="black"/>
                </a:solidFill>
                <a:latin typeface="Avenir Next LT Pro" panose="020B0504020202020204" pitchFamily="34" charset="0"/>
                <a:ea typeface="+mn-ea"/>
              </a:rPr>
              <a:t>1260 años después. Este acto del general </a:t>
            </a:r>
            <a:r>
              <a:rPr lang="es-MX" sz="1700" b="0" dirty="0" err="1">
                <a:solidFill>
                  <a:prstClr val="black"/>
                </a:solidFill>
                <a:latin typeface="Avenir Next LT Pro" panose="020B0504020202020204" pitchFamily="34" charset="0"/>
                <a:ea typeface="+mn-ea"/>
              </a:rPr>
              <a:t>Berthier</a:t>
            </a:r>
            <a:r>
              <a:rPr lang="es-MX" sz="1700" b="0" dirty="0">
                <a:solidFill>
                  <a:prstClr val="black"/>
                </a:solidFill>
                <a:latin typeface="Avenir Next LT Pro" panose="020B0504020202020204" pitchFamily="34" charset="0"/>
                <a:ea typeface="+mn-ea"/>
              </a:rPr>
              <a:t> tomando cautivo al Papa cumplió la profecía de Apocalipsis: "El que lleva cautivo irá cautivo" (Apocalipsis 13:10). </a:t>
            </a:r>
            <a:r>
              <a:rPr lang="es-MX" sz="1700" b="0" dirty="0" err="1">
                <a:solidFill>
                  <a:prstClr val="black"/>
                </a:solidFill>
                <a:latin typeface="Avenir Next LT Pro" panose="020B0504020202020204" pitchFamily="34" charset="0"/>
                <a:ea typeface="+mn-ea"/>
              </a:rPr>
              <a:t>Berthier</a:t>
            </a:r>
            <a:r>
              <a:rPr lang="es-MX" sz="1700" b="0" dirty="0">
                <a:solidFill>
                  <a:prstClr val="black"/>
                </a:solidFill>
                <a:latin typeface="Avenir Next LT Pro" panose="020B0504020202020204" pitchFamily="34" charset="0"/>
                <a:ea typeface="+mn-ea"/>
              </a:rPr>
              <a:t> y su ejército capturaron al Papa Pío VI y sin ceremonias lo sacaron del trono papal. El golpe al papado fue extremadamente grave pero no fatal. De acuerdo con la predicción en Apocalipsis 13:12, la herida mortal sería sanada. La estatura del papado aumentaría, y su influencia se sentiría una vez más en todo el mundo.</a:t>
            </a:r>
          </a:p>
          <a:p>
            <a:pPr>
              <a:lnSpc>
                <a:spcPts val="1500"/>
              </a:lnSpc>
            </a:pPr>
            <a:r>
              <a:rPr lang="es-MX" sz="1700" dirty="0">
                <a:solidFill>
                  <a:schemeClr val="tx1"/>
                </a:solidFill>
                <a:latin typeface="Avenir Next LT Pro" panose="020B0504020202020204" pitchFamily="34" charset="0"/>
                <a:ea typeface="+mn-ea"/>
              </a:rPr>
              <a:t>“En el último gran conflicto de la controversia con Satanás, los que sean leales a Dios se verán privados de todo apoyo terrenal. Porque se niegan a violar su ley en obediencia a las potencias terrenales, se les prohibirá comprar o vender. Finalmente será decretado que se les dé muerte. Ver Apocalipsis 13:11-17. Pero al obediente se le hace la promesa: «Habitará en las alturas: fortalezas de rocas serán su lugar de acogimiento; se le dará su pan, y sus aguas serán ciertas». Isaías 33:16. Los hijos de Dios vivirán por esta promesa" </a:t>
            </a:r>
            <a:r>
              <a:rPr lang="es-MX" sz="1700" b="0" i="1" dirty="0">
                <a:solidFill>
                  <a:schemeClr val="tx1"/>
                </a:solidFill>
                <a:latin typeface="Avenir Next LT Pro" panose="020B0504020202020204" pitchFamily="34" charset="0"/>
                <a:ea typeface="+mn-ea"/>
              </a:rPr>
              <a:t>(El Deseado de todas las gentes, pp. 96, 97).</a:t>
            </a:r>
          </a:p>
          <a:p>
            <a:pPr>
              <a:lnSpc>
                <a:spcPts val="1500"/>
              </a:lnSpc>
            </a:pPr>
            <a:r>
              <a:rPr lang="es-MX" sz="1600" dirty="0">
                <a:solidFill>
                  <a:schemeClr val="tx1"/>
                </a:solidFill>
                <a:latin typeface="Avenir Next LT Pro" panose="020B0504020202020204" pitchFamily="34" charset="0"/>
              </a:rPr>
              <a:t>Reflexionando: </a:t>
            </a:r>
            <a:r>
              <a:rPr lang="es-MX" sz="1600" dirty="0">
                <a:solidFill>
                  <a:srgbClr val="C00000"/>
                </a:solidFill>
                <a:latin typeface="Avenir Next LT Pro" panose="020B0504020202020204" pitchFamily="34" charset="0"/>
              </a:rPr>
              <a:t>Piensa en cuán asombrosa es la profecía bíblica y cómo nos revela el conocimiento divino acerca de los acontecimientos futuros.</a:t>
            </a:r>
          </a:p>
        </p:txBody>
      </p:sp>
      <p:sp>
        <p:nvSpPr>
          <p:cNvPr id="7" name="Rectángulo 6">
            <a:extLst>
              <a:ext uri="{FF2B5EF4-FFF2-40B4-BE49-F238E27FC236}">
                <a16:creationId xmlns:a16="http://schemas.microsoft.com/office/drawing/2014/main" id="{7D894886-35AB-4DD7-B4C9-9E3B7DB15D1F}"/>
              </a:ext>
            </a:extLst>
          </p:cNvPr>
          <p:cNvSpPr/>
          <p:nvPr/>
        </p:nvSpPr>
        <p:spPr>
          <a:xfrm>
            <a:off x="8666096" y="1484784"/>
            <a:ext cx="3525904" cy="4968552"/>
          </a:xfrm>
          <a:prstGeom prst="rect">
            <a:avLst/>
          </a:prstGeom>
          <a:blipFill dpi="0" rotWithShape="1">
            <a:blip r:embed="rId3">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Tree>
    <p:extLst>
      <p:ext uri="{BB962C8B-B14F-4D97-AF65-F5344CB8AC3E}">
        <p14:creationId xmlns:p14="http://schemas.microsoft.com/office/powerpoint/2010/main" val="314555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D126CC4B-19D4-4EFB-91C6-10C409E8AE4C}"/>
              </a:ext>
            </a:extLst>
          </p:cNvPr>
          <p:cNvSpPr txBox="1"/>
          <p:nvPr/>
        </p:nvSpPr>
        <p:spPr>
          <a:xfrm>
            <a:off x="0" y="97468"/>
            <a:ext cx="12192000" cy="523220"/>
          </a:xfrm>
          <a:prstGeom prst="rect">
            <a:avLst/>
          </a:prstGeom>
          <a:noFill/>
        </p:spPr>
        <p:txBody>
          <a:bodyPr wrap="square" rtlCol="0">
            <a:spAutoFit/>
          </a:bodyPr>
          <a:lstStyle/>
          <a:p>
            <a:pPr algn="ctr"/>
            <a:r>
              <a:rPr lang="es-MX" sz="2800" b="1" dirty="0">
                <a:solidFill>
                  <a:schemeClr val="bg1"/>
                </a:solidFill>
                <a:latin typeface="Avenir LT Std 65 Medium" panose="020B0803020203020204" pitchFamily="34" charset="0"/>
                <a:cs typeface="Lucida Sans Unicode" panose="020B0602030504020204" pitchFamily="34" charset="0"/>
              </a:rPr>
              <a:t>LA APOSTASÍA</a:t>
            </a:r>
          </a:p>
        </p:txBody>
      </p:sp>
      <p:sp>
        <p:nvSpPr>
          <p:cNvPr id="3" name="CuadroTexto 2">
            <a:extLst>
              <a:ext uri="{FF2B5EF4-FFF2-40B4-BE49-F238E27FC236}">
                <a16:creationId xmlns:a16="http://schemas.microsoft.com/office/drawing/2014/main" id="{5FFD46A8-FA4E-4988-B200-B6C6AFEB7E7B}"/>
              </a:ext>
            </a:extLst>
          </p:cNvPr>
          <p:cNvSpPr txBox="1"/>
          <p:nvPr/>
        </p:nvSpPr>
        <p:spPr>
          <a:xfrm>
            <a:off x="335360" y="620688"/>
            <a:ext cx="8330736" cy="1815882"/>
          </a:xfrm>
          <a:prstGeom prst="rect">
            <a:avLst/>
          </a:prstGeom>
          <a:noFill/>
        </p:spPr>
        <p:txBody>
          <a:bodyPr wrap="square" rtlCol="0">
            <a:spAutoFit/>
          </a:bodyPr>
          <a:lstStyle/>
          <a:p>
            <a:pPr algn="just"/>
            <a:r>
              <a:rPr lang="es-MX" sz="1600" b="1" dirty="0">
                <a:latin typeface="Avenir Next LT Pro Demi" panose="020B0704020202020204" pitchFamily="34" charset="0"/>
                <a:cs typeface="Times New Roman" panose="02020603050405020304" pitchFamily="18" charset="0"/>
              </a:rPr>
              <a:t>“Y de uno de ellos salió un cuerno pequeño, que creció mucho al sur, y al oriente, y hacia la tierra gloriosa. Y se engrandeció hasta el ejército del cielo; y parte del ejército y de las estrellas echó por tierra, y las pisoteó. Y a causa de la prevaricación le fue entregado el ejército junto con el continuo sacrificio; y echó por tierra la verdad, e hizo cuanto quiso, y prosperó.” </a:t>
            </a:r>
            <a:r>
              <a:rPr lang="es-MX" sz="1600" b="1" i="1" dirty="0">
                <a:latin typeface="Avenir Next LT Pro Demi" panose="020B0704020202020204" pitchFamily="34" charset="0"/>
                <a:cs typeface="Times New Roman" panose="02020603050405020304" pitchFamily="18" charset="0"/>
              </a:rPr>
              <a:t>(Daniel 8: 9-10,12).</a:t>
            </a:r>
          </a:p>
          <a:p>
            <a:pPr algn="just"/>
            <a:r>
              <a:rPr lang="es-MX" sz="1600" b="1" dirty="0">
                <a:latin typeface="Avenir Next LT Pro Demi" panose="020B0704020202020204" pitchFamily="34" charset="0"/>
              </a:rPr>
              <a:t>Lee 2 Tesalonicenses 2:3, 4, y 9 al 12. ¿Qué predice Pablo acerca de los últimos días? ¿Qué marcas identificadoras le asigna a la bestia, el poder del anticristo?</a:t>
            </a:r>
          </a:p>
        </p:txBody>
      </p:sp>
      <p:sp>
        <p:nvSpPr>
          <p:cNvPr id="4" name="CuadroTexto 3">
            <a:extLst>
              <a:ext uri="{FF2B5EF4-FFF2-40B4-BE49-F238E27FC236}">
                <a16:creationId xmlns:a16="http://schemas.microsoft.com/office/drawing/2014/main" id="{4982B9E0-250B-4576-B4CC-67D7FE143C56}"/>
              </a:ext>
            </a:extLst>
          </p:cNvPr>
          <p:cNvSpPr txBox="1">
            <a:spLocks/>
          </p:cNvSpPr>
          <p:nvPr/>
        </p:nvSpPr>
        <p:spPr>
          <a:xfrm>
            <a:off x="376063" y="2386829"/>
            <a:ext cx="8240218" cy="4426547"/>
          </a:xfrm>
          <a:prstGeom prst="rect">
            <a:avLst/>
          </a:prstGeom>
          <a:noFill/>
        </p:spPr>
        <p:txBody>
          <a:bodyPr wrap="square" rtlCol="0">
            <a:normAutofit fontScale="85000" lnSpcReduction="10000"/>
          </a:bodyPr>
          <a:lstStyle>
            <a:defPPr>
              <a:defRPr lang="en-US"/>
            </a:defPPr>
            <a:lvl1pPr indent="0" algn="just">
              <a:spcAft>
                <a:spcPts val="300"/>
              </a:spcAft>
              <a:buFont typeface="Wingdings" panose="05000000000000000000" pitchFamily="2" charset="2"/>
              <a:buNone/>
              <a:defRPr b="1">
                <a:solidFill>
                  <a:schemeClr val="accent1">
                    <a:lumMod val="75000"/>
                  </a:schemeClr>
                </a:solidFill>
                <a:latin typeface="Calibri Light" panose="020F0302020204030204" pitchFamily="34" charset="0"/>
                <a:ea typeface="Adobe Heiti Std R" panose="020B0400000000000000" pitchFamily="34" charset="-128"/>
                <a:cs typeface="Times New Roman" panose="02020603050405020304" pitchFamily="18" charset="0"/>
              </a:defRPr>
            </a:lvl1pPr>
            <a:lvl2pPr marL="800100" lvl="1" indent="-342900" algn="just">
              <a:spcAft>
                <a:spcPts val="600"/>
              </a:spcAft>
              <a:buFont typeface="+mj-lt"/>
              <a:buAutoNum type="arabicPeriod"/>
              <a:defRPr sz="1600" i="1" u="sng">
                <a:latin typeface="Arial Rounded MT Bold" panose="020F0704030504030204" pitchFamily="34" charset="0"/>
              </a:defRPr>
            </a:lvl2pPr>
          </a:lstStyle>
          <a:p>
            <a:r>
              <a:rPr lang="es-MX" dirty="0">
                <a:solidFill>
                  <a:srgbClr val="000000"/>
                </a:solidFill>
                <a:latin typeface="Avenir Next LT Pro" panose="020B0504020202020204" pitchFamily="34" charset="0"/>
              </a:rPr>
              <a:t>R:</a:t>
            </a:r>
            <a:r>
              <a:rPr lang="es-MX" dirty="0">
                <a:latin typeface="Avenir Next LT Pro" panose="020B0504020202020204" pitchFamily="34" charset="0"/>
              </a:rPr>
              <a:t> Predica una advertencia a la comunidad cristiana acerca de la apostasía de la verdad de Dios. Y que prosperarían en los siglos venideros. Las marcas identificadoras son: se opone y se levanta contra todo lo que se llama Dios y es objeto de culto: se sienta en el templo de Dios como Dios, se hace pasar por Dios, hace grandes señales y prodigios mentirosos, engaños de iniquidad.</a:t>
            </a:r>
          </a:p>
          <a:p>
            <a:r>
              <a:rPr lang="es-MX" b="0" dirty="0">
                <a:solidFill>
                  <a:prstClr val="black"/>
                </a:solidFill>
                <a:latin typeface="Avenir Next LT Pro" panose="020B0504020202020204" pitchFamily="34" charset="0"/>
                <a:ea typeface="+mn-ea"/>
              </a:rPr>
              <a:t>El apóstol Pablo nos advierte en 2 Tesalonicenses 2:3-4, de la Apostasía. Aunque la Biblia fue escrita por múltiples autores, es un todo unificado. Emplea una variedad de símbolos, todos apuntando a la misma conclusión: la iglesia romana es identificada como el poder de la bestia de Apocalipsis 13 y 14. La Biblia enseña que, si un simple ser humano afirma ser Dios, esa persona ha cometido un acto de blasfemia. También encontramos que un líder religioso terrenal que afirma la capacidad de perdonar nuestros pecados ha cometido blasfemia. Tal líder usurpa la autoridad que pertenece solo a Dios.</a:t>
            </a:r>
          </a:p>
          <a:p>
            <a:r>
              <a:rPr lang="es-MX" dirty="0">
                <a:solidFill>
                  <a:schemeClr val="tx1"/>
                </a:solidFill>
                <a:latin typeface="Avenir Next LT Pro" panose="020B0504020202020204" pitchFamily="34" charset="0"/>
                <a:ea typeface="+mn-ea"/>
              </a:rPr>
              <a:t>Habrá un tiempo de tribulación como no ha existido desde que ha habido nación. Tenemos la responsabilidad de eliminar de todas nuestras presentaciones cualquier cosa que tenga sabor a desquite. y a desafío, y que ataque iglesias o individuos, porque esto no es el camino ni el método de Cristo.” </a:t>
            </a:r>
            <a:r>
              <a:rPr lang="es-MX" b="0" i="1" dirty="0">
                <a:solidFill>
                  <a:schemeClr val="tx1"/>
                </a:solidFill>
                <a:latin typeface="Avenir Next LT Pro" panose="020B0504020202020204" pitchFamily="34" charset="0"/>
                <a:ea typeface="+mn-ea"/>
              </a:rPr>
              <a:t>(Testimonios para la iglesia, t. 9, p. 196).</a:t>
            </a:r>
          </a:p>
          <a:p>
            <a:r>
              <a:rPr lang="es-MX" sz="1900" dirty="0">
                <a:solidFill>
                  <a:schemeClr val="tx1"/>
                </a:solidFill>
                <a:latin typeface="Avenir Next LT Pro" panose="020B0504020202020204" pitchFamily="34" charset="0"/>
              </a:rPr>
              <a:t>Reflexionando:</a:t>
            </a:r>
            <a:r>
              <a:rPr lang="es-MX" sz="1900" dirty="0">
                <a:solidFill>
                  <a:srgbClr val="C00000"/>
                </a:solidFill>
                <a:latin typeface="Avenir Next LT Pro" panose="020B0504020202020204" pitchFamily="34" charset="0"/>
              </a:rPr>
              <a:t> “Así, todo lo que quieran que los hombres les hagan, háganlo también ustedes a ellos. Esta es la ley y los profetas” (Mat. 7:12).</a:t>
            </a:r>
          </a:p>
        </p:txBody>
      </p:sp>
      <p:sp>
        <p:nvSpPr>
          <p:cNvPr id="7" name="Rectángulo 6">
            <a:extLst>
              <a:ext uri="{FF2B5EF4-FFF2-40B4-BE49-F238E27FC236}">
                <a16:creationId xmlns:a16="http://schemas.microsoft.com/office/drawing/2014/main" id="{29ECB11D-D089-4830-9D19-3A36501AD235}"/>
              </a:ext>
            </a:extLst>
          </p:cNvPr>
          <p:cNvSpPr/>
          <p:nvPr/>
        </p:nvSpPr>
        <p:spPr>
          <a:xfrm>
            <a:off x="8616281" y="1526975"/>
            <a:ext cx="3575719" cy="4968552"/>
          </a:xfrm>
          <a:prstGeom prst="rect">
            <a:avLst/>
          </a:prstGeom>
          <a:blipFill dpi="0" rotWithShape="1">
            <a:blip r:embed="rId3">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Tree>
    <p:extLst>
      <p:ext uri="{BB962C8B-B14F-4D97-AF65-F5344CB8AC3E}">
        <p14:creationId xmlns:p14="http://schemas.microsoft.com/office/powerpoint/2010/main" val="4259797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5D51EE5B-2987-4924-9FEC-9A2FD12BAF85}"/>
              </a:ext>
            </a:extLst>
          </p:cNvPr>
          <p:cNvSpPr txBox="1"/>
          <p:nvPr/>
        </p:nvSpPr>
        <p:spPr>
          <a:xfrm>
            <a:off x="0" y="97469"/>
            <a:ext cx="12192000" cy="523219"/>
          </a:xfrm>
          <a:prstGeom prst="rect">
            <a:avLst/>
          </a:prstGeom>
          <a:noFill/>
        </p:spPr>
        <p:txBody>
          <a:bodyPr wrap="square" rtlCol="0" anchor="ctr" anchorCtr="0">
            <a:normAutofit/>
          </a:bodyPr>
          <a:lstStyle/>
          <a:p>
            <a:pPr algn="ctr"/>
            <a:r>
              <a:rPr lang="es-MX" sz="2800" b="1" dirty="0">
                <a:solidFill>
                  <a:schemeClr val="bg1"/>
                </a:solidFill>
                <a:latin typeface="Avenir LT Std 65 Medium" panose="020B0803020203020204" pitchFamily="34" charset="0"/>
                <a:cs typeface="Lucida Sans Unicode" panose="020B0602030504020204" pitchFamily="34" charset="0"/>
              </a:rPr>
              <a:t>LA ESTRATEGIA FINAL DE SATANÁS</a:t>
            </a:r>
          </a:p>
        </p:txBody>
      </p:sp>
      <p:sp>
        <p:nvSpPr>
          <p:cNvPr id="3" name="CuadroTexto 2">
            <a:extLst>
              <a:ext uri="{FF2B5EF4-FFF2-40B4-BE49-F238E27FC236}">
                <a16:creationId xmlns:a16="http://schemas.microsoft.com/office/drawing/2014/main" id="{6F911482-FA16-4796-8C5E-EB2C924F117C}"/>
              </a:ext>
            </a:extLst>
          </p:cNvPr>
          <p:cNvSpPr txBox="1"/>
          <p:nvPr/>
        </p:nvSpPr>
        <p:spPr>
          <a:xfrm>
            <a:off x="191345" y="620688"/>
            <a:ext cx="8424936" cy="1323439"/>
          </a:xfrm>
          <a:prstGeom prst="rect">
            <a:avLst/>
          </a:prstGeom>
          <a:noFill/>
        </p:spPr>
        <p:txBody>
          <a:bodyPr wrap="square" rtlCol="0">
            <a:spAutoFit/>
          </a:bodyPr>
          <a:lstStyle/>
          <a:p>
            <a:pPr algn="just"/>
            <a:r>
              <a:rPr lang="es-MX" sz="1600" b="1" dirty="0">
                <a:latin typeface="Avenir Next LT Pro Demi" panose="020B0704020202020204" pitchFamily="34" charset="0"/>
                <a:cs typeface="Times New Roman" panose="02020603050405020304" pitchFamily="18" charset="0"/>
              </a:rPr>
              <a:t>“Pues son espíritus de demonios, que hacen señales, y van a los reyes de la tierra en todo el mundo, para reunirlos a la batalla de aquel gran día del Dios Todopoderoso.” (Apocalipsis 16: 14)</a:t>
            </a:r>
          </a:p>
          <a:p>
            <a:pPr algn="just"/>
            <a:r>
              <a:rPr lang="es-MX" sz="1600" b="1" dirty="0">
                <a:latin typeface="Avenir Next LT Pro Demi" panose="020B0704020202020204" pitchFamily="34" charset="0"/>
                <a:cs typeface="Times New Roman" panose="02020603050405020304" pitchFamily="18" charset="0"/>
              </a:rPr>
              <a:t>Lee Apocalipsis 17:12 al 14. ¿Cómo describe Juan estas escenas finales de la historia de la Tierra? ¿Qué contraste poderoso vemos aquí?</a:t>
            </a:r>
          </a:p>
        </p:txBody>
      </p:sp>
      <p:sp>
        <p:nvSpPr>
          <p:cNvPr id="4" name="CuadroTexto 3">
            <a:extLst>
              <a:ext uri="{FF2B5EF4-FFF2-40B4-BE49-F238E27FC236}">
                <a16:creationId xmlns:a16="http://schemas.microsoft.com/office/drawing/2014/main" id="{A64C4A9C-2581-4A7A-87B7-14E620AB4C89}"/>
              </a:ext>
            </a:extLst>
          </p:cNvPr>
          <p:cNvSpPr txBox="1">
            <a:spLocks/>
          </p:cNvSpPr>
          <p:nvPr/>
        </p:nvSpPr>
        <p:spPr>
          <a:xfrm>
            <a:off x="191344" y="1916833"/>
            <a:ext cx="8424936" cy="4896543"/>
          </a:xfrm>
          <a:prstGeom prst="rect">
            <a:avLst/>
          </a:prstGeom>
          <a:noFill/>
        </p:spPr>
        <p:txBody>
          <a:bodyPr wrap="square" rtlCol="0">
            <a:normAutofit fontScale="92500" lnSpcReduction="20000"/>
          </a:bodyPr>
          <a:lstStyle>
            <a:defPPr>
              <a:defRPr lang="en-US"/>
            </a:defPPr>
            <a:lvl1pPr indent="0" algn="just">
              <a:spcAft>
                <a:spcPts val="300"/>
              </a:spcAft>
              <a:buFont typeface="Wingdings" panose="05000000000000000000" pitchFamily="2" charset="2"/>
              <a:buNone/>
              <a:defRPr b="1">
                <a:solidFill>
                  <a:srgbClr val="000000"/>
                </a:solidFill>
                <a:latin typeface="Avenir Next LT Pro" panose="020B0504020202020204" pitchFamily="34" charset="0"/>
                <a:ea typeface="Adobe Heiti Std R" panose="020B0400000000000000" pitchFamily="34" charset="-128"/>
                <a:cs typeface="Times New Roman" panose="02020603050405020304" pitchFamily="18" charset="0"/>
              </a:defRPr>
            </a:lvl1pPr>
            <a:lvl2pPr marL="800100" lvl="1" indent="-342900" algn="just">
              <a:spcAft>
                <a:spcPts val="600"/>
              </a:spcAft>
              <a:buFont typeface="+mj-lt"/>
              <a:buAutoNum type="arabicPeriod"/>
              <a:defRPr sz="1600" i="1" u="sng">
                <a:latin typeface="Arial Rounded MT Bold" panose="020F0704030504030204" pitchFamily="34" charset="0"/>
              </a:defRPr>
            </a:lvl2pPr>
          </a:lstStyle>
          <a:p>
            <a:r>
              <a:rPr lang="es-MX" dirty="0"/>
              <a:t>R: </a:t>
            </a:r>
            <a:r>
              <a:rPr lang="es-MX" dirty="0">
                <a:solidFill>
                  <a:srgbClr val="0070C0"/>
                </a:solidFill>
              </a:rPr>
              <a:t>Dice que vio diez reyes y que recibirán autoridad juntamente con la bestia. Estos tienen un mismo propósito, entregando su poder y su autoridad a la bestia (El poder político religioso). Pelean contra el Cordero, pero el Cordero los vence, porque él es Señor de Señores y Rey de Reyes.</a:t>
            </a:r>
          </a:p>
          <a:p>
            <a:r>
              <a:rPr lang="es-MX" b="0" dirty="0"/>
              <a:t>En un mundo de inestabilidad e incertidumbre, un mundo de hambre creciente y pobreza creciente, un mundo de desastres ambientales y una creciente amenaza de armamento nuclear, se está preparando el escenario para identificar al pontífice romano como el líder moral putativo para el mundo. Sería fácil, muy fácil si hubiera un colapso económico, si ocurrieran desastres naturales sin precedentes, si hubiera un ataque nuclear limitado, que el pontífice fuera el que el mundo invita a unir a todos.</a:t>
            </a:r>
          </a:p>
          <a:p>
            <a:r>
              <a:rPr lang="es-MX" dirty="0"/>
              <a:t>“Dios ha puesto a su pueblo en la brecha para reparar la muralla, para elevar el fundamento de muchas generaciones. Las inteligencias celestiales, los ángeles superiores en fortaleza, están esperando, obedientes a sus órdenes, para unirse con los instrumentos humanos, y el Señor intervendrá cuando las cosas hayan alcanzado un estado tal que únicamente el poder divino sea capaz de contrarrestar la obra de los instrumentos satánicos. Cuando su pueblo corra el mayor peligro, cuando al parecer sea incapaz de resistir contra el poder de Satanás, entonces Dios obrará en su favor. La necesidad extrema del hombre constituye la oportunidad de Dios” </a:t>
            </a:r>
            <a:r>
              <a:rPr lang="es-MX" b="0" i="1" dirty="0"/>
              <a:t>(Mensajes selectos, t. 2, p. 428).</a:t>
            </a:r>
            <a:endParaRPr lang="pt-BR" b="0" i="1" dirty="0"/>
          </a:p>
          <a:p>
            <a:r>
              <a:rPr lang="es-MX" dirty="0"/>
              <a:t>Reflexionando:</a:t>
            </a:r>
            <a:r>
              <a:rPr lang="es-MX" dirty="0">
                <a:solidFill>
                  <a:srgbClr val="C00000"/>
                </a:solidFill>
              </a:rPr>
              <a:t> Es importante que mires a tu alrededor, ¿Qué ves? ¿Lo que ves te inspira a buscar la protección Divina y la fuerza de Dios, la de los hombres?</a:t>
            </a:r>
          </a:p>
        </p:txBody>
      </p:sp>
      <p:sp>
        <p:nvSpPr>
          <p:cNvPr id="7" name="Rectángulo 6">
            <a:extLst>
              <a:ext uri="{FF2B5EF4-FFF2-40B4-BE49-F238E27FC236}">
                <a16:creationId xmlns:a16="http://schemas.microsoft.com/office/drawing/2014/main" id="{454AA21A-21D9-4AEE-BE06-96B58D0EF196}"/>
              </a:ext>
            </a:extLst>
          </p:cNvPr>
          <p:cNvSpPr/>
          <p:nvPr/>
        </p:nvSpPr>
        <p:spPr>
          <a:xfrm>
            <a:off x="8616280" y="1556792"/>
            <a:ext cx="3575720" cy="4896543"/>
          </a:xfrm>
          <a:prstGeom prst="rect">
            <a:avLst/>
          </a:prstGeom>
          <a:blipFill dpi="0" rotWithShape="1">
            <a:blip r:embed="rId3">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Tree>
    <p:extLst>
      <p:ext uri="{BB962C8B-B14F-4D97-AF65-F5344CB8AC3E}">
        <p14:creationId xmlns:p14="http://schemas.microsoft.com/office/powerpoint/2010/main" val="512102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C029F711-9A78-4328-B780-DD13D406FB04}"/>
              </a:ext>
            </a:extLst>
          </p:cNvPr>
          <p:cNvSpPr txBox="1"/>
          <p:nvPr/>
        </p:nvSpPr>
        <p:spPr>
          <a:xfrm>
            <a:off x="0" y="116632"/>
            <a:ext cx="12192000" cy="523220"/>
          </a:xfrm>
          <a:prstGeom prst="rect">
            <a:avLst/>
          </a:prstGeom>
          <a:noFill/>
        </p:spPr>
        <p:txBody>
          <a:bodyPr wrap="square" rtlCol="0">
            <a:spAutoFit/>
          </a:bodyPr>
          <a:lstStyle/>
          <a:p>
            <a:pPr algn="ctr"/>
            <a:r>
              <a:rPr lang="es-MX" sz="2800" b="1" dirty="0">
                <a:solidFill>
                  <a:schemeClr val="bg1"/>
                </a:solidFill>
                <a:latin typeface="Avenir LT Std 65 Medium" panose="020B0803020203020204" pitchFamily="34" charset="0"/>
                <a:cs typeface="Lucida Sans Unicode" panose="020B0602030504020204" pitchFamily="34" charset="0"/>
              </a:rPr>
              <a:t>LA MARCA DE LA BESTIA</a:t>
            </a:r>
          </a:p>
        </p:txBody>
      </p:sp>
      <p:sp>
        <p:nvSpPr>
          <p:cNvPr id="3" name="CuadroTexto 2">
            <a:extLst>
              <a:ext uri="{FF2B5EF4-FFF2-40B4-BE49-F238E27FC236}">
                <a16:creationId xmlns:a16="http://schemas.microsoft.com/office/drawing/2014/main" id="{77056CE7-0198-4461-A0E8-3D9713B442E3}"/>
              </a:ext>
            </a:extLst>
          </p:cNvPr>
          <p:cNvSpPr txBox="1"/>
          <p:nvPr/>
        </p:nvSpPr>
        <p:spPr>
          <a:xfrm>
            <a:off x="335360" y="620688"/>
            <a:ext cx="8330736" cy="1569660"/>
          </a:xfrm>
          <a:prstGeom prst="rect">
            <a:avLst/>
          </a:prstGeom>
          <a:noFill/>
        </p:spPr>
        <p:txBody>
          <a:bodyPr wrap="square" rtlCol="0">
            <a:spAutoFit/>
          </a:bodyPr>
          <a:lstStyle/>
          <a:p>
            <a:pPr algn="just"/>
            <a:r>
              <a:rPr lang="es-MX" sz="1600" b="1" dirty="0">
                <a:latin typeface="Avenir Next LT Pro Demi" panose="020B0704020202020204" pitchFamily="34" charset="0"/>
                <a:cs typeface="Times New Roman" panose="02020603050405020304" pitchFamily="18" charset="0"/>
              </a:rPr>
              <a:t>“Y la bestia que vi era semejante a un leopardo, y sus pies como de oso, y su boca como boca de león. Y el dragón le dio su poder y su trono, y grande autoridad.” (Apocalipsis 13: 2)</a:t>
            </a:r>
          </a:p>
          <a:p>
            <a:pPr algn="just"/>
            <a:r>
              <a:rPr lang="es-MX" sz="1600" b="1" dirty="0">
                <a:latin typeface="Avenir Next LT Pro Demi" panose="020B0704020202020204" pitchFamily="34" charset="0"/>
                <a:cs typeface="Times New Roman" panose="02020603050405020304" pitchFamily="18" charset="0"/>
              </a:rPr>
              <a:t>Lee Apocalipsis 14:9 y compáralo con Apocalipsis 14:12. ¿Dónde se coloca la marca de la bestia? (Ver </a:t>
            </a:r>
            <a:r>
              <a:rPr lang="es-MX" sz="1600" b="1" dirty="0" err="1">
                <a:latin typeface="Avenir Next LT Pro Demi" panose="020B0704020202020204" pitchFamily="34" charset="0"/>
                <a:cs typeface="Times New Roman" panose="02020603050405020304" pitchFamily="18" charset="0"/>
              </a:rPr>
              <a:t>Deut</a:t>
            </a:r>
            <a:r>
              <a:rPr lang="es-MX" sz="1600" b="1" dirty="0">
                <a:latin typeface="Avenir Next LT Pro Demi" panose="020B0704020202020204" pitchFamily="34" charset="0"/>
                <a:cs typeface="Times New Roman" panose="02020603050405020304" pitchFamily="18" charset="0"/>
              </a:rPr>
              <a:t>. 6:8; 11:18). ¿Qué dos características contrastan al pueblo de Dios con quienes reciben la marca de la bestia?</a:t>
            </a:r>
          </a:p>
        </p:txBody>
      </p:sp>
      <p:sp>
        <p:nvSpPr>
          <p:cNvPr id="4" name="CuadroTexto 3">
            <a:extLst>
              <a:ext uri="{FF2B5EF4-FFF2-40B4-BE49-F238E27FC236}">
                <a16:creationId xmlns:a16="http://schemas.microsoft.com/office/drawing/2014/main" id="{383394F0-88F1-43E6-88DB-DE4FFEB17AC1}"/>
              </a:ext>
            </a:extLst>
          </p:cNvPr>
          <p:cNvSpPr txBox="1">
            <a:spLocks/>
          </p:cNvSpPr>
          <p:nvPr/>
        </p:nvSpPr>
        <p:spPr>
          <a:xfrm>
            <a:off x="300810" y="2060848"/>
            <a:ext cx="8296729" cy="4797152"/>
          </a:xfrm>
          <a:prstGeom prst="rect">
            <a:avLst/>
          </a:prstGeom>
          <a:noFill/>
        </p:spPr>
        <p:txBody>
          <a:bodyPr wrap="square" rtlCol="0">
            <a:normAutofit fontScale="92500" lnSpcReduction="20000"/>
          </a:bodyPr>
          <a:lstStyle>
            <a:defPPr>
              <a:defRPr lang="en-US"/>
            </a:defPPr>
            <a:lvl1pPr indent="0" algn="just">
              <a:spcAft>
                <a:spcPts val="1200"/>
              </a:spcAft>
              <a:buFont typeface="Wingdings" panose="05000000000000000000" pitchFamily="2" charset="2"/>
              <a:buNone/>
              <a:defRPr>
                <a:latin typeface="Lucida Fax" panose="02060602050505020204" pitchFamily="18" charset="0"/>
              </a:defRPr>
            </a:lvl1pPr>
            <a:lvl2pPr marL="800100" lvl="1" indent="-342900" algn="just">
              <a:spcAft>
                <a:spcPts val="600"/>
              </a:spcAft>
              <a:buFont typeface="+mj-lt"/>
              <a:buAutoNum type="arabicPeriod"/>
              <a:defRPr sz="1600" i="1" u="sng">
                <a:latin typeface="Arial Rounded MT Bold" panose="020F0704030504030204" pitchFamily="34" charset="0"/>
              </a:defRPr>
            </a:lvl2pPr>
          </a:lstStyle>
          <a:p>
            <a:pPr>
              <a:spcAft>
                <a:spcPts val="300"/>
              </a:spcAft>
            </a:pPr>
            <a:r>
              <a:rPr lang="es-MX" b="1" dirty="0">
                <a:latin typeface="Avenir Next LT Pro" panose="020B0504020202020204" pitchFamily="34" charset="0"/>
                <a:cs typeface="Times New Roman" panose="02020603050405020304" pitchFamily="18" charset="0"/>
              </a:rPr>
              <a:t>R:</a:t>
            </a:r>
            <a:r>
              <a:rPr lang="es-MX" dirty="0">
                <a:latin typeface="Avenir Next LT Pro" panose="020B0504020202020204" pitchFamily="34" charset="0"/>
                <a:cs typeface="Times New Roman" panose="02020603050405020304" pitchFamily="18" charset="0"/>
              </a:rPr>
              <a:t> </a:t>
            </a:r>
            <a:r>
              <a:rPr lang="es-MX" b="1" dirty="0">
                <a:solidFill>
                  <a:schemeClr val="accent1">
                    <a:lumMod val="75000"/>
                  </a:schemeClr>
                </a:solidFill>
                <a:latin typeface="Avenir Next LT Pro" panose="020B0504020202020204" pitchFamily="34" charset="0"/>
                <a:cs typeface="Times New Roman" panose="02020603050405020304" pitchFamily="18" charset="0"/>
              </a:rPr>
              <a:t>La marca de la bestia será colocada en la frente y la mano (En la mente y en las acciones). El pueblo de Dios guarda los mandamientos de Dios y tienen el testimonio de Jesús.</a:t>
            </a:r>
          </a:p>
          <a:p>
            <a:pPr>
              <a:spcAft>
                <a:spcPts val="300"/>
              </a:spcAft>
            </a:pPr>
            <a:r>
              <a:rPr lang="es-MX" dirty="0">
                <a:latin typeface="Avenir Next LT Pro" panose="020B0504020202020204" pitchFamily="34" charset="0"/>
                <a:cs typeface="Times New Roman" panose="02020603050405020304" pitchFamily="18" charset="0"/>
              </a:rPr>
              <a:t>Un día común de adoración tiene el potencial de unir a un mundo dividido. El tema de la marca de la bestia gira en torno a la adoración. Se centra en la cuestión de la autoridad. Dado que el cambio del sábado bíblico fue instituido por una unión iglesia-estado en los primeros siglos, la adoración en el primer día de la semana es el signo de la autoridad papal. Para cambiar la ley de Dios, alguien o algún grupo debe tener autoridad que (falsamente) se asume que es más alta que la autoridad de Dios.</a:t>
            </a:r>
          </a:p>
          <a:p>
            <a:pPr>
              <a:spcAft>
                <a:spcPts val="300"/>
              </a:spcAft>
            </a:pPr>
            <a:r>
              <a:rPr lang="es-MX" b="1" dirty="0">
                <a:latin typeface="Avenir Next LT Pro" panose="020B0504020202020204" pitchFamily="34" charset="0"/>
                <a:cs typeface="Times New Roman" panose="02020603050405020304" pitchFamily="18" charset="0"/>
              </a:rPr>
              <a:t>“Cuando los hombres rechacen entonces la institución que Dios declaró ser el signo de su autoridad, y honren en su lugar lo que Roma escogió como signo de su supremacía, ellos aceptarán de hecho el signo de la sumisión a Roma, «la marca de la bestia». Y solo cuando la cuestión haya sido expuesta así a las claras ante los hombres, y ellos hayan sido llamados a escoger entre los mandamientos de Dios y los mandamientos de los hombres, será cuando los que perseveren en la transgresión recibirán «la marca de la bestia»” </a:t>
            </a:r>
            <a:r>
              <a:rPr lang="es-MX" i="1" dirty="0">
                <a:latin typeface="Avenir Next LT Pro" panose="020B0504020202020204" pitchFamily="34" charset="0"/>
                <a:cs typeface="Times New Roman" panose="02020603050405020304" pitchFamily="18" charset="0"/>
              </a:rPr>
              <a:t>(El conflicto de los siglos, p. 443).</a:t>
            </a:r>
            <a:endParaRPr lang="es-MX" b="1" i="1" dirty="0">
              <a:latin typeface="Avenir Next LT Pro" panose="020B0504020202020204" pitchFamily="34" charset="0"/>
              <a:cs typeface="Times New Roman" panose="02020603050405020304" pitchFamily="18" charset="0"/>
            </a:endParaRPr>
          </a:p>
          <a:p>
            <a:pPr>
              <a:spcAft>
                <a:spcPts val="300"/>
              </a:spcAft>
            </a:pPr>
            <a:r>
              <a:rPr lang="es-MX" b="1" dirty="0">
                <a:latin typeface="Avenir Next LT Pro" panose="020B0504020202020204" pitchFamily="34" charset="0"/>
                <a:cs typeface="Times New Roman" panose="02020603050405020304" pitchFamily="18" charset="0"/>
              </a:rPr>
              <a:t>Reflexionando: </a:t>
            </a:r>
            <a:r>
              <a:rPr lang="es-MX" b="1" dirty="0">
                <a:solidFill>
                  <a:srgbClr val="C00000"/>
                </a:solidFill>
                <a:latin typeface="Avenir Next LT Pro" panose="020B0504020202020204" pitchFamily="34" charset="0"/>
                <a:cs typeface="Times New Roman" panose="02020603050405020304" pitchFamily="18" charset="0"/>
              </a:rPr>
              <a:t>¿De qué manera la humanidad siempre ha estado dividida en función de estar del lado de Dios o de Satanás? ¿Por qué no puede haber un término medio? ¿Cómo podemos saber, con seguridad, de qué lado estamos realmente?</a:t>
            </a:r>
            <a:endParaRPr lang="es-MX" b="1" dirty="0">
              <a:solidFill>
                <a:srgbClr val="C00000"/>
              </a:solidFill>
              <a:latin typeface="Avenir Next LT Pro" panose="020B0504020202020204" pitchFamily="34" charset="0"/>
            </a:endParaRPr>
          </a:p>
        </p:txBody>
      </p:sp>
      <p:sp>
        <p:nvSpPr>
          <p:cNvPr id="5" name="Rectángulo 4">
            <a:extLst>
              <a:ext uri="{FF2B5EF4-FFF2-40B4-BE49-F238E27FC236}">
                <a16:creationId xmlns:a16="http://schemas.microsoft.com/office/drawing/2014/main" id="{B77F7DB8-AB9F-47B0-B8B3-B0B72DCCFF86}"/>
              </a:ext>
            </a:extLst>
          </p:cNvPr>
          <p:cNvSpPr/>
          <p:nvPr/>
        </p:nvSpPr>
        <p:spPr>
          <a:xfrm>
            <a:off x="8632089" y="1507788"/>
            <a:ext cx="3559911" cy="4990290"/>
          </a:xfrm>
          <a:prstGeom prst="rect">
            <a:avLst/>
          </a:prstGeom>
          <a:blipFill dpi="0" rotWithShape="1">
            <a:blip r:embed="rId3">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t> </a:t>
            </a:r>
          </a:p>
        </p:txBody>
      </p:sp>
    </p:spTree>
    <p:extLst>
      <p:ext uri="{BB962C8B-B14F-4D97-AF65-F5344CB8AC3E}">
        <p14:creationId xmlns:p14="http://schemas.microsoft.com/office/powerpoint/2010/main" val="948391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8E7D9D1-010B-43C2-A2B5-787DCD4797EB}"/>
              </a:ext>
            </a:extLst>
          </p:cNvPr>
          <p:cNvSpPr txBox="1"/>
          <p:nvPr/>
        </p:nvSpPr>
        <p:spPr>
          <a:xfrm>
            <a:off x="0" y="97468"/>
            <a:ext cx="12192000" cy="523220"/>
          </a:xfrm>
          <a:prstGeom prst="rect">
            <a:avLst/>
          </a:prstGeom>
          <a:noFill/>
        </p:spPr>
        <p:txBody>
          <a:bodyPr wrap="square" rtlCol="0">
            <a:spAutoFit/>
          </a:bodyPr>
          <a:lstStyle/>
          <a:p>
            <a:pPr algn="ctr"/>
            <a:r>
              <a:rPr lang="es-MX" sz="2800" b="1" i="0" dirty="0">
                <a:solidFill>
                  <a:schemeClr val="bg1"/>
                </a:solidFill>
                <a:effectLst/>
                <a:latin typeface="Avenir LT Std 65 Medium" panose="020B0803020203020204" pitchFamily="34" charset="0"/>
              </a:rPr>
              <a:t>LA PRUEBA DEL SÁBADO</a:t>
            </a:r>
            <a:endParaRPr lang="es-MX" sz="2800" b="1" dirty="0">
              <a:solidFill>
                <a:schemeClr val="bg1"/>
              </a:solidFill>
              <a:latin typeface="Avenir LT Std 65 Medium" panose="020B0803020203020204" pitchFamily="34" charset="0"/>
              <a:cs typeface="Lucida Sans Unicode" panose="020B0602030504020204" pitchFamily="34" charset="0"/>
            </a:endParaRPr>
          </a:p>
        </p:txBody>
      </p:sp>
      <p:sp>
        <p:nvSpPr>
          <p:cNvPr id="4" name="CuadroTexto 3">
            <a:extLst>
              <a:ext uri="{FF2B5EF4-FFF2-40B4-BE49-F238E27FC236}">
                <a16:creationId xmlns:a16="http://schemas.microsoft.com/office/drawing/2014/main" id="{7945C082-5F5A-4162-ABBF-29242DBFBADE}"/>
              </a:ext>
            </a:extLst>
          </p:cNvPr>
          <p:cNvSpPr txBox="1"/>
          <p:nvPr/>
        </p:nvSpPr>
        <p:spPr>
          <a:xfrm>
            <a:off x="335360" y="620688"/>
            <a:ext cx="8330736" cy="1569660"/>
          </a:xfrm>
          <a:prstGeom prst="rect">
            <a:avLst/>
          </a:prstGeom>
          <a:noFill/>
        </p:spPr>
        <p:txBody>
          <a:bodyPr wrap="square" rtlCol="0">
            <a:spAutoFit/>
          </a:bodyPr>
          <a:lstStyle/>
          <a:p>
            <a:pPr algn="just"/>
            <a:r>
              <a:rPr lang="es-MX" sz="1600" b="1" dirty="0">
                <a:latin typeface="Avenir Next LT Pro Demi" panose="020B0704020202020204" pitchFamily="34" charset="0"/>
                <a:cs typeface="Times New Roman" panose="02020603050405020304" pitchFamily="18" charset="0"/>
              </a:rPr>
              <a:t>“Después miré, y he aquí el Cordero estaba en pie sobre el monte de Sion, y con él ciento cuarenta y cuatro mil, que tenían el nombre de él y el de su Padre escrito en la frente” (Apocalipsis 14:1”)</a:t>
            </a:r>
          </a:p>
          <a:p>
            <a:pPr algn="just"/>
            <a:r>
              <a:rPr lang="es-MX" sz="1600" b="1" dirty="0">
                <a:latin typeface="Avenir Next LT Pro Demi" panose="020B0704020202020204" pitchFamily="34" charset="0"/>
                <a:cs typeface="Times New Roman" panose="02020603050405020304" pitchFamily="18" charset="0"/>
              </a:rPr>
              <a:t>Lee Éxodo 20:8 al 11. ¿Qué elementos de un sello bíblico encuentras en el mandamiento del sábado? ¿En qué se diferencia el mandamiento del sábado de todos los demás mandamientos del Decálogo?</a:t>
            </a:r>
          </a:p>
        </p:txBody>
      </p:sp>
      <p:sp>
        <p:nvSpPr>
          <p:cNvPr id="5" name="CuadroTexto 4">
            <a:extLst>
              <a:ext uri="{FF2B5EF4-FFF2-40B4-BE49-F238E27FC236}">
                <a16:creationId xmlns:a16="http://schemas.microsoft.com/office/drawing/2014/main" id="{E63A5537-798E-49B6-A59F-CBBBA1F00FC9}"/>
              </a:ext>
            </a:extLst>
          </p:cNvPr>
          <p:cNvSpPr txBox="1">
            <a:spLocks/>
          </p:cNvSpPr>
          <p:nvPr/>
        </p:nvSpPr>
        <p:spPr>
          <a:xfrm>
            <a:off x="335360" y="2060848"/>
            <a:ext cx="8330736" cy="4797152"/>
          </a:xfrm>
          <a:prstGeom prst="rect">
            <a:avLst/>
          </a:prstGeom>
          <a:noFill/>
        </p:spPr>
        <p:txBody>
          <a:bodyPr wrap="square" rtlCol="0">
            <a:normAutofit fontScale="92500" lnSpcReduction="20000"/>
          </a:bodyPr>
          <a:lstStyle>
            <a:defPPr>
              <a:defRPr lang="en-US"/>
            </a:defPPr>
            <a:lvl1pPr indent="0" algn="just">
              <a:spcAft>
                <a:spcPts val="300"/>
              </a:spcAft>
              <a:buFont typeface="Wingdings" panose="05000000000000000000" pitchFamily="2" charset="2"/>
              <a:buNone/>
              <a:defRPr b="1">
                <a:latin typeface="Avenir Next LT Pro" panose="020B0504020202020204" pitchFamily="34" charset="0"/>
                <a:cs typeface="Times New Roman" panose="02020603050405020304" pitchFamily="18" charset="0"/>
              </a:defRPr>
            </a:lvl1pPr>
            <a:lvl2pPr marL="800100" lvl="1" indent="-342900" algn="just">
              <a:spcAft>
                <a:spcPts val="600"/>
              </a:spcAft>
              <a:buFont typeface="+mj-lt"/>
              <a:buAutoNum type="arabicPeriod"/>
              <a:defRPr sz="1600" i="1" u="sng">
                <a:latin typeface="Arial Rounded MT Bold" panose="020F0704030504030204" pitchFamily="34" charset="0"/>
              </a:defRPr>
            </a:lvl2pPr>
          </a:lstStyle>
          <a:p>
            <a:r>
              <a:rPr lang="es-MX" dirty="0"/>
              <a:t>R: </a:t>
            </a:r>
            <a:r>
              <a:rPr lang="es-MX" dirty="0">
                <a:solidFill>
                  <a:schemeClr val="accent1">
                    <a:lumMod val="75000"/>
                  </a:schemeClr>
                </a:solidFill>
              </a:rPr>
              <a:t>El nombre del dueño del Sello “El Señor tu Dios”, El título del dueño del sello “Creador” y por último el territorio del propietario del Sello. El cuarto mandamiento fue reposa por Dios para ejemplo de nosotros, fue bendecido y santificado.</a:t>
            </a:r>
          </a:p>
          <a:p>
            <a:r>
              <a:rPr lang="es-MX" b="0" dirty="0"/>
              <a:t>La mayoría de los Diez Mandamientos son aceptados incluso por personas seculares como principios de sentido común que son buenos para la sociedad en general. Pero el sábado nos coloca en una posición especial de adoración y lealtad al Creador. Es por eso que se señala como el mandamiento clave: la "señal" o sello del pacto. Al observar el sábado, el pueblo de Dios de los últimos días está colocando su sello, dando su asentimiento y acuerdo al pacto. Es su promesa de lealtad y obediencia a toda la ley, un reconocimiento de su posición como súbditos del Rey divino.</a:t>
            </a:r>
          </a:p>
          <a:p>
            <a:r>
              <a:rPr lang="es-MX" dirty="0"/>
              <a:t>“Tan pronto como el pueblo de Dios sea sellado en la frente (no se trata de un sello o marca visible, sino de una afirmación intelectual y espiritual en la verdad, del cual será imposible desviarlos), tan pronto como el pueblo de Dios sea sellado y preparado para el zarandeo, este se producirá. En realidad, ya ha comenzado. Los juicios de Dios se hallan ya sobre la tierra para darnos advertencia a fin de que podamos saber lo que nos espera…” </a:t>
            </a:r>
            <a:r>
              <a:rPr lang="es-MX" b="0" i="1" dirty="0"/>
              <a:t>(Maranata: el Señor viene, p. 198).</a:t>
            </a:r>
          </a:p>
          <a:p>
            <a:r>
              <a:rPr lang="es-MX" dirty="0"/>
              <a:t>Reflexionando: </a:t>
            </a:r>
            <a:r>
              <a:rPr lang="es-MX" dirty="0">
                <a:solidFill>
                  <a:srgbClr val="C00000"/>
                </a:solidFill>
              </a:rPr>
              <a:t>¿Qué condiciones ves que se están gestando actualmente que podrían conducir a las restricciones de nuestra libertad religiosa? ¿Qué obstáculos quedan también?</a:t>
            </a:r>
          </a:p>
        </p:txBody>
      </p:sp>
      <p:sp>
        <p:nvSpPr>
          <p:cNvPr id="6" name="Rectángulo 5">
            <a:extLst>
              <a:ext uri="{FF2B5EF4-FFF2-40B4-BE49-F238E27FC236}">
                <a16:creationId xmlns:a16="http://schemas.microsoft.com/office/drawing/2014/main" id="{881A4D12-881E-4FE3-9002-69A2E560BDB9}"/>
              </a:ext>
            </a:extLst>
          </p:cNvPr>
          <p:cNvSpPr/>
          <p:nvPr/>
        </p:nvSpPr>
        <p:spPr>
          <a:xfrm>
            <a:off x="8666096" y="1556327"/>
            <a:ext cx="3525904" cy="4969017"/>
          </a:xfrm>
          <a:prstGeom prst="rect">
            <a:avLst/>
          </a:prstGeom>
          <a:blipFill dpi="0" rotWithShape="1">
            <a:blip r:embed="rId2">
              <a:extLst>
                <a:ext uri="{28A0092B-C50C-407E-A947-70E740481C1C}">
                  <a14:useLocalDpi xmlns:a14="http://schemas.microsoft.com/office/drawing/2010/main" val="0"/>
                </a:ext>
              </a:extLst>
            </a:blip>
            <a:srcRect/>
            <a:stretch>
              <a:fillRect/>
            </a:stretch>
          </a:blipFill>
          <a:scene3d>
            <a:camera prst="orthographicFront">
              <a:rot lat="0" lon="21594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Tree>
    <p:extLst>
      <p:ext uri="{BB962C8B-B14F-4D97-AF65-F5344CB8AC3E}">
        <p14:creationId xmlns:p14="http://schemas.microsoft.com/office/powerpoint/2010/main" val="1404037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ersonalizado 1">
      <a:majorFont>
        <a:latin typeface="Bookman Old Style"/>
        <a:ea typeface=""/>
        <a:cs typeface=""/>
      </a:majorFont>
      <a:minorFont>
        <a:latin typeface="Calibri"/>
        <a:ea typeface=""/>
        <a:cs typeface=""/>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eccion ES" id="{0394C814-B0BB-4D2A-81E0-7ECCD3DA7AB2}" vid="{E1FA17C1-539D-4072-902D-5A1BCEFE71D4}"/>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197046</TotalTime>
  <Words>3083</Words>
  <Application>Microsoft Office PowerPoint</Application>
  <PresentationFormat>Panorámica</PresentationFormat>
  <Paragraphs>60</Paragraphs>
  <Slides>10</Slides>
  <Notes>9</Notes>
  <HiddenSlides>0</HiddenSlides>
  <MMClips>0</MMClips>
  <ScaleCrop>false</ScaleCrop>
  <HeadingPairs>
    <vt:vector size="6" baseType="variant">
      <vt:variant>
        <vt:lpstr>Fuentes usadas</vt:lpstr>
      </vt:variant>
      <vt:variant>
        <vt:i4>22</vt:i4>
      </vt:variant>
      <vt:variant>
        <vt:lpstr>Tema</vt:lpstr>
      </vt:variant>
      <vt:variant>
        <vt:i4>1</vt:i4>
      </vt:variant>
      <vt:variant>
        <vt:lpstr>Títulos de diapositiva</vt:lpstr>
      </vt:variant>
      <vt:variant>
        <vt:i4>10</vt:i4>
      </vt:variant>
    </vt:vector>
  </HeadingPairs>
  <TitlesOfParts>
    <vt:vector size="33" baseType="lpstr">
      <vt:lpstr>Abadi</vt:lpstr>
      <vt:lpstr>Adobe Garamond Pro Bold</vt:lpstr>
      <vt:lpstr>Amasis MT Pro Medium</vt:lpstr>
      <vt:lpstr>Arial</vt:lpstr>
      <vt:lpstr>Arial Rounded MT Bold</vt:lpstr>
      <vt:lpstr>Avenir LT Std 65 Medium</vt:lpstr>
      <vt:lpstr>Avenir Next LT Pro</vt:lpstr>
      <vt:lpstr>Avenir Next LT Pro Demi</vt:lpstr>
      <vt:lpstr>Barlow Condensed Medium</vt:lpstr>
      <vt:lpstr>Baskerville Old Face</vt:lpstr>
      <vt:lpstr>Bernard MT Condensed</vt:lpstr>
      <vt:lpstr>Bookman Old Style</vt:lpstr>
      <vt:lpstr>Calibri</vt:lpstr>
      <vt:lpstr>Eras Bold ITC</vt:lpstr>
      <vt:lpstr>Georgia Pro Cond Semibold</vt:lpstr>
      <vt:lpstr>Gisha</vt:lpstr>
      <vt:lpstr>Impact</vt:lpstr>
      <vt:lpstr>Lato</vt:lpstr>
      <vt:lpstr>Lucida Grande</vt:lpstr>
      <vt:lpstr>Lucida Sans Unicode</vt:lpstr>
      <vt:lpstr>Times New Roman</vt:lpstr>
      <vt:lpstr>Wingdings</vt:lpstr>
      <vt:lpstr>Tema de Office</vt:lpstr>
      <vt:lpstr>Presentación de PowerPoint</vt:lpstr>
      <vt:lpstr>Para memorizar:</vt:lpstr>
      <vt:lpstr>Enfoque del estudio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JORGE CRUZ</dc:creator>
  <cp:lastModifiedBy>JORGE CRUZ</cp:lastModifiedBy>
  <cp:revision>6163</cp:revision>
  <dcterms:created xsi:type="dcterms:W3CDTF">2019-04-09T00:55:26Z</dcterms:created>
  <dcterms:modified xsi:type="dcterms:W3CDTF">2023-06-14T02:11:22Z</dcterms:modified>
</cp:coreProperties>
</file>