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3" r:id="rId1"/>
  </p:sldMasterIdLst>
  <p:notesMasterIdLst>
    <p:notesMasterId r:id="rId12"/>
  </p:notesMasterIdLst>
  <p:handoutMasterIdLst>
    <p:handoutMasterId r:id="rId13"/>
  </p:handoutMasterIdLst>
  <p:sldIdLst>
    <p:sldId id="256" r:id="rId2"/>
    <p:sldId id="26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RGE CRUZ" initials="JC" lastIdx="2" clrIdx="0">
    <p:extLst>
      <p:ext uri="{19B8F6BF-5375-455C-9EA6-DF929625EA0E}">
        <p15:presenceInfo xmlns:p15="http://schemas.microsoft.com/office/powerpoint/2012/main" userId="cf9ca4c8ef569ed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828D"/>
    <a:srgbClr val="038293"/>
    <a:srgbClr val="FFFEFF"/>
    <a:srgbClr val="000000"/>
    <a:srgbClr val="FD1634"/>
    <a:srgbClr val="BE0707"/>
    <a:srgbClr val="FE1431"/>
    <a:srgbClr val="250703"/>
    <a:srgbClr val="41351D"/>
    <a:srgbClr val="FEC3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92718" autoAdjust="0"/>
  </p:normalViewPr>
  <p:slideViewPr>
    <p:cSldViewPr showGuides="1">
      <p:cViewPr varScale="1">
        <p:scale>
          <a:sx n="79" d="100"/>
          <a:sy n="79" d="100"/>
        </p:scale>
        <p:origin x="134" y="53"/>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66" d="100"/>
          <a:sy n="66" d="100"/>
        </p:scale>
        <p:origin x="3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5F1A038-C882-4A29-92BF-44A4D109F78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a:extLst>
              <a:ext uri="{FF2B5EF4-FFF2-40B4-BE49-F238E27FC236}">
                <a16:creationId xmlns:a16="http://schemas.microsoft.com/office/drawing/2014/main" id="{655EFADA-9D39-4E05-9E93-70F7BDE398E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150B08-7AA2-4F53-A7FF-462A0E570016}" type="datetimeFigureOut">
              <a:rPr lang="es-MX" smtClean="0"/>
              <a:t>21/03/2023</a:t>
            </a:fld>
            <a:endParaRPr lang="es-MX"/>
          </a:p>
        </p:txBody>
      </p:sp>
      <p:sp>
        <p:nvSpPr>
          <p:cNvPr id="4" name="Marcador de pie de página 3">
            <a:extLst>
              <a:ext uri="{FF2B5EF4-FFF2-40B4-BE49-F238E27FC236}">
                <a16:creationId xmlns:a16="http://schemas.microsoft.com/office/drawing/2014/main" id="{DB491E8D-6494-4C91-98A3-6B6D3A1D620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5" name="Marcador de número de diapositiva 4">
            <a:extLst>
              <a:ext uri="{FF2B5EF4-FFF2-40B4-BE49-F238E27FC236}">
                <a16:creationId xmlns:a16="http://schemas.microsoft.com/office/drawing/2014/main" id="{2BF41129-DE05-4165-BEFB-27C01AACBC8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EE3689-A360-4BF5-B180-B19E22989DCD}" type="slidenum">
              <a:rPr lang="es-MX" smtClean="0"/>
              <a:t>‹Nº›</a:t>
            </a:fld>
            <a:endParaRPr lang="es-MX"/>
          </a:p>
        </p:txBody>
      </p:sp>
    </p:spTree>
    <p:extLst>
      <p:ext uri="{BB962C8B-B14F-4D97-AF65-F5344CB8AC3E}">
        <p14:creationId xmlns:p14="http://schemas.microsoft.com/office/powerpoint/2010/main" val="6388006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83291F-A549-4BEA-ADC8-4D7EA4332E19}" type="datetimeFigureOut">
              <a:rPr lang="es-MX" smtClean="0"/>
              <a:t>21/03/2023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D4040-2FF7-4002-8F2E-1B7805CB9EA6}" type="slidenum">
              <a:rPr lang="es-MX" smtClean="0"/>
              <a:t>‹Nº›</a:t>
            </a:fld>
            <a:endParaRPr lang="es-MX"/>
          </a:p>
        </p:txBody>
      </p:sp>
    </p:spTree>
    <p:extLst>
      <p:ext uri="{BB962C8B-B14F-4D97-AF65-F5344CB8AC3E}">
        <p14:creationId xmlns:p14="http://schemas.microsoft.com/office/powerpoint/2010/main" val="279802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1</a:t>
            </a:fld>
            <a:endParaRPr lang="es-MX"/>
          </a:p>
        </p:txBody>
      </p:sp>
    </p:spTree>
    <p:extLst>
      <p:ext uri="{BB962C8B-B14F-4D97-AF65-F5344CB8AC3E}">
        <p14:creationId xmlns:p14="http://schemas.microsoft.com/office/powerpoint/2010/main" val="320094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2</a:t>
            </a:fld>
            <a:endParaRPr lang="es-MX"/>
          </a:p>
        </p:txBody>
      </p:sp>
    </p:spTree>
    <p:extLst>
      <p:ext uri="{BB962C8B-B14F-4D97-AF65-F5344CB8AC3E}">
        <p14:creationId xmlns:p14="http://schemas.microsoft.com/office/powerpoint/2010/main" val="25296788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3</a:t>
            </a:fld>
            <a:endParaRPr lang="es-MX"/>
          </a:p>
        </p:txBody>
      </p:sp>
    </p:spTree>
    <p:extLst>
      <p:ext uri="{BB962C8B-B14F-4D97-AF65-F5344CB8AC3E}">
        <p14:creationId xmlns:p14="http://schemas.microsoft.com/office/powerpoint/2010/main" val="1657507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0" dirty="0">
              <a:latin typeface="Avenir Next LT Pro" panose="020B0504020202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4</a:t>
            </a:fld>
            <a:endParaRPr lang="es-MX"/>
          </a:p>
        </p:txBody>
      </p:sp>
    </p:spTree>
    <p:extLst>
      <p:ext uri="{BB962C8B-B14F-4D97-AF65-F5344CB8AC3E}">
        <p14:creationId xmlns:p14="http://schemas.microsoft.com/office/powerpoint/2010/main" val="82022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5</a:t>
            </a:fld>
            <a:endParaRPr lang="es-MX"/>
          </a:p>
        </p:txBody>
      </p:sp>
    </p:spTree>
    <p:extLst>
      <p:ext uri="{BB962C8B-B14F-4D97-AF65-F5344CB8AC3E}">
        <p14:creationId xmlns:p14="http://schemas.microsoft.com/office/powerpoint/2010/main" val="30633939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sz="800" i="1" baseline="30000" dirty="0">
              <a:latin typeface="Abadi" panose="020B0604020104020204" pitchFamily="34" charset="0"/>
            </a:endParaRPr>
          </a:p>
        </p:txBody>
      </p:sp>
      <p:sp>
        <p:nvSpPr>
          <p:cNvPr id="4" name="Marcador de número de diapositiva 3"/>
          <p:cNvSpPr>
            <a:spLocks noGrp="1"/>
          </p:cNvSpPr>
          <p:nvPr>
            <p:ph type="sldNum" sz="quarter" idx="5"/>
          </p:nvPr>
        </p:nvSpPr>
        <p:spPr/>
        <p:txBody>
          <a:bodyPr/>
          <a:lstStyle/>
          <a:p>
            <a:fld id="{E43D4040-2FF7-4002-8F2E-1B7805CB9EA6}" type="slidenum">
              <a:rPr lang="es-MX" smtClean="0"/>
              <a:t>6</a:t>
            </a:fld>
            <a:endParaRPr lang="es-MX"/>
          </a:p>
        </p:txBody>
      </p:sp>
    </p:spTree>
    <p:extLst>
      <p:ext uri="{BB962C8B-B14F-4D97-AF65-F5344CB8AC3E}">
        <p14:creationId xmlns:p14="http://schemas.microsoft.com/office/powerpoint/2010/main" val="682493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lvl="0" indent="0">
              <a:buFont typeface="Arial" panose="020B0604020202020204" pitchFamily="34" charset="0"/>
              <a:buNone/>
            </a:pPr>
            <a:endParaRPr lang="es-MX" baseline="30000"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7</a:t>
            </a:fld>
            <a:endParaRPr lang="es-MX"/>
          </a:p>
        </p:txBody>
      </p:sp>
    </p:spTree>
    <p:extLst>
      <p:ext uri="{BB962C8B-B14F-4D97-AF65-F5344CB8AC3E}">
        <p14:creationId xmlns:p14="http://schemas.microsoft.com/office/powerpoint/2010/main" val="3155717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E43D4040-2FF7-4002-8F2E-1B7805CB9EA6}" type="slidenum">
              <a:rPr lang="es-MX" smtClean="0"/>
              <a:t>8</a:t>
            </a:fld>
            <a:endParaRPr lang="es-MX"/>
          </a:p>
        </p:txBody>
      </p:sp>
    </p:spTree>
    <p:extLst>
      <p:ext uri="{BB962C8B-B14F-4D97-AF65-F5344CB8AC3E}">
        <p14:creationId xmlns:p14="http://schemas.microsoft.com/office/powerpoint/2010/main" val="1613190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baseline="30000" dirty="0"/>
              <a:t>.</a:t>
            </a:r>
          </a:p>
        </p:txBody>
      </p:sp>
      <p:sp>
        <p:nvSpPr>
          <p:cNvPr id="4" name="Marcador de número de diapositiva 3"/>
          <p:cNvSpPr>
            <a:spLocks noGrp="1"/>
          </p:cNvSpPr>
          <p:nvPr>
            <p:ph type="sldNum" sz="quarter" idx="5"/>
          </p:nvPr>
        </p:nvSpPr>
        <p:spPr/>
        <p:txBody>
          <a:bodyPr/>
          <a:lstStyle/>
          <a:p>
            <a:fld id="{E43D4040-2FF7-4002-8F2E-1B7805CB9EA6}" type="slidenum">
              <a:rPr lang="es-MX" smtClean="0"/>
              <a:t>10</a:t>
            </a:fld>
            <a:endParaRPr lang="es-MX"/>
          </a:p>
        </p:txBody>
      </p:sp>
    </p:spTree>
    <p:extLst>
      <p:ext uri="{BB962C8B-B14F-4D97-AF65-F5344CB8AC3E}">
        <p14:creationId xmlns:p14="http://schemas.microsoft.com/office/powerpoint/2010/main" val="3572408770"/>
      </p:ext>
    </p:extLst>
  </p:cSld>
  <p:clrMapOvr>
    <a:masterClrMapping/>
  </p:clrMapOvr>
</p:notes>
</file>

<file path=ppt/slideLayouts/_rels/slideLayout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4" name="Imagen 23">
            <a:extLst>
              <a:ext uri="{FF2B5EF4-FFF2-40B4-BE49-F238E27FC236}">
                <a16:creationId xmlns:a16="http://schemas.microsoft.com/office/drawing/2014/main" id="{07363191-81C2-490B-8B56-818EC03A4F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414" b="16207"/>
          <a:stretch/>
        </p:blipFill>
        <p:spPr>
          <a:xfrm>
            <a:off x="2279544" y="12450"/>
            <a:ext cx="8136936" cy="6833844"/>
          </a:xfrm>
          <a:prstGeom prst="rect">
            <a:avLst/>
          </a:prstGeom>
          <a:blipFill>
            <a:blip r:embed="rId3">
              <a:alphaModFix amt="18000"/>
            </a:blip>
            <a:stretch>
              <a:fillRect/>
            </a:stretch>
          </a:blipFill>
        </p:spPr>
      </p:pic>
      <p:sp>
        <p:nvSpPr>
          <p:cNvPr id="9" name="Rectángulo 8">
            <a:extLst>
              <a:ext uri="{FF2B5EF4-FFF2-40B4-BE49-F238E27FC236}">
                <a16:creationId xmlns:a16="http://schemas.microsoft.com/office/drawing/2014/main" id="{26E9E0B9-8769-4180-8CFA-E0F011E0026C}"/>
              </a:ext>
            </a:extLst>
          </p:cNvPr>
          <p:cNvSpPr/>
          <p:nvPr userDrawn="1"/>
        </p:nvSpPr>
        <p:spPr>
          <a:xfrm>
            <a:off x="-19595" y="1049841"/>
            <a:ext cx="2289209" cy="5796453"/>
          </a:xfrm>
          <a:prstGeom prst="rect">
            <a:avLst/>
          </a:prstGeom>
          <a:solidFill>
            <a:srgbClr val="038293"/>
          </a:solidFill>
          <a:ln>
            <a:solidFill>
              <a:srgbClr val="7B2991"/>
            </a:solid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7" name="Rectángulo 6">
            <a:extLst>
              <a:ext uri="{FF2B5EF4-FFF2-40B4-BE49-F238E27FC236}">
                <a16:creationId xmlns:a16="http://schemas.microsoft.com/office/drawing/2014/main" id="{DE5D6099-A003-400A-A47B-D1C1756E01B7}"/>
              </a:ext>
            </a:extLst>
          </p:cNvPr>
          <p:cNvSpPr/>
          <p:nvPr userDrawn="1"/>
        </p:nvSpPr>
        <p:spPr>
          <a:xfrm>
            <a:off x="-24680" y="3675"/>
            <a:ext cx="11665296" cy="1049061"/>
          </a:xfrm>
          <a:prstGeom prst="rect">
            <a:avLst/>
          </a:prstGeom>
          <a:solidFill>
            <a:srgbClr val="FFFEFF"/>
          </a:solidFill>
          <a:ln>
            <a:noFill/>
          </a:ln>
          <a:effectLst>
            <a:outerShdw blurRad="44450" dist="27940" dir="5400000" algn="ctr">
              <a:srgbClr val="000000">
                <a:alpha val="32000"/>
              </a:srgbClr>
            </a:outerShdw>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rmAutofit/>
          </a:bodyPr>
          <a:lstStyle/>
          <a:p>
            <a:pPr marL="0" indent="0" algn="ctr">
              <a:tabLst>
                <a:tab pos="4038600" algn="l"/>
              </a:tabLst>
            </a:pPr>
            <a:r>
              <a:rPr lang="es-MX" sz="1800" b="1" kern="100" cap="none" spc="-150" baseline="0" dirty="0">
                <a:ln w="0"/>
                <a:solidFill>
                  <a:srgbClr val="038293"/>
                </a:solidFill>
                <a:effectLst/>
                <a:latin typeface="Bahnschrift" panose="020B0502040204020203" pitchFamily="34" charset="0"/>
              </a:rPr>
              <a:t>ADMINISTRAR PARA EL SEÑOR…</a:t>
            </a:r>
          </a:p>
          <a:p>
            <a:pPr marL="0" indent="0" algn="ctr">
              <a:tabLst>
                <a:tab pos="4038600" algn="l"/>
              </a:tabLst>
            </a:pPr>
            <a:r>
              <a:rPr lang="es-MX" sz="3200" b="1" cap="none" spc="-150" dirty="0">
                <a:ln w="0"/>
                <a:solidFill>
                  <a:srgbClr val="01828D"/>
                </a:solidFill>
                <a:effectLst/>
                <a:latin typeface="Bahnschrift" panose="020B0502040204020203" pitchFamily="34" charset="0"/>
              </a:rPr>
              <a:t>HASTA QUE ÉL VENGA</a:t>
            </a:r>
          </a:p>
        </p:txBody>
      </p:sp>
      <p:sp>
        <p:nvSpPr>
          <p:cNvPr id="11" name="CuadroTexto 10">
            <a:extLst>
              <a:ext uri="{FF2B5EF4-FFF2-40B4-BE49-F238E27FC236}">
                <a16:creationId xmlns:a16="http://schemas.microsoft.com/office/drawing/2014/main" id="{F4361DCD-ED50-4D94-8817-3A83A6B29BD2}"/>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12" name="CuadroTexto 11">
            <a:extLst>
              <a:ext uri="{FF2B5EF4-FFF2-40B4-BE49-F238E27FC236}">
                <a16:creationId xmlns:a16="http://schemas.microsoft.com/office/drawing/2014/main" id="{A3189337-61CE-4DEA-8C1F-773BAC50A0D5}"/>
              </a:ext>
            </a:extLst>
          </p:cNvPr>
          <p:cNvSpPr txBox="1"/>
          <p:nvPr userDrawn="1"/>
        </p:nvSpPr>
        <p:spPr>
          <a:xfrm>
            <a:off x="19925" y="4365103"/>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19" name="CuadroTexto 18">
            <a:extLst>
              <a:ext uri="{FF2B5EF4-FFF2-40B4-BE49-F238E27FC236}">
                <a16:creationId xmlns:a16="http://schemas.microsoft.com/office/drawing/2014/main" id="{69904FDC-50E3-481E-A586-FBADC4B8E387}"/>
              </a:ext>
            </a:extLst>
          </p:cNvPr>
          <p:cNvSpPr txBox="1"/>
          <p:nvPr userDrawn="1"/>
        </p:nvSpPr>
        <p:spPr>
          <a:xfrm>
            <a:off x="-96687" y="1700808"/>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 – MARZO 2023</a:t>
            </a:r>
          </a:p>
        </p:txBody>
      </p:sp>
      <p:pic>
        <p:nvPicPr>
          <p:cNvPr id="13" name="Imagen 12">
            <a:extLst>
              <a:ext uri="{FF2B5EF4-FFF2-40B4-BE49-F238E27FC236}">
                <a16:creationId xmlns:a16="http://schemas.microsoft.com/office/drawing/2014/main" id="{745B0235-C6A5-4727-A030-92D2BE77CC8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14" name="CuadroTexto 13">
            <a:extLst>
              <a:ext uri="{FF2B5EF4-FFF2-40B4-BE49-F238E27FC236}">
                <a16:creationId xmlns:a16="http://schemas.microsoft.com/office/drawing/2014/main" id="{B5EAC9F4-BDEB-40F4-8BC5-4B34EAB5B0B8}"/>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bg1"/>
                </a:solidFill>
              </a:rPr>
              <a:t>@IglesiaElLlanoTulaHgo</a:t>
            </a:r>
          </a:p>
        </p:txBody>
      </p:sp>
      <p:pic>
        <p:nvPicPr>
          <p:cNvPr id="22" name="Imagen 21">
            <a:extLst>
              <a:ext uri="{FF2B5EF4-FFF2-40B4-BE49-F238E27FC236}">
                <a16:creationId xmlns:a16="http://schemas.microsoft.com/office/drawing/2014/main" id="{DFB04A1B-25FE-4133-B651-07E8A36971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231904" y="6333603"/>
            <a:ext cx="369332" cy="369332"/>
          </a:xfrm>
          <a:prstGeom prst="rect">
            <a:avLst/>
          </a:prstGeom>
          <a:solidFill>
            <a:schemeClr val="bg1"/>
          </a:solidFill>
        </p:spPr>
      </p:pic>
      <p:sp>
        <p:nvSpPr>
          <p:cNvPr id="25" name="CuadroTexto 24">
            <a:extLst>
              <a:ext uri="{FF2B5EF4-FFF2-40B4-BE49-F238E27FC236}">
                <a16:creationId xmlns:a16="http://schemas.microsoft.com/office/drawing/2014/main" id="{EC97752F-23FE-4C36-812A-797F5C7235C0}"/>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bg1"/>
                </a:solidFill>
              </a:rPr>
              <a:t>@</a:t>
            </a:r>
            <a:r>
              <a:rPr lang="es-MX" b="1" dirty="0" err="1">
                <a:solidFill>
                  <a:schemeClr val="bg1"/>
                </a:solidFill>
              </a:rPr>
              <a:t>IASD_EL_Llano</a:t>
            </a:r>
            <a:endParaRPr lang="es-MX" b="1" dirty="0">
              <a:solidFill>
                <a:schemeClr val="bg1"/>
              </a:solidFill>
            </a:endParaRPr>
          </a:p>
        </p:txBody>
      </p:sp>
      <p:sp>
        <p:nvSpPr>
          <p:cNvPr id="23" name="CuadroTexto 22">
            <a:extLst>
              <a:ext uri="{FF2B5EF4-FFF2-40B4-BE49-F238E27FC236}">
                <a16:creationId xmlns:a16="http://schemas.microsoft.com/office/drawing/2014/main" id="{AC89A8F2-C144-4793-911F-8663F2DF6594}"/>
              </a:ext>
            </a:extLst>
          </p:cNvPr>
          <p:cNvSpPr txBox="1"/>
          <p:nvPr userDrawn="1"/>
        </p:nvSpPr>
        <p:spPr>
          <a:xfrm>
            <a:off x="-24680" y="2317602"/>
            <a:ext cx="2331660" cy="989818"/>
          </a:xfrm>
          <a:prstGeom prst="rect">
            <a:avLst/>
          </a:prstGeom>
          <a:noFill/>
        </p:spPr>
        <p:txBody>
          <a:bodyPr wrap="square" rtlCol="0">
            <a:normAutofit fontScale="40000" lnSpcReduction="20000"/>
          </a:bodyPr>
          <a:lstStyle/>
          <a:p>
            <a:pPr algn="ctr"/>
            <a:r>
              <a:rPr lang="es-MX" sz="4400" b="1" baseline="0" dirty="0">
                <a:ln>
                  <a:solidFill>
                    <a:schemeClr val="tx1"/>
                  </a:solidFill>
                </a:ln>
                <a:solidFill>
                  <a:schemeClr val="bg1"/>
                </a:solidFill>
                <a:effectLst/>
                <a:latin typeface="Amasis MT Pro Medium" panose="020B0604020202020204" pitchFamily="18" charset="0"/>
                <a:ea typeface="Gungsuh" panose="02030600000101010101" pitchFamily="18" charset="-127"/>
                <a:cs typeface="Angsana New" panose="020B0502040204020203" pitchFamily="18" charset="-34"/>
              </a:rPr>
              <a:t>LAS RECOMPENSAS DE LA FIDELIDAD</a:t>
            </a:r>
            <a:endParaRPr lang="es-MX" sz="3100" b="1" kern="1200" baseline="0" dirty="0">
              <a:ln>
                <a:solidFill>
                  <a:schemeClr val="tx1"/>
                </a:solidFill>
              </a:ln>
              <a:solidFill>
                <a:schemeClr val="bg1"/>
              </a:solidFill>
              <a:effectLst/>
              <a:latin typeface="Bernard MT Condensed" panose="02050806060905020404" pitchFamily="18" charset="0"/>
              <a:ea typeface="Gungsuh" panose="02030600000101010101" pitchFamily="18" charset="-127"/>
              <a:cs typeface="Angsana New" panose="020B0502040204020203" pitchFamily="18" charset="-34"/>
            </a:endParaRPr>
          </a:p>
        </p:txBody>
      </p:sp>
      <p:sp>
        <p:nvSpPr>
          <p:cNvPr id="26" name="CuadroTexto 25">
            <a:extLst>
              <a:ext uri="{FF2B5EF4-FFF2-40B4-BE49-F238E27FC236}">
                <a16:creationId xmlns:a16="http://schemas.microsoft.com/office/drawing/2014/main" id="{41C00063-55F5-4B92-A7B9-A0842FAD87FD}"/>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7" name="CuadroTexto 26">
            <a:extLst>
              <a:ext uri="{FF2B5EF4-FFF2-40B4-BE49-F238E27FC236}">
                <a16:creationId xmlns:a16="http://schemas.microsoft.com/office/drawing/2014/main" id="{5A3A5932-79C2-4198-8769-C5918668CBF0}"/>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12</a:t>
            </a:r>
          </a:p>
        </p:txBody>
      </p:sp>
      <p:sp>
        <p:nvSpPr>
          <p:cNvPr id="8" name="CuadroTexto 7">
            <a:extLst>
              <a:ext uri="{FF2B5EF4-FFF2-40B4-BE49-F238E27FC236}">
                <a16:creationId xmlns:a16="http://schemas.microsoft.com/office/drawing/2014/main" id="{74E9DE97-4752-4F97-AD6C-85B6C1D2C4F1}"/>
              </a:ext>
            </a:extLst>
          </p:cNvPr>
          <p:cNvSpPr txBox="1"/>
          <p:nvPr userDrawn="1"/>
        </p:nvSpPr>
        <p:spPr>
          <a:xfrm>
            <a:off x="-96688" y="4216003"/>
            <a:ext cx="2441498" cy="365125"/>
          </a:xfrm>
          <a:prstGeom prst="rect">
            <a:avLst/>
          </a:prstGeom>
          <a:noFill/>
        </p:spPr>
        <p:txBody>
          <a:bodyPr wrap="square" rtlCol="0">
            <a:normAutofit/>
          </a:bodyPr>
          <a:lstStyle/>
          <a:p>
            <a:pPr algn="ctr"/>
            <a:r>
              <a:rPr lang="es-MX" sz="1400" b="1" baseline="0" dirty="0">
                <a:ln>
                  <a:solidFill>
                    <a:srgbClr val="1A0606">
                      <a:alpha val="62000"/>
                    </a:srgbClr>
                  </a:solidFill>
                </a:ln>
                <a:solidFill>
                  <a:schemeClr val="bg1"/>
                </a:solidFill>
                <a:effectLst>
                  <a:outerShdw blurRad="50800" dist="38100" dir="2700000" algn="tl" rotWithShape="0">
                    <a:prstClr val="black">
                      <a:alpha val="40000"/>
                    </a:prstClr>
                  </a:outerShdw>
                </a:effectLst>
              </a:rPr>
              <a:t>Para el 25 de Marzo de 2023</a:t>
            </a:r>
          </a:p>
        </p:txBody>
      </p:sp>
      <p:grpSp>
        <p:nvGrpSpPr>
          <p:cNvPr id="57" name="Grupo 56">
            <a:extLst>
              <a:ext uri="{FF2B5EF4-FFF2-40B4-BE49-F238E27FC236}">
                <a16:creationId xmlns:a16="http://schemas.microsoft.com/office/drawing/2014/main" id="{3B8C415B-5957-40A3-A78D-55A1181639F1}"/>
              </a:ext>
            </a:extLst>
          </p:cNvPr>
          <p:cNvGrpSpPr/>
          <p:nvPr userDrawn="1"/>
        </p:nvGrpSpPr>
        <p:grpSpPr>
          <a:xfrm>
            <a:off x="95176" y="5065034"/>
            <a:ext cx="2184400" cy="1510832"/>
            <a:chOff x="23168" y="5065034"/>
            <a:chExt cx="2184400" cy="1510832"/>
          </a:xfrm>
          <a:noFill/>
        </p:grpSpPr>
        <p:sp>
          <p:nvSpPr>
            <p:cNvPr id="16" name="CuadroTexto 15">
              <a:extLst>
                <a:ext uri="{FF2B5EF4-FFF2-40B4-BE49-F238E27FC236}">
                  <a16:creationId xmlns:a16="http://schemas.microsoft.com/office/drawing/2014/main" id="{254547A9-7714-495C-AAB1-BFAF89F82828}"/>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56" name="Imagen 55" descr="Imagen que contiene dibujo, camiseta&#10;&#10;Descripción generada automáticamente">
              <a:extLst>
                <a:ext uri="{FF2B5EF4-FFF2-40B4-BE49-F238E27FC236}">
                  <a16:creationId xmlns:a16="http://schemas.microsoft.com/office/drawing/2014/main" id="{822B866B-DB82-4A2F-985D-A64BAD453142}"/>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10" name="Rectángulo 9">
            <a:extLst>
              <a:ext uri="{FF2B5EF4-FFF2-40B4-BE49-F238E27FC236}">
                <a16:creationId xmlns:a16="http://schemas.microsoft.com/office/drawing/2014/main" id="{3C26FF54-4FA3-42CF-B99B-DF63E7852F07}"/>
              </a:ext>
            </a:extLst>
          </p:cNvPr>
          <p:cNvSpPr/>
          <p:nvPr userDrawn="1"/>
        </p:nvSpPr>
        <p:spPr>
          <a:xfrm>
            <a:off x="10382166" y="-30145"/>
            <a:ext cx="1816380" cy="6939391"/>
          </a:xfrm>
          <a:prstGeom prst="rect">
            <a:avLst/>
          </a:prstGeom>
          <a:solidFill>
            <a:srgbClr val="0182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4" name="Imagen 53">
            <a:extLst>
              <a:ext uri="{FF2B5EF4-FFF2-40B4-BE49-F238E27FC236}">
                <a16:creationId xmlns:a16="http://schemas.microsoft.com/office/drawing/2014/main" id="{0885E048-ECB1-430D-9253-852772EA6BDB}"/>
              </a:ext>
            </a:extLst>
          </p:cNvPr>
          <p:cNvPicPr>
            <a:picLocks noChangeAspect="1"/>
          </p:cNvPicPr>
          <p:nvPr userDrawn="1"/>
        </p:nvPicPr>
        <p:blipFill>
          <a:blip r:embed="rId7">
            <a:extLst>
              <a:ext uri="{BEBA8EAE-BF5A-486C-A8C5-ECC9F3942E4B}">
                <a14:imgProps xmlns:a14="http://schemas.microsoft.com/office/drawing/2010/main">
                  <a14:imgLayer r:embed="rId8">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52129" y="5293128"/>
            <a:ext cx="1596770" cy="1561021"/>
          </a:xfrm>
          <a:prstGeom prst="rect">
            <a:avLst/>
          </a:prstGeom>
        </p:spPr>
      </p:pic>
      <p:sp>
        <p:nvSpPr>
          <p:cNvPr id="32" name="CuadroTexto 31">
            <a:extLst>
              <a:ext uri="{FF2B5EF4-FFF2-40B4-BE49-F238E27FC236}">
                <a16:creationId xmlns:a16="http://schemas.microsoft.com/office/drawing/2014/main" id="{27CB90C2-2ABC-4D11-A713-81AB0DF603F7}"/>
              </a:ext>
            </a:extLst>
          </p:cNvPr>
          <p:cNvSpPr txBox="1"/>
          <p:nvPr userDrawn="1"/>
        </p:nvSpPr>
        <p:spPr>
          <a:xfrm>
            <a:off x="551384" y="1684014"/>
            <a:ext cx="416117" cy="395705"/>
          </a:xfrm>
          <a:prstGeom prst="rect">
            <a:avLst/>
          </a:prstGeom>
          <a:noFill/>
        </p:spPr>
        <p:txBody>
          <a:bodyPr wrap="square" rtlCol="0">
            <a:normAutofit fontScale="92500"/>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pic>
        <p:nvPicPr>
          <p:cNvPr id="5" name="Imagen 4" descr="Icono&#10;&#10;Descripción generada automáticamente">
            <a:extLst>
              <a:ext uri="{FF2B5EF4-FFF2-40B4-BE49-F238E27FC236}">
                <a16:creationId xmlns:a16="http://schemas.microsoft.com/office/drawing/2014/main" id="{6B71861A-BCC3-8B66-3256-5BC274C912F0}"/>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29" name="CuadroTexto 28">
            <a:extLst>
              <a:ext uri="{FF2B5EF4-FFF2-40B4-BE49-F238E27FC236}">
                <a16:creationId xmlns:a16="http://schemas.microsoft.com/office/drawing/2014/main" id="{59789BE4-6DD8-D1E6-450A-4C9C59C3C6A1}"/>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bg1"/>
                </a:solidFill>
              </a:rPr>
              <a:t>@iasddistritotula</a:t>
            </a:r>
          </a:p>
        </p:txBody>
      </p:sp>
      <p:pic>
        <p:nvPicPr>
          <p:cNvPr id="3" name="Imagen 2">
            <a:extLst>
              <a:ext uri="{FF2B5EF4-FFF2-40B4-BE49-F238E27FC236}">
                <a16:creationId xmlns:a16="http://schemas.microsoft.com/office/drawing/2014/main" id="{87E4EAE6-FDDF-1C47-361C-6A8E7BBB94CA}"/>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rot="19938315">
            <a:off x="8556138" y="233325"/>
            <a:ext cx="3082778" cy="2055185"/>
          </a:xfrm>
          <a:prstGeom prst="rect">
            <a:avLst/>
          </a:prstGeom>
        </p:spPr>
      </p:pic>
    </p:spTree>
    <p:extLst>
      <p:ext uri="{BB962C8B-B14F-4D97-AF65-F5344CB8AC3E}">
        <p14:creationId xmlns:p14="http://schemas.microsoft.com/office/powerpoint/2010/main" val="20601133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Encabezado de sección">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0F6A906D-97A9-4CDE-B7B4-821AF89773E8}"/>
              </a:ext>
            </a:extLst>
          </p:cNvPr>
          <p:cNvSpPr>
            <a:spLocks noGrp="1"/>
          </p:cNvSpPr>
          <p:nvPr>
            <p:ph type="body" sz="quarter" idx="10"/>
          </p:nvPr>
        </p:nvSpPr>
        <p:spPr>
          <a:xfrm>
            <a:off x="407368" y="1052736"/>
            <a:ext cx="11449272" cy="1274539"/>
          </a:xfrm>
        </p:spPr>
        <p:txBody>
          <a:bodyPr/>
          <a:lstStyle>
            <a:lvl1pPr>
              <a:defRPr>
                <a:latin typeface="Arial Rounded MT Bold" panose="020F0704030504030204" pitchFamily="34" charset="0"/>
              </a:defRPr>
            </a:lvl1pPr>
          </a:lstStyle>
          <a:p>
            <a:pPr lvl="0"/>
            <a:r>
              <a:rPr lang="es-ES"/>
              <a:t>Haga clic para modificar los estilos de texto del patrón</a:t>
            </a:r>
          </a:p>
        </p:txBody>
      </p:sp>
      <p:grpSp>
        <p:nvGrpSpPr>
          <p:cNvPr id="8" name="Grupo 7">
            <a:extLst>
              <a:ext uri="{FF2B5EF4-FFF2-40B4-BE49-F238E27FC236}">
                <a16:creationId xmlns:a16="http://schemas.microsoft.com/office/drawing/2014/main" id="{93082F60-C532-49DB-A67D-0A600D580FFE}"/>
              </a:ext>
            </a:extLst>
          </p:cNvPr>
          <p:cNvGrpSpPr/>
          <p:nvPr userDrawn="1"/>
        </p:nvGrpSpPr>
        <p:grpSpPr>
          <a:xfrm>
            <a:off x="407368" y="44624"/>
            <a:ext cx="11449272" cy="792088"/>
            <a:chOff x="407368" y="2924944"/>
            <a:chExt cx="11449272" cy="720080"/>
          </a:xfrm>
          <a:solidFill>
            <a:srgbClr val="7B2991"/>
          </a:solidFill>
        </p:grpSpPr>
        <p:sp>
          <p:nvSpPr>
            <p:cNvPr id="2" name="Rectángulo: esquinas redondeadas 1">
              <a:extLst>
                <a:ext uri="{FF2B5EF4-FFF2-40B4-BE49-F238E27FC236}">
                  <a16:creationId xmlns:a16="http://schemas.microsoft.com/office/drawing/2014/main" id="{65395420-A9FA-4043-A016-9CB89BA95122}"/>
                </a:ext>
              </a:extLst>
            </p:cNvPr>
            <p:cNvSpPr/>
            <p:nvPr userDrawn="1"/>
          </p:nvSpPr>
          <p:spPr>
            <a:xfrm>
              <a:off x="407368" y="2924944"/>
              <a:ext cx="11449272" cy="720080"/>
            </a:xfrm>
            <a:prstGeom prst="roundRect">
              <a:avLst/>
            </a:prstGeom>
            <a:grp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3600" dirty="0">
                  <a:solidFill>
                    <a:schemeClr val="bg1"/>
                  </a:solidFill>
                  <a:latin typeface="Lucida Sans Unicode" panose="020B0602030504020204" pitchFamily="34" charset="0"/>
                  <a:cs typeface="Lucida Sans Unicode" panose="020B0602030504020204" pitchFamily="34" charset="0"/>
                </a:rPr>
                <a:t>PARA ESTUDIAR Y MEDITAR</a:t>
              </a:r>
            </a:p>
          </p:txBody>
        </p:sp>
        <p:pic>
          <p:nvPicPr>
            <p:cNvPr id="4" name="Imagen 3">
              <a:extLst>
                <a:ext uri="{FF2B5EF4-FFF2-40B4-BE49-F238E27FC236}">
                  <a16:creationId xmlns:a16="http://schemas.microsoft.com/office/drawing/2014/main" id="{1E6995D9-C209-4BEC-806E-16ADECA49E5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50096" y1="22780" x2="50096" y2="22780"/>
                          <a14:foregroundMark x1="52987" y1="26641" x2="52987" y2="26641"/>
                          <a14:foregroundMark x1="53372" y1="34749" x2="53372" y2="34749"/>
                          <a14:foregroundMark x1="59538" y1="46911" x2="59538" y2="46911"/>
                          <a14:foregroundMark x1="62428" y1="51351" x2="62428" y2="51351"/>
                          <a14:foregroundMark x1="62813" y1="58880" x2="62813" y2="58880"/>
                          <a14:foregroundMark x1="71869" y1="74131" x2="71869" y2="74131"/>
                          <a14:foregroundMark x1="52023" y1="72008" x2="52023" y2="72008"/>
                        </a14:backgroundRemoval>
                      </a14:imgEffect>
                    </a14:imgLayer>
                  </a14:imgProps>
                </a:ext>
                <a:ext uri="{28A0092B-C50C-407E-A947-70E740481C1C}">
                  <a14:useLocalDpi xmlns:a14="http://schemas.microsoft.com/office/drawing/2010/main" val="0"/>
                </a:ext>
              </a:extLst>
            </a:blip>
            <a:stretch>
              <a:fillRect/>
            </a:stretch>
          </p:blipFill>
          <p:spPr>
            <a:xfrm>
              <a:off x="10992544" y="2924944"/>
              <a:ext cx="672278" cy="670983"/>
            </a:xfrm>
            <a:prstGeom prst="rect">
              <a:avLst/>
            </a:prstGeom>
            <a:grpFill/>
          </p:spPr>
        </p:pic>
      </p:grpSp>
    </p:spTree>
    <p:extLst>
      <p:ext uri="{BB962C8B-B14F-4D97-AF65-F5344CB8AC3E}">
        <p14:creationId xmlns:p14="http://schemas.microsoft.com/office/powerpoint/2010/main" val="114278164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974F86-18BE-4452-B8BD-FB7420D4B553}"/>
              </a:ext>
            </a:extLst>
          </p:cNvPr>
          <p:cNvSpPr>
            <a:spLocks noGrp="1"/>
          </p:cNvSpPr>
          <p:nvPr>
            <p:ph type="title" hasCustomPrompt="1"/>
          </p:nvPr>
        </p:nvSpPr>
        <p:spPr>
          <a:xfrm>
            <a:off x="263352" y="365126"/>
            <a:ext cx="6552728" cy="1206500"/>
          </a:xfrm>
          <a:solidFill>
            <a:schemeClr val="bg1"/>
          </a:solidFill>
        </p:spPr>
        <p:txBody>
          <a:bodyPr/>
          <a:lstStyle>
            <a:lvl1pPr marL="0" indent="0" algn="ctr" defTabSz="895350">
              <a:defRPr>
                <a:solidFill>
                  <a:schemeClr val="tx1"/>
                </a:solidFill>
                <a:latin typeface="Arial Rounded MT Bold" panose="020F0704030504030204" pitchFamily="34" charset="0"/>
              </a:defRPr>
            </a:lvl1pPr>
          </a:lstStyle>
          <a:p>
            <a:r>
              <a:rPr lang="es-ES" dirty="0">
                <a:solidFill>
                  <a:srgbClr val="FF0000"/>
                </a:solidFill>
              </a:rPr>
              <a:t>Para memorizar</a:t>
            </a:r>
            <a:endParaRPr lang="es-MX" dirty="0"/>
          </a:p>
        </p:txBody>
      </p:sp>
      <p:sp>
        <p:nvSpPr>
          <p:cNvPr id="10" name="Rectángulo 9">
            <a:extLst>
              <a:ext uri="{FF2B5EF4-FFF2-40B4-BE49-F238E27FC236}">
                <a16:creationId xmlns:a16="http://schemas.microsoft.com/office/drawing/2014/main" id="{B1ABF945-0BFA-4146-A229-6FA278D56EB4}"/>
              </a:ext>
            </a:extLst>
          </p:cNvPr>
          <p:cNvSpPr/>
          <p:nvPr userDrawn="1"/>
        </p:nvSpPr>
        <p:spPr>
          <a:xfrm>
            <a:off x="263352" y="1772816"/>
            <a:ext cx="6552728" cy="4968552"/>
          </a:xfrm>
          <a:prstGeom prst="rect">
            <a:avLst/>
          </a:prstGeom>
        </p:spPr>
        <p:txBody>
          <a:bodyPr wrap="square">
            <a:normAutofit fontScale="77500" lnSpcReduction="20000"/>
          </a:bodyPr>
          <a:lstStyle/>
          <a:p>
            <a:pPr algn="ctr"/>
            <a:r>
              <a:rPr lang="es-MX" sz="3600" b="1" i="0" dirty="0">
                <a:solidFill>
                  <a:srgbClr val="FE9F41"/>
                </a:solidFill>
                <a:effectLst/>
                <a:latin typeface="Lucida Grande"/>
              </a:rPr>
              <a:t> </a:t>
            </a:r>
            <a:r>
              <a:rPr lang="es-MX" sz="7000" b="1" i="0" dirty="0">
                <a:solidFill>
                  <a:schemeClr val="tx1"/>
                </a:solidFill>
                <a:effectLst/>
                <a:latin typeface="Times New Roman" panose="02020603050405020304" pitchFamily="18" charset="0"/>
                <a:cs typeface="Times New Roman" panose="02020603050405020304" pitchFamily="18" charset="0"/>
              </a:rPr>
              <a:t>“Su señor le dijo: ‘¡Bien, siervo bueno y fiel! Sobre poco has sido fiel, sobre mucho te pondré. Entra en el gozo de tu señor’” (Mat. 25:21).</a:t>
            </a:r>
            <a:endParaRPr lang="es-MX" sz="7100" b="1" kern="1200" dirty="0">
              <a:solidFill>
                <a:schemeClr val="tx1"/>
              </a:solidFill>
              <a:latin typeface="Arial Rounded MT Bold" panose="020F0704030504030204" pitchFamily="34" charset="0"/>
              <a:ea typeface="+mj-ea"/>
              <a:cs typeface="+mj-cs"/>
            </a:endParaRPr>
          </a:p>
        </p:txBody>
      </p:sp>
      <p:sp>
        <p:nvSpPr>
          <p:cNvPr id="18" name="Rectángulo 17">
            <a:extLst>
              <a:ext uri="{FF2B5EF4-FFF2-40B4-BE49-F238E27FC236}">
                <a16:creationId xmlns:a16="http://schemas.microsoft.com/office/drawing/2014/main" id="{E333BF84-1192-4899-AA77-A68B74979C61}"/>
              </a:ext>
            </a:extLst>
          </p:cNvPr>
          <p:cNvSpPr/>
          <p:nvPr userDrawn="1"/>
        </p:nvSpPr>
        <p:spPr>
          <a:xfrm>
            <a:off x="10495632" y="1"/>
            <a:ext cx="1735793" cy="6865654"/>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rgbClr val="01828D"/>
              </a:solidFill>
            </a:endParaRPr>
          </a:p>
        </p:txBody>
      </p:sp>
      <p:pic>
        <p:nvPicPr>
          <p:cNvPr id="19" name="Imagen 18">
            <a:extLst>
              <a:ext uri="{FF2B5EF4-FFF2-40B4-BE49-F238E27FC236}">
                <a16:creationId xmlns:a16="http://schemas.microsoft.com/office/drawing/2014/main" id="{5B0CA18A-9C54-4131-A5DA-FF26E3DDD82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91102" cy="1594843"/>
          </a:xfrm>
          <a:prstGeom prst="rect">
            <a:avLst/>
          </a:prstGeom>
        </p:spPr>
      </p:pic>
    </p:spTree>
    <p:extLst>
      <p:ext uri="{BB962C8B-B14F-4D97-AF65-F5344CB8AC3E}">
        <p14:creationId xmlns:p14="http://schemas.microsoft.com/office/powerpoint/2010/main" val="2479423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A0D82C-9B1D-481F-A2E7-393CCFE147F0}"/>
              </a:ext>
            </a:extLst>
          </p:cNvPr>
          <p:cNvSpPr>
            <a:spLocks noGrp="1"/>
          </p:cNvSpPr>
          <p:nvPr>
            <p:ph type="title" hasCustomPrompt="1"/>
          </p:nvPr>
        </p:nvSpPr>
        <p:spPr>
          <a:xfrm>
            <a:off x="479376" y="365125"/>
            <a:ext cx="9506272" cy="831627"/>
          </a:xfrm>
          <a:solidFill>
            <a:srgbClr val="01828D"/>
          </a:solidFill>
          <a:ln>
            <a:solidFill>
              <a:srgbClr val="31ADB5"/>
            </a:solidFill>
          </a:ln>
          <a:effectLst>
            <a:outerShdw blurRad="76200" dist="27940" dir="5400000" algn="ctr">
              <a:srgbClr val="31ADB5">
                <a:alpha val="32000"/>
              </a:srgbClr>
            </a:outerShdw>
          </a:effectLst>
          <a:scene3d>
            <a:camera prst="orthographicFront">
              <a:rot lat="0" lon="0" rev="0"/>
            </a:camera>
            <a:lightRig rig="balanced" dir="t">
              <a:rot lat="0" lon="0" rev="8700000"/>
            </a:lightRig>
          </a:scene3d>
          <a:sp3d contourW="12700">
            <a:bevelT w="190500" h="38100"/>
            <a:contourClr>
              <a:srgbClr val="31ADB5"/>
            </a:contourClr>
          </a:sp3d>
        </p:spPr>
        <p:txBody>
          <a:bodyPr>
            <a:normAutofit/>
          </a:bodyPr>
          <a:lstStyle>
            <a:lvl1pPr algn="ctr">
              <a:defRPr lang="es-MX" sz="4800" kern="1200" dirty="0">
                <a:ln>
                  <a:solidFill>
                    <a:schemeClr val="tx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t>Enfoque del estudio</a:t>
            </a:r>
          </a:p>
        </p:txBody>
      </p:sp>
      <p:sp>
        <p:nvSpPr>
          <p:cNvPr id="3" name="Rectángulo 2">
            <a:extLst>
              <a:ext uri="{FF2B5EF4-FFF2-40B4-BE49-F238E27FC236}">
                <a16:creationId xmlns:a16="http://schemas.microsoft.com/office/drawing/2014/main" id="{C688665C-6185-4BD2-9EA1-FD2D58DBAB1B}"/>
              </a:ext>
            </a:extLst>
          </p:cNvPr>
          <p:cNvSpPr/>
          <p:nvPr userDrawn="1"/>
        </p:nvSpPr>
        <p:spPr>
          <a:xfrm>
            <a:off x="10452089" y="0"/>
            <a:ext cx="1735793" cy="6858000"/>
          </a:xfrm>
          <a:prstGeom prst="rect">
            <a:avLst/>
          </a:prstGeom>
          <a:solidFill>
            <a:srgbClr val="01828D"/>
          </a:solidFill>
          <a:ln>
            <a:solidFill>
              <a:srgbClr val="F2C4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4" name="Imagen 3">
            <a:extLst>
              <a:ext uri="{FF2B5EF4-FFF2-40B4-BE49-F238E27FC236}">
                <a16:creationId xmlns:a16="http://schemas.microsoft.com/office/drawing/2014/main" id="{4683BC68-2AD2-47DF-9809-1E88825E78D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500898" y="5290541"/>
            <a:ext cx="1686984" cy="1594843"/>
          </a:xfrm>
          <a:prstGeom prst="rect">
            <a:avLst/>
          </a:prstGeom>
        </p:spPr>
      </p:pic>
    </p:spTree>
    <p:extLst>
      <p:ext uri="{BB962C8B-B14F-4D97-AF65-F5344CB8AC3E}">
        <p14:creationId xmlns:p14="http://schemas.microsoft.com/office/powerpoint/2010/main" val="2113206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0"/>
            <a:ext cx="11201400" cy="664119"/>
            <a:chOff x="733425" y="38100"/>
            <a:chExt cx="8401050" cy="447675"/>
          </a:xfrm>
          <a:gradFill flip="none" rotWithShape="1">
            <a:gsLst>
              <a:gs pos="0">
                <a:srgbClr val="FFC000"/>
              </a:gs>
              <a:gs pos="50000">
                <a:srgbClr val="FFC000"/>
              </a:gs>
              <a:gs pos="100000">
                <a:srgbClr val="FFC000"/>
              </a:gs>
            </a:gsLst>
            <a:lin ang="2700000" scaled="1"/>
            <a:tileRect/>
          </a:gra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extrusionH="57150">
                <a:bevelT w="38100" h="88900"/>
                <a:bevelB w="38100" h="25400"/>
              </a:sp3d>
            </a:bodyPr>
            <a:lstStyle/>
            <a:p>
              <a:pPr algn="ctr"/>
              <a:endParaRPr lang="es-MX" sz="1800">
                <a:effectLst>
                  <a:outerShdw blurRad="50800" dir="5400000" algn="ctr" rotWithShape="0">
                    <a:schemeClr val="accent4">
                      <a:lumMod val="60000"/>
                      <a:lumOff val="40000"/>
                    </a:schemeClr>
                  </a:outerShdw>
                </a:effectLst>
              </a:endParaRPr>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16280" y="6523434"/>
            <a:ext cx="3563936" cy="361950"/>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11783" y="6767012"/>
            <a:ext cx="8628063"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8" name="CuadroTexto 17">
            <a:extLst>
              <a:ext uri="{FF2B5EF4-FFF2-40B4-BE49-F238E27FC236}">
                <a16:creationId xmlns:a16="http://schemas.microsoft.com/office/drawing/2014/main" id="{1EC75721-423D-421B-A732-C9122905495E}"/>
              </a:ext>
            </a:extLst>
          </p:cNvPr>
          <p:cNvSpPr txBox="1"/>
          <p:nvPr userDrawn="1"/>
        </p:nvSpPr>
        <p:spPr>
          <a:xfrm>
            <a:off x="8616280" y="643335"/>
            <a:ext cx="3563936"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defPPr>
              <a:defRPr lang="en-US"/>
            </a:defPPr>
            <a:lvl1pPr algn="ctr">
              <a:defRPr sz="4400">
                <a:ln>
                  <a:solidFill>
                    <a:schemeClr val="accent6">
                      <a:lumMod val="60000"/>
                      <a:lumOff val="40000"/>
                    </a:schemeClr>
                  </a:solidFill>
                </a:ln>
                <a:solidFill>
                  <a:srgbClr val="548235"/>
                </a:solidFill>
                <a:effectLst>
                  <a:outerShdw blurRad="50800" dir="5400000" algn="ctr" rotWithShape="0">
                    <a:srgbClr val="548235"/>
                  </a:outerShdw>
                </a:effectLst>
                <a:latin typeface="Abadi" panose="020B0604020202020204" pitchFamily="34" charset="0"/>
              </a:defRPr>
            </a:lvl1pPr>
          </a:lstStyle>
          <a:p>
            <a:pPr lvl="0"/>
            <a:r>
              <a:rPr lang="es-MX" dirty="0">
                <a:ln>
                  <a:solidFill>
                    <a:schemeClr val="accent4">
                      <a:lumMod val="60000"/>
                      <a:lumOff val="40000"/>
                    </a:schemeClr>
                  </a:solidFill>
                </a:ln>
                <a:solidFill>
                  <a:srgbClr val="FFFF00"/>
                </a:solidFill>
                <a:effectLst/>
                <a:latin typeface="Eras Bold ITC" panose="020B0907030504020204" pitchFamily="34" charset="0"/>
              </a:rPr>
              <a:t>Sábado</a:t>
            </a:r>
          </a:p>
        </p:txBody>
      </p:sp>
      <p:sp>
        <p:nvSpPr>
          <p:cNvPr id="11" name="Rectángulo 10">
            <a:extLst>
              <a:ext uri="{FF2B5EF4-FFF2-40B4-BE49-F238E27FC236}">
                <a16:creationId xmlns:a16="http://schemas.microsoft.com/office/drawing/2014/main" id="{C8514502-1155-4B3D-8F4D-4E71C876B1D0}"/>
              </a:ext>
            </a:extLst>
          </p:cNvPr>
          <p:cNvSpPr/>
          <p:nvPr userDrawn="1"/>
        </p:nvSpPr>
        <p:spPr>
          <a:xfrm>
            <a:off x="8616280" y="1430505"/>
            <a:ext cx="3563936" cy="118372"/>
          </a:xfrm>
          <a:prstGeom prst="rect">
            <a:avLst/>
          </a:prstGeom>
          <a:solidFill>
            <a:srgbClr val="FFC0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20974601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1015280" y="0"/>
            <a:ext cx="11201400" cy="664116"/>
            <a:chOff x="733425" y="38100"/>
            <a:chExt cx="8401050" cy="447675"/>
          </a:xfrm>
          <a:solidFill>
            <a:srgbClr val="E19A4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81762"/>
            <a:ext cx="3563936" cy="361950"/>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19887"/>
            <a:ext cx="8628063"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20688"/>
            <a:ext cx="3563935" cy="769441"/>
          </a:xfrm>
          <a:prstGeom prst="rect">
            <a:avLst/>
          </a:prstGeom>
          <a:noFill/>
          <a:ln>
            <a:noFill/>
          </a:ln>
        </p:spPr>
        <p:txBody>
          <a:bodyPr wrap="square" rtlCol="0">
            <a:spAutoFit/>
            <a:scene3d>
              <a:camera prst="obliqueTopRight"/>
              <a:lightRig rig="balanced" dir="t"/>
            </a:scene3d>
            <a:sp3d extrusionH="88900" prstMaterial="dkEdge">
              <a:bevelT w="0" h="127000"/>
              <a:bevelB w="38100" h="38100"/>
              <a:extrusionClr>
                <a:schemeClr val="accent6">
                  <a:lumMod val="60000"/>
                  <a:lumOff val="40000"/>
                </a:schemeClr>
              </a:extrusionClr>
            </a:sp3d>
          </a:bodyPr>
          <a:lstStyle/>
          <a:p>
            <a:pPr algn="ctr"/>
            <a:r>
              <a:rPr lang="es-MX" sz="4400" baseline="0" dirty="0">
                <a:ln>
                  <a:solidFill>
                    <a:schemeClr val="accent6">
                      <a:lumMod val="75000"/>
                    </a:schemeClr>
                  </a:solidFill>
                </a:ln>
                <a:solidFill>
                  <a:srgbClr val="FFC000"/>
                </a:solidFill>
                <a:effectLst>
                  <a:outerShdw blurRad="88900" dir="5400000" algn="ctr" rotWithShape="0">
                    <a:schemeClr val="accent2">
                      <a:lumMod val="60000"/>
                      <a:lumOff val="40000"/>
                    </a:schemeClr>
                  </a:outerShdw>
                </a:effectLst>
                <a:latin typeface="Eras Bold ITC" panose="020B0907030504020204" pitchFamily="34" charset="0"/>
              </a:rPr>
              <a:t>Domingo</a:t>
            </a:r>
          </a:p>
        </p:txBody>
      </p:sp>
      <p:sp>
        <p:nvSpPr>
          <p:cNvPr id="11" name="Rectángulo 10">
            <a:extLst>
              <a:ext uri="{FF2B5EF4-FFF2-40B4-BE49-F238E27FC236}">
                <a16:creationId xmlns:a16="http://schemas.microsoft.com/office/drawing/2014/main" id="{25676727-9345-463B-8ECA-EB680D14F607}"/>
              </a:ext>
            </a:extLst>
          </p:cNvPr>
          <p:cNvSpPr/>
          <p:nvPr userDrawn="1"/>
        </p:nvSpPr>
        <p:spPr>
          <a:xfrm>
            <a:off x="8628062" y="1360413"/>
            <a:ext cx="3563935" cy="123825"/>
          </a:xfrm>
          <a:prstGeom prst="rect">
            <a:avLst/>
          </a:prstGeom>
          <a:solidFill>
            <a:srgbClr val="E19A43"/>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s-MX" dirty="0"/>
          </a:p>
        </p:txBody>
      </p:sp>
    </p:spTree>
    <p:extLst>
      <p:ext uri="{BB962C8B-B14F-4D97-AF65-F5344CB8AC3E}">
        <p14:creationId xmlns:p14="http://schemas.microsoft.com/office/powerpoint/2010/main" val="4814999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3096"/>
            <a:ext cx="11201400" cy="664117"/>
            <a:chOff x="733425" y="38100"/>
            <a:chExt cx="8401050" cy="447675"/>
          </a:xfrm>
          <a:solidFill>
            <a:srgbClr val="856253"/>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2" y="643335"/>
            <a:ext cx="3563935" cy="769441"/>
          </a:xfrm>
          <a:prstGeom prst="rect">
            <a:avLst/>
          </a:prstGeom>
          <a:noFill/>
        </p:spPr>
        <p:txBody>
          <a:bodyPr wrap="square" rtlCol="0">
            <a:spAutoFit/>
            <a:scene3d>
              <a:camera prst="obliqueTopRight"/>
              <a:lightRig rig="balanced" dir="t"/>
            </a:scene3d>
            <a:sp3d extrusionH="88900" prstMaterial="dkEdge">
              <a:bevelT w="0" h="127000"/>
              <a:bevelB w="38100" h="38100"/>
              <a:extrusionClr>
                <a:srgbClr val="2F5597"/>
              </a:extrusionClr>
              <a:contourClr>
                <a:schemeClr val="accent1">
                  <a:lumMod val="60000"/>
                  <a:lumOff val="40000"/>
                </a:schemeClr>
              </a:contourClr>
            </a:sp3d>
          </a:bodyPr>
          <a:lstStyle/>
          <a:p>
            <a:pPr algn="ctr"/>
            <a:r>
              <a:rPr lang="es-MX" sz="4400" dirty="0">
                <a:ln>
                  <a:solidFill>
                    <a:srgbClr val="69727B"/>
                  </a:solidFill>
                </a:ln>
                <a:solidFill>
                  <a:srgbClr val="856050"/>
                </a:solidFill>
                <a:effectLst>
                  <a:innerShdw blurRad="63500" dist="50800" dir="18900000">
                    <a:prstClr val="black">
                      <a:alpha val="50000"/>
                    </a:prstClr>
                  </a:innerShdw>
                </a:effectLst>
                <a:latin typeface="Eras Bold ITC" panose="020B0907030504020204" pitchFamily="34" charset="0"/>
              </a:rPr>
              <a:t>Lunes</a:t>
            </a:r>
          </a:p>
        </p:txBody>
      </p:sp>
      <p:cxnSp>
        <p:nvCxnSpPr>
          <p:cNvPr id="8" name="Conector recto 7">
            <a:extLst>
              <a:ext uri="{FF2B5EF4-FFF2-40B4-BE49-F238E27FC236}">
                <a16:creationId xmlns:a16="http://schemas.microsoft.com/office/drawing/2014/main" id="{44EA761E-8895-4B7F-A0D2-5637A17499D0}"/>
              </a:ext>
            </a:extLst>
          </p:cNvPr>
          <p:cNvCxnSpPr>
            <a:cxnSpLocks/>
          </p:cNvCxnSpPr>
          <p:nvPr userDrawn="1"/>
        </p:nvCxnSpPr>
        <p:spPr>
          <a:xfrm>
            <a:off x="8628063" y="1223205"/>
            <a:ext cx="3563936" cy="0"/>
          </a:xfrm>
          <a:prstGeom prst="line">
            <a:avLst/>
          </a:prstGeom>
          <a:ln w="762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0">
            <a:schemeClr val="accent1"/>
          </a:fillRef>
          <a:effectRef idx="0">
            <a:schemeClr val="accent1"/>
          </a:effectRef>
          <a:fontRef idx="minor">
            <a:schemeClr val="tx1"/>
          </a:fontRef>
        </p:style>
      </p:cxnSp>
      <p:sp>
        <p:nvSpPr>
          <p:cNvPr id="13" name="Rectángulo 12">
            <a:extLst>
              <a:ext uri="{FF2B5EF4-FFF2-40B4-BE49-F238E27FC236}">
                <a16:creationId xmlns:a16="http://schemas.microsoft.com/office/drawing/2014/main" id="{17E138AC-C985-4B6B-A54C-00F6E8E20E59}"/>
              </a:ext>
            </a:extLst>
          </p:cNvPr>
          <p:cNvSpPr/>
          <p:nvPr userDrawn="1"/>
        </p:nvSpPr>
        <p:spPr>
          <a:xfrm flipV="1">
            <a:off x="8628058" y="1423956"/>
            <a:ext cx="3563939" cy="120563"/>
          </a:xfrm>
          <a:prstGeom prst="rect">
            <a:avLst/>
          </a:prstGeom>
          <a:solidFill>
            <a:srgbClr val="856253"/>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149156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41"/>
            <a:ext cx="11201400" cy="664117"/>
            <a:chOff x="733425" y="38100"/>
            <a:chExt cx="8401050" cy="447675"/>
          </a:xfrm>
          <a:solidFill>
            <a:srgbClr val="373C3E"/>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1214103" y="38100"/>
              <a:ext cx="7920372" cy="447675"/>
            </a:xfrm>
            <a:prstGeom prst="rect">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solidFill>
              <a:srgbClr val="077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16280" y="692696"/>
            <a:ext cx="3563936" cy="769441"/>
          </a:xfrm>
          <a:prstGeom prst="rect">
            <a:avLst/>
          </a:prstGeom>
          <a:noFill/>
        </p:spPr>
        <p:txBody>
          <a:bodyPr wrap="square" rtlCol="0">
            <a:spAutoFit/>
            <a:scene3d>
              <a:camera prst="obliqueTopRight"/>
              <a:lightRig rig="threePt" dir="t"/>
            </a:scene3d>
            <a:sp3d extrusionH="88900">
              <a:bevelT w="0" h="127000"/>
              <a:bevelB w="38100" h="38100"/>
              <a:extrusionClr>
                <a:srgbClr val="7030A0"/>
              </a:extrusionClr>
            </a:sp3d>
          </a:bodyPr>
          <a:lstStyle/>
          <a:p>
            <a:pPr algn="ctr"/>
            <a:r>
              <a:rPr lang="es-MX" sz="4400" dirty="0">
                <a:ln>
                  <a:solidFill>
                    <a:srgbClr val="077FBA"/>
                  </a:solidFill>
                </a:ln>
                <a:solidFill>
                  <a:srgbClr val="077FBA"/>
                </a:solidFill>
                <a:effectLst>
                  <a:innerShdw blurRad="63500" dist="50800" dir="18900000">
                    <a:prstClr val="black">
                      <a:alpha val="50000"/>
                    </a:prstClr>
                  </a:innerShdw>
                </a:effectLst>
                <a:latin typeface="Eras Bold ITC" panose="020B0907030504020204" pitchFamily="34" charset="0"/>
              </a:rPr>
              <a:t>Martes</a:t>
            </a:r>
          </a:p>
        </p:txBody>
      </p:sp>
      <p:sp>
        <p:nvSpPr>
          <p:cNvPr id="13" name="Rectángulo 12">
            <a:extLst>
              <a:ext uri="{FF2B5EF4-FFF2-40B4-BE49-F238E27FC236}">
                <a16:creationId xmlns:a16="http://schemas.microsoft.com/office/drawing/2014/main" id="{8DCE7C6C-E8C3-4E6F-AE3B-0618B032DE27}"/>
              </a:ext>
            </a:extLst>
          </p:cNvPr>
          <p:cNvSpPr/>
          <p:nvPr userDrawn="1"/>
        </p:nvSpPr>
        <p:spPr>
          <a:xfrm>
            <a:off x="8616280" y="1390129"/>
            <a:ext cx="3563936" cy="123825"/>
          </a:xfrm>
          <a:prstGeom prst="rect">
            <a:avLst/>
          </a:prstGeom>
          <a:solidFill>
            <a:srgbClr val="077FBA"/>
          </a:solidFill>
          <a:ln>
            <a:solidFill>
              <a:srgbClr val="077FBA"/>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266918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38"/>
            <a:ext cx="11201400" cy="664117"/>
            <a:chOff x="733425" y="38100"/>
            <a:chExt cx="8401050" cy="447675"/>
          </a:xfrm>
          <a:solidFill>
            <a:srgbClr val="5CB9BF"/>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3" y="6496050"/>
            <a:ext cx="3563936" cy="361950"/>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704666"/>
            <a:ext cx="3575133" cy="769441"/>
          </a:xfrm>
          <a:prstGeom prst="rect">
            <a:avLst/>
          </a:prstGeom>
          <a:noFill/>
        </p:spPr>
        <p:txBody>
          <a:bodyPr wrap="square" rtlCol="0">
            <a:spAutoFit/>
            <a:scene3d>
              <a:camera prst="obliqueTopRight"/>
              <a:lightRig rig="threePt" dir="t"/>
            </a:scene3d>
            <a:sp3d extrusionH="107950" contourW="12700" prstMaterial="dkEdge">
              <a:bevelT w="19050" h="82550"/>
              <a:bevelB w="12700"/>
              <a:extrusionClr>
                <a:srgbClr val="5CB9BF"/>
              </a:extrusionClr>
              <a:contourClr>
                <a:srgbClr val="5CB9BF"/>
              </a:contourClr>
            </a:sp3d>
          </a:bodyPr>
          <a:lstStyle/>
          <a:p>
            <a:pPr algn="ctr"/>
            <a:r>
              <a:rPr lang="es-MX" sz="4400" dirty="0">
                <a:ln>
                  <a:solidFill>
                    <a:srgbClr val="5CB9BF"/>
                  </a:solidFill>
                </a:ln>
                <a:solidFill>
                  <a:srgbClr val="5CB9BF"/>
                </a:solidFill>
                <a:effectLst>
                  <a:innerShdw blurRad="63500" dist="50800">
                    <a:prstClr val="black">
                      <a:alpha val="50000"/>
                    </a:prstClr>
                  </a:innerShdw>
                </a:effectLst>
                <a:latin typeface="Eras Bold ITC" panose="020B0907030504020204" pitchFamily="34" charset="0"/>
              </a:rPr>
              <a:t>Miércoles</a:t>
            </a:r>
          </a:p>
        </p:txBody>
      </p:sp>
      <p:sp>
        <p:nvSpPr>
          <p:cNvPr id="11" name="Rectángulo 10">
            <a:extLst>
              <a:ext uri="{FF2B5EF4-FFF2-40B4-BE49-F238E27FC236}">
                <a16:creationId xmlns:a16="http://schemas.microsoft.com/office/drawing/2014/main" id="{9B825BBA-0797-48D3-BC2C-AC70CB47B958}"/>
              </a:ext>
            </a:extLst>
          </p:cNvPr>
          <p:cNvSpPr/>
          <p:nvPr userDrawn="1"/>
        </p:nvSpPr>
        <p:spPr>
          <a:xfrm>
            <a:off x="8616280" y="1390129"/>
            <a:ext cx="3563936"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solidFill>
                <a:srgbClr val="385723"/>
              </a:solidFill>
            </a:endParaRPr>
          </a:p>
        </p:txBody>
      </p:sp>
      <p:sp>
        <p:nvSpPr>
          <p:cNvPr id="12" name="Rectángulo 11">
            <a:extLst>
              <a:ext uri="{FF2B5EF4-FFF2-40B4-BE49-F238E27FC236}">
                <a16:creationId xmlns:a16="http://schemas.microsoft.com/office/drawing/2014/main" id="{699194B3-4FDB-4BDE-9B8A-8A2B1B6E2861}"/>
              </a:ext>
            </a:extLst>
          </p:cNvPr>
          <p:cNvSpPr/>
          <p:nvPr userDrawn="1"/>
        </p:nvSpPr>
        <p:spPr>
          <a:xfrm>
            <a:off x="0" y="6734175"/>
            <a:ext cx="8628063" cy="123825"/>
          </a:xfrm>
          <a:prstGeom prst="rect">
            <a:avLst/>
          </a:prstGeom>
          <a:solidFill>
            <a:srgbClr val="5CB9BF"/>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62378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Encabezado de sección">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447AF23A-654F-4A5A-99FB-642F8FEB12A0}"/>
              </a:ext>
            </a:extLst>
          </p:cNvPr>
          <p:cNvGrpSpPr/>
          <p:nvPr userDrawn="1"/>
        </p:nvGrpSpPr>
        <p:grpSpPr>
          <a:xfrm>
            <a:off x="990600" y="-1257"/>
            <a:ext cx="11201400" cy="664117"/>
            <a:chOff x="733425" y="38100"/>
            <a:chExt cx="8401050" cy="447675"/>
          </a:xfrm>
          <a:solidFill>
            <a:srgbClr val="ECC088"/>
          </a:solidFill>
        </p:grpSpPr>
        <p:sp>
          <p:nvSpPr>
            <p:cNvPr id="7" name="Rectángulo 6">
              <a:extLst>
                <a:ext uri="{FF2B5EF4-FFF2-40B4-BE49-F238E27FC236}">
                  <a16:creationId xmlns:a16="http://schemas.microsoft.com/office/drawing/2014/main" id="{79894453-0B23-43C7-9260-25FD59A95588}"/>
                </a:ext>
              </a:extLst>
            </p:cNvPr>
            <p:cNvSpPr/>
            <p:nvPr userDrawn="1"/>
          </p:nvSpPr>
          <p:spPr>
            <a:xfrm>
              <a:off x="809625" y="38100"/>
              <a:ext cx="8324850" cy="447675"/>
            </a:xfrm>
            <a:prstGeom prst="rect">
              <a:avLst/>
            </a:prstGeom>
            <a:grp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sp>
          <p:nvSpPr>
            <p:cNvPr id="9" name="Diagrama de flujo: datos almacenados 8">
              <a:extLst>
                <a:ext uri="{FF2B5EF4-FFF2-40B4-BE49-F238E27FC236}">
                  <a16:creationId xmlns:a16="http://schemas.microsoft.com/office/drawing/2014/main" id="{380449C2-3922-4038-8FCC-09672F474A59}"/>
                </a:ext>
              </a:extLst>
            </p:cNvPr>
            <p:cNvSpPr/>
            <p:nvPr userDrawn="1"/>
          </p:nvSpPr>
          <p:spPr>
            <a:xfrm>
              <a:off x="733425" y="38100"/>
              <a:ext cx="600075" cy="447675"/>
            </a:xfrm>
            <a:prstGeom prst="flowChartOnlineStorag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a:p>
          </p:txBody>
        </p:sp>
      </p:grpSp>
      <p:sp>
        <p:nvSpPr>
          <p:cNvPr id="14" name="Rectángulo 13">
            <a:extLst>
              <a:ext uri="{FF2B5EF4-FFF2-40B4-BE49-F238E27FC236}">
                <a16:creationId xmlns:a16="http://schemas.microsoft.com/office/drawing/2014/main" id="{FA609D54-6BDB-4FC5-9555-A2FA3C1B5014}"/>
              </a:ext>
            </a:extLst>
          </p:cNvPr>
          <p:cNvSpPr/>
          <p:nvPr userDrawn="1"/>
        </p:nvSpPr>
        <p:spPr>
          <a:xfrm>
            <a:off x="8628064" y="6496050"/>
            <a:ext cx="3563936" cy="361950"/>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15" name="Rectángulo 14">
            <a:extLst>
              <a:ext uri="{FF2B5EF4-FFF2-40B4-BE49-F238E27FC236}">
                <a16:creationId xmlns:a16="http://schemas.microsoft.com/office/drawing/2014/main" id="{90AD3A19-94B9-499B-B84B-37CEB1286296}"/>
              </a:ext>
            </a:extLst>
          </p:cNvPr>
          <p:cNvSpPr/>
          <p:nvPr userDrawn="1"/>
        </p:nvSpPr>
        <p:spPr>
          <a:xfrm>
            <a:off x="0" y="6734175"/>
            <a:ext cx="8628063"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
        <p:nvSpPr>
          <p:cNvPr id="2" name="CuadroTexto 1">
            <a:extLst>
              <a:ext uri="{FF2B5EF4-FFF2-40B4-BE49-F238E27FC236}">
                <a16:creationId xmlns:a16="http://schemas.microsoft.com/office/drawing/2014/main" id="{EB08DBCC-2826-42D1-877C-6CFA8A9804C1}"/>
              </a:ext>
            </a:extLst>
          </p:cNvPr>
          <p:cNvSpPr txBox="1"/>
          <p:nvPr userDrawn="1"/>
        </p:nvSpPr>
        <p:spPr>
          <a:xfrm>
            <a:off x="8628063" y="692693"/>
            <a:ext cx="3563935" cy="769441"/>
          </a:xfrm>
          <a:prstGeom prst="rect">
            <a:avLst/>
          </a:prstGeom>
          <a:noFill/>
          <a:effectLst>
            <a:outerShdw blurRad="50800" dist="50800" dir="5400000" algn="ctr" rotWithShape="0">
              <a:srgbClr val="C00000"/>
            </a:outerShdw>
          </a:effectLst>
        </p:spPr>
        <p:txBody>
          <a:bodyPr wrap="square" rtlCol="0">
            <a:spAutoFit/>
            <a:scene3d>
              <a:camera prst="obliqueTopRight"/>
              <a:lightRig rig="twoPt" dir="t"/>
            </a:scene3d>
            <a:sp3d extrusionH="88900" contourW="19050" prstMaterial="metal">
              <a:extrusionClr>
                <a:schemeClr val="bg1"/>
              </a:extrusionClr>
              <a:contourClr>
                <a:srgbClr val="856253"/>
              </a:contourClr>
            </a:sp3d>
          </a:bodyPr>
          <a:lstStyle/>
          <a:p>
            <a:pPr algn="ctr"/>
            <a:r>
              <a:rPr lang="es-MX" sz="4400" dirty="0">
                <a:ln>
                  <a:solidFill>
                    <a:srgbClr val="131818">
                      <a:alpha val="98000"/>
                    </a:srgbClr>
                  </a:solidFill>
                </a:ln>
                <a:solidFill>
                  <a:srgbClr val="ECC088"/>
                </a:solidFill>
                <a:effectLst>
                  <a:innerShdw blurRad="63500" dist="50800" dir="18900000">
                    <a:prstClr val="black">
                      <a:alpha val="50000"/>
                    </a:prstClr>
                  </a:innerShdw>
                </a:effectLst>
                <a:latin typeface="Eras Bold ITC" panose="020B0907030504020204" pitchFamily="34" charset="0"/>
              </a:rPr>
              <a:t>Jueves</a:t>
            </a:r>
          </a:p>
        </p:txBody>
      </p:sp>
      <p:sp>
        <p:nvSpPr>
          <p:cNvPr id="11" name="Rectángulo 10">
            <a:extLst>
              <a:ext uri="{FF2B5EF4-FFF2-40B4-BE49-F238E27FC236}">
                <a16:creationId xmlns:a16="http://schemas.microsoft.com/office/drawing/2014/main" id="{DF26A9CF-54DF-415E-92E8-D99EDF116806}"/>
              </a:ext>
            </a:extLst>
          </p:cNvPr>
          <p:cNvSpPr/>
          <p:nvPr userDrawn="1"/>
        </p:nvSpPr>
        <p:spPr>
          <a:xfrm>
            <a:off x="8628060" y="1400221"/>
            <a:ext cx="3563939" cy="123825"/>
          </a:xfrm>
          <a:prstGeom prst="rect">
            <a:avLst/>
          </a:prstGeom>
          <a:solidFill>
            <a:srgbClr val="ECC088"/>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dirty="0"/>
          </a:p>
        </p:txBody>
      </p:sp>
    </p:spTree>
    <p:extLst>
      <p:ext uri="{BB962C8B-B14F-4D97-AF65-F5344CB8AC3E}">
        <p14:creationId xmlns:p14="http://schemas.microsoft.com/office/powerpoint/2010/main" val="3314896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alphaModFix amt="24000"/>
            <a:lum/>
          </a:blip>
          <a:srcRect/>
          <a:stretch>
            <a:fillRect t="-64000" b="-6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DEF44-DEF2-4D8A-BFAD-8C38AFA99A77}" type="datetime1">
              <a:rPr lang="es-MX" smtClean="0"/>
              <a:t>21/03/2023</a:t>
            </a:fld>
            <a:endParaRPr lang="es-MX"/>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C4321C-B956-46ED-8AE0-A323D2C352ED}" type="slidenum">
              <a:rPr lang="es-MX" smtClean="0"/>
              <a:t>‹Nº›</a:t>
            </a:fld>
            <a:endParaRPr lang="es-MX"/>
          </a:p>
        </p:txBody>
      </p:sp>
    </p:spTree>
    <p:extLst>
      <p:ext uri="{BB962C8B-B14F-4D97-AF65-F5344CB8AC3E}">
        <p14:creationId xmlns:p14="http://schemas.microsoft.com/office/powerpoint/2010/main" val="1660006122"/>
      </p:ext>
    </p:extLst>
  </p:cSld>
  <p:clrMap bg1="lt1" tx1="dk1" bg2="lt2" tx2="dk2" accent1="accent1" accent2="accent2" accent3="accent3" accent4="accent4" accent5="accent5" accent6="accent6" hlink="hlink" folHlink="folHlink"/>
  <p:sldLayoutIdLst>
    <p:sldLayoutId id="2147483685" r:id="rId1"/>
    <p:sldLayoutId id="2147483687" r:id="rId2"/>
    <p:sldLayoutId id="2147483672" r:id="rId3"/>
    <p:sldLayoutId id="2147483663" r:id="rId4"/>
    <p:sldLayoutId id="2147483686" r:id="rId5"/>
    <p:sldLayoutId id="2147483688" r:id="rId6"/>
    <p:sldLayoutId id="2147483689" r:id="rId7"/>
    <p:sldLayoutId id="2147483690" r:id="rId8"/>
    <p:sldLayoutId id="2147483691" r:id="rId9"/>
    <p:sldLayoutId id="2147483692" r:id="rId10"/>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400" kern="1200" dirty="0">
          <a:ln>
            <a:solidFill>
              <a:schemeClr val="accent1">
                <a:lumMod val="50000"/>
              </a:schemeClr>
            </a:solidFill>
          </a:ln>
          <a:solidFill>
            <a:schemeClr val="tx1"/>
          </a:solidFill>
          <a:effectLst/>
          <a:latin typeface="Arial Rounded MT Bold" panose="020F0704030504030204" pitchFamily="34" charset="0"/>
          <a:ea typeface="+mj-ea"/>
          <a:cs typeface="+mj-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27120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282D843-F76C-4A24-B20A-0C2B992E5A2B}"/>
              </a:ext>
            </a:extLst>
          </p:cNvPr>
          <p:cNvSpPr>
            <a:spLocks noGrp="1"/>
          </p:cNvSpPr>
          <p:nvPr>
            <p:ph type="body" sz="quarter" idx="10"/>
          </p:nvPr>
        </p:nvSpPr>
        <p:spPr>
          <a:xfrm>
            <a:off x="443372" y="1340768"/>
            <a:ext cx="11197244" cy="5328592"/>
          </a:xfrm>
          <a:noFill/>
        </p:spPr>
        <p:txBody>
          <a:bodyPr wrap="square" rtlCol="0">
            <a:normAutofit fontScale="92500" lnSpcReduction="10000"/>
          </a:bodyPr>
          <a:lstStyle/>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Un día, todas las decisiones se habrán tomado, todas las buenas noticias se habrán contado, todas las personas estarán finalmente a favor o en contra. La verdad sobre Dios se habrá expresado plenamente, el universo habrá visto a Dios en su verdadera luz, y el Diablo se mostrará como el gran engañador. En el clímax de la historia, en el punto álgido del conflicto, Dios viene por los suyos. Una vez en el pasado vino a los suyos, y los suyos no lo recibieron. Ahora viene, y los suyos están allí esperando, con los brazos extendidos, llorando de alegría cuando su Dios salvador viene a llevarlos a casa. “Miren”, dicen. “Aquí está nuestro Dios. Le hemos esperado, y ahora ha venido a salvarnos”. El día más glorioso de todo el tiempo creado, el punto culminante del universo eterno. Aquí viene el que amamos, aquí está Dios, nuestro amigo, porque es fiel que prometió. </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En la lección de esta semana estudiamos las recompensas que Dios nos da tanto para ahora como eternas: 1) Las recompensas de ahora y 2) Recompensas en la eternidad.</a:t>
            </a:r>
          </a:p>
          <a:p>
            <a:pPr marL="0" indent="0" algn="just" defTabSz="457200">
              <a:spcAft>
                <a:spcPts val="300"/>
              </a:spcAft>
              <a:buNone/>
            </a:pPr>
            <a:r>
              <a:rPr lang="es-MX" sz="2000" b="1" dirty="0">
                <a:solidFill>
                  <a:srgbClr val="000000"/>
                </a:solidFill>
                <a:latin typeface="Avenir Next LT Pro" panose="020B0504020202020204" pitchFamily="34" charset="0"/>
                <a:ea typeface="+mn-ea"/>
                <a:cs typeface="Times New Roman" panose="02020603050405020304" pitchFamily="18" charset="0"/>
              </a:rPr>
              <a:t>El hombre se mide por su consagración y fidelidad en el cumplimiento de la voluntad divina. Si el pueblo remanente de Dios quiere andar en humildad y fe, Dios ejecutará por medio de él su plan eterno, haciéndole capaz de trabajar en armonía, para dar al mundo la verdad tal cual es en Jesús. El se valdrá de todos—hombres, mujeres y niños—para hacer brillar la luz sobre el mundo y sacar de su medio un pueblo fiel a sus mandamientos. Por medio de la fe que su pueblo deposita en él, Dios mostrará al mundo que él es el Dios verdadero, el Dios de Israel. " </a:t>
            </a:r>
            <a:r>
              <a:rPr lang="en-US" sz="2000" i="1" dirty="0">
                <a:solidFill>
                  <a:srgbClr val="000000"/>
                </a:solidFill>
                <a:latin typeface="Avenir Next LT Pro" panose="020B0504020202020204" pitchFamily="34" charset="0"/>
                <a:ea typeface="+mn-ea"/>
                <a:cs typeface="Times New Roman" panose="02020603050405020304" pitchFamily="18" charset="0"/>
              </a:rPr>
              <a:t> (</a:t>
            </a:r>
            <a:r>
              <a:rPr lang="es-MX" sz="2000" i="1" dirty="0">
                <a:solidFill>
                  <a:srgbClr val="000000"/>
                </a:solidFill>
                <a:latin typeface="Avenir Next LT Pro" panose="020B0504020202020204" pitchFamily="34" charset="0"/>
                <a:ea typeface="+mn-ea"/>
                <a:cs typeface="Times New Roman" panose="02020603050405020304" pitchFamily="18" charset="0"/>
              </a:rPr>
              <a:t>Testimonios para la Iglesia, Tomo 9, p. 218</a:t>
            </a:r>
            <a:r>
              <a:rPr lang="en-US" sz="2000" i="1" dirty="0">
                <a:solidFill>
                  <a:srgbClr val="000000"/>
                </a:solidFill>
                <a:latin typeface="Avenir Next LT Pro" panose="020B0504020202020204" pitchFamily="34" charset="0"/>
                <a:ea typeface="+mn-ea"/>
                <a:cs typeface="Times New Roman" panose="02020603050405020304" pitchFamily="18" charset="0"/>
              </a:rPr>
              <a:t>)</a:t>
            </a:r>
            <a:endParaRPr lang="es-MX" sz="2000" i="1" dirty="0">
              <a:solidFill>
                <a:srgbClr val="000000"/>
              </a:solidFill>
              <a:latin typeface="Avenir Next LT Pro" panose="020B0504020202020204" pitchFamily="34" charset="0"/>
              <a:ea typeface="+mn-ea"/>
              <a:cs typeface="Times New Roman" panose="02020603050405020304" pitchFamily="18" charset="0"/>
            </a:endParaRPr>
          </a:p>
        </p:txBody>
      </p:sp>
    </p:spTree>
    <p:extLst>
      <p:ext uri="{BB962C8B-B14F-4D97-AF65-F5344CB8AC3E}">
        <p14:creationId xmlns:p14="http://schemas.microsoft.com/office/powerpoint/2010/main" val="747547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35B18E2E-EA7D-4701-A7E9-A6D2F537435F}"/>
              </a:ext>
            </a:extLst>
          </p:cNvPr>
          <p:cNvSpPr/>
          <p:nvPr/>
        </p:nvSpPr>
        <p:spPr>
          <a:xfrm>
            <a:off x="6816080" y="2559470"/>
            <a:ext cx="3456384" cy="2016224"/>
          </a:xfrm>
          <a:prstGeom prst="rect">
            <a:avLst/>
          </a:prstGeom>
          <a:solidFill>
            <a:srgbClr val="FD1634"/>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8" name="Título 1">
            <a:extLst>
              <a:ext uri="{FF2B5EF4-FFF2-40B4-BE49-F238E27FC236}">
                <a16:creationId xmlns:a16="http://schemas.microsoft.com/office/drawing/2014/main" id="{78C32ED3-45C3-4EA8-B01D-0642AFFCE857}"/>
              </a:ext>
            </a:extLst>
          </p:cNvPr>
          <p:cNvSpPr>
            <a:spLocks noGrp="1"/>
          </p:cNvSpPr>
          <p:nvPr>
            <p:ph type="title" hasCustomPrompt="1"/>
          </p:nvPr>
        </p:nvSpPr>
        <p:spPr>
          <a:xfrm>
            <a:off x="263352" y="365126"/>
            <a:ext cx="6048672" cy="1206500"/>
          </a:xfrm>
          <a:solidFill>
            <a:srgbClr val="01828D"/>
          </a:solidFill>
          <a:ln>
            <a:solidFill>
              <a:srgbClr val="00255B"/>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marL="0" indent="0" algn="ctr" defTabSz="895350">
              <a:defRPr>
                <a:solidFill>
                  <a:schemeClr val="bg1"/>
                </a:solidFill>
                <a:latin typeface="Arial Rounded MT Bold" panose="020F0704030504030204" pitchFamily="34" charset="0"/>
              </a:defRPr>
            </a:lvl1pPr>
          </a:lstStyle>
          <a:p>
            <a:r>
              <a:rPr lang="es-ES" dirty="0"/>
              <a:t>Para memorizar:</a:t>
            </a:r>
            <a:endParaRPr lang="es-MX" dirty="0"/>
          </a:p>
        </p:txBody>
      </p:sp>
      <p:pic>
        <p:nvPicPr>
          <p:cNvPr id="4" name="Imagen 3">
            <a:extLst>
              <a:ext uri="{FF2B5EF4-FFF2-40B4-BE49-F238E27FC236}">
                <a16:creationId xmlns:a16="http://schemas.microsoft.com/office/drawing/2014/main" id="{AA878FB5-5D11-488E-86E1-6D8BD210D3E9}"/>
              </a:ext>
            </a:extLst>
          </p:cNvPr>
          <p:cNvPicPr>
            <a:picLocks noChangeAspect="1"/>
          </p:cNvPicPr>
          <p:nvPr/>
        </p:nvPicPr>
        <p:blipFill>
          <a:blip r:embed="rId3">
            <a:extLst>
              <a:ext uri="{28A0092B-C50C-407E-A947-70E740481C1C}">
                <a14:useLocalDpi xmlns:a14="http://schemas.microsoft.com/office/drawing/2010/main" val="0"/>
              </a:ext>
            </a:extLst>
          </a:blip>
          <a:srcRect l="1513" r="1513"/>
          <a:stretch/>
        </p:blipFill>
        <p:spPr>
          <a:xfrm flipH="1">
            <a:off x="6940446" y="2708920"/>
            <a:ext cx="3475970" cy="2016224"/>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105588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4BA48B19-AC6B-4AB8-8DCB-55B8CCF59481}"/>
              </a:ext>
            </a:extLst>
          </p:cNvPr>
          <p:cNvSpPr/>
          <p:nvPr/>
        </p:nvSpPr>
        <p:spPr>
          <a:xfrm>
            <a:off x="7666240" y="2924943"/>
            <a:ext cx="2601048" cy="1800199"/>
          </a:xfrm>
          <a:prstGeom prst="rect">
            <a:avLst/>
          </a:prstGeom>
          <a:solidFill>
            <a:srgbClr val="FE1431"/>
          </a:solidFill>
          <a:ln>
            <a:solidFill>
              <a:srgbClr val="ECC0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Rectángulo 1">
            <a:extLst>
              <a:ext uri="{FF2B5EF4-FFF2-40B4-BE49-F238E27FC236}">
                <a16:creationId xmlns:a16="http://schemas.microsoft.com/office/drawing/2014/main" id="{A5DC6A4E-9C88-4063-9C74-E83E1F449282}"/>
              </a:ext>
            </a:extLst>
          </p:cNvPr>
          <p:cNvSpPr>
            <a:spLocks/>
          </p:cNvSpPr>
          <p:nvPr/>
        </p:nvSpPr>
        <p:spPr>
          <a:xfrm>
            <a:off x="479376" y="1628800"/>
            <a:ext cx="7200800" cy="5184575"/>
          </a:xfrm>
          <a:prstGeom prst="rect">
            <a:avLst/>
          </a:prstGeom>
        </p:spPr>
        <p:txBody>
          <a:bodyPr wrap="square">
            <a:normAutofit fontScale="85000" lnSpcReduction="20000"/>
          </a:bodyPr>
          <a:lstStyle/>
          <a:p>
            <a:pPr algn="just">
              <a:spcAft>
                <a:spcPts val="600"/>
              </a:spcAft>
            </a:pPr>
            <a:r>
              <a:rPr lang="es-MX" sz="2100" dirty="0">
                <a:ln>
                  <a:solidFill>
                    <a:schemeClr val="tx1"/>
                  </a:solidFill>
                </a:ln>
                <a:latin typeface="Bahnschrift SemiBold" panose="020B0502040204020203" pitchFamily="34" charset="0"/>
                <a:ea typeface="+mj-ea"/>
                <a:cs typeface="+mj-cs"/>
              </a:rPr>
              <a:t>La mayordomía está presente en las bendiciones materiales y en las espirituales, porque "tú eres el dueño de todo, y lo que te hemos dado, de ti lo hemos recibido'' (1 </a:t>
            </a:r>
            <a:r>
              <a:rPr lang="es-MX" sz="2100" dirty="0" err="1">
                <a:ln>
                  <a:solidFill>
                    <a:schemeClr val="tx1"/>
                  </a:solidFill>
                </a:ln>
                <a:latin typeface="Bahnschrift SemiBold" panose="020B0502040204020203" pitchFamily="34" charset="0"/>
                <a:ea typeface="+mj-ea"/>
                <a:cs typeface="+mj-cs"/>
              </a:rPr>
              <a:t>Crón</a:t>
            </a:r>
            <a:r>
              <a:rPr lang="es-MX" sz="2100" dirty="0">
                <a:ln>
                  <a:solidFill>
                    <a:schemeClr val="tx1"/>
                  </a:solidFill>
                </a:ln>
                <a:latin typeface="Bahnschrift SemiBold" panose="020B0502040204020203" pitchFamily="34" charset="0"/>
                <a:ea typeface="+mj-ea"/>
                <a:cs typeface="+mj-cs"/>
              </a:rPr>
              <a:t>. 29:14, NVI); incluida la obediencia que redunda en salvación. Todos los que son fieles en el uso de su tiempo, sus dones, su cuerpo y sus posesiones materiales son deudores de la gracia de Dios, porque son instrumentos voluntarios transformados por su amor (1 </a:t>
            </a:r>
            <a:r>
              <a:rPr lang="es-MX" sz="2100" dirty="0" err="1">
                <a:ln>
                  <a:solidFill>
                    <a:schemeClr val="tx1"/>
                  </a:solidFill>
                </a:ln>
                <a:latin typeface="Bahnschrift SemiBold" panose="020B0502040204020203" pitchFamily="34" charset="0"/>
                <a:ea typeface="+mj-ea"/>
                <a:cs typeface="+mj-cs"/>
              </a:rPr>
              <a:t>Cor</a:t>
            </a:r>
            <a:r>
              <a:rPr lang="es-MX" sz="2100" dirty="0">
                <a:ln>
                  <a:solidFill>
                    <a:schemeClr val="tx1"/>
                  </a:solidFill>
                </a:ln>
                <a:latin typeface="Bahnschrift SemiBold" panose="020B0502040204020203" pitchFamily="34" charset="0"/>
                <a:ea typeface="+mj-ea"/>
                <a:cs typeface="+mj-cs"/>
              </a:rPr>
              <a:t>. 13:1-3; </a:t>
            </a:r>
            <a:r>
              <a:rPr lang="es-MX" sz="2100" dirty="0" err="1">
                <a:ln>
                  <a:solidFill>
                    <a:schemeClr val="tx1"/>
                  </a:solidFill>
                </a:ln>
                <a:latin typeface="Bahnschrift SemiBold" panose="020B0502040204020203" pitchFamily="34" charset="0"/>
                <a:ea typeface="+mj-ea"/>
                <a:cs typeface="+mj-cs"/>
              </a:rPr>
              <a:t>Gál</a:t>
            </a:r>
            <a:r>
              <a:rPr lang="es-MX" sz="2100" dirty="0">
                <a:ln>
                  <a:solidFill>
                    <a:schemeClr val="tx1"/>
                  </a:solidFill>
                </a:ln>
                <a:latin typeface="Bahnschrift SemiBold" panose="020B0502040204020203" pitchFamily="34" charset="0"/>
                <a:ea typeface="+mj-ea"/>
                <a:cs typeface="+mj-cs"/>
              </a:rPr>
              <a:t>; 5:6). En última instancia, el mérito necesario para que los redimidos obtengan la recompensa eterna también es de Dios, quien obra "todas las cosas en todos'' (1 </a:t>
            </a:r>
            <a:r>
              <a:rPr lang="es-MX" sz="2100" dirty="0" err="1">
                <a:ln>
                  <a:solidFill>
                    <a:schemeClr val="tx1"/>
                  </a:solidFill>
                </a:ln>
                <a:latin typeface="Bahnschrift SemiBold" panose="020B0502040204020203" pitchFamily="34" charset="0"/>
                <a:ea typeface="+mj-ea"/>
                <a:cs typeface="+mj-cs"/>
              </a:rPr>
              <a:t>Cor</a:t>
            </a:r>
            <a:r>
              <a:rPr lang="es-MX" sz="2100" dirty="0">
                <a:ln>
                  <a:solidFill>
                    <a:schemeClr val="tx1"/>
                  </a:solidFill>
                </a:ln>
                <a:latin typeface="Bahnschrift SemiBold" panose="020B0502040204020203" pitchFamily="34" charset="0"/>
                <a:ea typeface="+mj-ea"/>
                <a:cs typeface="+mj-cs"/>
              </a:rPr>
              <a:t>. 12:6, NVI; leer también Fil. 2:13).   </a:t>
            </a:r>
          </a:p>
          <a:p>
            <a:pPr algn="just">
              <a:spcAft>
                <a:spcPts val="600"/>
              </a:spcAft>
            </a:pPr>
            <a:r>
              <a:rPr lang="es-MX" sz="2100" b="1" dirty="0">
                <a:ln>
                  <a:solidFill>
                    <a:schemeClr val="tx1"/>
                  </a:solidFill>
                </a:ln>
                <a:latin typeface="Bahnschrift SemiBold" panose="020B0502040204020203" pitchFamily="34" charset="0"/>
                <a:ea typeface="+mj-ea"/>
                <a:cs typeface="+mj-cs"/>
              </a:rPr>
              <a:t>Asimismo, la salvación como recompensa o pago es </a:t>
            </a:r>
            <a:r>
              <a:rPr lang="es-MX" sz="2100" b="1" dirty="0" err="1">
                <a:ln>
                  <a:solidFill>
                    <a:schemeClr val="tx1"/>
                  </a:solidFill>
                </a:ln>
                <a:latin typeface="Bahnschrift SemiBold" panose="020B0502040204020203" pitchFamily="34" charset="0"/>
                <a:ea typeface="+mj-ea"/>
                <a:cs typeface="+mj-cs"/>
              </a:rPr>
              <a:t>karisma</a:t>
            </a:r>
            <a:r>
              <a:rPr lang="es-MX" sz="2100" b="1" dirty="0">
                <a:ln>
                  <a:solidFill>
                    <a:schemeClr val="tx1"/>
                  </a:solidFill>
                </a:ln>
                <a:latin typeface="Bahnschrift SemiBold" panose="020B0502040204020203" pitchFamily="34" charset="0"/>
                <a:ea typeface="+mj-ea"/>
                <a:cs typeface="+mj-cs"/>
              </a:rPr>
              <a:t> (un regalo). Este regalo no proviene de las obras personales (en griego: </a:t>
            </a:r>
            <a:r>
              <a:rPr lang="es-MX" sz="2100" b="1" dirty="0" err="1">
                <a:ln>
                  <a:solidFill>
                    <a:schemeClr val="tx1"/>
                  </a:solidFill>
                </a:ln>
                <a:latin typeface="Bahnschrift SemiBold" panose="020B0502040204020203" pitchFamily="34" charset="0"/>
                <a:ea typeface="+mj-ea"/>
                <a:cs typeface="+mj-cs"/>
              </a:rPr>
              <a:t>ergon</a:t>
            </a:r>
            <a:r>
              <a:rPr lang="es-MX" sz="2100" b="1" dirty="0">
                <a:ln>
                  <a:solidFill>
                    <a:schemeClr val="tx1"/>
                  </a:solidFill>
                </a:ln>
                <a:latin typeface="Bahnschrift SemiBold" panose="020B0502040204020203" pitchFamily="34" charset="0"/>
                <a:ea typeface="+mj-ea"/>
                <a:cs typeface="+mj-cs"/>
              </a:rPr>
              <a:t>), sino de la gracia que recibimos para hacer buenas obras (</a:t>
            </a:r>
            <a:r>
              <a:rPr lang="es-MX" sz="2100" b="1" dirty="0" err="1">
                <a:ln>
                  <a:solidFill>
                    <a:schemeClr val="tx1"/>
                  </a:solidFill>
                </a:ln>
                <a:latin typeface="Bahnschrift SemiBold" panose="020B0502040204020203" pitchFamily="34" charset="0"/>
                <a:ea typeface="+mj-ea"/>
                <a:cs typeface="+mj-cs"/>
              </a:rPr>
              <a:t>ergon</a:t>
            </a:r>
            <a:r>
              <a:rPr lang="es-MX" sz="2100" b="1" dirty="0">
                <a:ln>
                  <a:solidFill>
                    <a:schemeClr val="tx1"/>
                  </a:solidFill>
                </a:ln>
                <a:latin typeface="Bahnschrift SemiBold" panose="020B0502040204020203" pitchFamily="34" charset="0"/>
                <a:ea typeface="+mj-ea"/>
                <a:cs typeface="+mj-cs"/>
              </a:rPr>
              <a:t>) (Efe. 2:8-10). Al contrario, las obras humanas son pecado, y su paga (</a:t>
            </a:r>
            <a:r>
              <a:rPr lang="es-MX" sz="2100" b="1" dirty="0" err="1">
                <a:ln>
                  <a:solidFill>
                    <a:schemeClr val="tx1"/>
                  </a:solidFill>
                </a:ln>
                <a:latin typeface="Bahnschrift SemiBold" panose="020B0502040204020203" pitchFamily="34" charset="0"/>
                <a:ea typeface="+mj-ea"/>
                <a:cs typeface="+mj-cs"/>
              </a:rPr>
              <a:t>opsonion</a:t>
            </a:r>
            <a:r>
              <a:rPr lang="es-MX" sz="2100" b="1" dirty="0">
                <a:ln>
                  <a:solidFill>
                    <a:schemeClr val="tx1"/>
                  </a:solidFill>
                </a:ln>
                <a:latin typeface="Bahnschrift SemiBold" panose="020B0502040204020203" pitchFamily="34" charset="0"/>
                <a:ea typeface="+mj-ea"/>
                <a:cs typeface="+mj-cs"/>
              </a:rPr>
              <a:t>) es la muerte (Rom. 6:23; </a:t>
            </a:r>
            <a:r>
              <a:rPr lang="es-MX" sz="2100" b="1" dirty="0" err="1">
                <a:ln>
                  <a:solidFill>
                    <a:schemeClr val="tx1"/>
                  </a:solidFill>
                </a:ln>
                <a:latin typeface="Bahnschrift SemiBold" panose="020B0502040204020203" pitchFamily="34" charset="0"/>
                <a:ea typeface="+mj-ea"/>
                <a:cs typeface="+mj-cs"/>
              </a:rPr>
              <a:t>Gál</a:t>
            </a:r>
            <a:r>
              <a:rPr lang="es-MX" sz="2100" b="1" dirty="0">
                <a:ln>
                  <a:solidFill>
                    <a:schemeClr val="tx1"/>
                  </a:solidFill>
                </a:ln>
                <a:latin typeface="Bahnschrift SemiBold" panose="020B0502040204020203" pitchFamily="34" charset="0"/>
                <a:ea typeface="+mj-ea"/>
                <a:cs typeface="+mj-cs"/>
              </a:rPr>
              <a:t>. 5:19-21). Cabe la pregunta: ¿Quién produce las buenas obras? Indudablemente, Dios mismo, por su gracia. La gracia de Dios produce la obra de una mayordomía fiel en la vida del creyente; sin embargo, la carne solo produce obras de perdición.. </a:t>
            </a:r>
          </a:p>
          <a:p>
            <a:pPr algn="just">
              <a:spcAft>
                <a:spcPts val="600"/>
              </a:spcAft>
            </a:pPr>
            <a:r>
              <a:rPr lang="es-MX" sz="2100" b="1" dirty="0">
                <a:ln>
                  <a:solidFill>
                    <a:schemeClr val="tx1"/>
                  </a:solidFill>
                </a:ln>
                <a:latin typeface="Bahnschrift SemiBold" panose="020B0502040204020203" pitchFamily="34" charset="0"/>
                <a:ea typeface="+mj-ea"/>
                <a:cs typeface="+mj-cs"/>
              </a:rPr>
              <a:t>En la lección de esta semana estudiaremos  las recompensas que Dios nos da tanto para ahora como eternas: 1) Las recompensas de ahora y 2) Recompensas en la eternidad.</a:t>
            </a:r>
          </a:p>
        </p:txBody>
      </p:sp>
      <p:sp>
        <p:nvSpPr>
          <p:cNvPr id="9" name="Título 1">
            <a:extLst>
              <a:ext uri="{FF2B5EF4-FFF2-40B4-BE49-F238E27FC236}">
                <a16:creationId xmlns:a16="http://schemas.microsoft.com/office/drawing/2014/main" id="{E96C4159-831F-452F-8EB3-EC13083F24A4}"/>
              </a:ext>
            </a:extLst>
          </p:cNvPr>
          <p:cNvSpPr>
            <a:spLocks noGrp="1"/>
          </p:cNvSpPr>
          <p:nvPr>
            <p:ph type="title" hasCustomPrompt="1"/>
          </p:nvPr>
        </p:nvSpPr>
        <p:spPr>
          <a:solidFill>
            <a:srgbClr val="0182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p:spPr>
        <p:txBody>
          <a:bodyPr>
            <a:normAutofit/>
          </a:bodyPr>
          <a:lstStyle>
            <a:lvl1pPr algn="ctr">
              <a:defRPr lang="es-MX" sz="4800" kern="1200" dirty="0">
                <a:ln>
                  <a:solidFill>
                    <a:schemeClr val="bg1"/>
                  </a:solidFill>
                </a:ln>
                <a:solidFill>
                  <a:schemeClr val="bg1"/>
                </a:solidFill>
                <a:effectLst>
                  <a:outerShdw blurRad="38100" dist="38100" dir="2700000" algn="tl">
                    <a:srgbClr val="000000">
                      <a:alpha val="43137"/>
                    </a:srgbClr>
                  </a:outerShdw>
                </a:effectLst>
                <a:latin typeface="Arial Rounded MT Bold" panose="020F0704030504030204" pitchFamily="34" charset="0"/>
                <a:ea typeface="+mj-ea"/>
                <a:cs typeface="+mj-cs"/>
              </a:defRPr>
            </a:lvl1pPr>
          </a:lstStyle>
          <a:p>
            <a:r>
              <a:rPr lang="es-MX" dirty="0">
                <a:effectLst>
                  <a:innerShdw blurRad="63500" dist="50800" dir="18900000">
                    <a:schemeClr val="bg1">
                      <a:alpha val="50000"/>
                    </a:schemeClr>
                  </a:innerShdw>
                </a:effectLst>
              </a:rPr>
              <a:t>Enfoque del estudio</a:t>
            </a:r>
          </a:p>
        </p:txBody>
      </p:sp>
      <p:pic>
        <p:nvPicPr>
          <p:cNvPr id="5" name="Imagen 4">
            <a:extLst>
              <a:ext uri="{FF2B5EF4-FFF2-40B4-BE49-F238E27FC236}">
                <a16:creationId xmlns:a16="http://schemas.microsoft.com/office/drawing/2014/main" id="{A9FBA81D-BD41-DFFB-5CBB-6CF5D423FC3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824191" y="3068961"/>
            <a:ext cx="2601047" cy="1800198"/>
          </a:xfrm>
          <a:prstGeom prst="rect">
            <a:avLst/>
          </a:prstGeom>
        </p:spPr>
      </p:pic>
    </p:spTree>
    <p:extLst>
      <p:ext uri="{BB962C8B-B14F-4D97-AF65-F5344CB8AC3E}">
        <p14:creationId xmlns:p14="http://schemas.microsoft.com/office/powerpoint/2010/main" val="43636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 calcmode="lin" valueType="num">
                                      <p:cBhvr additive="base">
                                        <p:cTn id="15"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 calcmode="lin" valueType="num">
                                      <p:cBhvr additive="base">
                                        <p:cTn id="2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0430BA-7DAD-4F36-A1DE-EB55E3315629}"/>
              </a:ext>
            </a:extLst>
          </p:cNvPr>
          <p:cNvSpPr txBox="1"/>
          <p:nvPr/>
        </p:nvSpPr>
        <p:spPr>
          <a:xfrm>
            <a:off x="0" y="107921"/>
            <a:ext cx="12214315" cy="461665"/>
          </a:xfrm>
          <a:prstGeom prst="rect">
            <a:avLst/>
          </a:prstGeom>
          <a:noFill/>
        </p:spPr>
        <p:txBody>
          <a:bodyPr wrap="square" rtlCol="0">
            <a:spAutoFit/>
          </a:bodyPr>
          <a:lstStyle/>
          <a:p>
            <a:pPr algn="ctr"/>
            <a:r>
              <a:rPr lang="es-MX" sz="2400" b="1" dirty="0">
                <a:solidFill>
                  <a:schemeClr val="bg1"/>
                </a:solidFill>
                <a:latin typeface="Avenir LT Std 65 Medium" panose="020B0803020203020204" pitchFamily="34" charset="0"/>
                <a:cs typeface="Lucida Sans Unicode" panose="020B0602030504020204" pitchFamily="34" charset="0"/>
              </a:rPr>
              <a:t>LAS RECOMPENSAS DE LA FIDELIDAD (Introducción)</a:t>
            </a:r>
          </a:p>
        </p:txBody>
      </p:sp>
      <p:sp>
        <p:nvSpPr>
          <p:cNvPr id="4" name="Rectángulo 3">
            <a:extLst>
              <a:ext uri="{FF2B5EF4-FFF2-40B4-BE49-F238E27FC236}">
                <a16:creationId xmlns:a16="http://schemas.microsoft.com/office/drawing/2014/main" id="{B0711CB5-CB09-4F4D-AFFB-D26800B4D015}"/>
              </a:ext>
            </a:extLst>
          </p:cNvPr>
          <p:cNvSpPr>
            <a:spLocks/>
          </p:cNvSpPr>
          <p:nvPr/>
        </p:nvSpPr>
        <p:spPr>
          <a:xfrm>
            <a:off x="443741" y="1556791"/>
            <a:ext cx="8173419" cy="5184577"/>
          </a:xfrm>
          <a:prstGeom prst="rect">
            <a:avLst/>
          </a:prstGeom>
          <a:noFill/>
        </p:spPr>
        <p:txBody>
          <a:bodyPr wrap="square" rtlCol="0">
            <a:normAutofit fontScale="92500" lnSpcReduction="20000"/>
          </a:bodyPr>
          <a:lstStyle/>
          <a:p>
            <a:pPr indent="982663" algn="just">
              <a:spcAft>
                <a:spcPts val="600"/>
              </a:spcAft>
              <a:tabLst>
                <a:tab pos="982663" algn="l"/>
              </a:tabLst>
            </a:pPr>
            <a:r>
              <a:rPr lang="es-MX" dirty="0" err="1">
                <a:latin typeface="Avenir Next LT Pro" panose="020B0504020202020204" pitchFamily="34" charset="0"/>
                <a:cs typeface="Times New Roman" panose="02020603050405020304" pitchFamily="18" charset="0"/>
              </a:rPr>
              <a:t>na</a:t>
            </a:r>
            <a:r>
              <a:rPr lang="es-MX" dirty="0">
                <a:latin typeface="Avenir Next LT Pro" panose="020B0504020202020204" pitchFamily="34" charset="0"/>
                <a:cs typeface="Times New Roman" panose="02020603050405020304" pitchFamily="18" charset="0"/>
              </a:rPr>
              <a:t> recompensa se define generalmente como algo que se da o se 	recibe a cambio de un servicio, un mérito o una dificultad. Desde una 	perspectiva terrenal, las recompensas se ofrecen como incentivos o 	motivaciones para hacer algo. La gente ofrece recompensas a quien 	encuentre a sus mascotas perdidas. En el sector de los viajes, las aerolíneas y los hoteles ofrecen recompensas por ser clientes. Estas ofertas hacen que la gente participe con la esperanza de obtener recompensas. Pero estas recompensas son insignificantes comparadas con las que ofrece la Palabra de Dios. Las recompensas prometidas por Dios ofrecen toda una vida de bendiciones y vida eterna. La naturaleza de las recompensas divinas no se discute a menudo, pero el concepto es idea de Dios.</a:t>
            </a:r>
          </a:p>
          <a:p>
            <a:pPr algn="just">
              <a:spcAft>
                <a:spcPts val="600"/>
              </a:spcAft>
              <a:tabLst>
                <a:tab pos="896938" algn="l"/>
              </a:tabLst>
            </a:pPr>
            <a:r>
              <a:rPr lang="es-MX" b="1" dirty="0">
                <a:latin typeface="Avenir Next LT Pro" panose="020B0504020202020204" pitchFamily="34" charset="0"/>
                <a:cs typeface="Times New Roman" panose="02020603050405020304" pitchFamily="18" charset="0"/>
              </a:rPr>
              <a:t>“¿Comprenden todos los miembros de la iglesia que todo lo que poseen ha sido dado para que lo usen y aumenten para gloria de Dios? Dios mantiene un registro fiel de cada ser humano en nuestro mundo. Y cuando llega el </a:t>
            </a:r>
            <a:r>
              <a:rPr lang="es-MX" b="1" dirty="0" err="1">
                <a:latin typeface="Avenir Next LT Pro" panose="020B0504020202020204" pitchFamily="34" charset="0"/>
                <a:cs typeface="Times New Roman" panose="02020603050405020304" pitchFamily="18" charset="0"/>
              </a:rPr>
              <a:t>dia</a:t>
            </a:r>
            <a:r>
              <a:rPr lang="es-MX" b="1" dirty="0">
                <a:latin typeface="Avenir Next LT Pro" panose="020B0504020202020204" pitchFamily="34" charset="0"/>
                <a:cs typeface="Times New Roman" panose="02020603050405020304" pitchFamily="18" charset="0"/>
              </a:rPr>
              <a:t> del ajuste de cuentas, el mayordomo fiel no se atribuye ningún </a:t>
            </a:r>
            <a:r>
              <a:rPr lang="es-MX" b="1" dirty="0" err="1">
                <a:latin typeface="Avenir Next LT Pro" panose="020B0504020202020204" pitchFamily="34" charset="0"/>
                <a:cs typeface="Times New Roman" panose="02020603050405020304" pitchFamily="18" charset="0"/>
              </a:rPr>
              <a:t>credito</a:t>
            </a:r>
            <a:r>
              <a:rPr lang="es-MX" b="1" dirty="0">
                <a:latin typeface="Avenir Next LT Pro" panose="020B0504020202020204" pitchFamily="34" charset="0"/>
                <a:cs typeface="Times New Roman" panose="02020603050405020304" pitchFamily="18" charset="0"/>
              </a:rPr>
              <a:t> a si mismo. No dice: "Mi talento"; sino: "Tu talento ha ganado" otros talentos. E l sabe que sin el capital que le fue confiado no habría podido conseguir ningún aumento. Piensa que al haber cumplido fielmente su responsabilidad como mayordomo no ha hecho mas que cumplir con su deber. El capital era del Señor, y mediante su poder pudo negociar con el con éxito. Tan solo el nombre del Señor debe ser glorificado. Sin el capital confiado, el sabe que habría estado en bancarrota para la eternidad. 1 Corintios 10:13; Salmo 5:14, 15 </a:t>
            </a:r>
            <a:r>
              <a:rPr lang="es-MX" i="1" dirty="0">
                <a:latin typeface="Avenir Next LT Pro" panose="020B0504020202020204" pitchFamily="34" charset="0"/>
                <a:cs typeface="Times New Roman" panose="02020603050405020304" pitchFamily="18" charset="0"/>
              </a:rPr>
              <a:t>(Consejos sobre mayordomía cristiana, p. 118).  </a:t>
            </a:r>
            <a:endParaRPr lang="es-MX" sz="1900" i="1" dirty="0">
              <a:latin typeface="Avenir Next LT Pro" panose="020B0504020202020204" pitchFamily="34" charset="0"/>
              <a:cs typeface="Times New Roman" panose="02020603050405020304" pitchFamily="18" charset="0"/>
            </a:endParaRPr>
          </a:p>
        </p:txBody>
      </p:sp>
      <p:pic>
        <p:nvPicPr>
          <p:cNvPr id="5" name="Imagen 4">
            <a:extLst>
              <a:ext uri="{FF2B5EF4-FFF2-40B4-BE49-F238E27FC236}">
                <a16:creationId xmlns:a16="http://schemas.microsoft.com/office/drawing/2014/main" id="{F827ED35-E9B2-43CE-B5CF-6EAC3AF9EE0B}"/>
              </a:ext>
            </a:extLst>
          </p:cNvPr>
          <p:cNvPicPr>
            <a:picLocks noChangeAspect="1"/>
          </p:cNvPicPr>
          <p:nvPr/>
        </p:nvPicPr>
        <p:blipFill>
          <a:blip r:embed="rId3">
            <a:extLst>
              <a:ext uri="{28A0092B-C50C-407E-A947-70E740481C1C}">
                <a14:useLocalDpi xmlns:a14="http://schemas.microsoft.com/office/drawing/2010/main" val="0"/>
              </a:ext>
            </a:extLst>
          </a:blip>
          <a:srcRect l="14025" r="14025"/>
          <a:stretch/>
        </p:blipFill>
        <p:spPr>
          <a:xfrm>
            <a:off x="8617161" y="1556792"/>
            <a:ext cx="3574838" cy="4968552"/>
          </a:xfrm>
          <a:prstGeom prst="rect">
            <a:avLst/>
          </a:prstGeom>
        </p:spPr>
      </p:pic>
      <p:sp>
        <p:nvSpPr>
          <p:cNvPr id="2" name="CuadroTexto 1">
            <a:extLst>
              <a:ext uri="{FF2B5EF4-FFF2-40B4-BE49-F238E27FC236}">
                <a16:creationId xmlns:a16="http://schemas.microsoft.com/office/drawing/2014/main" id="{D9428FD1-4FBA-4869-A514-9E6E1888C930}"/>
              </a:ext>
            </a:extLst>
          </p:cNvPr>
          <p:cNvSpPr txBox="1"/>
          <p:nvPr/>
        </p:nvSpPr>
        <p:spPr>
          <a:xfrm>
            <a:off x="191344" y="1256739"/>
            <a:ext cx="1547803" cy="1596197"/>
          </a:xfrm>
          <a:prstGeom prst="rect">
            <a:avLst/>
          </a:prstGeom>
          <a:noFill/>
        </p:spPr>
        <p:txBody>
          <a:bodyPr wrap="square" tIns="72000" rtlCol="0" anchor="ctr">
            <a:spAutoFit/>
          </a:bodyPr>
          <a:lstStyle/>
          <a:p>
            <a:pPr algn="ctr"/>
            <a:r>
              <a:rPr lang="es-MX" sz="9600" dirty="0">
                <a:solidFill>
                  <a:srgbClr val="C00000"/>
                </a:solidFill>
                <a:latin typeface="Adobe Garamond Pro Bold" panose="02020702060506020403" pitchFamily="18" charset="0"/>
              </a:rPr>
              <a:t>U</a:t>
            </a:r>
          </a:p>
        </p:txBody>
      </p:sp>
    </p:spTree>
    <p:extLst>
      <p:ext uri="{BB962C8B-B14F-4D97-AF65-F5344CB8AC3E}">
        <p14:creationId xmlns:p14="http://schemas.microsoft.com/office/powerpoint/2010/main" val="1452956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additive="base">
                                        <p:cTn id="1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A60FCE5-705F-4E4B-B2A5-039C449A1079}"/>
              </a:ext>
            </a:extLst>
          </p:cNvPr>
          <p:cNvSpPr txBox="1"/>
          <p:nvPr/>
        </p:nvSpPr>
        <p:spPr>
          <a:xfrm>
            <a:off x="0" y="70503"/>
            <a:ext cx="12192000" cy="550186"/>
          </a:xfrm>
          <a:prstGeom prst="rect">
            <a:avLst/>
          </a:prstGeom>
          <a:noFill/>
        </p:spPr>
        <p:txBody>
          <a:bodyPr wrap="square" rtlCol="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RECOMPENSA POR LA FIDELIDAD</a:t>
            </a:r>
          </a:p>
        </p:txBody>
      </p:sp>
      <p:sp>
        <p:nvSpPr>
          <p:cNvPr id="3" name="CuadroTexto 2">
            <a:extLst>
              <a:ext uri="{FF2B5EF4-FFF2-40B4-BE49-F238E27FC236}">
                <a16:creationId xmlns:a16="http://schemas.microsoft.com/office/drawing/2014/main" id="{8FA79ECF-8C03-4172-A74C-1E6325E21E02}"/>
              </a:ext>
            </a:extLst>
          </p:cNvPr>
          <p:cNvSpPr txBox="1"/>
          <p:nvPr/>
        </p:nvSpPr>
        <p:spPr>
          <a:xfrm>
            <a:off x="335360" y="692696"/>
            <a:ext cx="8330736" cy="1323439"/>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“Pero sin fe es imposible agradar a Dios; porque es necesario que el que se acerca a Dios crea que le hay, y que es galardonador de los que le buscan.” (Hebreos 11: 6) </a:t>
            </a:r>
          </a:p>
          <a:p>
            <a:pPr algn="just"/>
            <a:r>
              <a:rPr lang="es-MX" sz="1600" b="1" dirty="0">
                <a:latin typeface="Avenir Next LT Pro Demi" panose="020B0704020202020204" pitchFamily="34" charset="0"/>
                <a:cs typeface="Times New Roman" panose="02020603050405020304" pitchFamily="18" charset="0"/>
              </a:rPr>
              <a:t>Lee Hebreos 11:6. ¿Qué debería significar este versículo para nosotros? ¿Cómo debemos responder a lo que dice? Ver también Apocalipsis 22:12; e Isaías 40:10 y 62:11. ¿Qué nos enseñan todos estos pasajes?</a:t>
            </a:r>
          </a:p>
        </p:txBody>
      </p:sp>
      <p:sp>
        <p:nvSpPr>
          <p:cNvPr id="4" name="CuadroTexto 3">
            <a:extLst>
              <a:ext uri="{FF2B5EF4-FFF2-40B4-BE49-F238E27FC236}">
                <a16:creationId xmlns:a16="http://schemas.microsoft.com/office/drawing/2014/main" id="{89BD9609-DA3E-492E-895A-A27A97EEBCFD}"/>
              </a:ext>
            </a:extLst>
          </p:cNvPr>
          <p:cNvSpPr txBox="1">
            <a:spLocks noChangeAspect="1"/>
          </p:cNvSpPr>
          <p:nvPr/>
        </p:nvSpPr>
        <p:spPr>
          <a:xfrm>
            <a:off x="335360" y="2016136"/>
            <a:ext cx="8330736" cy="4771362"/>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sz="1700" dirty="0">
                <a:solidFill>
                  <a:srgbClr val="000000"/>
                </a:solidFill>
                <a:latin typeface="Avenir Next LT Pro" panose="020B0504020202020204" pitchFamily="34" charset="0"/>
              </a:rPr>
              <a:t>R:</a:t>
            </a:r>
            <a:r>
              <a:rPr lang="es-MX" sz="1700" dirty="0">
                <a:latin typeface="Avenir Next LT Pro" panose="020B0504020202020204" pitchFamily="34" charset="0"/>
              </a:rPr>
              <a:t> Que sin fe no podemos agradar a Dios, debemos creer en Dios un Dios que existe, vivo. Y la fe nos dará Fidelidad ya que la fidelidad es necesaria. Si respondemos con amor y fidelidad al llamado de Dios por fe nuestras obras serán como las de Cristo. Que si somos fieles y tenemos fe, seremos recompensados por Cristo.</a:t>
            </a:r>
          </a:p>
          <a:p>
            <a:r>
              <a:rPr lang="es-MX" sz="1700" b="0" dirty="0">
                <a:solidFill>
                  <a:prstClr val="black"/>
                </a:solidFill>
                <a:latin typeface="Avenir Next LT Pro" panose="020B0504020202020204" pitchFamily="34" charset="0"/>
                <a:ea typeface="+mn-ea"/>
              </a:rPr>
              <a:t>En Hebreos 11, el famoso capítulo de la fe, Pablo afirma: "Sin fe es imposible agradar a Dios, porque es necesario que el que se acerca a Dios crea que le hay, y que es galardonador de los que le buscan" (versículo 6). Después de hablar de la fe de Abel, Enoc, Noé, y Abraham y Sara, Pablo señala: "Todos éstos murieron en la fe, no habiendo recibido las promesas, sino que, habiéndolas visto de lejos, se aseguraron de ellas, las abrazaron y confesaron que eran extranjeros y peregrinos sobre la tierra" (versículo 13). En estos versículos, queda claro que una fe que agrada a Dios incluye tanto la fe en Él como el Salvador como la creencia de que Él recompensa a quienes lo buscan diligentemente. </a:t>
            </a:r>
          </a:p>
          <a:p>
            <a:r>
              <a:rPr lang="es-MX" sz="1700" dirty="0">
                <a:solidFill>
                  <a:schemeClr val="tx1"/>
                </a:solidFill>
                <a:latin typeface="Avenir Next LT Pro" panose="020B0504020202020204" pitchFamily="34" charset="0"/>
                <a:ea typeface="+mn-ea"/>
              </a:rPr>
              <a:t>“No podemos permitir que nuestro tiempo se mantenga ocupado de tal manera con cosas de naturaleza temporal —ni siquiera con asuntos que tienen que ver con la causa de Dios—, que pase un día tras otro sin que nos acerquemos al costado sangrante de Jesús. Necesitamos sostener una comunión diaria con el. Se nos exhorta a que peleemos la buena batalla de la fe. Para mantener una vida de fe ardiente se necesita pelear una batalla viva; si nos entregamos totalmente a Cristo, con la determinación inquebrantable de aferrarnos únicamente a el, seremos capaces de rechazar al enemigo y de ganar una victoria gloriosa” </a:t>
            </a:r>
            <a:r>
              <a:rPr lang="es-MX" sz="1700" b="0" i="1" dirty="0">
                <a:solidFill>
                  <a:schemeClr val="tx1"/>
                </a:solidFill>
                <a:latin typeface="Avenir Next LT Pro" panose="020B0504020202020204" pitchFamily="34" charset="0"/>
                <a:ea typeface="+mn-ea"/>
              </a:rPr>
              <a:t>(Exaltad a </a:t>
            </a:r>
            <a:r>
              <a:rPr lang="es-MX" sz="1700" b="0" i="1" dirty="0" err="1">
                <a:solidFill>
                  <a:schemeClr val="tx1"/>
                </a:solidFill>
                <a:latin typeface="Avenir Next LT Pro" panose="020B0504020202020204" pitchFamily="34" charset="0"/>
                <a:ea typeface="+mn-ea"/>
              </a:rPr>
              <a:t>Jesus</a:t>
            </a:r>
            <a:r>
              <a:rPr lang="es-MX" sz="1700" b="0" i="1" dirty="0">
                <a:solidFill>
                  <a:schemeClr val="tx1"/>
                </a:solidFill>
                <a:latin typeface="Avenir Next LT Pro" panose="020B0504020202020204" pitchFamily="34" charset="0"/>
                <a:ea typeface="+mn-ea"/>
              </a:rPr>
              <a:t>, p. 366) </a:t>
            </a:r>
          </a:p>
          <a:p>
            <a:r>
              <a:rPr lang="es-MX" sz="1600" dirty="0">
                <a:solidFill>
                  <a:schemeClr val="tx1"/>
                </a:solidFill>
                <a:latin typeface="Avenir Next LT Pro" panose="020B0504020202020204" pitchFamily="34" charset="0"/>
              </a:rPr>
              <a:t>Reflexionando: </a:t>
            </a:r>
            <a:r>
              <a:rPr lang="es-MX" sz="1600" dirty="0">
                <a:solidFill>
                  <a:srgbClr val="C00000"/>
                </a:solidFill>
                <a:latin typeface="Avenir Next LT Pro" panose="020B0504020202020204" pitchFamily="34" charset="0"/>
              </a:rPr>
              <a:t>¿Cómo entendemos la diferencia entre la salvación por gracia y la recompensa según las obras? Lleva tu respuesta a la clase el sábado.</a:t>
            </a:r>
          </a:p>
        </p:txBody>
      </p:sp>
      <p:sp>
        <p:nvSpPr>
          <p:cNvPr id="7" name="Rectángulo 6">
            <a:extLst>
              <a:ext uri="{FF2B5EF4-FFF2-40B4-BE49-F238E27FC236}">
                <a16:creationId xmlns:a16="http://schemas.microsoft.com/office/drawing/2014/main" id="{7D894886-35AB-4DD7-B4C9-9E3B7DB15D1F}"/>
              </a:ext>
            </a:extLst>
          </p:cNvPr>
          <p:cNvSpPr/>
          <p:nvPr/>
        </p:nvSpPr>
        <p:spPr>
          <a:xfrm>
            <a:off x="8666096" y="1484784"/>
            <a:ext cx="3525904" cy="4991510"/>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455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126CC4B-19D4-4EFB-91C6-10C409E8AE4C}"/>
              </a:ext>
            </a:extLst>
          </p:cNvPr>
          <p:cNvSpPr txBox="1"/>
          <p:nvPr/>
        </p:nvSpPr>
        <p:spPr>
          <a:xfrm>
            <a:off x="0" y="97468"/>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VIDA ETERNA</a:t>
            </a:r>
          </a:p>
        </p:txBody>
      </p:sp>
      <p:sp>
        <p:nvSpPr>
          <p:cNvPr id="3" name="CuadroTexto 2">
            <a:extLst>
              <a:ext uri="{FF2B5EF4-FFF2-40B4-BE49-F238E27FC236}">
                <a16:creationId xmlns:a16="http://schemas.microsoft.com/office/drawing/2014/main" id="{5FFD46A8-FA4E-4988-B200-B6C6AFEB7E7B}"/>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“Porque la paga del pecado es muerte, mas la dádiva de Dios es vida eterna en Cristo Jesús Señor nuestro.” </a:t>
            </a:r>
            <a:r>
              <a:rPr lang="es-MX" sz="1600" b="1" i="1" dirty="0">
                <a:latin typeface="Avenir Next LT Pro Demi" panose="020B0704020202020204" pitchFamily="34" charset="0"/>
                <a:cs typeface="Times New Roman" panose="02020603050405020304" pitchFamily="18" charset="0"/>
              </a:rPr>
              <a:t>(Romanos 6: 23).</a:t>
            </a:r>
          </a:p>
          <a:p>
            <a:pPr algn="just"/>
            <a:r>
              <a:rPr lang="es-MX" sz="1600" b="1" dirty="0">
                <a:latin typeface="Avenir Next LT Pro Demi" panose="020B0704020202020204" pitchFamily="34" charset="0"/>
              </a:rPr>
              <a:t>Lee Juan 14:1 al 3. ¿Cuál es el consejo del Señor para nosotros en el versículo 1 y qué nos promete en los versículos 2 y 3?</a:t>
            </a:r>
          </a:p>
        </p:txBody>
      </p:sp>
      <p:sp>
        <p:nvSpPr>
          <p:cNvPr id="4" name="CuadroTexto 3">
            <a:extLst>
              <a:ext uri="{FF2B5EF4-FFF2-40B4-BE49-F238E27FC236}">
                <a16:creationId xmlns:a16="http://schemas.microsoft.com/office/drawing/2014/main" id="{4982B9E0-250B-4576-B4CC-67D7FE143C56}"/>
              </a:ext>
            </a:extLst>
          </p:cNvPr>
          <p:cNvSpPr txBox="1">
            <a:spLocks/>
          </p:cNvSpPr>
          <p:nvPr/>
        </p:nvSpPr>
        <p:spPr>
          <a:xfrm>
            <a:off x="376063" y="1697907"/>
            <a:ext cx="8240218" cy="5062626"/>
          </a:xfrm>
          <a:prstGeom prst="rect">
            <a:avLst/>
          </a:prstGeom>
          <a:noFill/>
        </p:spPr>
        <p:txBody>
          <a:bodyPr wrap="square" rtlCol="0">
            <a:normAutofit fontScale="92500" lnSpcReduction="10000"/>
          </a:bodyPr>
          <a:lstStyle>
            <a:defPPr>
              <a:defRPr lang="en-US"/>
            </a:defPPr>
            <a:lvl1pPr indent="0" algn="just">
              <a:spcAft>
                <a:spcPts val="300"/>
              </a:spcAft>
              <a:buFont typeface="Wingdings" panose="05000000000000000000" pitchFamily="2" charset="2"/>
              <a:buNone/>
              <a:defRPr b="1">
                <a:solidFill>
                  <a:schemeClr val="accent1">
                    <a:lumMod val="75000"/>
                  </a:schemeClr>
                </a:solidFill>
                <a:latin typeface="Calibri Light" panose="020F030202020403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solidFill>
                  <a:srgbClr val="000000"/>
                </a:solidFill>
                <a:latin typeface="Avenir Next LT Pro" panose="020B0504020202020204" pitchFamily="34" charset="0"/>
              </a:rPr>
              <a:t>R:</a:t>
            </a:r>
            <a:r>
              <a:rPr lang="es-MX" dirty="0">
                <a:latin typeface="Avenir Next LT Pro" panose="020B0504020202020204" pitchFamily="34" charset="0"/>
              </a:rPr>
              <a:t> Que no estemos angustiados, turbados, confiemos en Dios y en Cristo. Nos dice que en la casa de Dios hay muchas viviendas que Cristo ha ido a preparar para nosotros. Para que estemos con él viviendo por la eternidad.</a:t>
            </a:r>
          </a:p>
          <a:p>
            <a:r>
              <a:rPr lang="es-MX" b="0" dirty="0">
                <a:solidFill>
                  <a:prstClr val="black"/>
                </a:solidFill>
                <a:latin typeface="Avenir Next LT Pro" panose="020B0504020202020204" pitchFamily="34" charset="0"/>
                <a:ea typeface="+mn-ea"/>
              </a:rPr>
              <a:t>La vida eterna esta ahí creas o no, Vida Eterna se refiere a vivir por siempre, saludables, felices, Vida eterna también indica que no hay pecado, te imaginas vivir sin malos pensamientos, estar en paz, nosotros no podemos imaginarnos, porque estamos viviendo en un mundo lleno de maldad. Vida eterna también significa un equilibrio de todo el ser. Una familia integrada, una vida saludable y tendremos acceso a ese conocimiento extremo. Pero la vida eterna comienza aquí en este mundo, cuando aceptamos a Cristo en nuestra vida como salvador y redentor, eso es la garantía que hoy en este mundo podemos iniciar teniendo vida eterna, y cuando el venga será por la eternidad.</a:t>
            </a:r>
          </a:p>
          <a:p>
            <a:r>
              <a:rPr lang="es-MX" dirty="0">
                <a:solidFill>
                  <a:schemeClr val="tx1"/>
                </a:solidFill>
                <a:latin typeface="Avenir Next LT Pro" panose="020B0504020202020204" pitchFamily="34" charset="0"/>
                <a:ea typeface="+mn-ea"/>
              </a:rPr>
              <a:t>“Nuestro mensaje es de vida o muerte, y debemos permitir que aparezca tal como es: el gran poder de Dios. Debemos presentarlo en toda la fuerza de su expresión. Entonces el Señor lo hará efectivo. Es nuestro privilegio esperar grandes cosas, aún la demostración del Espíritu de Dios. Este es el poder que convertirá el alma </a:t>
            </a:r>
            <a:r>
              <a:rPr lang="es-MX" b="0" i="1" dirty="0">
                <a:solidFill>
                  <a:schemeClr val="tx1"/>
                </a:solidFill>
                <a:latin typeface="Avenir Next LT Pro" panose="020B0504020202020204" pitchFamily="34" charset="0"/>
                <a:ea typeface="+mn-ea"/>
              </a:rPr>
              <a:t>(Testimonios para la iglesia, t. 6, p. 68).</a:t>
            </a:r>
          </a:p>
          <a:p>
            <a:r>
              <a:rPr lang="es-MX" sz="1900" dirty="0">
                <a:solidFill>
                  <a:schemeClr val="tx1"/>
                </a:solidFill>
                <a:latin typeface="Avenir Next LT Pro" panose="020B0504020202020204" pitchFamily="34" charset="0"/>
              </a:rPr>
              <a:t>Reflexionando:</a:t>
            </a:r>
            <a:r>
              <a:rPr lang="es-MX" sz="1900" dirty="0">
                <a:solidFill>
                  <a:srgbClr val="C00000"/>
                </a:solidFill>
                <a:latin typeface="Avenir Next LT Pro" panose="020B0504020202020204" pitchFamily="34" charset="0"/>
              </a:rPr>
              <a:t>  Sobre la idea de que la primera venida de Cristo es la garantía de su segunda venida. ¿Qué sucedió en la Primera Venida que hace de la Segunda Venida una promesa en la que podemos confiar?</a:t>
            </a:r>
          </a:p>
        </p:txBody>
      </p:sp>
      <p:sp>
        <p:nvSpPr>
          <p:cNvPr id="7" name="Rectángulo 6">
            <a:extLst>
              <a:ext uri="{FF2B5EF4-FFF2-40B4-BE49-F238E27FC236}">
                <a16:creationId xmlns:a16="http://schemas.microsoft.com/office/drawing/2014/main" id="{29ECB11D-D089-4830-9D19-3A36501AD235}"/>
              </a:ext>
            </a:extLst>
          </p:cNvPr>
          <p:cNvSpPr/>
          <p:nvPr/>
        </p:nvSpPr>
        <p:spPr>
          <a:xfrm>
            <a:off x="8616281" y="1526975"/>
            <a:ext cx="3575719" cy="4968552"/>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4259797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5D51EE5B-2987-4924-9FEC-9A2FD12BAF85}"/>
              </a:ext>
            </a:extLst>
          </p:cNvPr>
          <p:cNvSpPr txBox="1"/>
          <p:nvPr/>
        </p:nvSpPr>
        <p:spPr>
          <a:xfrm>
            <a:off x="0" y="97469"/>
            <a:ext cx="12192000" cy="523219"/>
          </a:xfrm>
          <a:prstGeom prst="rect">
            <a:avLst/>
          </a:prstGeom>
          <a:noFill/>
        </p:spPr>
        <p:txBody>
          <a:bodyPr wrap="square" rtlCol="0" anchor="ctr" anchorCtr="0">
            <a:norm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LA NUEVA JERUSALÉN</a:t>
            </a:r>
          </a:p>
        </p:txBody>
      </p:sp>
      <p:sp>
        <p:nvSpPr>
          <p:cNvPr id="3" name="CuadroTexto 2">
            <a:extLst>
              <a:ext uri="{FF2B5EF4-FFF2-40B4-BE49-F238E27FC236}">
                <a16:creationId xmlns:a16="http://schemas.microsoft.com/office/drawing/2014/main" id="{6F911482-FA16-4796-8C5E-EB2C924F117C}"/>
              </a:ext>
            </a:extLst>
          </p:cNvPr>
          <p:cNvSpPr txBox="1"/>
          <p:nvPr/>
        </p:nvSpPr>
        <p:spPr>
          <a:xfrm>
            <a:off x="191345" y="620688"/>
            <a:ext cx="84249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“Y no habrá más maldición; y el trono de Dios y del Cordero estará en ella, y sus siervos le servirán, y verán su rostro, y su nombre estará en sus frentes.” (Apocalipsis 22: 3-4).</a:t>
            </a:r>
            <a:endParaRPr lang="es-MX" sz="1600" b="1" i="1" dirty="0">
              <a:latin typeface="Avenir Next LT Pro Demi" panose="020B0704020202020204" pitchFamily="34" charset="0"/>
              <a:cs typeface="Times New Roman" panose="02020603050405020304" pitchFamily="18" charset="0"/>
            </a:endParaRPr>
          </a:p>
          <a:p>
            <a:pPr algn="just"/>
            <a:r>
              <a:rPr lang="es-MX" sz="1600" b="1" dirty="0">
                <a:latin typeface="Avenir Next LT Pro Demi" panose="020B0704020202020204" pitchFamily="34" charset="0"/>
                <a:cs typeface="Times New Roman" panose="02020603050405020304" pitchFamily="18" charset="0"/>
              </a:rPr>
              <a:t>Lee Apocalipsis 21. ¿Cuáles son algunas de las cosas que se nos prometen?</a:t>
            </a:r>
          </a:p>
        </p:txBody>
      </p:sp>
      <p:sp>
        <p:nvSpPr>
          <p:cNvPr id="4" name="CuadroTexto 3">
            <a:extLst>
              <a:ext uri="{FF2B5EF4-FFF2-40B4-BE49-F238E27FC236}">
                <a16:creationId xmlns:a16="http://schemas.microsoft.com/office/drawing/2014/main" id="{A64C4A9C-2581-4A7A-87B7-14E620AB4C89}"/>
              </a:ext>
            </a:extLst>
          </p:cNvPr>
          <p:cNvSpPr txBox="1">
            <a:spLocks/>
          </p:cNvSpPr>
          <p:nvPr/>
        </p:nvSpPr>
        <p:spPr>
          <a:xfrm>
            <a:off x="191344" y="1451685"/>
            <a:ext cx="8424936" cy="5308846"/>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solidFill>
                  <a:srgbClr val="000000"/>
                </a:solidFill>
                <a:latin typeface="Avenir Next LT Pro" panose="020B0504020202020204" pitchFamily="34" charset="0"/>
                <a:ea typeface="Adobe Heiti Std R" panose="020B0400000000000000" pitchFamily="34" charset="-128"/>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rgbClr val="0070C0"/>
                </a:solidFill>
              </a:rPr>
              <a:t>Que las primeras cosas pasaran, Dios morara con nosotros y nosotros con él, seremos su pueblo, además enjugara toda lagrima y no habrá muerte, ni llanto, ni clamor, ni dolor. Todas las cosas serán hechas nuevas. No habrá en la ciudad cosa inmunda o que hace abominación y mentira y solo estarán los que se hallen inscritos en el libro de la vida.</a:t>
            </a:r>
          </a:p>
          <a:p>
            <a:r>
              <a:rPr lang="es-MX" b="0" dirty="0"/>
              <a:t>Que es la nueva Jerusalén, hay que decir que es un símbolo de un elemento terrenal, era la sede del gobierno de Israel, Dios le prometió a David que este trono si eran fieles sería eterno, como sabemos eso no se cumplió, entonces Dios lo va a cumplir por medio de un descendiente de un hijo de David, el Mesías Cristo es del linaje de David. Entonces Dios dice yo les doy una nueva Jerusalén, la que esta descrita en Apocalipsis 22. Esa ciudad donde sale un rio del trono de Dios, y el árbol de la vida estará al lado del rio y su hojas nos darán sanidad, el poder viene de Dios, el comer del árbol es una acto de fe. La nueva Jerusalén la física es un espacio donde Dios tiene su gobierno, allí esta su trono. Lo más grandioso de la nueva Jerusalén será la presencia de Dios.</a:t>
            </a:r>
          </a:p>
          <a:p>
            <a:r>
              <a:rPr lang="es-MX" dirty="0"/>
              <a:t>“</a:t>
            </a:r>
            <a:r>
              <a:rPr lang="es-MX" dirty="0" err="1"/>
              <a:t>Alli</a:t>
            </a:r>
            <a:r>
              <a:rPr lang="es-MX" dirty="0"/>
              <a:t> esta la nueva Jerusalén, la metrópoli de la nueva tierra glorificada, "corona de hermosura en la mano de Jehová, y una diadema real en la mano de nuestro Dios". Isaías 62:3. "Su luz era semejante a una piedra preciosísima, como piedra de jaspe, transparente como el cristal". Apocalipsis 21:11... "[He aquí el tabernáculo de Dios esta con los hombres, y el habitara con ellos, y ellos serán pueblos suyos, y el mismo Dios con ellos estará, como Dios suyo!" Apocalipsis 21:3” </a:t>
            </a:r>
            <a:r>
              <a:rPr lang="es-MX" b="0" i="1" dirty="0"/>
              <a:t>(La maravillosa gracia de Dios, p. 369).</a:t>
            </a:r>
            <a:endParaRPr lang="pt-BR" b="0" i="1" dirty="0"/>
          </a:p>
          <a:p>
            <a:r>
              <a:rPr lang="es-MX" dirty="0"/>
              <a:t>Reflexionando: </a:t>
            </a:r>
            <a:r>
              <a:rPr lang="es-MX" dirty="0">
                <a:solidFill>
                  <a:srgbClr val="C00000"/>
                </a:solidFill>
              </a:rPr>
              <a:t>Lee Apocalipsis 21:8, sobre el destino de los que enfrentarán la Segunda Muerte. ¿Qué pecado de quienes allí se describe Jesús no pudo perdonar? ¿Por qué, entonces, se pierden estas personas, cuando algunos que han hecho las mismas cosas se salvan? ¿Cuál es la diferencia crucial entre estos dos grupos?</a:t>
            </a:r>
          </a:p>
        </p:txBody>
      </p:sp>
      <p:sp>
        <p:nvSpPr>
          <p:cNvPr id="7" name="Rectángulo 6">
            <a:extLst>
              <a:ext uri="{FF2B5EF4-FFF2-40B4-BE49-F238E27FC236}">
                <a16:creationId xmlns:a16="http://schemas.microsoft.com/office/drawing/2014/main" id="{454AA21A-21D9-4AEE-BE06-96B58D0EF196}"/>
              </a:ext>
            </a:extLst>
          </p:cNvPr>
          <p:cNvSpPr/>
          <p:nvPr/>
        </p:nvSpPr>
        <p:spPr>
          <a:xfrm>
            <a:off x="8616280" y="1472323"/>
            <a:ext cx="3575720" cy="501317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512102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029F711-9A78-4328-B780-DD13D406FB04}"/>
              </a:ext>
            </a:extLst>
          </p:cNvPr>
          <p:cNvSpPr txBox="1"/>
          <p:nvPr/>
        </p:nvSpPr>
        <p:spPr>
          <a:xfrm>
            <a:off x="0" y="116632"/>
            <a:ext cx="12192000" cy="523220"/>
          </a:xfrm>
          <a:prstGeom prst="rect">
            <a:avLst/>
          </a:prstGeom>
          <a:noFill/>
        </p:spPr>
        <p:txBody>
          <a:bodyPr wrap="square" rtlCol="0">
            <a:spAutoFit/>
          </a:bodyPr>
          <a:lstStyle/>
          <a:p>
            <a:pPr algn="ctr"/>
            <a:r>
              <a:rPr lang="es-MX" sz="2800" b="1" dirty="0">
                <a:solidFill>
                  <a:schemeClr val="bg1"/>
                </a:solidFill>
                <a:latin typeface="Avenir LT Std 65 Medium" panose="020B0803020203020204" pitchFamily="34" charset="0"/>
                <a:cs typeface="Lucida Sans Unicode" panose="020B0602030504020204" pitchFamily="34" charset="0"/>
              </a:rPr>
              <a:t>EL AJUSTE DE CUENTAS</a:t>
            </a:r>
          </a:p>
        </p:txBody>
      </p:sp>
      <p:sp>
        <p:nvSpPr>
          <p:cNvPr id="3" name="CuadroTexto 2">
            <a:extLst>
              <a:ext uri="{FF2B5EF4-FFF2-40B4-BE49-F238E27FC236}">
                <a16:creationId xmlns:a16="http://schemas.microsoft.com/office/drawing/2014/main" id="{77056CE7-0198-4461-A0E8-3D9713B442E3}"/>
              </a:ext>
            </a:extLst>
          </p:cNvPr>
          <p:cNvSpPr txBox="1"/>
          <p:nvPr/>
        </p:nvSpPr>
        <p:spPr>
          <a:xfrm>
            <a:off x="335360" y="620688"/>
            <a:ext cx="8330736" cy="1077218"/>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“A uno dio cinco talentos, y a otro dos, y a otro uno, a cada uno conforme a su capacidad; y luego se fue lejos.” (Mateo 25: 15)</a:t>
            </a:r>
          </a:p>
          <a:p>
            <a:pPr algn="just"/>
            <a:r>
              <a:rPr lang="es-MX" sz="1600" b="1" dirty="0">
                <a:latin typeface="Avenir Next LT Pro Demi" panose="020B0704020202020204" pitchFamily="34" charset="0"/>
                <a:cs typeface="Times New Roman" panose="02020603050405020304" pitchFamily="18" charset="0"/>
              </a:rPr>
              <a:t>Lee Mateo 25:14 al 19. ¿Quién es el que viaja a un país lejano? ¿A quién le confía sus bienes? ¿Qué significa “arreglar cuentas” (ver Mat. 25:19)?</a:t>
            </a:r>
          </a:p>
        </p:txBody>
      </p:sp>
      <p:sp>
        <p:nvSpPr>
          <p:cNvPr id="4" name="CuadroTexto 3">
            <a:extLst>
              <a:ext uri="{FF2B5EF4-FFF2-40B4-BE49-F238E27FC236}">
                <a16:creationId xmlns:a16="http://schemas.microsoft.com/office/drawing/2014/main" id="{383394F0-88F1-43E6-88DB-DE4FFEB17AC1}"/>
              </a:ext>
            </a:extLst>
          </p:cNvPr>
          <p:cNvSpPr txBox="1">
            <a:spLocks/>
          </p:cNvSpPr>
          <p:nvPr/>
        </p:nvSpPr>
        <p:spPr>
          <a:xfrm>
            <a:off x="300810" y="1700808"/>
            <a:ext cx="8296729" cy="5040560"/>
          </a:xfrm>
          <a:prstGeom prst="rect">
            <a:avLst/>
          </a:prstGeom>
          <a:noFill/>
        </p:spPr>
        <p:txBody>
          <a:bodyPr wrap="square" rtlCol="0">
            <a:normAutofit fontScale="85000" lnSpcReduction="10000"/>
          </a:bodyPr>
          <a:lstStyle>
            <a:defPPr>
              <a:defRPr lang="en-US"/>
            </a:defPPr>
            <a:lvl1pPr indent="0" algn="just">
              <a:spcAft>
                <a:spcPts val="1200"/>
              </a:spcAft>
              <a:buFont typeface="Wingdings" panose="05000000000000000000" pitchFamily="2" charset="2"/>
              <a:buNone/>
              <a:defRPr>
                <a:latin typeface="Lucida Fax" panose="020606020505050202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pPr>
              <a:spcAft>
                <a:spcPts val="300"/>
              </a:spcAft>
            </a:pPr>
            <a:r>
              <a:rPr lang="es-MX" b="1" dirty="0">
                <a:latin typeface="Avenir Next LT Pro" panose="020B0504020202020204" pitchFamily="34" charset="0"/>
                <a:cs typeface="Times New Roman" panose="02020603050405020304" pitchFamily="18" charset="0"/>
              </a:rPr>
              <a:t>R:</a:t>
            </a:r>
            <a:r>
              <a:rPr lang="es-MX" dirty="0">
                <a:latin typeface="Avenir Next LT Pro" panose="020B0504020202020204" pitchFamily="34" charset="0"/>
                <a:cs typeface="Times New Roman" panose="02020603050405020304" pitchFamily="18" charset="0"/>
              </a:rPr>
              <a:t> </a:t>
            </a:r>
            <a:r>
              <a:rPr lang="es-MX" b="1" dirty="0">
                <a:solidFill>
                  <a:schemeClr val="accent1">
                    <a:lumMod val="75000"/>
                  </a:schemeClr>
                </a:solidFill>
                <a:latin typeface="Avenir Next LT Pro" panose="020B0504020202020204" pitchFamily="34" charset="0"/>
                <a:cs typeface="Times New Roman" panose="02020603050405020304" pitchFamily="18" charset="0"/>
              </a:rPr>
              <a:t>Cristo es el que viaja a un país lejano. Y nos a confiado su bienes para que los administremos. Pero vendrá a pedir cuentas de los bienes que nos a dado a cada uno conforme a nuestras capacidades.</a:t>
            </a:r>
          </a:p>
          <a:p>
            <a:pPr>
              <a:spcAft>
                <a:spcPts val="300"/>
              </a:spcAft>
            </a:pPr>
            <a:r>
              <a:rPr lang="es-MX" dirty="0">
                <a:latin typeface="Avenir Next LT Pro" panose="020B0504020202020204" pitchFamily="34" charset="0"/>
                <a:cs typeface="Times New Roman" panose="02020603050405020304" pitchFamily="18" charset="0"/>
              </a:rPr>
              <a:t>La historia de Mateo 25, sobre los talentos representa dos cosas, la vida en la tierra y el ajuste de cuentas cuando Cristo venga. Dios a todos nos dio cosas para administrar, de acuerdo a nuestra capacidad, es por eso que no todos tenemos lo mismo. Aquí es donde se manifiesta la justicia de Dios ya que no todos tenemos las mismas cosas o talentos, por eso dice que nos lo dio de acuerdo a nuestra capacidad, es por eso que en esta parábola no indica que en la medida que aprendemos a administramos correctamente se aumenta la capacidad, Dios nos da más responsabilidad. Ahora bien ¿Quién es el hombre que vino y se fue lejos? Pues es Cristo Jesús. Los siervos (mayordomos) somos nosotros, y se nos dio la oportunidad de administrar los recursos de Cristo. Los talentos son las capacidades (casa, familia, hijos, tu salud tus bienes materiales, trabajo </a:t>
            </a:r>
            <a:r>
              <a:rPr lang="es-MX" dirty="0" err="1">
                <a:latin typeface="Avenir Next LT Pro" panose="020B0504020202020204" pitchFamily="34" charset="0"/>
                <a:cs typeface="Times New Roman" panose="02020603050405020304" pitchFamily="18" charset="0"/>
              </a:rPr>
              <a:t>etc</a:t>
            </a:r>
            <a:r>
              <a:rPr lang="es-MX" dirty="0">
                <a:latin typeface="Avenir Next LT Pro" panose="020B0504020202020204" pitchFamily="34" charset="0"/>
                <a:cs typeface="Times New Roman" panose="02020603050405020304" pitchFamily="18" charset="0"/>
              </a:rPr>
              <a:t>,) y que Dios puso en nuestras manos. Pero Dios vendrá a arreglar las cuentas, pero no te preocupes si eres fiel darás buenas cuentas, y Cristo te recompensara.</a:t>
            </a:r>
          </a:p>
          <a:p>
            <a:pPr>
              <a:spcAft>
                <a:spcPts val="300"/>
              </a:spcAft>
            </a:pPr>
            <a:r>
              <a:rPr lang="es-MX" b="1" dirty="0">
                <a:latin typeface="Avenir Next LT Pro" panose="020B0504020202020204" pitchFamily="34" charset="0"/>
                <a:cs typeface="Times New Roman" panose="02020603050405020304" pitchFamily="18" charset="0"/>
              </a:rPr>
              <a:t>“Algunos creen que los talentos han sido dados tan solo a cierta clase favorecida, con exclusión de muchos, quienes por supuesto no son invitados a participar de los trabajos ni de las recompensas. Pero la parábola no enseña las cosas en esa forma. Cuando el Señor de la casa llamo a sus siervos, a cada uno dio su obra. Toda la familia de Dios esta incluida en la responsabilidad de utilizar los bienes de su Señor </a:t>
            </a:r>
            <a:r>
              <a:rPr lang="es-MX" i="1" dirty="0">
                <a:latin typeface="Avenir Next LT Pro" panose="020B0504020202020204" pitchFamily="34" charset="0"/>
                <a:cs typeface="Times New Roman" panose="02020603050405020304" pitchFamily="18" charset="0"/>
              </a:rPr>
              <a:t>(Consejos sobre mayordomía cristiana, pp. 122, 123). </a:t>
            </a:r>
            <a:endParaRPr lang="es-MX" b="1" dirty="0">
              <a:latin typeface="Avenir Next LT Pro" panose="020B0504020202020204" pitchFamily="34" charset="0"/>
              <a:cs typeface="Times New Roman" panose="02020603050405020304" pitchFamily="18" charset="0"/>
            </a:endParaRPr>
          </a:p>
          <a:p>
            <a:pPr>
              <a:spcAft>
                <a:spcPts val="300"/>
              </a:spcAft>
            </a:pPr>
            <a:r>
              <a:rPr lang="es-MX" b="1" dirty="0">
                <a:latin typeface="Avenir Next LT Pro" panose="020B0504020202020204" pitchFamily="34" charset="0"/>
                <a:cs typeface="Times New Roman" panose="02020603050405020304" pitchFamily="18" charset="0"/>
              </a:rPr>
              <a:t>Reflexionando: </a:t>
            </a:r>
            <a:r>
              <a:rPr lang="es-MX" b="1" dirty="0">
                <a:solidFill>
                  <a:srgbClr val="C00000"/>
                </a:solidFill>
                <a:latin typeface="Avenir Next LT Pro" panose="020B0504020202020204" pitchFamily="34" charset="0"/>
                <a:cs typeface="Times New Roman" panose="02020603050405020304" pitchFamily="18" charset="0"/>
              </a:rPr>
              <a:t>¿Cuán bien te irá cuando Dios venga a “arreglar cuentas” contigo?</a:t>
            </a:r>
            <a:endParaRPr lang="es-MX" b="1" dirty="0">
              <a:solidFill>
                <a:srgbClr val="C00000"/>
              </a:solidFill>
              <a:latin typeface="Avenir Next LT Pro" panose="020B0504020202020204" pitchFamily="34" charset="0"/>
            </a:endParaRPr>
          </a:p>
        </p:txBody>
      </p:sp>
      <p:sp>
        <p:nvSpPr>
          <p:cNvPr id="5" name="Rectángulo 4">
            <a:extLst>
              <a:ext uri="{FF2B5EF4-FFF2-40B4-BE49-F238E27FC236}">
                <a16:creationId xmlns:a16="http://schemas.microsoft.com/office/drawing/2014/main" id="{B77F7DB8-AB9F-47B0-B8B3-B0B72DCCFF86}"/>
              </a:ext>
            </a:extLst>
          </p:cNvPr>
          <p:cNvSpPr/>
          <p:nvPr/>
        </p:nvSpPr>
        <p:spPr>
          <a:xfrm>
            <a:off x="8628978" y="1548178"/>
            <a:ext cx="3563022" cy="4914366"/>
          </a:xfrm>
          <a:prstGeom prst="rect">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 </a:t>
            </a:r>
          </a:p>
        </p:txBody>
      </p:sp>
    </p:spTree>
    <p:extLst>
      <p:ext uri="{BB962C8B-B14F-4D97-AF65-F5344CB8AC3E}">
        <p14:creationId xmlns:p14="http://schemas.microsoft.com/office/powerpoint/2010/main" val="948391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8E7D9D1-010B-43C2-A2B5-787DCD4797EB}"/>
              </a:ext>
            </a:extLst>
          </p:cNvPr>
          <p:cNvSpPr txBox="1"/>
          <p:nvPr/>
        </p:nvSpPr>
        <p:spPr>
          <a:xfrm>
            <a:off x="0" y="97468"/>
            <a:ext cx="12192000" cy="523220"/>
          </a:xfrm>
          <a:prstGeom prst="rect">
            <a:avLst/>
          </a:prstGeom>
          <a:noFill/>
        </p:spPr>
        <p:txBody>
          <a:bodyPr wrap="square" rtlCol="0">
            <a:spAutoFit/>
          </a:bodyPr>
          <a:lstStyle/>
          <a:p>
            <a:pPr algn="ctr"/>
            <a:r>
              <a:rPr lang="es-MX" sz="2800" b="1" i="0" dirty="0">
                <a:solidFill>
                  <a:schemeClr val="bg1"/>
                </a:solidFill>
                <a:effectLst/>
                <a:latin typeface="Avenir LT Std 65 Medium" panose="020B0803020203020204" pitchFamily="34" charset="0"/>
              </a:rPr>
              <a:t>LA MIRADA PUESTA EN EL PREMIO</a:t>
            </a:r>
            <a:endParaRPr lang="es-MX" sz="2800" b="1" dirty="0">
              <a:solidFill>
                <a:schemeClr val="bg1"/>
              </a:solidFill>
              <a:latin typeface="Avenir LT Std 65 Medium" panose="020B0803020203020204" pitchFamily="34" charset="0"/>
              <a:cs typeface="Lucida Sans Unicode" panose="020B0602030504020204" pitchFamily="34" charset="0"/>
            </a:endParaRPr>
          </a:p>
        </p:txBody>
      </p:sp>
      <p:sp>
        <p:nvSpPr>
          <p:cNvPr id="4" name="CuadroTexto 3">
            <a:extLst>
              <a:ext uri="{FF2B5EF4-FFF2-40B4-BE49-F238E27FC236}">
                <a16:creationId xmlns:a16="http://schemas.microsoft.com/office/drawing/2014/main" id="{7945C082-5F5A-4162-ABBF-29242DBFBADE}"/>
              </a:ext>
            </a:extLst>
          </p:cNvPr>
          <p:cNvSpPr txBox="1"/>
          <p:nvPr/>
        </p:nvSpPr>
        <p:spPr>
          <a:xfrm>
            <a:off x="335360" y="620688"/>
            <a:ext cx="8330736" cy="830997"/>
          </a:xfrm>
          <a:prstGeom prst="rect">
            <a:avLst/>
          </a:prstGeom>
          <a:noFill/>
        </p:spPr>
        <p:txBody>
          <a:bodyPr wrap="square" rtlCol="0">
            <a:spAutoFit/>
          </a:bodyPr>
          <a:lstStyle/>
          <a:p>
            <a:pPr algn="just"/>
            <a:r>
              <a:rPr lang="es-MX" sz="1600" b="1" dirty="0">
                <a:latin typeface="Avenir Next LT Pro Demi" panose="020B0704020202020204" pitchFamily="34" charset="0"/>
                <a:cs typeface="Times New Roman" panose="02020603050405020304" pitchFamily="18" charset="0"/>
              </a:rPr>
              <a:t>“Pues tengo por cierto que las aflicciones del tiempo presente no son comparables con la gloria venidera que en nosotros ha de manifestarse” (Romanos 8:18)</a:t>
            </a:r>
          </a:p>
          <a:p>
            <a:pPr algn="just"/>
            <a:r>
              <a:rPr lang="es-MX" sz="1600" b="1" dirty="0">
                <a:latin typeface="Avenir Next LT Pro Demi" panose="020B0704020202020204" pitchFamily="34" charset="0"/>
                <a:cs typeface="Times New Roman" panose="02020603050405020304" pitchFamily="18" charset="0"/>
              </a:rPr>
              <a:t>Lee Romanos 8:16 al 18. Saber que era un hijo de Dios, ¿cómo influyó en su fidelidad?</a:t>
            </a:r>
          </a:p>
        </p:txBody>
      </p:sp>
      <p:sp>
        <p:nvSpPr>
          <p:cNvPr id="5" name="CuadroTexto 4">
            <a:extLst>
              <a:ext uri="{FF2B5EF4-FFF2-40B4-BE49-F238E27FC236}">
                <a16:creationId xmlns:a16="http://schemas.microsoft.com/office/drawing/2014/main" id="{E63A5537-798E-49B6-A59F-CBBBA1F00FC9}"/>
              </a:ext>
            </a:extLst>
          </p:cNvPr>
          <p:cNvSpPr txBox="1">
            <a:spLocks/>
          </p:cNvSpPr>
          <p:nvPr/>
        </p:nvSpPr>
        <p:spPr>
          <a:xfrm>
            <a:off x="335360" y="1451686"/>
            <a:ext cx="8330736" cy="5308846"/>
          </a:xfrm>
          <a:prstGeom prst="rect">
            <a:avLst/>
          </a:prstGeom>
          <a:noFill/>
        </p:spPr>
        <p:txBody>
          <a:bodyPr wrap="square" rtlCol="0">
            <a:normAutofit fontScale="85000" lnSpcReduction="10000"/>
          </a:bodyPr>
          <a:lstStyle>
            <a:defPPr>
              <a:defRPr lang="en-US"/>
            </a:defPPr>
            <a:lvl1pPr indent="0" algn="just">
              <a:spcAft>
                <a:spcPts val="300"/>
              </a:spcAft>
              <a:buFont typeface="Wingdings" panose="05000000000000000000" pitchFamily="2" charset="2"/>
              <a:buNone/>
              <a:defRPr b="1">
                <a:latin typeface="Avenir Next LT Pro" panose="020B0504020202020204" pitchFamily="34" charset="0"/>
                <a:cs typeface="Times New Roman" panose="02020603050405020304" pitchFamily="18" charset="0"/>
              </a:defRPr>
            </a:lvl1pPr>
            <a:lvl2pPr marL="800100" lvl="1" indent="-342900" algn="just">
              <a:spcAft>
                <a:spcPts val="600"/>
              </a:spcAft>
              <a:buFont typeface="+mj-lt"/>
              <a:buAutoNum type="arabicPeriod"/>
              <a:defRPr sz="1600" i="1" u="sng">
                <a:latin typeface="Arial Rounded MT Bold" panose="020F0704030504030204" pitchFamily="34" charset="0"/>
              </a:defRPr>
            </a:lvl2pPr>
          </a:lstStyle>
          <a:p>
            <a:r>
              <a:rPr lang="es-MX" dirty="0"/>
              <a:t>R: </a:t>
            </a:r>
            <a:r>
              <a:rPr lang="es-MX" dirty="0">
                <a:solidFill>
                  <a:schemeClr val="accent1">
                    <a:lumMod val="75000"/>
                  </a:schemeClr>
                </a:solidFill>
              </a:rPr>
              <a:t>En mucho, ya que si soy hijo de Dios somos herederos y coherederos juntamente con Cristo, de la gloria venidera, aunque aquí tengamos tribulación y sufrimiento debemos resistir con la ayuda de Dios, para recibir el herencia el premio mayor que es la vida eterna.</a:t>
            </a:r>
          </a:p>
          <a:p>
            <a:r>
              <a:rPr lang="es-MX" b="0" dirty="0"/>
              <a:t>Cuando invertimos en la Tierra, siempre nos preocupa el riesgo. Hablamos de riesgo relativo cuando se trata de tipos de interés. Sabemos que la promesa de un tipo de interés elevado siempre va acompañada de un mayor riesgo. Todos podemos imaginar escenarios en los que nuestra seguridad temporal podría perderse en un instante: la </a:t>
            </a:r>
            <a:r>
              <a:rPr lang="es-MX" b="0" dirty="0" err="1"/>
              <a:t>economía,actos</a:t>
            </a:r>
            <a:r>
              <a:rPr lang="es-MX" b="0" dirty="0"/>
              <a:t> de terrorismo o catástrofes naturales. De hecho, los vemos en las noticias diarias. Las personas que se aferran a sus tesoros terrenales acabarán perdiéndolo todo. Pero aquellos que son inteligentes transferirán sus bienes a su nuevo hogar en el cielo.</a:t>
            </a:r>
          </a:p>
          <a:p>
            <a:r>
              <a:rPr lang="es-MX" dirty="0"/>
              <a:t>“Casi veinte siglos han transcurrido desde que el anciano Pablo vertió su sangre como testigo de la palabra de Dios y del testimonio de Jesucristo. Ninguna mano fiel registro para las generaciones futuras las ultimas escenas de la vida de este santo apóstol; pero la Inspiración nos ha conservado su postrer testimonio. Como resonante trompeta, su voz ha vibrado desde entonces a través de los siglos, enardeciendo con su propio valor a millares de testigos de Cristo y despertando en millares de corazones afligidos el eco de su triunfante gozo: "Porque yo ya estoy para ser ofrecido, y el tiempo de mi partida esta cercano. He peleado la buena batalla, he acabado la carrera, he guardado la fe. Por lo demás, me esta guardada la corona de justicia, la cual me dará el Señor, juez justo, en aquel día; y no solo a mi, sino también a todos los que aman su venida". 2 Timoteo 4:6-8 </a:t>
            </a:r>
            <a:r>
              <a:rPr lang="es-MX" b="0" i="1" dirty="0"/>
              <a:t>(Los hechos de los apóstoles, pp. 408, 409).</a:t>
            </a:r>
          </a:p>
          <a:p>
            <a:r>
              <a:rPr lang="es-MX" dirty="0"/>
              <a:t>Reflexionando: </a:t>
            </a:r>
            <a:r>
              <a:rPr lang="es-MX" dirty="0">
                <a:solidFill>
                  <a:srgbClr val="C00000"/>
                </a:solidFill>
              </a:rPr>
              <a:t>Hemos peleado la buena batalla, como para recibir la corona de la vida, si no es así aún podemos corregir el rumbo con la ayuda de Dios.</a:t>
            </a:r>
          </a:p>
        </p:txBody>
      </p:sp>
      <p:sp>
        <p:nvSpPr>
          <p:cNvPr id="6" name="Rectángulo 5">
            <a:extLst>
              <a:ext uri="{FF2B5EF4-FFF2-40B4-BE49-F238E27FC236}">
                <a16:creationId xmlns:a16="http://schemas.microsoft.com/office/drawing/2014/main" id="{881A4D12-881E-4FE3-9002-69A2E560BDB9}"/>
              </a:ext>
            </a:extLst>
          </p:cNvPr>
          <p:cNvSpPr/>
          <p:nvPr/>
        </p:nvSpPr>
        <p:spPr>
          <a:xfrm>
            <a:off x="8666096" y="1556792"/>
            <a:ext cx="3525904" cy="4949637"/>
          </a:xfrm>
          <a:prstGeom prst="rect">
            <a:avLst/>
          </a:prstGeom>
          <a:blipFill dpi="0" rotWithShape="1">
            <a:blip r:embed="rId2">
              <a:extLst>
                <a:ext uri="{28A0092B-C50C-407E-A947-70E740481C1C}">
                  <a14:useLocalDpi xmlns:a14="http://schemas.microsoft.com/office/drawing/2010/main" val="0"/>
                </a:ext>
              </a:extLst>
            </a:blip>
            <a:srcRect/>
            <a:stretch>
              <a:fillRect/>
            </a:stretch>
          </a:blipFill>
          <a:scene3d>
            <a:camera prst="orthographicFront">
              <a:rot lat="0" lon="2159400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140403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 ES" id="{0394C814-B0BB-4D2A-81E0-7ECCD3DA7AB2}" vid="{E1FA17C1-539D-4072-902D-5A1BCEFE71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185154</TotalTime>
  <Words>3158</Words>
  <Application>Microsoft Office PowerPoint</Application>
  <PresentationFormat>Panorámica</PresentationFormat>
  <Paragraphs>58</Paragraphs>
  <Slides>10</Slides>
  <Notes>9</Notes>
  <HiddenSlides>0</HiddenSlides>
  <MMClips>0</MMClips>
  <ScaleCrop>false</ScaleCrop>
  <HeadingPairs>
    <vt:vector size="6" baseType="variant">
      <vt:variant>
        <vt:lpstr>Fuentes usadas</vt:lpstr>
      </vt:variant>
      <vt:variant>
        <vt:i4>21</vt:i4>
      </vt:variant>
      <vt:variant>
        <vt:lpstr>Tema</vt:lpstr>
      </vt:variant>
      <vt:variant>
        <vt:i4>1</vt:i4>
      </vt:variant>
      <vt:variant>
        <vt:lpstr>Títulos de diapositiva</vt:lpstr>
      </vt:variant>
      <vt:variant>
        <vt:i4>10</vt:i4>
      </vt:variant>
    </vt:vector>
  </HeadingPairs>
  <TitlesOfParts>
    <vt:vector size="32" baseType="lpstr">
      <vt:lpstr>Abadi</vt:lpstr>
      <vt:lpstr>Adobe Garamond Pro Bold</vt:lpstr>
      <vt:lpstr>Amasis MT Pro Medium</vt:lpstr>
      <vt:lpstr>Arial</vt:lpstr>
      <vt:lpstr>Arial Rounded MT Bold</vt:lpstr>
      <vt:lpstr>Avenir LT Std 65 Medium</vt:lpstr>
      <vt:lpstr>Avenir Next LT Pro</vt:lpstr>
      <vt:lpstr>Avenir Next LT Pro Demi</vt:lpstr>
      <vt:lpstr>Bahnschrift</vt:lpstr>
      <vt:lpstr>Bahnschrift SemiBold</vt:lpstr>
      <vt:lpstr>Bernard MT Condensed</vt:lpstr>
      <vt:lpstr>Calibri</vt:lpstr>
      <vt:lpstr>Calibri Light</vt:lpstr>
      <vt:lpstr>Eras Bold ITC</vt:lpstr>
      <vt:lpstr>Gisha</vt:lpstr>
      <vt:lpstr>Impact</vt:lpstr>
      <vt:lpstr>Lato</vt:lpstr>
      <vt:lpstr>Lucida Grande</vt:lpstr>
      <vt:lpstr>Lucida Sans Unicode</vt:lpstr>
      <vt:lpstr>Times New Roman</vt:lpstr>
      <vt:lpstr>Wingdings</vt:lpstr>
      <vt:lpstr>Tema de Office</vt:lpstr>
      <vt:lpstr>Presentación de PowerPoint</vt:lpstr>
      <vt:lpstr>Para memorizar:</vt:lpstr>
      <vt:lpstr>Enfoque del estudio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5937</cp:revision>
  <dcterms:created xsi:type="dcterms:W3CDTF">2019-04-09T00:55:26Z</dcterms:created>
  <dcterms:modified xsi:type="dcterms:W3CDTF">2023-03-22T02:20:09Z</dcterms:modified>
</cp:coreProperties>
</file>