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C69"/>
    <a:srgbClr val="233867"/>
    <a:srgbClr val="1A0606"/>
    <a:srgbClr val="99B4C9"/>
    <a:srgbClr val="060000"/>
    <a:srgbClr val="98B5CC"/>
    <a:srgbClr val="000000"/>
    <a:srgbClr val="7E404B"/>
    <a:srgbClr val="F3AE36"/>
    <a:srgbClr val="F7E2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23772" autoAdjust="0"/>
    <p:restoredTop sz="90769" autoAdjust="0"/>
  </p:normalViewPr>
  <p:slideViewPr>
    <p:cSldViewPr showGuides="1">
      <p:cViewPr varScale="1">
        <p:scale>
          <a:sx n="86" d="100"/>
          <a:sy n="86" d="100"/>
        </p:scale>
        <p:origin x="101"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03/02/2022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03/02/2022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0.jp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bg>
      <p:bgPr>
        <a:blipFill dpi="0" rotWithShape="1">
          <a:blip r:embed="rId2">
            <a:alphaModFix amt="18000"/>
            <a:lum/>
          </a:blip>
          <a:srcRect/>
          <a:stretch>
            <a:fillRect t="-9000" b="-9000"/>
          </a:stretch>
        </a:blipFill>
        <a:effectLst/>
      </p:bgPr>
    </p:bg>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732871" y="1048101"/>
            <a:ext cx="8694681" cy="5796452"/>
          </a:xfrm>
          <a:prstGeom prst="rect">
            <a:avLst/>
          </a:prstGeom>
        </p:spPr>
      </p:pic>
      <p:sp>
        <p:nvSpPr>
          <p:cNvPr id="7" name="Rectángulo 6">
            <a:extLst>
              <a:ext uri="{FF2B5EF4-FFF2-40B4-BE49-F238E27FC236}">
                <a16:creationId xmlns:a16="http://schemas.microsoft.com/office/drawing/2014/main" id="{DE5D6099-A003-400A-A47B-D1C1756E01B7}"/>
              </a:ext>
            </a:extLst>
          </p:cNvPr>
          <p:cNvSpPr/>
          <p:nvPr userDrawn="1"/>
        </p:nvSpPr>
        <p:spPr>
          <a:xfrm>
            <a:off x="0" y="-1"/>
            <a:ext cx="10401246" cy="1049842"/>
          </a:xfrm>
          <a:prstGeom prst="rect">
            <a:avLst/>
          </a:prstGeom>
          <a:solidFill>
            <a:srgbClr val="233867"/>
          </a:solidFill>
          <a:ln>
            <a:solidFill>
              <a:srgbClr val="23386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2600" b="1" cap="none" spc="0" dirty="0">
                <a:ln w="0"/>
                <a:solidFill>
                  <a:schemeClr val="bg1"/>
                </a:solidFill>
                <a:effectLst/>
                <a:latin typeface="Arial Nova Light" panose="020B0304020202020204" pitchFamily="34" charset="0"/>
              </a:rPr>
              <a:t>EN ESTOS POSTREROS DÍAS:</a:t>
            </a:r>
          </a:p>
          <a:p>
            <a:pPr marL="3770313" indent="0" algn="l">
              <a:tabLst>
                <a:tab pos="4038600" algn="l"/>
              </a:tabLst>
            </a:pPr>
            <a:r>
              <a:rPr lang="es-MX" sz="3200" b="1" cap="none" spc="50" dirty="0">
                <a:ln w="0"/>
                <a:solidFill>
                  <a:schemeClr val="bg1"/>
                </a:solidFill>
                <a:effectLst/>
                <a:latin typeface="TradeGothic" panose="020B0500000000000000" pitchFamily="34" charset="0"/>
              </a:rPr>
              <a:t>EL MENSAJE DE HEBREOS</a:t>
            </a:r>
          </a:p>
        </p:txBody>
      </p:sp>
      <p:sp>
        <p:nvSpPr>
          <p:cNvPr id="9" name="Rectángulo 8">
            <a:extLst>
              <a:ext uri="{FF2B5EF4-FFF2-40B4-BE49-F238E27FC236}">
                <a16:creationId xmlns:a16="http://schemas.microsoft.com/office/drawing/2014/main" id="{26E9E0B9-8769-4180-8CFA-E0F011E0026C}"/>
              </a:ext>
            </a:extLst>
          </p:cNvPr>
          <p:cNvSpPr/>
          <p:nvPr userDrawn="1"/>
        </p:nvSpPr>
        <p:spPr>
          <a:xfrm>
            <a:off x="0" y="1049842"/>
            <a:ext cx="2279662" cy="5796452"/>
          </a:xfrm>
          <a:prstGeom prst="rect">
            <a:avLst/>
          </a:prstGeom>
          <a:solidFill>
            <a:srgbClr val="99B4C9"/>
          </a:solidFill>
          <a:ln>
            <a:solidFill>
              <a:srgbClr val="99B4C9"/>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400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98453"/>
            <a:ext cx="2331660" cy="958539"/>
          </a:xfrm>
          <a:prstGeom prst="rect">
            <a:avLst/>
          </a:prstGeom>
          <a:noFill/>
        </p:spPr>
        <p:txBody>
          <a:bodyPr wrap="square" rtlCol="0">
            <a:normAutofit fontScale="85000" lnSpcReduction="1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JESÚS, EL SACERDOTE FIEL</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6</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05 de Febrero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401246" y="3851"/>
            <a:ext cx="1790753" cy="6854260"/>
          </a:xfrm>
          <a:prstGeom prst="rect">
            <a:avLst/>
          </a:prstGeom>
          <a:solidFill>
            <a:srgbClr val="283C69"/>
          </a:solidFill>
          <a:ln>
            <a:solidFill>
              <a:srgbClr val="283C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95375" y="5949280"/>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rot="20383113">
            <a:off x="9739150" y="12586"/>
            <a:ext cx="1269556" cy="1904334"/>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9">
            <a:extLst>
              <a:ext uri="{BEBA8EAE-BF5A-486C-A8C5-ECC9F3942E4B}">
                <a14:imgProps xmlns:a14="http://schemas.microsoft.com/office/drawing/2010/main">
                  <a14:imgLayer r:embed="rId10">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2721263" y="1375451"/>
            <a:ext cx="2488521" cy="1866391"/>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13695" y="1666428"/>
            <a:ext cx="416117" cy="395705"/>
          </a:xfrm>
          <a:prstGeom prst="rect">
            <a:avLst/>
          </a:prstGeom>
          <a:noFill/>
        </p:spPr>
        <p:txBody>
          <a:bodyPr wrap="square" rtlCol="0">
            <a:normAutofit/>
          </a:bodyPr>
          <a:lstStyle/>
          <a:p>
            <a:pPr algn="just"/>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546382"/>
          </a:xfrm>
          <a:prstGeom prst="rect">
            <a:avLst/>
          </a:prstGeom>
        </p:spPr>
        <p:txBody>
          <a:bodyPr wrap="square">
            <a:normAutofit fontScale="550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“Porque tal sumo sacerdote nos convenía: santo, inocente, sin mancha, apartado de los pecadores, y hecho más sublime que los cielos” </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Heb</a:t>
            </a:r>
            <a:r>
              <a:rPr lang="es-MX" sz="7100" b="1" kern="1200" dirty="0">
                <a:solidFill>
                  <a:schemeClr val="tx1"/>
                </a:solidFill>
                <a:latin typeface="Arial Rounded MT Bold" panose="020F0704030504030204" pitchFamily="34" charset="0"/>
                <a:ea typeface="+mj-ea"/>
                <a:cs typeface="+mj-cs"/>
              </a:rPr>
              <a:t>. 7:26).</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23386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chemeClr val="bg1"/>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23386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18000"/>
            <a:lum/>
          </a:blip>
          <a:srcRect/>
          <a:stretch>
            <a:fillRect t="-31000" b="-3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03/02/2022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79376" y="1196752"/>
            <a:ext cx="11305256" cy="5544616"/>
          </a:xfrm>
          <a:blipFill>
            <a:blip r:embed="rId3">
              <a:alphaModFix amt="0"/>
            </a:blip>
            <a:tile tx="0" ty="0" sx="100000" sy="100000" flip="none" algn="tl"/>
          </a:blipFill>
        </p:spPr>
        <p:txBody>
          <a:bodyPr>
            <a:normAutofit fontScale="85000" lnSpcReduction="20000"/>
          </a:bodyPr>
          <a:lstStyle/>
          <a:p>
            <a:pPr marL="0" indent="0" algn="just">
              <a:buNone/>
            </a:pPr>
            <a:r>
              <a:rPr lang="es-MX" dirty="0"/>
              <a:t>El pecado nos separó de Dios. Sin embargo, Cristo vino a salvar ese abismo. Para ello se convirtió en nuestro Sumo Sacerdote. Su papel tiene similitudes con los sacerdotes humanos, pero también diferencias. En Hebreos se lo llama sacerdote “según el orden de Melquisedec, Hebreos 5:6. Eso en realidad significa que Cristo es “semejante a Melquisedec”. Este rey y sacerdote Melquisedec era contemporáneo de Abraham. Melquisedec no era Cristo encarnado, ni un ser celestial; era solo un rey y sacerdote humano, un paradigma práctico que utilizo Pablo.</a:t>
            </a:r>
          </a:p>
          <a:p>
            <a:pPr marL="0" indent="0" algn="just">
              <a:buNone/>
            </a:pPr>
            <a:r>
              <a:rPr lang="es-MX" dirty="0"/>
              <a:t>Hemos estudiado cuatro temas sobre el sacerdocio de Jesús: 1) Un Sacerdote que representa a los seres humanos; 2) Un Sacerdote eficiente; 3) Un Sacerdote Eterno; y 4) Un Sacerdote sin pecado.  </a:t>
            </a:r>
          </a:p>
          <a:p>
            <a:pPr marL="0" indent="0" algn="just">
              <a:buNone/>
            </a:pPr>
            <a:r>
              <a:rPr lang="es-MX" dirty="0"/>
              <a:t>“Era el </a:t>
            </a:r>
            <a:r>
              <a:rPr lang="es-MX" dirty="0" err="1"/>
              <a:t>propósito</a:t>
            </a:r>
            <a:r>
              <a:rPr lang="es-MX" dirty="0"/>
              <a:t> de </a:t>
            </a:r>
            <a:r>
              <a:rPr lang="es-MX" dirty="0" err="1"/>
              <a:t>Satanás</a:t>
            </a:r>
            <a:r>
              <a:rPr lang="es-MX" dirty="0"/>
              <a:t> lograr una eterna </a:t>
            </a:r>
            <a:r>
              <a:rPr lang="es-MX" dirty="0" err="1"/>
              <a:t>separación</a:t>
            </a:r>
            <a:r>
              <a:rPr lang="es-MX" dirty="0"/>
              <a:t> entre Dios y el hombre; pero en Cristo llegamos a estar </a:t>
            </a:r>
            <a:r>
              <a:rPr lang="es-MX" dirty="0" err="1"/>
              <a:t>más</a:t>
            </a:r>
            <a:r>
              <a:rPr lang="es-MX" dirty="0"/>
              <a:t> </a:t>
            </a:r>
            <a:r>
              <a:rPr lang="es-MX" dirty="0" err="1"/>
              <a:t>íntimamente</a:t>
            </a:r>
            <a:r>
              <a:rPr lang="es-MX" dirty="0"/>
              <a:t> unidos a Dios que si nunca </a:t>
            </a:r>
            <a:r>
              <a:rPr lang="es-MX" dirty="0" err="1"/>
              <a:t>hubiésemos</a:t>
            </a:r>
            <a:r>
              <a:rPr lang="es-MX" dirty="0"/>
              <a:t> </a:t>
            </a:r>
            <a:r>
              <a:rPr lang="es-MX" dirty="0" err="1"/>
              <a:t>caído</a:t>
            </a:r>
            <a:r>
              <a:rPr lang="es-MX" dirty="0"/>
              <a:t>. Al tomar nuestra naturaleza, el Salvador se vinculó con la humanidad por medio de un </a:t>
            </a:r>
            <a:r>
              <a:rPr lang="es-MX" dirty="0" err="1"/>
              <a:t>vínculo</a:t>
            </a:r>
            <a:r>
              <a:rPr lang="es-MX" dirty="0"/>
              <a:t> que nunca se ha de romper. [...] Tal es la </a:t>
            </a:r>
            <a:r>
              <a:rPr lang="es-MX" dirty="0" err="1"/>
              <a:t>garantía</a:t>
            </a:r>
            <a:r>
              <a:rPr lang="es-MX" dirty="0"/>
              <a:t> de que Dios </a:t>
            </a:r>
            <a:r>
              <a:rPr lang="es-MX" dirty="0" err="1"/>
              <a:t>cumplira</a:t>
            </a:r>
            <a:r>
              <a:rPr lang="es-MX" dirty="0"/>
              <a:t>́ su palabra. ‘Un </a:t>
            </a:r>
            <a:r>
              <a:rPr lang="es-MX" dirty="0" err="1"/>
              <a:t>niño</a:t>
            </a:r>
            <a:r>
              <a:rPr lang="es-MX" dirty="0"/>
              <a:t> nos es nacido, hijo nos es dado, y el principado sobre su hombro’. Dios adoptó la naturaleza humana en la persona de su Hijo, y la ha llevado al </a:t>
            </a:r>
            <a:r>
              <a:rPr lang="es-MX" dirty="0" err="1"/>
              <a:t>más</a:t>
            </a:r>
            <a:r>
              <a:rPr lang="es-MX" dirty="0"/>
              <a:t> alto cielo. Es ‘el Hijo del Hombre’ quien comparte el Trono del Universo. Es ‘el Hijo del Hombre’ cuyo nombre </a:t>
            </a:r>
            <a:r>
              <a:rPr lang="es-MX" dirty="0" err="1"/>
              <a:t>sera</a:t>
            </a:r>
            <a:r>
              <a:rPr lang="es-MX" dirty="0"/>
              <a:t>́ llamado ‘Admirable, Consejero, Dios fuerte, Padre eterno, </a:t>
            </a:r>
            <a:r>
              <a:rPr lang="es-MX" dirty="0" err="1"/>
              <a:t>Príncipe</a:t>
            </a:r>
            <a:r>
              <a:rPr lang="es-MX" dirty="0"/>
              <a:t> de paz’. El YO SOY es el Mediador entre Dios y la humanidad, quien pone su mano sobre ambos. El que es ‘santo, inocente, sin mancha, apartado de los pecadores’ no se </a:t>
            </a:r>
            <a:r>
              <a:rPr lang="es-MX" dirty="0" err="1"/>
              <a:t>avergüenza</a:t>
            </a:r>
            <a:r>
              <a:rPr lang="es-MX" dirty="0"/>
              <a:t> de llamarnos hermanos (</a:t>
            </a:r>
            <a:r>
              <a:rPr lang="es-MX" dirty="0" err="1"/>
              <a:t>Heb</a:t>
            </a:r>
            <a:r>
              <a:rPr lang="es-MX" dirty="0"/>
              <a:t>. 7:26; 2:11). En Cristo, la familia de la Tierra y la familia del cielo </a:t>
            </a:r>
            <a:r>
              <a:rPr lang="es-MX" dirty="0" err="1"/>
              <a:t>están</a:t>
            </a:r>
            <a:r>
              <a:rPr lang="es-MX" dirty="0"/>
              <a:t> ligadas. Cristo glorificado es nuestro hermano. El cielo está guardado como reliquia en la humanidad, y la humanidad está incluida en el seno del Amor infinito” (DTG 17).</a:t>
            </a:r>
            <a:endParaRPr lang="es-MX" i="1" dirty="0"/>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248128" y="2265152"/>
            <a:ext cx="2730022" cy="2047517"/>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233867"/>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92144" y="2405241"/>
            <a:ext cx="2730022" cy="2047517"/>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536159" y="2996952"/>
            <a:ext cx="2691135" cy="1898186"/>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412776"/>
            <a:ext cx="7056784" cy="5544616"/>
          </a:xfrm>
          <a:prstGeom prst="rect">
            <a:avLst/>
          </a:prstGeom>
        </p:spPr>
        <p:txBody>
          <a:bodyPr wrap="square">
            <a:normAutofit fontScale="85000" lnSpcReduction="10000"/>
          </a:bodyPr>
          <a:lstStyle/>
          <a:p>
            <a:pPr algn="just">
              <a:spcAft>
                <a:spcPts val="600"/>
              </a:spcAft>
            </a:pPr>
            <a:r>
              <a:rPr lang="es-MX" sz="2100" b="1" dirty="0">
                <a:ln>
                  <a:solidFill>
                    <a:schemeClr val="tx1"/>
                  </a:solidFill>
                </a:ln>
                <a:latin typeface="+mj-lt"/>
                <a:ea typeface="+mj-ea"/>
                <a:cs typeface="+mj-cs"/>
              </a:rPr>
              <a:t>El pecado nos separó de Dios. Sin embargo, Cristo vino a salvar ese abismo. Para ello, se convirtió en nuestro Sumo Sacerdote. Su papel tiene similitudes con los sacerdotes humanos, pero también diferencias. Se lo llama Sacerdote “según el orden de Melquisedec”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5:6). Eso en realidad significa que Cristo es “semejante a Melquisedec”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7:15, JBS). Este rey y sacerdote Melquisedec era contemporáneo de Abram. Cuando una coalición de reyes atacó Sodoma y Gomorra, no solo las conquistaron; también se llevaron cautivo a Lot, el sobrino de Abram.</a:t>
            </a:r>
          </a:p>
          <a:p>
            <a:pPr algn="just">
              <a:spcAft>
                <a:spcPts val="600"/>
              </a:spcAft>
            </a:pPr>
            <a:r>
              <a:rPr lang="es-MX" sz="2100" b="1" dirty="0">
                <a:ln>
                  <a:solidFill>
                    <a:schemeClr val="tx1"/>
                  </a:solidFill>
                </a:ln>
                <a:latin typeface="+mj-lt"/>
                <a:ea typeface="+mj-ea"/>
                <a:cs typeface="+mj-cs"/>
              </a:rPr>
              <a:t> Este Melquisedec no era Cristo encarnado, ni un ser celestial; era solo un rey y sacerdote humano, un paradigma práctico que utilizó Pablo. Melquisedec, como tipo de Cristo, encaja en el argumento de Pablo. Aunque no pertenecía a la tribu de Leví, la tribu sacerdotal del antiguo Israel, Cristo llegó a ser un sacerdote superior y eficaz porque su sacerdocio concordaba con el orden de Melquisedec, el rey-sacerdote de Salem. Ten en cuenta que Melquisedec recibió el diezmo de Abram, lo que hace que su sacerdocio fuera anterior y superior al de Leví. Por ende, el sacerdocio de Melquisedec tipifica adecuadamente el real sacerdocio de Cristo.</a:t>
            </a:r>
          </a:p>
          <a:p>
            <a:pPr algn="just">
              <a:spcAft>
                <a:spcPts val="600"/>
              </a:spcAft>
            </a:pPr>
            <a:r>
              <a:rPr lang="es-MX" sz="2100" b="1" dirty="0">
                <a:ln>
                  <a:solidFill>
                    <a:schemeClr val="tx1"/>
                  </a:solidFill>
                </a:ln>
                <a:latin typeface="+mj-lt"/>
                <a:ea typeface="+mj-ea"/>
                <a:cs typeface="+mj-cs"/>
              </a:rPr>
              <a:t>En la lección de esta semana estudiaremos cuatro temas sobre el Sacerdocio de Jesucristo en el Santuario Celestial: 1) Un Sacerdote que representa a los seres humanos; 2) Un Sacerdote eficiente; 3) Un Sacerdote Eterno; y 4) Un Sacerdote sin pecado.</a:t>
            </a:r>
          </a:p>
          <a:p>
            <a:pPr algn="just">
              <a:spcAft>
                <a:spcPts val="600"/>
              </a:spcAft>
            </a:pPr>
            <a:endParaRPr lang="es-MX" sz="2100" b="1" dirty="0">
              <a:ln>
                <a:solidFill>
                  <a:schemeClr val="tx1"/>
                </a:solidFill>
              </a:ln>
            </a:endParaRPr>
          </a:p>
          <a:p>
            <a:pPr algn="just">
              <a:spcAft>
                <a:spcPts val="600"/>
              </a:spcAft>
            </a:pPr>
            <a:endParaRPr lang="es-MX" sz="2100" b="1" dirty="0">
              <a:ln>
                <a:solidFill>
                  <a:schemeClr val="tx1"/>
                </a:solidFill>
              </a:ln>
            </a:endParaRPr>
          </a:p>
          <a:p>
            <a:pPr algn="just">
              <a:spcAft>
                <a:spcPts val="600"/>
              </a:spcAft>
            </a:pPr>
            <a:endParaRPr lang="es-MX" sz="2100" b="1" dirty="0">
              <a:ln>
                <a:solidFill>
                  <a:schemeClr val="tx1"/>
                </a:solidFill>
              </a:ln>
              <a:latin typeface="+mj-lt"/>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2338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6" name="Imagen 5">
            <a:extLst>
              <a:ext uri="{FF2B5EF4-FFF2-40B4-BE49-F238E27FC236}">
                <a16:creationId xmlns:a16="http://schemas.microsoft.com/office/drawing/2014/main" id="{ABEA6D0E-FAC0-4DD5-AD06-F44DF9534CD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86923" y="3166589"/>
            <a:ext cx="2691135" cy="1794987"/>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JESÚS, EL SACERDOTE FIEL</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836712"/>
            <a:ext cx="8173419" cy="6021288"/>
          </a:xfrm>
          <a:prstGeom prst="rect">
            <a:avLst/>
          </a:prstGeom>
          <a:noFill/>
        </p:spPr>
        <p:txBody>
          <a:bodyPr wrap="square" rtlCol="0">
            <a:normAutofit fontScale="92500" lnSpcReduction="10000"/>
          </a:bodyPr>
          <a:lstStyle/>
          <a:p>
            <a:pPr indent="808038" algn="just">
              <a:spcAft>
                <a:spcPts val="600"/>
              </a:spcAft>
              <a:tabLst>
                <a:tab pos="808038" algn="l"/>
              </a:tabLst>
            </a:pPr>
            <a:r>
              <a:rPr lang="es-MX" dirty="0">
                <a:latin typeface="+mj-lt"/>
                <a:cs typeface="Times New Roman" panose="02020603050405020304" pitchFamily="18" charset="0"/>
              </a:rPr>
              <a:t>n sacerdote es una persona que media entre Dios y el hombre. La palabra 	latina 	para sacerdote, </a:t>
            </a:r>
            <a:r>
              <a:rPr lang="es-MX" i="1" dirty="0" err="1">
                <a:latin typeface="+mj-lt"/>
                <a:cs typeface="Times New Roman" panose="02020603050405020304" pitchFamily="18" charset="0"/>
              </a:rPr>
              <a:t>pontifex</a:t>
            </a:r>
            <a:r>
              <a:rPr lang="es-MX" dirty="0">
                <a:latin typeface="+mj-lt"/>
                <a:cs typeface="Times New Roman" panose="02020603050405020304" pitchFamily="18" charset="0"/>
              </a:rPr>
              <a:t>, significa "constructor de puentes". Se centra 	en la 	función del sacerdote, que es salvar la división entre los reinos humano y divino.  	La palabra griega para sacerdote, </a:t>
            </a:r>
            <a:r>
              <a:rPr lang="es-MX" i="1" dirty="0" err="1">
                <a:latin typeface="+mj-lt"/>
                <a:cs typeface="Times New Roman" panose="02020603050405020304" pitchFamily="18" charset="0"/>
              </a:rPr>
              <a:t>hiereus</a:t>
            </a:r>
            <a:r>
              <a:rPr lang="es-MX" dirty="0">
                <a:latin typeface="+mj-lt"/>
                <a:cs typeface="Times New Roman" panose="02020603050405020304" pitchFamily="18" charset="0"/>
              </a:rPr>
              <a:t>. Pertenece al grupo de palabras relacionadas con </a:t>
            </a:r>
            <a:r>
              <a:rPr lang="es-MX" i="1" dirty="0">
                <a:latin typeface="+mj-lt"/>
                <a:cs typeface="Times New Roman" panose="02020603050405020304" pitchFamily="18" charset="0"/>
              </a:rPr>
              <a:t>hieros</a:t>
            </a:r>
            <a:r>
              <a:rPr lang="es-MX" dirty="0">
                <a:latin typeface="+mj-lt"/>
                <a:cs typeface="Times New Roman" panose="02020603050405020304" pitchFamily="18" charset="0"/>
              </a:rPr>
              <a:t>, que significa “poderoso o santo”. Se centra en la principal característica de los sacerdotes, su santidad, que les permite tener acceso al Reino divino. Así, dado que la función de los sacerdotes es mediar entre seres humanos frágiles y un Dios santo y poderoso, su habilidad más importante es tener acceso a ambas partes y representarlas bien.</a:t>
            </a:r>
          </a:p>
          <a:p>
            <a:pPr algn="just">
              <a:spcAft>
                <a:spcPts val="600"/>
              </a:spcAft>
              <a:tabLst>
                <a:tab pos="808038" algn="l"/>
              </a:tabLst>
            </a:pPr>
            <a:r>
              <a:rPr lang="es-MX" dirty="0">
                <a:latin typeface="+mj-lt"/>
                <a:cs typeface="Times New Roman" panose="02020603050405020304" pitchFamily="18" charset="0"/>
              </a:rPr>
              <a:t>Según el Antiguo Testamento, el papel mediador de los sacerdotes involucraba varias funciones importantes. Algunas de ellas estaban relacionadas con su papel como representantes de Dios ante el pueblo, y otras funciones estaban relacionadas con su papel como representantes del pueblo ante Dios.</a:t>
            </a:r>
          </a:p>
          <a:p>
            <a:pPr algn="just">
              <a:spcAft>
                <a:spcPts val="300"/>
              </a:spcAft>
              <a:tabLst>
                <a:tab pos="808038" algn="l"/>
              </a:tabLst>
            </a:pPr>
            <a:r>
              <a:rPr lang="es-MX" b="1" dirty="0">
                <a:cs typeface="Times New Roman" panose="02020603050405020304" pitchFamily="18" charset="0"/>
              </a:rPr>
              <a:t>Cristo es el vínculo entre Dios y el hombre. Ha prometido interceder personalmente por nosotros. Él pone toda la virtud de su justicia del lado del suplicante. Implora en favor del hombre, y el hombre, necesitado de la ayuda divina, implora en favor de sí mismo ante la presencia de Dios, valiéndose de la influencia de Aquel que dio su vida para que el mundo tenga vida. Al reconocer ante Dios nuestro aprecio por los méritos de Cristo, nuestras intercesiones reciben un toque de incienso fragante. Al allegarnos a Dios en virtud de los méritos del Redentor, Cristo nos acerca a su lado, abrazándonos con su brazo humano, mientras que con su brazo divino se ase del trono del Infinito. Vierte sus méritos, cual suave incienso, dentro del incensario que tenemos en nuestras manos, para dar estímulo a nuestras peticiones…</a:t>
            </a:r>
            <a:r>
              <a:rPr lang="es-MX" i="1" dirty="0">
                <a:cs typeface="Times New Roman" panose="02020603050405020304" pitchFamily="18" charset="0"/>
              </a:rPr>
              <a:t> (A fin de conocerle, pp. 79, 80).</a:t>
            </a:r>
            <a:endParaRPr lang="es-MX" sz="1900" i="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rotWithShape="1">
          <a:blip r:embed="rId3">
            <a:extLst>
              <a:ext uri="{28A0092B-C50C-407E-A947-70E740481C1C}">
                <a14:useLocalDpi xmlns:a14="http://schemas.microsoft.com/office/drawing/2010/main" val="0"/>
              </a:ext>
            </a:extLst>
          </a:blip>
          <a:srcRect l="5141" t="2899" r="5141" b="4348"/>
          <a:stretch/>
        </p:blipFill>
        <p:spPr>
          <a:xfrm>
            <a:off x="8638595" y="1556792"/>
            <a:ext cx="3553405"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335360" y="536659"/>
            <a:ext cx="1008112" cy="1596197"/>
          </a:xfrm>
          <a:prstGeom prst="rect">
            <a:avLst/>
          </a:prstGeom>
          <a:noFill/>
        </p:spPr>
        <p:txBody>
          <a:bodyPr wrap="square" tIns="72000" rtlCol="0" anchor="ctr">
            <a:spAutoFit/>
          </a:bodyPr>
          <a:lstStyle/>
          <a:p>
            <a:r>
              <a:rPr lang="es-MX" sz="9600" dirty="0">
                <a:solidFill>
                  <a:srgbClr val="C00000"/>
                </a:solidFill>
                <a:latin typeface="Adobe Garamond Pro Bold" panose="02020702060506020403" pitchFamily="18" charset="0"/>
              </a:rPr>
              <a:t>U</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116632"/>
            <a:ext cx="11208568" cy="1384995"/>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UN SACERDOTE EN REPRESENTACIÓN DE LOS SERES HUMANOS</a:t>
            </a:r>
          </a:p>
          <a:p>
            <a:pPr algn="ctr"/>
            <a:endParaRPr lang="es-MX" sz="2800" b="1" dirty="0">
              <a:solidFill>
                <a:schemeClr val="bg1"/>
              </a:solidFill>
              <a:latin typeface="Lucida Sans Unicode" panose="020B0602030504020204" pitchFamily="34" charset="0"/>
              <a:cs typeface="Lucida Sans Unicode" panose="020B0602030504020204" pitchFamily="34" charset="0"/>
            </a:endParaRPr>
          </a:p>
          <a:p>
            <a:pPr algn="ct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767606"/>
            <a:ext cx="8330736" cy="1323439"/>
          </a:xfrm>
          <a:prstGeom prst="rect">
            <a:avLst/>
          </a:prstGeom>
          <a:noFill/>
        </p:spPr>
        <p:txBody>
          <a:bodyPr wrap="square" rtlCol="0">
            <a:spAutoFit/>
          </a:bodyPr>
          <a:lstStyle/>
          <a:p>
            <a:pPr algn="just"/>
            <a:r>
              <a:rPr lang="es-MX" sz="1600" b="1" i="1" dirty="0">
                <a:cs typeface="Times New Roman" panose="02020603050405020304" pitchFamily="18" charset="0"/>
              </a:rPr>
              <a:t>“Porque todo sumo sacerdote tomado de entre los hombres es constituido a favor de los hombres en lo que a Dios se refiere, para que presente ofrendas y sacrificios por los pecados;”. (Hebreos 5: 1) </a:t>
            </a:r>
          </a:p>
          <a:p>
            <a:pPr algn="just"/>
            <a:r>
              <a:rPr lang="es-MX" sz="1600" b="1" dirty="0">
                <a:cs typeface="Times New Roman" panose="02020603050405020304" pitchFamily="18" charset="0"/>
              </a:rPr>
              <a:t>Lee Hebreos 5:1 al 10. ¿Cuál es el papel del sacerdocio? Y, según este pasaje, ¿cómo cumple Jesús ese papel?</a:t>
            </a:r>
          </a:p>
        </p:txBody>
      </p:sp>
      <p:sp>
        <p:nvSpPr>
          <p:cNvPr id="4" name="CuadroTexto 3">
            <a:extLst>
              <a:ext uri="{FF2B5EF4-FFF2-40B4-BE49-F238E27FC236}">
                <a16:creationId xmlns:a16="http://schemas.microsoft.com/office/drawing/2014/main" id="{89BD9609-DA3E-492E-895A-A27A97EEBCFD}"/>
              </a:ext>
            </a:extLst>
          </p:cNvPr>
          <p:cNvSpPr txBox="1">
            <a:spLocks/>
          </p:cNvSpPr>
          <p:nvPr/>
        </p:nvSpPr>
        <p:spPr>
          <a:xfrm>
            <a:off x="335360" y="1988840"/>
            <a:ext cx="8330736" cy="4869160"/>
          </a:xfrm>
          <a:prstGeom prst="rect">
            <a:avLst/>
          </a:prstGeom>
          <a:noFill/>
        </p:spPr>
        <p:txBody>
          <a:bodyPr wrap="square" rtlCol="0">
            <a:normAutofit fontScale="925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sz="1600"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R:</a:t>
            </a:r>
            <a:r>
              <a:rPr lang="es-MX" sz="1600" b="1" dirty="0">
                <a:solidFill>
                  <a:schemeClr val="accent1">
                    <a:lumMod val="75000"/>
                  </a:schemeClr>
                </a:solidFill>
                <a:latin typeface="Calibri Light" panose="020F0302020204030204" pitchFamily="34" charset="0"/>
                <a:cs typeface="Times New Roman" panose="02020603050405020304" pitchFamily="18" charset="0"/>
              </a:rPr>
              <a:t> </a:t>
            </a:r>
            <a:r>
              <a:rPr lang="es-MX" sz="1600"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El propósito básico de un sacerdote es mediar entre los pecadores y Dios. Los sacerdotes fueron designados por Dios para ministrar en favor de los seres humanos; por lo tanto, debían ser misericordiosos y comprender las debilidades humanas. Jesús cumple es papel de Sumo Sacerdote porque nos dio su misericordia muriendo por toda la humanidad, y entiende perfectamente a los pecadores.</a:t>
            </a:r>
            <a:endParaRPr lang="es-MX" sz="1600" b="1" i="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endParaRPr>
          </a:p>
          <a:p>
            <a:pPr>
              <a:lnSpc>
                <a:spcPct val="110000"/>
              </a:lnSpc>
              <a:spcAft>
                <a:spcPts val="300"/>
              </a:spcAft>
            </a:pPr>
            <a:r>
              <a:rPr lang="es-MX" sz="1600" dirty="0">
                <a:latin typeface="Calibri Light" panose="020F0302020204030204" pitchFamily="34" charset="0"/>
                <a:ea typeface="Adobe Heiti Std R" panose="020B0400000000000000" pitchFamily="34" charset="-128"/>
                <a:cs typeface="Times New Roman" panose="02020603050405020304" pitchFamily="18" charset="0"/>
              </a:rPr>
              <a:t>La función más obvia de los sacerdotes era su papel de representar al pueblo ante Dios. El sumo sacerdote encarnaba los ideales de Dios para la nación en su persona; la ropa especial que vestía simbolizaba esto. El atuendo del sumo sacerdote era aún más impresionante. Era "para honra y hermosura" (</a:t>
            </a:r>
            <a:r>
              <a:rPr lang="es-MX" sz="1600" dirty="0" err="1">
                <a:latin typeface="Calibri Light" panose="020F0302020204030204" pitchFamily="34" charset="0"/>
                <a:ea typeface="Adobe Heiti Std R" panose="020B0400000000000000" pitchFamily="34" charset="-128"/>
                <a:cs typeface="Times New Roman" panose="02020603050405020304" pitchFamily="18" charset="0"/>
              </a:rPr>
              <a:t>Éxo</a:t>
            </a:r>
            <a:r>
              <a:rPr lang="es-MX" sz="1600" dirty="0">
                <a:latin typeface="Calibri Light" panose="020F0302020204030204" pitchFamily="34" charset="0"/>
                <a:ea typeface="Adobe Heiti Std R" panose="020B0400000000000000" pitchFamily="34" charset="-128"/>
                <a:cs typeface="Times New Roman" panose="02020603050405020304" pitchFamily="18" charset="0"/>
              </a:rPr>
              <a:t>. 28: 2). El sumo sacerdote, entonces, representaba y encarnaba a la nación de Israel. Como representante del pueblo, el sacerdote presentaba en nombre de Israel todas las ofrendas y los sacrificios que llevaban a Dios. El sumo sacerdote, entonces, representaba y encarnaba a la nación de Israel. Como representante del pueblo, el sacerdote presentaba en nombre de Israel todas las ofrendas y los sacrificios que llevaban a Dios</a:t>
            </a:r>
          </a:p>
          <a:p>
            <a:pPr>
              <a:lnSpc>
                <a:spcPct val="110000"/>
              </a:lnSpc>
              <a:spcAft>
                <a:spcPts val="300"/>
              </a:spcAft>
            </a:pPr>
            <a:r>
              <a:rPr lang="es-MX" sz="1600" b="1" dirty="0">
                <a:latin typeface="+mn-lt"/>
                <a:cs typeface="Times New Roman" panose="02020603050405020304" pitchFamily="18" charset="0"/>
              </a:rPr>
              <a:t>«Leo esto vez tras vez, por estar tan lleno de seguridad: “Teniendo un gran sumo sacerdote que traspasó los cielos, Jesús el Hijo de Dios, retengamos nuestra profesión. Porque no tenemos un sumo sacerdote que no pueda compadecerse de nuestras debilidades, sino uno que fue tentado en todo según nuestra semejanza, pero sin pecado. Acerquémonos, pues, confiadamente al trono de la gracia”. Hebreos 4:14-16. ¡Oh, qué Salvador tenemos: un Salvador resucitado, uno que puede salvar a todo aquel que acude a él! </a:t>
            </a:r>
            <a:r>
              <a:rPr lang="es-MX" sz="1600" i="1" dirty="0">
                <a:latin typeface="+mn-lt"/>
                <a:cs typeface="Times New Roman" panose="02020603050405020304" pitchFamily="18" charset="0"/>
              </a:rPr>
              <a:t>(</a:t>
            </a:r>
            <a:r>
              <a:rPr lang="es-MX" sz="1600" i="1" dirty="0" err="1">
                <a:latin typeface="+mn-lt"/>
                <a:cs typeface="Times New Roman" panose="02020603050405020304" pitchFamily="18" charset="0"/>
              </a:rPr>
              <a:t>That</a:t>
            </a:r>
            <a:r>
              <a:rPr lang="es-MX" sz="1600" i="1" dirty="0">
                <a:latin typeface="+mn-lt"/>
                <a:cs typeface="Times New Roman" panose="02020603050405020304" pitchFamily="18" charset="0"/>
              </a:rPr>
              <a:t> I May </a:t>
            </a:r>
            <a:r>
              <a:rPr lang="es-MX" sz="1600" i="1" dirty="0" err="1">
                <a:latin typeface="+mn-lt"/>
                <a:cs typeface="Times New Roman" panose="02020603050405020304" pitchFamily="18" charset="0"/>
              </a:rPr>
              <a:t>Know</a:t>
            </a:r>
            <a:r>
              <a:rPr lang="es-MX" sz="1600" i="1" dirty="0">
                <a:latin typeface="+mn-lt"/>
                <a:cs typeface="Times New Roman" panose="02020603050405020304" pitchFamily="18" charset="0"/>
              </a:rPr>
              <a:t> </a:t>
            </a:r>
            <a:r>
              <a:rPr lang="es-MX" sz="1600" i="1" dirty="0" err="1">
                <a:latin typeface="+mn-lt"/>
                <a:cs typeface="Times New Roman" panose="02020603050405020304" pitchFamily="18" charset="0"/>
              </a:rPr>
              <a:t>Him</a:t>
            </a:r>
            <a:r>
              <a:rPr lang="es-MX" sz="1600" i="1" dirty="0">
                <a:latin typeface="+mn-lt"/>
                <a:cs typeface="Times New Roman" panose="02020603050405020304" pitchFamily="18" charset="0"/>
              </a:rPr>
              <a:t>, p. 80; parcialmente en A fin de conocerle, p. 81, y en Hechos de los apóstoles, p. 441).</a:t>
            </a:r>
          </a:p>
          <a:p>
            <a:pPr>
              <a:lnSpc>
                <a:spcPct val="110000"/>
              </a:lnSpc>
              <a:spcAft>
                <a:spcPts val="300"/>
              </a:spcAft>
            </a:pPr>
            <a:r>
              <a:rPr lang="es-MX" sz="1600" b="1" dirty="0">
                <a:latin typeface="+mn-lt"/>
                <a:cs typeface="Times New Roman" panose="02020603050405020304" pitchFamily="18" charset="0"/>
              </a:rPr>
              <a:t>Reflexionando: </a:t>
            </a:r>
            <a:r>
              <a:rPr lang="es-MX" sz="1600" b="1" dirty="0">
                <a:solidFill>
                  <a:srgbClr val="FF0000"/>
                </a:solidFill>
                <a:latin typeface="+mn-lt"/>
                <a:cs typeface="Times New Roman" panose="02020603050405020304" pitchFamily="18" charset="0"/>
              </a:rPr>
              <a:t>Primera de Pedro 2:9 dice que somos “real sacerdocio”. ¿Qué te dice la vida de Jesús en cuanto a cómo debería ser tu relación con los demás seres humanos por tener este rol sagrado?</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2960"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SEGÚN EL ORDEN DE MELQUISEDEC</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400383"/>
          </a:xfrm>
          <a:prstGeom prst="rect">
            <a:avLst/>
          </a:prstGeom>
          <a:noFill/>
        </p:spPr>
        <p:txBody>
          <a:bodyPr wrap="square" rtlCol="0">
            <a:spAutoFit/>
          </a:bodyPr>
          <a:lstStyle/>
          <a:p>
            <a:pPr algn="just"/>
            <a:r>
              <a:rPr lang="es-MX" sz="1700" b="1" i="1" dirty="0">
                <a:cs typeface="Times New Roman" panose="02020603050405020304" pitchFamily="18" charset="0"/>
              </a:rPr>
              <a:t>La cual tenemos como segura y firme ancla del alma, y que penetra hasta dentro del velo,</a:t>
            </a:r>
          </a:p>
          <a:p>
            <a:pPr algn="just"/>
            <a:r>
              <a:rPr lang="es-MX" sz="1700" b="1" i="1" dirty="0">
                <a:cs typeface="Times New Roman" panose="02020603050405020304" pitchFamily="18" charset="0"/>
              </a:rPr>
              <a:t>donde Jesús entró por nosotros como precursor, hecho sumo sacerdote para siempre según el orden de Melquisedec.” (Hebreos 6: 19-20).</a:t>
            </a:r>
          </a:p>
          <a:p>
            <a:pPr algn="just"/>
            <a:r>
              <a:rPr lang="es-MX" sz="1700" b="1" dirty="0"/>
              <a:t>Lee Génesis 14:18 al 20 y Hebreos 7:1 al 3. ¿Quién era Melquisedec y cómo prefiguraba a Jesús?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944216"/>
            <a:ext cx="8330736" cy="5013176"/>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pPr>
            <a:r>
              <a:rPr lang="es-MX" dirty="0"/>
              <a:t>R: Melquisedec era rey y sacerdote. También era superior a Abraham, ya que Abraham le dio el diezmo. De igual modo, Jesús es Rey y Sacerdote (</a:t>
            </a:r>
            <a:r>
              <a:rPr lang="es-MX" dirty="0" err="1"/>
              <a:t>Heb</a:t>
            </a:r>
            <a:r>
              <a:rPr lang="es-MX" dirty="0"/>
              <a:t>. 1:3). Sin embargo, a diferencia de Melquisedec, Jesús no tenía pecado (</a:t>
            </a:r>
            <a:r>
              <a:rPr lang="es-MX" dirty="0" err="1"/>
              <a:t>Heb</a:t>
            </a:r>
            <a:r>
              <a:rPr lang="es-MX" dirty="0"/>
              <a:t>. 7:26-28).</a:t>
            </a:r>
          </a:p>
          <a:p>
            <a:pPr>
              <a:lnSpc>
                <a:spcPct val="110000"/>
              </a:lnSpc>
            </a:pPr>
            <a:r>
              <a:rPr lang="es-MX" b="0" dirty="0">
                <a:solidFill>
                  <a:prstClr val="black"/>
                </a:solidFill>
                <a:latin typeface="Calibri Light" panose="020F0302020204030204"/>
                <a:ea typeface="+mn-ea"/>
              </a:rPr>
              <a:t>Abram regresaba de una batalla en la cual había liberado a su sobrino Lot del poder de Quedorlaomer y sus aliados (</a:t>
            </a:r>
            <a:r>
              <a:rPr lang="es-MX" b="0" dirty="0" err="1">
                <a:solidFill>
                  <a:prstClr val="black"/>
                </a:solidFill>
                <a:latin typeface="Calibri Light" panose="020F0302020204030204"/>
                <a:ea typeface="+mn-ea"/>
              </a:rPr>
              <a:t>Gn</a:t>
            </a:r>
            <a:r>
              <a:rPr lang="es-MX" b="0" dirty="0">
                <a:solidFill>
                  <a:prstClr val="black"/>
                </a:solidFill>
                <a:latin typeface="Calibri Light" panose="020F0302020204030204"/>
                <a:ea typeface="+mn-ea"/>
              </a:rPr>
              <a:t>. 14:17), cuando el rey de Salem, Melquisedec, el cual era también “sacerdote del Dios Altísimo”, salió a bendecir a Abram (</a:t>
            </a:r>
            <a:r>
              <a:rPr lang="es-MX" b="0" dirty="0" err="1">
                <a:solidFill>
                  <a:prstClr val="black"/>
                </a:solidFill>
                <a:latin typeface="Calibri Light" panose="020F0302020204030204"/>
                <a:ea typeface="+mn-ea"/>
              </a:rPr>
              <a:t>Gn</a:t>
            </a:r>
            <a:r>
              <a:rPr lang="es-MX" b="0" dirty="0">
                <a:solidFill>
                  <a:prstClr val="black"/>
                </a:solidFill>
                <a:latin typeface="Calibri Light" panose="020F0302020204030204"/>
                <a:ea typeface="+mn-ea"/>
              </a:rPr>
              <a:t>. 14:18-20). Melquisedec es “semejante al Hijo de Dios” (</a:t>
            </a:r>
            <a:r>
              <a:rPr lang="es-MX" b="0" dirty="0" err="1">
                <a:solidFill>
                  <a:prstClr val="black"/>
                </a:solidFill>
                <a:latin typeface="Calibri Light" panose="020F0302020204030204"/>
                <a:ea typeface="+mn-ea"/>
              </a:rPr>
              <a:t>Heb</a:t>
            </a:r>
            <a:r>
              <a:rPr lang="es-MX" b="0" dirty="0">
                <a:solidFill>
                  <a:prstClr val="black"/>
                </a:solidFill>
                <a:latin typeface="Calibri Light" panose="020F0302020204030204"/>
                <a:ea typeface="+mn-ea"/>
              </a:rPr>
              <a:t>. 7:3). Jesús es Rey y Sacerdote. Es eterno, sin “principio de días, ni fin de vida” (</a:t>
            </a:r>
            <a:r>
              <a:rPr lang="es-MX" b="0" dirty="0" err="1">
                <a:solidFill>
                  <a:prstClr val="black"/>
                </a:solidFill>
                <a:latin typeface="Calibri Light" panose="020F0302020204030204"/>
                <a:ea typeface="+mn-ea"/>
              </a:rPr>
              <a:t>Heb</a:t>
            </a:r>
            <a:r>
              <a:rPr lang="es-MX" b="0" dirty="0">
                <a:solidFill>
                  <a:prstClr val="black"/>
                </a:solidFill>
                <a:latin typeface="Calibri Light" panose="020F0302020204030204"/>
                <a:ea typeface="+mn-ea"/>
              </a:rPr>
              <a:t>. 7:3). Pero Jesús no fue sucesor de Melquisedec, sino que su sacerdocio fue similar al suyo.</a:t>
            </a:r>
          </a:p>
          <a:p>
            <a:pPr>
              <a:lnSpc>
                <a:spcPct val="110000"/>
              </a:lnSpc>
            </a:pPr>
            <a:r>
              <a:rPr lang="es-MX" dirty="0">
                <a:solidFill>
                  <a:schemeClr val="tx1"/>
                </a:solidFill>
                <a:latin typeface="+mn-lt"/>
                <a:ea typeface="+mn-ea"/>
              </a:rPr>
              <a:t>Fue Cristo quien habló por medio de Melquisedec, el sacerdote del Dios altísimo. Melquisedec no era Cristo, sino la voz de Dios en el mundo, el representante del Padre. Y a través de todas las generaciones del pasado, Cristo ha hablado; Cristo ha guiado a su pueblo y ha sido la luz del mundo. Cuando Dios eligió a Abraham como representante de su verdad, lo sacó de su país, lo alejó de su parentela y lo apartó. Deseaba moldearlo de acuerdo con su propio modelo. Deseaba enseñarle de acuerdo con sus propios planes </a:t>
            </a:r>
            <a:r>
              <a:rPr lang="es-MX" b="0" i="1" dirty="0">
                <a:solidFill>
                  <a:schemeClr val="tx1"/>
                </a:solidFill>
                <a:latin typeface="+mn-lt"/>
                <a:ea typeface="+mn-ea"/>
              </a:rPr>
              <a:t>(Comentarios de Elena G. de White en Comentario bíblico adventista del séptimo día, t. 1, pp. 1106, 1107.</a:t>
            </a:r>
          </a:p>
          <a:p>
            <a:pPr>
              <a:lnSpc>
                <a:spcPct val="110000"/>
              </a:lnSpc>
            </a:pPr>
            <a:r>
              <a:rPr lang="es-MX" dirty="0">
                <a:solidFill>
                  <a:schemeClr val="tx1"/>
                </a:solidFill>
              </a:rPr>
              <a:t>Reflexionando:</a:t>
            </a:r>
            <a:r>
              <a:rPr lang="es-MX" dirty="0"/>
              <a:t> </a:t>
            </a:r>
            <a:r>
              <a:rPr lang="es-MX" dirty="0">
                <a:solidFill>
                  <a:srgbClr val="FF0000"/>
                </a:solidFill>
              </a:rPr>
              <a:t>¿Qué nos enseña la revelación sobre Melquisedec acerca de cómo obra Dios entre aquellos a quienes ningún misionero humano nunca les ha predicado?</a:t>
            </a: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497851"/>
            <a:ext cx="3525904" cy="501442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UN SACERDOTE EFICIENTE</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92696"/>
            <a:ext cx="8484759" cy="1077218"/>
          </a:xfrm>
          <a:prstGeom prst="rect">
            <a:avLst/>
          </a:prstGeom>
          <a:noFill/>
        </p:spPr>
        <p:txBody>
          <a:bodyPr wrap="square" rtlCol="0">
            <a:spAutoFit/>
          </a:bodyPr>
          <a:lstStyle/>
          <a:p>
            <a:pPr algn="just"/>
            <a:r>
              <a:rPr lang="es-MX" sz="1600" b="1" i="1" dirty="0">
                <a:cs typeface="Times New Roman" panose="02020603050405020304" pitchFamily="18" charset="0"/>
              </a:rPr>
              <a:t>“Si, pues, la perfección fuera por el sacerdocio levítico (porque bajo él recibió el pueblo la ley), ¿qué necesidad habría aún de que se levantase otro sacerdote, según el orden de Melquisedec, y que no fuese llamado según el orden de Aarón?” (Hebreos 7: 11)</a:t>
            </a:r>
          </a:p>
          <a:p>
            <a:pPr algn="just"/>
            <a:r>
              <a:rPr lang="es-MX" sz="1600" b="1" dirty="0">
                <a:cs typeface="Times New Roman" panose="02020603050405020304" pitchFamily="18" charset="0"/>
              </a:rPr>
              <a:t>Lee Hebreos 7:11 al 16. ¿Por qué era necesario cambiar la ley del sacerdocio?</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263352" y="1769914"/>
            <a:ext cx="8395482" cy="5064900"/>
          </a:xfrm>
          <a:prstGeom prst="rect">
            <a:avLst/>
          </a:prstGeom>
          <a:noFill/>
        </p:spPr>
        <p:txBody>
          <a:bodyPr wrap="square" rtlCol="0">
            <a:normAutofit fontScale="925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mj-lt"/>
                <a:cs typeface="Times New Roman" panose="02020603050405020304" pitchFamily="18" charset="0"/>
              </a:rPr>
              <a:t>R: </a:t>
            </a:r>
            <a:r>
              <a:rPr lang="es-MX" b="1" dirty="0">
                <a:solidFill>
                  <a:schemeClr val="accent1">
                    <a:lumMod val="75000"/>
                  </a:schemeClr>
                </a:solidFill>
                <a:latin typeface="+mj-lt"/>
                <a:cs typeface="Times New Roman" panose="02020603050405020304" pitchFamily="18" charset="0"/>
              </a:rPr>
              <a:t>Hebreos 7:12 explica que el cambio de sacerdocio hizo necesario un cambio en la ley. ¿Por qué? Porque había una ley muy estricta que prohibía a quien no fuera de la línea de Leví hasta Aarón servir como sacerdote (Núm. 3:10; 16:39, 40). Hebreos 7:13 y 14 explica que Jesús era del linaje de Judá, por lo que esta ley le prohibía ser sacerdote.</a:t>
            </a:r>
          </a:p>
          <a:p>
            <a:pPr>
              <a:spcAft>
                <a:spcPts val="300"/>
              </a:spcAft>
            </a:pPr>
            <a:r>
              <a:rPr lang="es-MX" dirty="0">
                <a:solidFill>
                  <a:prstClr val="black"/>
                </a:solidFill>
                <a:latin typeface="Calibri Light" panose="020F0302020204030204"/>
                <a:cs typeface="Times New Roman" panose="02020603050405020304" pitchFamily="18" charset="0"/>
              </a:rPr>
              <a:t>El libro de Hebreos nos dice, sin embargo, que Dios hizo a un lado el sacerdocio levítico debido a su debilidad e incompetencia, que era una forma amable de referirse al fracaso y la maldad de la aristocracia sacerdotal judía de la época, y nombró a un Sacerdote fiel sobre la casa de Dios (</a:t>
            </a:r>
            <a:r>
              <a:rPr lang="es-MX" dirty="0" err="1">
                <a:solidFill>
                  <a:prstClr val="black"/>
                </a:solidFill>
                <a:latin typeface="Calibri Light" panose="020F0302020204030204"/>
                <a:cs typeface="Times New Roman" panose="02020603050405020304" pitchFamily="18" charset="0"/>
              </a:rPr>
              <a:t>Heb</a:t>
            </a:r>
            <a:r>
              <a:rPr lang="es-MX" dirty="0">
                <a:solidFill>
                  <a:prstClr val="black"/>
                </a:solidFill>
                <a:latin typeface="Calibri Light" panose="020F0302020204030204"/>
                <a:cs typeface="Times New Roman" panose="02020603050405020304" pitchFamily="18" charset="0"/>
              </a:rPr>
              <a:t>. 7: 11-19; 3: 1-6). Jesús cumplió todos los propósitos que Dios había previsto para el sacerdocio. Él es el Agente perfecto, por medio del cual Dios nos limpió, consagró y salvó. </a:t>
            </a:r>
          </a:p>
          <a:p>
            <a:pPr>
              <a:spcAft>
                <a:spcPts val="300"/>
              </a:spcAft>
            </a:pPr>
            <a:r>
              <a:rPr lang="es-MX" b="1" dirty="0">
                <a:solidFill>
                  <a:prstClr val="black"/>
                </a:solidFill>
                <a:latin typeface="Calibri" panose="020F0502020204030204"/>
                <a:cs typeface="Times New Roman" panose="02020603050405020304" pitchFamily="18" charset="0"/>
              </a:rPr>
              <a:t>Cristo Jesús está representado como estando continuamente ante el altar, donde ofrece momento tras momento el sacrificio por los pecados del mundo. Es ministro del verdadero tabernáculo que el Señor levantó y no hombre… No debe realizarse más una expiación simbólica, diaria y anual. Pero el sacrificio expiatorio efectuado por un mediador es esencial debido a que se cometen pecados continuamente. Jesús está oficiando en la presencia de Dios, ofreciendo su sangre derramada como si hubiera sido la de un cordero sacrificado </a:t>
            </a:r>
            <a:r>
              <a:rPr lang="es-MX" i="1" dirty="0">
                <a:solidFill>
                  <a:prstClr val="black"/>
                </a:solidFill>
                <a:latin typeface="Calibri" panose="020F0502020204030204"/>
                <a:cs typeface="Times New Roman" panose="02020603050405020304" pitchFamily="18" charset="0"/>
              </a:rPr>
              <a:t>(Mensajes selectos, p. 403).</a:t>
            </a:r>
          </a:p>
          <a:p>
            <a:pPr>
              <a:spcAft>
                <a:spcPts val="300"/>
              </a:spcAft>
            </a:pPr>
            <a:r>
              <a:rPr lang="es-MX" b="1" dirty="0">
                <a:solidFill>
                  <a:prstClr val="black"/>
                </a:solidFill>
                <a:latin typeface="Calibri" panose="020F0502020204030204"/>
                <a:cs typeface="Times New Roman" panose="02020603050405020304" pitchFamily="18" charset="0"/>
              </a:rPr>
              <a:t>Reflexionando: </a:t>
            </a:r>
            <a:r>
              <a:rPr lang="es-MX" b="1" dirty="0">
                <a:solidFill>
                  <a:srgbClr val="FF0000"/>
                </a:solidFill>
                <a:latin typeface="Calibri" panose="020F0502020204030204"/>
                <a:cs typeface="Times New Roman" panose="02020603050405020304" pitchFamily="18" charset="0"/>
              </a:rPr>
              <a:t>Jesús cumplió todos los propósitos que Dios había previsto para el</a:t>
            </a:r>
          </a:p>
          <a:p>
            <a:pPr>
              <a:spcAft>
                <a:spcPts val="300"/>
              </a:spcAft>
            </a:pPr>
            <a:r>
              <a:rPr lang="es-MX" b="1" dirty="0">
                <a:solidFill>
                  <a:srgbClr val="FF0000"/>
                </a:solidFill>
                <a:latin typeface="Calibri" panose="020F0502020204030204"/>
                <a:cs typeface="Times New Roman" panose="02020603050405020304" pitchFamily="18" charset="0"/>
              </a:rPr>
              <a:t>sacerdocio. Él es el Agente perfecto, por medio del cual Dios nos limpió,</a:t>
            </a:r>
          </a:p>
          <a:p>
            <a:pPr>
              <a:spcAft>
                <a:spcPts val="300"/>
              </a:spcAft>
            </a:pPr>
            <a:r>
              <a:rPr lang="es-MX" b="1" dirty="0">
                <a:solidFill>
                  <a:srgbClr val="FF0000"/>
                </a:solidFill>
                <a:latin typeface="Calibri" panose="020F0502020204030204"/>
                <a:cs typeface="Times New Roman" panose="02020603050405020304" pitchFamily="18" charset="0"/>
              </a:rPr>
              <a:t>consagró y salvó. </a:t>
            </a: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484784"/>
            <a:ext cx="3575720" cy="501447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UN SACERDOTE ETERNO</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4753" y="620688"/>
            <a:ext cx="8330736" cy="1077218"/>
          </a:xfrm>
          <a:prstGeom prst="rect">
            <a:avLst/>
          </a:prstGeom>
          <a:noFill/>
        </p:spPr>
        <p:txBody>
          <a:bodyPr wrap="square" rtlCol="0">
            <a:spAutoFit/>
          </a:bodyPr>
          <a:lstStyle/>
          <a:p>
            <a:pPr algn="just"/>
            <a:r>
              <a:rPr lang="es-MX" sz="1600" b="1" i="1" dirty="0">
                <a:cs typeface="Times New Roman" panose="02020603050405020304" pitchFamily="18" charset="0"/>
              </a:rPr>
              <a:t>“porque los otros ciertamente sin juramento fueron hechos sacerdotes; pero éste, con el juramento del que le dijo: Juró el Señor, y no se arrepentirá: Tú eres sacerdote para siempre, Según el orden de Melquisedec.” (Hebreos 7: 21)</a:t>
            </a:r>
          </a:p>
          <a:p>
            <a:pPr algn="just"/>
            <a:r>
              <a:rPr lang="es-MX" sz="1600" b="1" i="1" dirty="0">
                <a:cs typeface="Times New Roman" panose="02020603050405020304" pitchFamily="18" charset="0"/>
              </a:rPr>
              <a:t>Lee Hebreos 7:22. ¿Qué es Jesús en relación con el Nuevo Pacto?</a:t>
            </a:r>
            <a:endParaRPr lang="es-MX" sz="1600" b="1" dirty="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944216"/>
            <a:ext cx="8296729" cy="4797152"/>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20000"/>
              </a:lnSpc>
              <a:spcAft>
                <a:spcPts val="3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chemeClr val="accent1">
                    <a:lumMod val="75000"/>
                  </a:schemeClr>
                </a:solidFill>
                <a:latin typeface="+mj-lt"/>
                <a:cs typeface="Times New Roman" panose="02020603050405020304" pitchFamily="18" charset="0"/>
              </a:rPr>
              <a:t>Jesús es la garantía del Nuevo Pacto porque Dios juró que Jesús sería sacerdote “para siempre” (</a:t>
            </a:r>
            <a:r>
              <a:rPr lang="es-MX" b="1" dirty="0" err="1">
                <a:solidFill>
                  <a:schemeClr val="accent1">
                    <a:lumMod val="75000"/>
                  </a:schemeClr>
                </a:solidFill>
                <a:latin typeface="+mj-lt"/>
                <a:cs typeface="Times New Roman" panose="02020603050405020304" pitchFamily="18" charset="0"/>
              </a:rPr>
              <a:t>Heb</a:t>
            </a:r>
            <a:r>
              <a:rPr lang="es-MX" b="1" dirty="0">
                <a:solidFill>
                  <a:schemeClr val="accent1">
                    <a:lumMod val="75000"/>
                  </a:schemeClr>
                </a:solidFill>
                <a:latin typeface="+mj-lt"/>
                <a:cs typeface="Times New Roman" panose="02020603050405020304" pitchFamily="18" charset="0"/>
              </a:rPr>
              <a:t>. 7:21). Los juramentos permanecen vigentes mientras los beneficiarios están vivos.</a:t>
            </a:r>
          </a:p>
          <a:p>
            <a:pPr>
              <a:lnSpc>
                <a:spcPct val="120000"/>
              </a:lnSpc>
              <a:spcAft>
                <a:spcPts val="300"/>
              </a:spcAft>
            </a:pPr>
            <a:r>
              <a:rPr lang="es-MX" dirty="0">
                <a:latin typeface="+mj-lt"/>
                <a:cs typeface="Times New Roman" panose="02020603050405020304" pitchFamily="18" charset="0"/>
              </a:rPr>
              <a:t>Jesús es la garantía del Nuevo Pacto porque Dios juró que Jesús sería sacerdote “para siempre” (</a:t>
            </a:r>
            <a:r>
              <a:rPr lang="es-MX" dirty="0" err="1">
                <a:latin typeface="+mj-lt"/>
                <a:cs typeface="Times New Roman" panose="02020603050405020304" pitchFamily="18" charset="0"/>
              </a:rPr>
              <a:t>Heb</a:t>
            </a:r>
            <a:r>
              <a:rPr lang="es-MX" dirty="0">
                <a:latin typeface="+mj-lt"/>
                <a:cs typeface="Times New Roman" panose="02020603050405020304" pitchFamily="18" charset="0"/>
              </a:rPr>
              <a:t>. 7:21). Es muy fácil pasar por alto la importancia de este juramento. Pablo ya se había referido a los juramentos que Dios le hizo a la generación del desierto y a Abraham (</a:t>
            </a:r>
            <a:r>
              <a:rPr lang="es-MX" dirty="0" err="1">
                <a:latin typeface="+mj-lt"/>
                <a:cs typeface="Times New Roman" panose="02020603050405020304" pitchFamily="18" charset="0"/>
              </a:rPr>
              <a:t>Heb</a:t>
            </a:r>
            <a:r>
              <a:rPr lang="es-MX" dirty="0">
                <a:latin typeface="+mj-lt"/>
                <a:cs typeface="Times New Roman" panose="02020603050405020304" pitchFamily="18" charset="0"/>
              </a:rPr>
              <a:t>. 3:7-11; 6:13-15). La diferencia entre esos juramentos y el juramento que Dios le hizo al Hijo es que aquellos juramentos fueron hechos a seres humanos mortales. Los juramentos permanecen vigentes mientras los beneficiarios están vivos. El juramento de Dios a la generación del desierto y a Abraham era vinculante mientras hubiera una generación del desierto y descendientes de Abraham (ver </a:t>
            </a:r>
            <a:r>
              <a:rPr lang="es-MX" dirty="0" err="1">
                <a:latin typeface="+mj-lt"/>
                <a:cs typeface="Times New Roman" panose="02020603050405020304" pitchFamily="18" charset="0"/>
              </a:rPr>
              <a:t>Gál</a:t>
            </a:r>
            <a:r>
              <a:rPr lang="es-MX" dirty="0">
                <a:latin typeface="+mj-lt"/>
                <a:cs typeface="Times New Roman" panose="02020603050405020304" pitchFamily="18" charset="0"/>
              </a:rPr>
              <a:t>. 3:29).</a:t>
            </a:r>
          </a:p>
          <a:p>
            <a:pPr>
              <a:lnSpc>
                <a:spcPct val="120000"/>
              </a:lnSpc>
              <a:spcAft>
                <a:spcPts val="300"/>
              </a:spcAft>
            </a:pPr>
            <a:r>
              <a:rPr lang="es-MX" b="1" dirty="0">
                <a:latin typeface="+mn-lt"/>
                <a:cs typeface="Times New Roman" panose="02020603050405020304" pitchFamily="18" charset="0"/>
              </a:rPr>
              <a:t>El Señor Jesús ama a su pueblo, y lo fortalece cuando este pone su confianza en Cristo y depende plenamente de él. Vivirá mediante su pueblo, dándole la inspiración de su Espíritu santificante, impartiendo al alma una transfusión vital de sí mismo. Cristo obra mediante las facultades de los suyos y hace que ellos elijan la voluntad de Cristo y procedan de acuerdo con el carácter de él. Entonces ellos dicen con el apóstol Pablo: “Con Cristo estoy juntamente crucificado, y ya no vivo yo, mas vive Cristo en mí; y lo que ahora vivo en la carne, lo vivo en la fe del Hijo de Dios, el cual me amó y se entregó a sí mismo por mí”. Gálatas 2:20 </a:t>
            </a:r>
            <a:r>
              <a:rPr lang="es-MX" i="1" dirty="0">
                <a:latin typeface="+mn-lt"/>
                <a:cs typeface="Times New Roman" panose="02020603050405020304" pitchFamily="18" charset="0"/>
              </a:rPr>
              <a:t>(A fin de conocerle, p. 78, 79).</a:t>
            </a:r>
          </a:p>
          <a:p>
            <a:pPr>
              <a:lnSpc>
                <a:spcPct val="120000"/>
              </a:lnSpc>
              <a:spcAft>
                <a:spcPts val="300"/>
              </a:spcAft>
            </a:pPr>
            <a:r>
              <a:rPr lang="es-MX"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Que seguridad te da el hecho de saber que tenemos un Sumo Sacerdote eterno.</a:t>
            </a:r>
            <a:endParaRPr lang="es-MX" b="1" dirty="0">
              <a:solidFill>
                <a:srgbClr val="FF0000"/>
              </a:solidFill>
              <a:latin typeface="+mj-lt"/>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39552"/>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UN SACERDOTE SIN PECADO</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877163"/>
          </a:xfrm>
          <a:prstGeom prst="rect">
            <a:avLst/>
          </a:prstGeom>
          <a:noFill/>
        </p:spPr>
        <p:txBody>
          <a:bodyPr wrap="square" rtlCol="0">
            <a:spAutoFit/>
          </a:bodyPr>
          <a:lstStyle/>
          <a:p>
            <a:pPr algn="just"/>
            <a:r>
              <a:rPr lang="es-MX" sz="1700" b="1" i="1" dirty="0">
                <a:cs typeface="Times New Roman" panose="02020603050405020304" pitchFamily="18" charset="0"/>
              </a:rPr>
              <a:t>“Porque tal sumo sacerdote nos convenía: santo, inocente, sin mancha, apartado de los pecadores, y hecho más sublime que los cielos;” (Hebreos 7: 26)</a:t>
            </a:r>
          </a:p>
          <a:p>
            <a:pPr algn="just"/>
            <a:r>
              <a:rPr lang="es-MX" sz="1700" b="1" dirty="0">
                <a:cs typeface="Times New Roman" panose="02020603050405020304" pitchFamily="18" charset="0"/>
              </a:rPr>
              <a:t>Lee Hebreos 7:26. ¿Cuáles son las cinco características de Jesús en este pasaje?</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569859"/>
            <a:ext cx="8330736" cy="5190673"/>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Jesús era “santo”, “sin mancha”, “fue apartado de los pecadores”, “fue hecho más sublime que los cielos. Jesús es perfecto, no solo porque nunca pecó, sino también porque no se corrompió con el pecado como nosotros.</a:t>
            </a:r>
          </a:p>
          <a:p>
            <a:r>
              <a:rPr lang="es-MX" b="0" dirty="0"/>
              <a:t>Sin embargo, lo más importante es que él es nuestro Representante perfecto, porque es uno de nosotros. Se hizo de carne y hueso, sufrió la tentación y experimentó el rechazo y la vergüenza, al igual que nosotros. Él también triunfó, al igual que lo haremos nosotros (</a:t>
            </a:r>
            <a:r>
              <a:rPr lang="es-MX" b="0" dirty="0" err="1"/>
              <a:t>Jleb</a:t>
            </a:r>
            <a:r>
              <a:rPr lang="es-MX" b="0" dirty="0"/>
              <a:t>. 2: 5-9, 14-18; 4: 15, 16; 5: 7-9; 7: 26-28). Él cargó con nuestros pecados y sufrió el castigo por ellos para que pudiéramos experimentar los beneficios de su vida perfecta de obediencia (</a:t>
            </a:r>
            <a:r>
              <a:rPr lang="es-MX" b="0" dirty="0" err="1"/>
              <a:t>Heb</a:t>
            </a:r>
            <a:r>
              <a:rPr lang="es-MX" b="0" dirty="0"/>
              <a:t>. 9: 28; cf. vers. 15-22). Por lo tanto, ha restaurado nuestra relación con Dios y nos ha proporcionado un acceso pleno y seguro a su presencia (</a:t>
            </a:r>
            <a:r>
              <a:rPr lang="es-MX" b="0" dirty="0" err="1"/>
              <a:t>Heb</a:t>
            </a:r>
            <a:r>
              <a:rPr lang="es-MX" b="0" dirty="0"/>
              <a:t>. 4: 15, 16; 10: 19-22). Su presencia a la diestra de Dios garantiza que todos estos beneficios estén disponibles para nosotros (</a:t>
            </a:r>
            <a:r>
              <a:rPr lang="es-MX" b="0" dirty="0" err="1"/>
              <a:t>Heb</a:t>
            </a:r>
            <a:r>
              <a:rPr lang="es-MX" b="0" dirty="0"/>
              <a:t>. 6: 19, 20; 7: 22; 8: 6).</a:t>
            </a:r>
          </a:p>
          <a:p>
            <a:r>
              <a:rPr lang="es-MX" dirty="0"/>
              <a:t>Los hombres tienen un solo Abogado, un Intercesor, que puede perdonar las transgresiones. ¿No se llenarán de gratitud nuestros corazones ante Aquel que dio a Jesús para que fuera la propiciación por nuestros pecados? Pensad profundamente en el amor que el Padre ha manifestado en favor de nosotros, el amor que ha expresado para nosotros. No podemos medir ese amor. No hay medida para él. Solo podemos señalar al Calvario, al Cordero muerto desde la fundación del mundo. Es un sacrificio infinito. ¿Podemos comprender y medir lo infinito? (</a:t>
            </a:r>
            <a:r>
              <a:rPr lang="es-MX" dirty="0" err="1"/>
              <a:t>That</a:t>
            </a:r>
            <a:r>
              <a:rPr lang="es-MX" dirty="0"/>
              <a:t> I May </a:t>
            </a:r>
            <a:r>
              <a:rPr lang="es-MX" dirty="0" err="1"/>
              <a:t>Know</a:t>
            </a:r>
            <a:r>
              <a:rPr lang="es-MX" dirty="0"/>
              <a:t> </a:t>
            </a:r>
            <a:r>
              <a:rPr lang="es-MX" dirty="0" err="1"/>
              <a:t>Him</a:t>
            </a:r>
            <a:r>
              <a:rPr lang="es-MX" dirty="0"/>
              <a:t>, p. 73; parcialmente en A fin de conocerle, p. 75, y en Comentarios de Elena G. de White en </a:t>
            </a:r>
            <a:r>
              <a:rPr lang="es-MX" b="0" i="1" dirty="0"/>
              <a:t>Comentario bíblico adventista del séptimo día, t. 7, p. 926).</a:t>
            </a:r>
          </a:p>
          <a:p>
            <a:r>
              <a:rPr lang="es-MX" dirty="0">
                <a:latin typeface="Calibri Light (Cuerpo)"/>
              </a:rPr>
              <a:t>Reflexionando: </a:t>
            </a:r>
            <a:r>
              <a:rPr lang="es-MX" dirty="0">
                <a:solidFill>
                  <a:srgbClr val="FF0000"/>
                </a:solidFill>
                <a:latin typeface="Calibri Light (Cuerpo)"/>
              </a:rPr>
              <a:t>Aunque Jesús era un ser humano como nosotros, nunca pecó. ¿Cómo abarcamos este asombroso pensamiento con nuestra mente? ¡Piensa en cuán santo debe ser él!</a:t>
            </a:r>
            <a:endParaRPr lang="es-MX" dirty="0"/>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35305"/>
            <a:ext cx="3525904" cy="4987132"/>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142989</TotalTime>
  <Words>3134</Words>
  <Application>Microsoft Office PowerPoint</Application>
  <PresentationFormat>Panorámica</PresentationFormat>
  <Paragraphs>60</Paragraphs>
  <Slides>10</Slides>
  <Notes>8</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Adobe Garamond Pro Bold</vt:lpstr>
      <vt:lpstr>Arial</vt:lpstr>
      <vt:lpstr>Arial Nova Light</vt:lpstr>
      <vt:lpstr>Arial Rounded MT Bold</vt:lpstr>
      <vt:lpstr>Avenir Next LT Pro</vt:lpstr>
      <vt:lpstr>Calibri</vt:lpstr>
      <vt:lpstr>Calibri Light</vt:lpstr>
      <vt:lpstr>Calibri Light (Cuerpo)</vt:lpstr>
      <vt:lpstr>Dosis</vt:lpstr>
      <vt:lpstr>Eras Bold ITC</vt:lpstr>
      <vt:lpstr>Gisha</vt:lpstr>
      <vt:lpstr>Impact</vt:lpstr>
      <vt:lpstr>Lato</vt:lpstr>
      <vt:lpstr>Lucida Grande</vt:lpstr>
      <vt:lpstr>Lucida Sans Unicode</vt:lpstr>
      <vt:lpstr>open sans</vt:lpstr>
      <vt:lpstr>TradeGothic</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4898</cp:revision>
  <dcterms:created xsi:type="dcterms:W3CDTF">2019-04-09T00:55:26Z</dcterms:created>
  <dcterms:modified xsi:type="dcterms:W3CDTF">2022-02-03T21:30:41Z</dcterms:modified>
</cp:coreProperties>
</file>