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Open Sans Extra Bold 1" charset="1" panose="020B0906030804020204"/>
      <p:regular r:id="rId8"/>
    </p:embeddedFont>
    <p:embeddedFont>
      <p:font typeface="Open Sans Extra Bold 1 Italics" charset="1" panose="020B0906030804020204"/>
      <p:regular r:id="rId9"/>
    </p:embeddedFont>
    <p:embeddedFont>
      <p:font typeface="Peace Sans" charset="1" panose="02000505040000020004"/>
      <p:regular r:id="rId10"/>
    </p:embeddedFont>
    <p:embeddedFont>
      <p:font typeface="Arimo" charset="1" panose="020B0604020202020204"/>
      <p:regular r:id="rId11"/>
    </p:embeddedFont>
    <p:embeddedFont>
      <p:font typeface="Arimo Bold" charset="1" panose="020B0704020202020204"/>
      <p:regular r:id="rId12"/>
    </p:embeddedFont>
    <p:embeddedFont>
      <p:font typeface="Arimo Italics" charset="1" panose="020B0604020202090204"/>
      <p:regular r:id="rId13"/>
    </p:embeddedFont>
    <p:embeddedFont>
      <p:font typeface="Arimo Bold Italics" charset="1" panose="020B0704020202090204"/>
      <p:regular r:id="rId14"/>
    </p:embeddedFont>
    <p:embeddedFont>
      <p:font typeface="League Spartan" charset="1" panose="00000800000000000000"/>
      <p:regular r:id="rId15"/>
    </p:embeddedFont>
    <p:embeddedFont>
      <p:font typeface="Open Sans Extra Bold 2" charset="1" panose="020B0906030804020204"/>
      <p:regular r:id="rId16"/>
    </p:embeddedFont>
    <p:embeddedFont>
      <p:font typeface="Open Sans Extra Bold 2 Italics" charset="1" panose="020B0906030804020204"/>
      <p:regular r:id="rId17"/>
    </p:embeddedFont>
    <p:embeddedFont>
      <p:font typeface="Assistant" charset="1" panose="00000500000000000000"/>
      <p:regular r:id="rId18"/>
    </p:embeddedFont>
    <p:embeddedFont>
      <p:font typeface="Assistant Bold" charset="1" panose="00000800000000000000"/>
      <p:regular r:id="rId19"/>
    </p:embeddedFont>
    <p:embeddedFont>
      <p:font typeface="Assistant Extra-Light" charset="1" panose="00000300000000000000"/>
      <p:regular r:id="rId20"/>
    </p:embeddedFont>
    <p:embeddedFont>
      <p:font typeface="Assistant Light" charset="1" panose="00000400000000000000"/>
      <p:regular r:id="rId21"/>
    </p:embeddedFont>
    <p:embeddedFont>
      <p:font typeface="Assistant Semi-Bold" charset="1" panose="00000700000000000000"/>
      <p:regular r:id="rId22"/>
    </p:embeddedFont>
    <p:embeddedFont>
      <p:font typeface="Assistant Ultra-Bold" charset="1" panose="00000900000000000000"/>
      <p:regular r:id="rId23"/>
    </p:embeddedFont>
    <p:embeddedFont>
      <p:font typeface="GFS Neohellenic" charset="1" panose="02000800000000090003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slides/slide1.xml" Type="http://schemas.openxmlformats.org/officeDocument/2006/relationships/slide"/><Relationship Id="rId26" Target="slides/slide2.xml" Type="http://schemas.openxmlformats.org/officeDocument/2006/relationships/slide"/><Relationship Id="rId27" Target="slides/slide3.xml" Type="http://schemas.openxmlformats.org/officeDocument/2006/relationships/slide"/><Relationship Id="rId28" Target="slides/slide4.xml" Type="http://schemas.openxmlformats.org/officeDocument/2006/relationships/slide"/><Relationship Id="rId29" Target="slides/slide5.xml" Type="http://schemas.openxmlformats.org/officeDocument/2006/relationships/slide"/><Relationship Id="rId3" Target="viewProps.xml" Type="http://schemas.openxmlformats.org/officeDocument/2006/relationships/viewProps"/><Relationship Id="rId30" Target="slides/slide6.xml" Type="http://schemas.openxmlformats.org/officeDocument/2006/relationships/slide"/><Relationship Id="rId31" Target="slides/slide7.xml" Type="http://schemas.openxmlformats.org/officeDocument/2006/relationships/slide"/><Relationship Id="rId32" Target="slides/slide8.xml" Type="http://schemas.openxmlformats.org/officeDocument/2006/relationships/slide"/><Relationship Id="rId33" Target="slides/slide9.xml" Type="http://schemas.openxmlformats.org/officeDocument/2006/relationships/slide"/><Relationship Id="rId34" Target="slides/slide10.xml" Type="http://schemas.openxmlformats.org/officeDocument/2006/relationships/slide"/><Relationship Id="rId35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png" Type="http://schemas.openxmlformats.org/officeDocument/2006/relationships/image"/><Relationship Id="rId11" Target="../media/image79.svg" Type="http://schemas.openxmlformats.org/officeDocument/2006/relationships/image"/><Relationship Id="rId12" Target="../media/image80.png" Type="http://schemas.openxmlformats.org/officeDocument/2006/relationships/image"/><Relationship Id="rId13" Target="../media/image81.svg" Type="http://schemas.openxmlformats.org/officeDocument/2006/relationships/image"/><Relationship Id="rId2" Target="../media/image13.pn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74.png" Type="http://schemas.openxmlformats.org/officeDocument/2006/relationships/image"/><Relationship Id="rId7" Target="../media/image75.svg" Type="http://schemas.openxmlformats.org/officeDocument/2006/relationships/image"/><Relationship Id="rId8" Target="../media/image76.png" Type="http://schemas.openxmlformats.org/officeDocument/2006/relationships/image"/><Relationship Id="rId9" Target="../media/image77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12" Target="../media/image31.png" Type="http://schemas.openxmlformats.org/officeDocument/2006/relationships/image"/><Relationship Id="rId13" Target="../media/image32.svg" Type="http://schemas.openxmlformats.org/officeDocument/2006/relationships/image"/><Relationship Id="rId14" Target="../media/image33.png" Type="http://schemas.openxmlformats.org/officeDocument/2006/relationships/image"/><Relationship Id="rId15" Target="../media/image34.svg" Type="http://schemas.openxmlformats.org/officeDocument/2006/relationships/image"/><Relationship Id="rId2" Target="../media/image13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5.png" Type="http://schemas.openxmlformats.org/officeDocument/2006/relationships/image"/><Relationship Id="rId14" Target="../media/image46.png" Type="http://schemas.openxmlformats.org/officeDocument/2006/relationships/image"/><Relationship Id="rId15" Target="../media/image47.png" Type="http://schemas.openxmlformats.org/officeDocument/2006/relationships/image"/><Relationship Id="rId16" Target="../media/image48.png" Type="http://schemas.openxmlformats.org/officeDocument/2006/relationships/image"/><Relationship Id="rId17" Target="../media/image49.png" Type="http://schemas.openxmlformats.org/officeDocument/2006/relationships/image"/><Relationship Id="rId18" Target="../media/image50.png" Type="http://schemas.openxmlformats.org/officeDocument/2006/relationships/image"/><Relationship Id="rId19" Target="../media/image51.png" Type="http://schemas.openxmlformats.org/officeDocument/2006/relationships/image"/><Relationship Id="rId2" Target="../media/image13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svg" Type="http://schemas.openxmlformats.org/officeDocument/2006/relationships/image"/><Relationship Id="rId2" Target="../media/image13.png" Type="http://schemas.openxmlformats.org/officeDocument/2006/relationships/image"/><Relationship Id="rId3" Target="../media/image63.png" Type="http://schemas.openxmlformats.org/officeDocument/2006/relationships/image"/><Relationship Id="rId4" Target="../media/image64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67.png" Type="http://schemas.openxmlformats.org/officeDocument/2006/relationships/image"/><Relationship Id="rId8" Target="../media/image68.svg" Type="http://schemas.openxmlformats.org/officeDocument/2006/relationships/image"/><Relationship Id="rId9" Target="../media/image6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719955" y="4358671"/>
            <a:ext cx="2753841" cy="3673829"/>
          </a:xfrm>
          <a:custGeom>
            <a:avLst/>
            <a:gdLst/>
            <a:ahLst/>
            <a:cxnLst/>
            <a:rect r="r" b="b" t="t" l="l"/>
            <a:pathLst>
              <a:path h="3673829" w="2753841">
                <a:moveTo>
                  <a:pt x="0" y="0"/>
                </a:moveTo>
                <a:lnTo>
                  <a:pt x="2753841" y="0"/>
                </a:lnTo>
                <a:lnTo>
                  <a:pt x="2753841" y="3673828"/>
                </a:lnTo>
                <a:lnTo>
                  <a:pt x="0" y="367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47802" y="5656744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1"/>
                </a:lnTo>
                <a:lnTo>
                  <a:pt x="0" y="1198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6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9303" y="6679951"/>
            <a:ext cx="236853" cy="174913"/>
            <a:chOff x="0" y="0"/>
            <a:chExt cx="62381" cy="4606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21724" y="1831315"/>
            <a:ext cx="13503556" cy="5543481"/>
          </a:xfrm>
          <a:custGeom>
            <a:avLst/>
            <a:gdLst/>
            <a:ahLst/>
            <a:cxnLst/>
            <a:rect r="r" b="b" t="t" l="l"/>
            <a:pathLst>
              <a:path h="5543481" w="13503556">
                <a:moveTo>
                  <a:pt x="0" y="0"/>
                </a:moveTo>
                <a:lnTo>
                  <a:pt x="13503556" y="0"/>
                </a:lnTo>
                <a:lnTo>
                  <a:pt x="13503556" y="5543482"/>
                </a:lnTo>
                <a:lnTo>
                  <a:pt x="0" y="554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259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1724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008093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1014182" y="4289440"/>
            <a:ext cx="5516045" cy="580746"/>
          </a:xfrm>
          <a:custGeom>
            <a:avLst/>
            <a:gdLst/>
            <a:ahLst/>
            <a:cxnLst/>
            <a:rect r="r" b="b" t="t" l="l"/>
            <a:pathLst>
              <a:path h="580746" w="5516045">
                <a:moveTo>
                  <a:pt x="0" y="0"/>
                </a:moveTo>
                <a:lnTo>
                  <a:pt x="5516046" y="0"/>
                </a:lnTo>
                <a:lnTo>
                  <a:pt x="5516046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7615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21724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008093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762173" y="9060526"/>
            <a:ext cx="236853" cy="174913"/>
            <a:chOff x="0" y="0"/>
            <a:chExt cx="62381" cy="4606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4377472" y="7663291"/>
            <a:ext cx="3438807" cy="980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0"/>
              </a:lnSpc>
            </a:pPr>
            <a:r>
              <a:rPr lang="en-US" sz="1963">
                <a:solidFill>
                  <a:srgbClr val="179EFE"/>
                </a:solidFill>
                <a:latin typeface="League Spartan"/>
              </a:rPr>
              <a:t>Ilustració﻿n de portada:</a:t>
            </a:r>
            <a:r>
              <a:rPr lang="en-US" sz="1963">
                <a:solidFill>
                  <a:srgbClr val="179EFE"/>
                </a:solidFill>
                <a:latin typeface="League Spartan"/>
              </a:rPr>
              <a:t> </a:t>
            </a:r>
            <a:r>
              <a:rPr lang="en-US" sz="1963">
                <a:solidFill>
                  <a:srgbClr val="FFFFFF"/>
                </a:solidFill>
                <a:latin typeface="League Spartan"/>
              </a:rPr>
              <a:t> Adinan Batista</a:t>
            </a:r>
          </a:p>
          <a:p>
            <a:pPr algn="ctr">
              <a:lnSpc>
                <a:spcPts val="265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4776247" y="3714125"/>
            <a:ext cx="2697549" cy="62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4"/>
              </a:lnSpc>
            </a:pPr>
            <a:r>
              <a:rPr lang="en-US" sz="1914">
                <a:solidFill>
                  <a:srgbClr val="179EFE"/>
                </a:solidFill>
                <a:latin typeface="League Spartan"/>
              </a:rPr>
              <a:t>Contenido y diseño:</a:t>
            </a:r>
          </a:p>
          <a:p>
            <a:pPr algn="ctr">
              <a:lnSpc>
                <a:spcPts val="2584"/>
              </a:lnSpc>
            </a:pPr>
            <a:r>
              <a:rPr lang="en-US" sz="1914">
                <a:solidFill>
                  <a:srgbClr val="FFFFFF"/>
                </a:solidFill>
                <a:latin typeface="League Spartan"/>
              </a:rPr>
              <a:t>Eduardo Harada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4719955" y="213871"/>
            <a:ext cx="2753841" cy="3673829"/>
          </a:xfrm>
          <a:custGeom>
            <a:avLst/>
            <a:gdLst/>
            <a:ahLst/>
            <a:cxnLst/>
            <a:rect r="r" b="b" t="t" l="l"/>
            <a:pathLst>
              <a:path h="3673829" w="2753841">
                <a:moveTo>
                  <a:pt x="0" y="0"/>
                </a:moveTo>
                <a:lnTo>
                  <a:pt x="2753841" y="0"/>
                </a:lnTo>
                <a:lnTo>
                  <a:pt x="2753841" y="3673829"/>
                </a:lnTo>
                <a:lnTo>
                  <a:pt x="0" y="36738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711852" y="8034430"/>
            <a:ext cx="2987833" cy="747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6"/>
              </a:lnSpc>
            </a:pPr>
            <a:r>
              <a:rPr lang="en-US" sz="4068">
                <a:solidFill>
                  <a:srgbClr val="179EFE"/>
                </a:solidFill>
                <a:latin typeface="Peace Sans"/>
              </a:rPr>
              <a:t>LECCIÓN 7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11852" y="8777614"/>
            <a:ext cx="15998272" cy="704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61"/>
              </a:lnSpc>
            </a:pPr>
            <a:r>
              <a:rPr lang="en-US" sz="4299" spc="107">
                <a:solidFill>
                  <a:srgbClr val="FFFFFF"/>
                </a:solidFill>
                <a:latin typeface="Peace Sans"/>
              </a:rPr>
              <a:t>EL CUERPO UNIFICADO DE CRISTO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51438" y="165144"/>
            <a:ext cx="4368428" cy="109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48"/>
              </a:lnSpc>
            </a:pPr>
            <a:r>
              <a:rPr lang="en-US" sz="6391">
                <a:solidFill>
                  <a:srgbClr val="179EFE"/>
                </a:solidFill>
                <a:latin typeface="Peace Sans"/>
              </a:rPr>
              <a:t>EFESIOS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242554" y="668968"/>
            <a:ext cx="3599696" cy="39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0"/>
              </a:lnSpc>
            </a:pPr>
            <a:r>
              <a:rPr lang="en-US" sz="2121">
                <a:solidFill>
                  <a:srgbClr val="FFFFFF"/>
                </a:solidFill>
                <a:latin typeface="League Spartan"/>
              </a:rPr>
              <a:t>JUL/AGO/SEP - 2023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9553" y="9669790"/>
            <a:ext cx="18128894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Equipo: Adinan Batista, Bruno Flávio, Cíntia Bini, Eduardo Harada, Elias Duarte, Eliezer GC, Eleandro Borel, Elton Batista, Emenson Camara, Esron Waslley, Gusttavo Santana, </a:t>
            </a:r>
          </a:p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Luís Claudio, Luiz Francisco, Morais Junior,</a:t>
            </a:r>
            <a:r>
              <a:rPr lang="en-US" sz="1699">
                <a:solidFill>
                  <a:srgbClr val="051D40"/>
                </a:solidFill>
                <a:latin typeface="Assistant Ultra-Bold"/>
              </a:rPr>
              <a:t>  Manoel Roberto, Nkosi Moyo, Patrícia Sales, Pablo Amon, Ramon Gomes, René Henriquez, Valdeane Costa e Willian Arsenio.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371272" y="8127648"/>
            <a:ext cx="1776061" cy="1354563"/>
            <a:chOff x="0" y="0"/>
            <a:chExt cx="2368082" cy="1806083"/>
          </a:xfrm>
        </p:grpSpPr>
        <p:sp>
          <p:nvSpPr>
            <p:cNvPr name="Freeform 29" id="29"/>
            <p:cNvSpPr/>
            <p:nvPr/>
          </p:nvSpPr>
          <p:spPr>
            <a:xfrm flipH="false" flipV="false" rot="-10800000">
              <a:off x="519018" y="71572"/>
              <a:ext cx="1239497" cy="1410523"/>
            </a:xfrm>
            <a:custGeom>
              <a:avLst/>
              <a:gdLst/>
              <a:ahLst/>
              <a:cxnLst/>
              <a:rect r="r" b="b" t="t" l="l"/>
              <a:pathLst>
                <a:path h="1410523" w="1239497">
                  <a:moveTo>
                    <a:pt x="0" y="0"/>
                  </a:moveTo>
                  <a:lnTo>
                    <a:pt x="1239497" y="0"/>
                  </a:lnTo>
                  <a:lnTo>
                    <a:pt x="1239497" y="1410523"/>
                  </a:lnTo>
                  <a:lnTo>
                    <a:pt x="0" y="1410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0" id="30"/>
            <p:cNvGrpSpPr>
              <a:grpSpLocks noChangeAspect="true"/>
            </p:cNvGrpSpPr>
            <p:nvPr/>
          </p:nvGrpSpPr>
          <p:grpSpPr>
            <a:xfrm rot="5468532">
              <a:off x="1435953" y="275013"/>
              <a:ext cx="402190" cy="402190"/>
              <a:chOff x="0" y="0"/>
              <a:chExt cx="6350000" cy="6350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5468532">
              <a:off x="429138" y="275013"/>
              <a:ext cx="402190" cy="402190"/>
              <a:chOff x="0" y="0"/>
              <a:chExt cx="6350000" cy="6350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5468532">
              <a:off x="927420" y="1149854"/>
              <a:ext cx="402190" cy="402190"/>
              <a:chOff x="0" y="0"/>
              <a:chExt cx="6350000" cy="6350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-5400000">
              <a:off x="433107" y="856696"/>
              <a:ext cx="402190" cy="402190"/>
              <a:chOff x="0" y="0"/>
              <a:chExt cx="6350000" cy="6350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-5400000">
              <a:off x="922036" y="0"/>
              <a:ext cx="402190" cy="402190"/>
              <a:chOff x="0" y="0"/>
              <a:chExt cx="6350000" cy="6350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-5400000">
              <a:off x="1435953" y="856696"/>
              <a:ext cx="402190" cy="402190"/>
              <a:chOff x="0" y="0"/>
              <a:chExt cx="6350000" cy="6350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5468532">
              <a:off x="1475505" y="316798"/>
              <a:ext cx="316912" cy="316912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5468532">
              <a:off x="471777" y="317652"/>
              <a:ext cx="316913" cy="316912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5468532">
              <a:off x="970058" y="1192493"/>
              <a:ext cx="316913" cy="316912"/>
              <a:chOff x="0" y="0"/>
              <a:chExt cx="6350000" cy="63500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48" id="48"/>
            <p:cNvGrpSpPr>
              <a:grpSpLocks noChangeAspect="true"/>
            </p:cNvGrpSpPr>
            <p:nvPr/>
          </p:nvGrpSpPr>
          <p:grpSpPr>
            <a:xfrm rot="-5400000">
              <a:off x="475744" y="899335"/>
              <a:ext cx="316915" cy="316912"/>
              <a:chOff x="0" y="0"/>
              <a:chExt cx="6350000" cy="63500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50" id="50"/>
            <p:cNvGrpSpPr>
              <a:grpSpLocks noChangeAspect="true"/>
            </p:cNvGrpSpPr>
            <p:nvPr/>
          </p:nvGrpSpPr>
          <p:grpSpPr>
            <a:xfrm rot="-5400000">
              <a:off x="960697" y="48072"/>
              <a:ext cx="316909" cy="316912"/>
              <a:chOff x="0" y="0"/>
              <a:chExt cx="6350000" cy="63500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52" id="52"/>
            <p:cNvGrpSpPr>
              <a:grpSpLocks noChangeAspect="true"/>
            </p:cNvGrpSpPr>
            <p:nvPr/>
          </p:nvGrpSpPr>
          <p:grpSpPr>
            <a:xfrm rot="-5400000">
              <a:off x="1478593" y="899337"/>
              <a:ext cx="316910" cy="316912"/>
              <a:chOff x="0" y="0"/>
              <a:chExt cx="6350000" cy="63500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54" id="54"/>
            <p:cNvSpPr txBox="true"/>
            <p:nvPr/>
          </p:nvSpPr>
          <p:spPr>
            <a:xfrm rot="0">
              <a:off x="0" y="1489341"/>
              <a:ext cx="2368082" cy="3167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06"/>
                </a:lnSpc>
              </a:pPr>
              <a:r>
                <a:rPr lang="en-US" sz="1433" spc="272">
                  <a:solidFill>
                    <a:srgbClr val="FFFFFF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55" id="55"/>
            <p:cNvGrpSpPr>
              <a:grpSpLocks noChangeAspect="true"/>
            </p:cNvGrpSpPr>
            <p:nvPr/>
          </p:nvGrpSpPr>
          <p:grpSpPr>
            <a:xfrm rot="0">
              <a:off x="870206" y="508272"/>
              <a:ext cx="537120" cy="537123"/>
              <a:chOff x="0" y="0"/>
              <a:chExt cx="6350000" cy="63500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57" id="57"/>
            <p:cNvGrpSpPr>
              <a:grpSpLocks noChangeAspect="true"/>
            </p:cNvGrpSpPr>
            <p:nvPr/>
          </p:nvGrpSpPr>
          <p:grpSpPr>
            <a:xfrm rot="0">
              <a:off x="960695" y="595384"/>
              <a:ext cx="366518" cy="366519"/>
              <a:chOff x="0" y="0"/>
              <a:chExt cx="6350000" cy="63500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59" id="59"/>
            <p:cNvSpPr/>
            <p:nvPr/>
          </p:nvSpPr>
          <p:spPr>
            <a:xfrm flipH="false" flipV="false" rot="0">
              <a:off x="848665" y="595384"/>
              <a:ext cx="491196" cy="362898"/>
            </a:xfrm>
            <a:custGeom>
              <a:avLst/>
              <a:gdLst/>
              <a:ahLst/>
              <a:cxnLst/>
              <a:rect r="r" b="b" t="t" l="l"/>
              <a:pathLst>
                <a:path h="362898" w="491196">
                  <a:moveTo>
                    <a:pt x="0" y="0"/>
                  </a:moveTo>
                  <a:lnTo>
                    <a:pt x="491196" y="0"/>
                  </a:lnTo>
                  <a:lnTo>
                    <a:pt x="491196" y="362898"/>
                  </a:lnTo>
                  <a:lnTo>
                    <a:pt x="0" y="362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BA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9E6F6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DAC1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88651" y="8446079"/>
            <a:ext cx="18465302" cy="1409066"/>
            <a:chOff x="0" y="0"/>
            <a:chExt cx="6246287" cy="4766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246287" cy="476647"/>
            </a:xfrm>
            <a:custGeom>
              <a:avLst/>
              <a:gdLst/>
              <a:ahLst/>
              <a:cxnLst/>
              <a:rect r="r" b="b" t="t" l="l"/>
              <a:pathLst>
                <a:path h="476647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76647"/>
                  </a:lnTo>
                  <a:lnTo>
                    <a:pt x="0" y="476647"/>
                  </a:lnTo>
                  <a:close/>
                </a:path>
              </a:pathLst>
            </a:custGeom>
            <a:solidFill>
              <a:srgbClr val="3A3A3A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638534" y="3032716"/>
            <a:ext cx="5010931" cy="5010931"/>
          </a:xfrm>
          <a:custGeom>
            <a:avLst/>
            <a:gdLst/>
            <a:ahLst/>
            <a:cxnLst/>
            <a:rect r="r" b="b" t="t" l="l"/>
            <a:pathLst>
              <a:path h="5010931" w="5010931">
                <a:moveTo>
                  <a:pt x="0" y="0"/>
                </a:moveTo>
                <a:lnTo>
                  <a:pt x="5010932" y="0"/>
                </a:lnTo>
                <a:lnTo>
                  <a:pt x="5010932" y="5010932"/>
                </a:lnTo>
                <a:lnTo>
                  <a:pt x="0" y="5010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1848659" y="6267091"/>
            <a:ext cx="6163415" cy="1307985"/>
          </a:xfrm>
          <a:custGeom>
            <a:avLst/>
            <a:gdLst/>
            <a:ahLst/>
            <a:cxnLst/>
            <a:rect r="r" b="b" t="t" l="l"/>
            <a:pathLst>
              <a:path h="1307985" w="6163415">
                <a:moveTo>
                  <a:pt x="6163414" y="0"/>
                </a:moveTo>
                <a:lnTo>
                  <a:pt x="0" y="0"/>
                </a:lnTo>
                <a:lnTo>
                  <a:pt x="0" y="1307985"/>
                </a:lnTo>
                <a:lnTo>
                  <a:pt x="6163414" y="1307985"/>
                </a:lnTo>
                <a:lnTo>
                  <a:pt x="61634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3999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1896284" y="3598375"/>
            <a:ext cx="6046867" cy="1283251"/>
          </a:xfrm>
          <a:custGeom>
            <a:avLst/>
            <a:gdLst/>
            <a:ahLst/>
            <a:cxnLst/>
            <a:rect r="r" b="b" t="t" l="l"/>
            <a:pathLst>
              <a:path h="1283251" w="6046867">
                <a:moveTo>
                  <a:pt x="6046866" y="0"/>
                </a:moveTo>
                <a:lnTo>
                  <a:pt x="0" y="0"/>
                </a:lnTo>
                <a:lnTo>
                  <a:pt x="0" y="1283251"/>
                </a:lnTo>
                <a:lnTo>
                  <a:pt x="6046866" y="1283251"/>
                </a:lnTo>
                <a:lnTo>
                  <a:pt x="60468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3999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01071" y="6291825"/>
            <a:ext cx="6046867" cy="1283251"/>
          </a:xfrm>
          <a:custGeom>
            <a:avLst/>
            <a:gdLst/>
            <a:ahLst/>
            <a:cxnLst/>
            <a:rect r="r" b="b" t="t" l="l"/>
            <a:pathLst>
              <a:path h="1283251" w="6046867">
                <a:moveTo>
                  <a:pt x="0" y="0"/>
                </a:moveTo>
                <a:lnTo>
                  <a:pt x="6046867" y="0"/>
                </a:lnTo>
                <a:lnTo>
                  <a:pt x="6046867" y="1283251"/>
                </a:lnTo>
                <a:lnTo>
                  <a:pt x="0" y="128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3999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01071" y="3598375"/>
            <a:ext cx="6046867" cy="1283251"/>
          </a:xfrm>
          <a:custGeom>
            <a:avLst/>
            <a:gdLst/>
            <a:ahLst/>
            <a:cxnLst/>
            <a:rect r="r" b="b" t="t" l="l"/>
            <a:pathLst>
              <a:path h="1283251" w="6046867">
                <a:moveTo>
                  <a:pt x="0" y="0"/>
                </a:moveTo>
                <a:lnTo>
                  <a:pt x="6046867" y="0"/>
                </a:lnTo>
                <a:lnTo>
                  <a:pt x="6046867" y="1283251"/>
                </a:lnTo>
                <a:lnTo>
                  <a:pt x="0" y="128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3999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87725" y="3851330"/>
            <a:ext cx="683850" cy="792870"/>
          </a:xfrm>
          <a:custGeom>
            <a:avLst/>
            <a:gdLst/>
            <a:ahLst/>
            <a:cxnLst/>
            <a:rect r="r" b="b" t="t" l="l"/>
            <a:pathLst>
              <a:path h="792870" w="683850">
                <a:moveTo>
                  <a:pt x="0" y="0"/>
                </a:moveTo>
                <a:lnTo>
                  <a:pt x="683850" y="0"/>
                </a:lnTo>
                <a:lnTo>
                  <a:pt x="683850" y="792870"/>
                </a:lnTo>
                <a:lnTo>
                  <a:pt x="0" y="792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78200" y="6531049"/>
            <a:ext cx="683850" cy="821442"/>
          </a:xfrm>
          <a:custGeom>
            <a:avLst/>
            <a:gdLst/>
            <a:ahLst/>
            <a:cxnLst/>
            <a:rect r="r" b="b" t="t" l="l"/>
            <a:pathLst>
              <a:path h="821442" w="683850">
                <a:moveTo>
                  <a:pt x="0" y="0"/>
                </a:moveTo>
                <a:lnTo>
                  <a:pt x="683850" y="0"/>
                </a:lnTo>
                <a:lnTo>
                  <a:pt x="683850" y="821442"/>
                </a:lnTo>
                <a:lnTo>
                  <a:pt x="0" y="821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983641" y="3945750"/>
            <a:ext cx="869432" cy="629252"/>
          </a:xfrm>
          <a:custGeom>
            <a:avLst/>
            <a:gdLst/>
            <a:ahLst/>
            <a:cxnLst/>
            <a:rect r="r" b="b" t="t" l="l"/>
            <a:pathLst>
              <a:path h="629252" w="869432">
                <a:moveTo>
                  <a:pt x="0" y="0"/>
                </a:moveTo>
                <a:lnTo>
                  <a:pt x="869432" y="0"/>
                </a:lnTo>
                <a:lnTo>
                  <a:pt x="869432" y="629252"/>
                </a:lnTo>
                <a:lnTo>
                  <a:pt x="0" y="629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7022122" y="6620086"/>
            <a:ext cx="856785" cy="643368"/>
          </a:xfrm>
          <a:custGeom>
            <a:avLst/>
            <a:gdLst/>
            <a:ahLst/>
            <a:cxnLst/>
            <a:rect r="r" b="b" t="t" l="l"/>
            <a:pathLst>
              <a:path h="643368" w="856785">
                <a:moveTo>
                  <a:pt x="0" y="0"/>
                </a:moveTo>
                <a:lnTo>
                  <a:pt x="856785" y="0"/>
                </a:lnTo>
                <a:lnTo>
                  <a:pt x="856785" y="643367"/>
                </a:lnTo>
                <a:lnTo>
                  <a:pt x="0" y="643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-66675" y="1459837"/>
            <a:ext cx="15993750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67">
                <a:solidFill>
                  <a:srgbClr val="FFFFFF"/>
                </a:solidFill>
                <a:latin typeface="League Spartan"/>
              </a:rPr>
              <a:t>Pablo enfatiza el tema de la unidade en la Epístola a los Efesios; pero eso no significa obtenerla a cualquier precio, pues podría ser contraproducente y hasta peligroso: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873452" y="201759"/>
            <a:ext cx="11902226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12">
                <a:solidFill>
                  <a:srgbClr val="3A3A3A"/>
                </a:solidFill>
                <a:latin typeface="League Spartan"/>
              </a:rPr>
              <a:t>PARA ESTUDIAR Y MEDITAR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Viernes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11 de agosto del 2023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-2259500" y="9929694"/>
            <a:ext cx="2280700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A3A3A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44850" y="8565523"/>
            <a:ext cx="17598301" cy="1084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5"/>
              </a:lnSpc>
            </a:pPr>
            <a:r>
              <a:rPr lang="en-US" sz="2899">
                <a:solidFill>
                  <a:srgbClr val="FFFFFF"/>
                </a:solidFill>
                <a:latin typeface="League Spartan"/>
              </a:rPr>
              <a:t>Debemos ser vigilantes para no ser engañados por cualquier viento de doctrina y estratagemas de hombres que emplean astutamente las artimañas del error. (Ef 4:14)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85708" y="3769127"/>
            <a:ext cx="4780518" cy="894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5"/>
              </a:lnSpc>
              <a:spcBef>
                <a:spcPct val="0"/>
              </a:spcBef>
            </a:pPr>
            <a:r>
              <a:rPr lang="en-US" sz="2603">
                <a:solidFill>
                  <a:srgbClr val="3A3A3A"/>
                </a:solidFill>
                <a:latin typeface="League Spartan"/>
              </a:rPr>
              <a:t>C</a:t>
            </a:r>
            <a:r>
              <a:rPr lang="en-US" sz="2603">
                <a:solidFill>
                  <a:srgbClr val="3A3A3A"/>
                </a:solidFill>
                <a:latin typeface="League Spartan"/>
              </a:rPr>
              <a:t>uando hay desviaciones doctrinales (2 Jn 1:9-11)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85708" y="6462576"/>
            <a:ext cx="4780518" cy="894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5"/>
              </a:lnSpc>
              <a:spcBef>
                <a:spcPct val="0"/>
              </a:spcBef>
            </a:pPr>
            <a:r>
              <a:rPr lang="en-US" sz="2603">
                <a:solidFill>
                  <a:srgbClr val="3A3A3A"/>
                </a:solidFill>
                <a:latin typeface="League Spartan"/>
              </a:rPr>
              <a:t>Cuando hay pecados solapados (1 Ct 5:1-13)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241604" y="3769127"/>
            <a:ext cx="4780518" cy="894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5"/>
              </a:lnSpc>
              <a:spcBef>
                <a:spcPct val="0"/>
              </a:spcBef>
            </a:pPr>
            <a:r>
              <a:rPr lang="en-US" sz="2603">
                <a:solidFill>
                  <a:srgbClr val="3A3A3A"/>
                </a:solidFill>
                <a:latin typeface="League Spartan"/>
              </a:rPr>
              <a:t>Cuando no hay amor genuino (Cl 3:12-14)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200635" y="6432527"/>
            <a:ext cx="4872658" cy="919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15"/>
              </a:lnSpc>
            </a:pPr>
            <a:r>
              <a:rPr lang="en-US" sz="2653">
                <a:solidFill>
                  <a:srgbClr val="3A3A3A"/>
                </a:solidFill>
                <a:latin typeface="League Spartan"/>
              </a:rPr>
              <a:t>Cuando no hay enfoque</a:t>
            </a:r>
          </a:p>
          <a:p>
            <a:pPr>
              <a:lnSpc>
                <a:spcPts val="3715"/>
              </a:lnSpc>
              <a:spcBef>
                <a:spcPct val="0"/>
              </a:spcBef>
            </a:pPr>
            <a:r>
              <a:rPr lang="en-US" sz="2653">
                <a:solidFill>
                  <a:srgbClr val="3A3A3A"/>
                </a:solidFill>
                <a:latin typeface="League Spartan"/>
              </a:rPr>
              <a:t>en la misión. (1 Ct 1:10-13)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78" t="0" r="-3767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0304" y="196217"/>
            <a:ext cx="6360201" cy="1474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5"/>
              </a:lnSpc>
            </a:pPr>
            <a:r>
              <a:rPr lang="en-US" sz="8454">
                <a:solidFill>
                  <a:srgbClr val="FFBD59"/>
                </a:solidFill>
                <a:latin typeface="GFS Neohellenic"/>
              </a:rPr>
              <a:t>Πρὸς Ἐφεσίους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901" y="6920914"/>
            <a:ext cx="2183303" cy="2313408"/>
          </a:xfrm>
          <a:custGeom>
            <a:avLst/>
            <a:gdLst/>
            <a:ahLst/>
            <a:cxnLst/>
            <a:rect r="r" b="b" t="t" l="l"/>
            <a:pathLst>
              <a:path h="2313408" w="2183303">
                <a:moveTo>
                  <a:pt x="0" y="0"/>
                </a:moveTo>
                <a:lnTo>
                  <a:pt x="2183303" y="0"/>
                </a:lnTo>
                <a:lnTo>
                  <a:pt x="2183303" y="2313407"/>
                </a:lnTo>
                <a:lnTo>
                  <a:pt x="0" y="2313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39" t="-18915" r="-59829" b="-494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82901" y="9229725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FF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29527" y="1249509"/>
            <a:ext cx="15972918" cy="1380777"/>
            <a:chOff x="0" y="0"/>
            <a:chExt cx="9940016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40016" cy="859263"/>
            </a:xfrm>
            <a:custGeom>
              <a:avLst/>
              <a:gdLst/>
              <a:ahLst/>
              <a:cxnLst/>
              <a:rect r="r" b="b" t="t" l="l"/>
              <a:pathLst>
                <a:path h="859263" w="9940016">
                  <a:moveTo>
                    <a:pt x="9815556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5556" y="0"/>
                  </a:lnTo>
                  <a:cubicBezTo>
                    <a:pt x="9884135" y="0"/>
                    <a:pt x="9940016" y="55880"/>
                    <a:pt x="9940016" y="124460"/>
                  </a:cubicBezTo>
                  <a:lnTo>
                    <a:pt x="9940016" y="734803"/>
                  </a:lnTo>
                  <a:cubicBezTo>
                    <a:pt x="9940016" y="803383"/>
                    <a:pt x="9884135" y="859263"/>
                    <a:pt x="9815556" y="859263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051D40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344991" y="3183034"/>
            <a:ext cx="5914309" cy="6376613"/>
          </a:xfrm>
          <a:custGeom>
            <a:avLst/>
            <a:gdLst/>
            <a:ahLst/>
            <a:cxnLst/>
            <a:rect r="r" b="b" t="t" l="l"/>
            <a:pathLst>
              <a:path h="6376613" w="5914309">
                <a:moveTo>
                  <a:pt x="0" y="0"/>
                </a:moveTo>
                <a:lnTo>
                  <a:pt x="5914309" y="0"/>
                </a:lnTo>
                <a:lnTo>
                  <a:pt x="5914309" y="6376614"/>
                </a:lnTo>
                <a:lnTo>
                  <a:pt x="0" y="63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3747910"/>
            <a:ext cx="10441965" cy="5170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52"/>
              </a:lnSpc>
            </a:pPr>
            <a:r>
              <a:rPr lang="en-US" sz="4180" spc="4">
                <a:solidFill>
                  <a:srgbClr val="051D40"/>
                </a:solidFill>
                <a:latin typeface="Montserrat Classic"/>
              </a:rPr>
              <a:t>Y él mismo constituyó a unos, apóstoles; a otros, profetas; a otros, evangelistas; a otros, pastores y maestros, a fin de perfeccionar a los santos para la obra del ministerio, para la edificación del cuerpo de Cristo.</a:t>
            </a:r>
          </a:p>
          <a:p>
            <a:pPr>
              <a:lnSpc>
                <a:spcPts val="5852"/>
              </a:lnSpc>
              <a:spcBef>
                <a:spcPct val="0"/>
              </a:spcBef>
            </a:pPr>
            <a:r>
              <a:rPr lang="en-US" sz="4180" spc="4">
                <a:solidFill>
                  <a:srgbClr val="B62E10"/>
                </a:solidFill>
                <a:latin typeface="Montserrat Classic"/>
              </a:rPr>
              <a:t>(</a:t>
            </a:r>
            <a:r>
              <a:rPr lang="en-US" sz="4180" spc="4">
                <a:solidFill>
                  <a:srgbClr val="B62E10"/>
                </a:solidFill>
                <a:latin typeface="Montserrat Classic"/>
              </a:rPr>
              <a:t>Efesios 4: 11 ,12)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19179" y="1367209"/>
            <a:ext cx="10196710" cy="103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4"/>
              </a:lnSpc>
            </a:pPr>
            <a:r>
              <a:rPr lang="en-US" sz="6039">
                <a:solidFill>
                  <a:srgbClr val="FFFFFF"/>
                </a:solidFill>
                <a:latin typeface="League Spartan"/>
              </a:rPr>
              <a:t>Para memorizar: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8097" y="188640"/>
            <a:ext cx="3295776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eague Spartan"/>
              </a:rPr>
              <a:t>Lección 7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87067" y="241151"/>
            <a:ext cx="11610419" cy="587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sz="3645" spc="91">
                <a:solidFill>
                  <a:srgbClr val="FFFFFF"/>
                </a:solidFill>
                <a:latin typeface="League Spartan"/>
              </a:rPr>
              <a:t>O CORPO UNIFICADO DE CRISTO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6091972" y="387234"/>
            <a:ext cx="2277602" cy="1737076"/>
            <a:chOff x="0" y="0"/>
            <a:chExt cx="3036802" cy="2316102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665583" y="91783"/>
              <a:ext cx="1589518" cy="1808840"/>
            </a:xfrm>
            <a:custGeom>
              <a:avLst/>
              <a:gdLst/>
              <a:ahLst/>
              <a:cxnLst/>
              <a:rect r="r" b="b" t="t" l="l"/>
              <a:pathLst>
                <a:path h="1808840" w="1589518">
                  <a:moveTo>
                    <a:pt x="0" y="0"/>
                  </a:moveTo>
                  <a:lnTo>
                    <a:pt x="1589518" y="0"/>
                  </a:lnTo>
                  <a:lnTo>
                    <a:pt x="1589518" y="1808839"/>
                  </a:lnTo>
                  <a:lnTo>
                    <a:pt x="0" y="1808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5468532">
              <a:off x="1841451" y="352673"/>
              <a:ext cx="515764" cy="515764"/>
              <a:chOff x="0" y="0"/>
              <a:chExt cx="6350000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5468532">
              <a:off x="550322" y="352673"/>
              <a:ext cx="515764" cy="515764"/>
              <a:chOff x="0" y="0"/>
              <a:chExt cx="6350000" cy="63500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5468532">
              <a:off x="1189313" y="1474560"/>
              <a:ext cx="515764" cy="515764"/>
              <a:chOff x="0" y="0"/>
              <a:chExt cx="6350000" cy="6350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-5400000">
              <a:off x="555411" y="1098618"/>
              <a:ext cx="515764" cy="515764"/>
              <a:chOff x="0" y="0"/>
              <a:chExt cx="6350000" cy="63500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-5400000">
              <a:off x="1182409" y="0"/>
              <a:ext cx="515764" cy="515764"/>
              <a:chOff x="0" y="0"/>
              <a:chExt cx="6350000" cy="63500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-5400000">
              <a:off x="1841451" y="1098618"/>
              <a:ext cx="515764" cy="515764"/>
              <a:chOff x="0" y="0"/>
              <a:chExt cx="6350000" cy="63500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5468532">
              <a:off x="1892171" y="406258"/>
              <a:ext cx="406404" cy="406404"/>
              <a:chOff x="0" y="0"/>
              <a:chExt cx="6350000" cy="63500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7298C2"/>
              </a:solidFill>
            </p:spPr>
          </p:sp>
        </p:grpSp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5468532">
              <a:off x="605001" y="407353"/>
              <a:ext cx="406406" cy="406404"/>
              <a:chOff x="0" y="0"/>
              <a:chExt cx="6350000" cy="63500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CC29"/>
              </a:solidFill>
            </p:spPr>
          </p:sp>
        </p:grpSp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5468532">
              <a:off x="1243992" y="1529240"/>
              <a:ext cx="406406" cy="406404"/>
              <a:chOff x="0" y="0"/>
              <a:chExt cx="6350000" cy="63500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EC1C34"/>
              </a:solidFill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-5400000">
              <a:off x="610089" y="1153297"/>
              <a:ext cx="406408" cy="406404"/>
              <a:chOff x="0" y="0"/>
              <a:chExt cx="6350000" cy="63500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8931D"/>
              </a:solidFill>
            </p:spPr>
          </p:sp>
        </p:grpSp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-5400000">
              <a:off x="1231987" y="61647"/>
              <a:ext cx="406401" cy="406404"/>
              <a:chOff x="0" y="0"/>
              <a:chExt cx="6350000" cy="63500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8DC73F"/>
              </a:solidFill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-5400000">
              <a:off x="1896131" y="1153300"/>
              <a:ext cx="406402" cy="406404"/>
              <a:chOff x="0" y="0"/>
              <a:chExt cx="6350000" cy="63500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A72D98"/>
              </a:solidFill>
            </p:spPr>
          </p:sp>
        </p:grpSp>
        <p:sp>
          <p:nvSpPr>
            <p:cNvPr name="TextBox 41" id="41"/>
            <p:cNvSpPr txBox="true"/>
            <p:nvPr/>
          </p:nvSpPr>
          <p:spPr>
            <a:xfrm rot="0">
              <a:off x="0" y="1917984"/>
              <a:ext cx="3036802" cy="398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838" spc="349">
                  <a:solidFill>
                    <a:srgbClr val="FFFFFF"/>
                  </a:solidFill>
                  <a:latin typeface="Open Sans Extra Bold 1"/>
                </a:rPr>
                <a:t>INFOLECCIÓN</a:t>
              </a:r>
            </a:p>
          </p:txBody>
        </p:sp>
        <p:grpSp>
          <p:nvGrpSpPr>
            <p:cNvPr name="Group 42" id="42"/>
            <p:cNvGrpSpPr>
              <a:grpSpLocks noChangeAspect="true"/>
            </p:cNvGrpSpPr>
            <p:nvPr/>
          </p:nvGrpSpPr>
          <p:grpSpPr>
            <a:xfrm rot="0">
              <a:off x="1115943" y="651802"/>
              <a:ext cx="688797" cy="688800"/>
              <a:chOff x="0" y="0"/>
              <a:chExt cx="6350000" cy="6350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44" id="44"/>
            <p:cNvGrpSpPr>
              <a:grpSpLocks noChangeAspect="true"/>
            </p:cNvGrpSpPr>
            <p:nvPr/>
          </p:nvGrpSpPr>
          <p:grpSpPr>
            <a:xfrm rot="0">
              <a:off x="1231985" y="763514"/>
              <a:ext cx="470018" cy="470021"/>
              <a:chOff x="0" y="0"/>
              <a:chExt cx="6350000" cy="63500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r="r" b="b" t="t" l="l"/>
                <a:pathLst>
                  <a:path h="6360176" w="6663624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46" id="46"/>
            <p:cNvSpPr/>
            <p:nvPr/>
          </p:nvSpPr>
          <p:spPr>
            <a:xfrm flipH="false" flipV="false" rot="0">
              <a:off x="1088319" y="763514"/>
              <a:ext cx="629904" cy="465377"/>
            </a:xfrm>
            <a:custGeom>
              <a:avLst/>
              <a:gdLst/>
              <a:ahLst/>
              <a:cxnLst/>
              <a:rect r="r" b="b" t="t" l="l"/>
              <a:pathLst>
                <a:path h="465377" w="629904">
                  <a:moveTo>
                    <a:pt x="0" y="0"/>
                  </a:moveTo>
                  <a:lnTo>
                    <a:pt x="629905" y="0"/>
                  </a:lnTo>
                  <a:lnTo>
                    <a:pt x="629905" y="465377"/>
                  </a:lnTo>
                  <a:lnTo>
                    <a:pt x="0" y="465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BA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95160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3605210" y="3775614"/>
            <a:ext cx="2712242" cy="2760994"/>
            <a:chOff x="0" y="0"/>
            <a:chExt cx="714335" cy="7271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14335" cy="727175"/>
            </a:xfrm>
            <a:custGeom>
              <a:avLst/>
              <a:gdLst/>
              <a:ahLst/>
              <a:cxnLst/>
              <a:rect r="r" b="b" t="t" l="l"/>
              <a:pathLst>
                <a:path h="727175" w="714335">
                  <a:moveTo>
                    <a:pt x="145576" y="0"/>
                  </a:moveTo>
                  <a:lnTo>
                    <a:pt x="568759" y="0"/>
                  </a:lnTo>
                  <a:cubicBezTo>
                    <a:pt x="607368" y="0"/>
                    <a:pt x="644396" y="15337"/>
                    <a:pt x="671697" y="42638"/>
                  </a:cubicBezTo>
                  <a:cubicBezTo>
                    <a:pt x="698998" y="69939"/>
                    <a:pt x="714335" y="106967"/>
                    <a:pt x="714335" y="145576"/>
                  </a:cubicBezTo>
                  <a:lnTo>
                    <a:pt x="714335" y="581599"/>
                  </a:lnTo>
                  <a:cubicBezTo>
                    <a:pt x="714335" y="661999"/>
                    <a:pt x="649159" y="727175"/>
                    <a:pt x="568759" y="727175"/>
                  </a:cubicBezTo>
                  <a:lnTo>
                    <a:pt x="145576" y="727175"/>
                  </a:lnTo>
                  <a:cubicBezTo>
                    <a:pt x="106967" y="727175"/>
                    <a:pt x="69939" y="711838"/>
                    <a:pt x="42638" y="684537"/>
                  </a:cubicBezTo>
                  <a:cubicBezTo>
                    <a:pt x="15337" y="657236"/>
                    <a:pt x="0" y="620208"/>
                    <a:pt x="0" y="581599"/>
                  </a:cubicBezTo>
                  <a:lnTo>
                    <a:pt x="0" y="145576"/>
                  </a:lnTo>
                  <a:cubicBezTo>
                    <a:pt x="0" y="65177"/>
                    <a:pt x="65177" y="0"/>
                    <a:pt x="145576" y="0"/>
                  </a:cubicBezTo>
                  <a:close/>
                </a:path>
              </a:pathLst>
            </a:custGeom>
            <a:solidFill>
              <a:srgbClr val="BFBAB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8410269" y="3573188"/>
            <a:ext cx="2488171" cy="4250163"/>
          </a:xfrm>
          <a:custGeom>
            <a:avLst/>
            <a:gdLst/>
            <a:ahLst/>
            <a:cxnLst/>
            <a:rect r="r" b="b" t="t" l="l"/>
            <a:pathLst>
              <a:path h="4250163" w="2488171">
                <a:moveTo>
                  <a:pt x="0" y="0"/>
                </a:moveTo>
                <a:lnTo>
                  <a:pt x="2488172" y="0"/>
                </a:lnTo>
                <a:lnTo>
                  <a:pt x="2488172" y="4250164"/>
                </a:lnTo>
                <a:lnTo>
                  <a:pt x="0" y="4250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36619" r="-119909" b="-1243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88651" y="8566090"/>
            <a:ext cx="18465302" cy="1289055"/>
            <a:chOff x="0" y="0"/>
            <a:chExt cx="6246287" cy="43605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246287" cy="436051"/>
            </a:xfrm>
            <a:custGeom>
              <a:avLst/>
              <a:gdLst/>
              <a:ahLst/>
              <a:cxnLst/>
              <a:rect r="r" b="b" t="t" l="l"/>
              <a:pathLst>
                <a:path h="436051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36051"/>
                  </a:lnTo>
                  <a:lnTo>
                    <a:pt x="0" y="436051"/>
                  </a:lnTo>
                  <a:close/>
                </a:path>
              </a:pathLst>
            </a:custGeom>
            <a:solidFill>
              <a:srgbClr val="3A3A3A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1213567" y="3315874"/>
            <a:ext cx="6007680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69">
                <a:solidFill>
                  <a:srgbClr val="414144"/>
                </a:solidFill>
                <a:latin typeface="League Spartan"/>
              </a:rPr>
              <a:t>..los creyentes son miembros del mismo cuerpo.. </a:t>
            </a:r>
            <a:r>
              <a:rPr lang="en-US" sz="2799" spc="69">
                <a:solidFill>
                  <a:srgbClr val="95160C"/>
                </a:solidFill>
                <a:latin typeface="League Spartan"/>
              </a:rPr>
              <a:t>(1 Ct 12:27)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1098466" y="3645069"/>
            <a:ext cx="2690872" cy="2304517"/>
          </a:xfrm>
          <a:custGeom>
            <a:avLst/>
            <a:gdLst/>
            <a:ahLst/>
            <a:cxnLst/>
            <a:rect r="r" b="b" t="t" l="l"/>
            <a:pathLst>
              <a:path h="2304517" w="2690872">
                <a:moveTo>
                  <a:pt x="0" y="0"/>
                </a:moveTo>
                <a:lnTo>
                  <a:pt x="2690872" y="0"/>
                </a:lnTo>
                <a:lnTo>
                  <a:pt x="2690872" y="2304517"/>
                </a:lnTo>
                <a:lnTo>
                  <a:pt x="0" y="2304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3883" t="-61625" r="0" b="-86955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740329" y="3899885"/>
            <a:ext cx="2020577" cy="2251314"/>
          </a:xfrm>
          <a:custGeom>
            <a:avLst/>
            <a:gdLst/>
            <a:ahLst/>
            <a:cxnLst/>
            <a:rect r="r" b="b" t="t" l="l"/>
            <a:pathLst>
              <a:path h="2251314" w="2020577">
                <a:moveTo>
                  <a:pt x="0" y="0"/>
                </a:moveTo>
                <a:lnTo>
                  <a:pt x="2020577" y="0"/>
                </a:lnTo>
                <a:lnTo>
                  <a:pt x="2020577" y="2251314"/>
                </a:lnTo>
                <a:lnTo>
                  <a:pt x="0" y="2251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27936" b="-136845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1543" y="1423007"/>
            <a:ext cx="15821847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69">
                <a:solidFill>
                  <a:srgbClr val="FFFFFF"/>
                </a:solidFill>
                <a:latin typeface="League Spartan"/>
              </a:rPr>
              <a:t>En Efesios 4:1-16, Pablo implementa la metáfora del cuerpo, que ya </a:t>
            </a:r>
          </a:p>
          <a:p>
            <a:pPr algn="ctr">
              <a:lnSpc>
                <a:spcPts val="3919"/>
              </a:lnSpc>
            </a:pPr>
            <a:r>
              <a:rPr lang="en-US" sz="2799" spc="69">
                <a:solidFill>
                  <a:srgbClr val="FFFFFF"/>
                </a:solidFill>
                <a:latin typeface="League Spartan"/>
              </a:rPr>
              <a:t>le había sido tan eficaz (Rm 12:3-8; 1 Ct 12:12-31); la cual ilustra que..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979264" y="244109"/>
            <a:ext cx="11902226" cy="596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2"/>
              </a:lnSpc>
            </a:pPr>
            <a:r>
              <a:rPr lang="en-US" sz="3701" spc="92">
                <a:solidFill>
                  <a:srgbClr val="FFFFFF"/>
                </a:solidFill>
                <a:latin typeface="League Spartan"/>
              </a:rPr>
              <a:t>EL CUERPO UNIFICADO DE CRISTO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5 de agosto del 2023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-2259500" y="9929694"/>
            <a:ext cx="2280700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A3A3A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8157" y="8635054"/>
            <a:ext cx="16951687" cy="1084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5"/>
              </a:lnSpc>
            </a:pPr>
            <a:r>
              <a:rPr lang="en-US" sz="2899">
                <a:solidFill>
                  <a:srgbClr val="FFFFFF"/>
                </a:solidFill>
                <a:latin typeface="League Spartan Bold"/>
              </a:rPr>
              <a:t>La metáfora paulina de un cuerpo unificado y vigoroso, nos ayuda a entender el </a:t>
            </a:r>
          </a:p>
          <a:p>
            <a:pPr algn="ctr">
              <a:lnSpc>
                <a:spcPts val="4465"/>
              </a:lnSpc>
            </a:pPr>
            <a:r>
              <a:rPr lang="en-US" sz="2899">
                <a:solidFill>
                  <a:srgbClr val="FFFFFF"/>
                </a:solidFill>
                <a:latin typeface="League Spartan Bold"/>
              </a:rPr>
              <a:t>objetivo divino para nosotros; ser partes de una iglesia fructífera y unida en Cristo.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4338" y="3315874"/>
            <a:ext cx="6313330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69">
                <a:solidFill>
                  <a:srgbClr val="414144"/>
                </a:solidFill>
                <a:latin typeface="League Spartan"/>
              </a:rPr>
              <a:t>..Cristo es la cabeza del cuerpo.. </a:t>
            </a:r>
            <a:r>
              <a:rPr lang="en-US" sz="2799" spc="69">
                <a:solidFill>
                  <a:srgbClr val="95160C"/>
                </a:solidFill>
                <a:latin typeface="League Spartan"/>
              </a:rPr>
              <a:t>(Cl 1:18)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6351421"/>
            <a:ext cx="6638726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69">
                <a:solidFill>
                  <a:srgbClr val="414144"/>
                </a:solidFill>
                <a:latin typeface="League Spartan"/>
              </a:rPr>
              <a:t>..que coloca a los miembros como  quiere, de acuerdo a sus talentos en unidad. </a:t>
            </a:r>
            <a:r>
              <a:rPr lang="en-US" sz="2799" spc="69">
                <a:solidFill>
                  <a:srgbClr val="95160C"/>
                </a:solidFill>
                <a:latin typeface="League Spartan"/>
              </a:rPr>
              <a:t>(1 Ct 12:18, 19)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022266" y="6351421"/>
            <a:ext cx="6973732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69">
                <a:solidFill>
                  <a:srgbClr val="414144"/>
                </a:solidFill>
                <a:latin typeface="League Spartan"/>
              </a:rPr>
              <a:t>..que contribuyen con sus diferentes capacidades en la iglesia para un mismo fin. </a:t>
            </a:r>
            <a:r>
              <a:rPr lang="en-US" sz="2799" spc="69">
                <a:solidFill>
                  <a:srgbClr val="95160C"/>
                </a:solidFill>
                <a:latin typeface="League Spartan"/>
              </a:rPr>
              <a:t>(1 Ct 12:25)</a:t>
            </a:r>
            <a:r>
              <a:rPr lang="en-US" sz="2799" spc="69">
                <a:solidFill>
                  <a:srgbClr val="414144"/>
                </a:solidFill>
                <a:latin typeface="League Spartan"/>
              </a:rPr>
              <a:t>.</a:t>
            </a:r>
          </a:p>
        </p:txBody>
      </p:sp>
      <p:sp>
        <p:nvSpPr>
          <p:cNvPr name="Freeform 28" id="28"/>
          <p:cNvSpPr/>
          <p:nvPr/>
        </p:nvSpPr>
        <p:spPr>
          <a:xfrm flipH="true" flipV="false" rot="0">
            <a:off x="914338" y="3645069"/>
            <a:ext cx="2690872" cy="2304517"/>
          </a:xfrm>
          <a:custGeom>
            <a:avLst/>
            <a:gdLst/>
            <a:ahLst/>
            <a:cxnLst/>
            <a:rect r="r" b="b" t="t" l="l"/>
            <a:pathLst>
              <a:path h="2304517" w="2690872">
                <a:moveTo>
                  <a:pt x="2690872" y="0"/>
                </a:moveTo>
                <a:lnTo>
                  <a:pt x="0" y="0"/>
                </a:lnTo>
                <a:lnTo>
                  <a:pt x="0" y="2304517"/>
                </a:lnTo>
                <a:lnTo>
                  <a:pt x="2690872" y="2304517"/>
                </a:lnTo>
                <a:lnTo>
                  <a:pt x="26908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3883" t="-61625" r="0" b="-86955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D8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74830" y="2630285"/>
            <a:ext cx="6106584" cy="6121178"/>
            <a:chOff x="0" y="0"/>
            <a:chExt cx="1608319" cy="16121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8319" cy="1612162"/>
            </a:xfrm>
            <a:custGeom>
              <a:avLst/>
              <a:gdLst/>
              <a:ahLst/>
              <a:cxnLst/>
              <a:rect r="r" b="b" t="t" l="l"/>
              <a:pathLst>
                <a:path h="1612162" w="1608319">
                  <a:moveTo>
                    <a:pt x="0" y="0"/>
                  </a:moveTo>
                  <a:lnTo>
                    <a:pt x="1608319" y="0"/>
                  </a:lnTo>
                  <a:lnTo>
                    <a:pt x="1608319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B0BEC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64769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647693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647693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647693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-88651" y="8446079"/>
            <a:ext cx="18465302" cy="1409066"/>
            <a:chOff x="0" y="0"/>
            <a:chExt cx="6246287" cy="47664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476647"/>
            </a:xfrm>
            <a:custGeom>
              <a:avLst/>
              <a:gdLst/>
              <a:ahLst/>
              <a:cxnLst/>
              <a:rect r="r" b="b" t="t" l="l"/>
              <a:pathLst>
                <a:path h="476647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76647"/>
                  </a:lnTo>
                  <a:lnTo>
                    <a:pt x="0" y="476647"/>
                  </a:lnTo>
                  <a:close/>
                </a:path>
              </a:pathLst>
            </a:custGeom>
            <a:solidFill>
              <a:srgbClr val="647693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131414" y="3460187"/>
            <a:ext cx="3933569" cy="3048516"/>
          </a:xfrm>
          <a:custGeom>
            <a:avLst/>
            <a:gdLst/>
            <a:ahLst/>
            <a:cxnLst/>
            <a:rect r="r" b="b" t="t" l="l"/>
            <a:pathLst>
              <a:path h="3048516" w="3933569">
                <a:moveTo>
                  <a:pt x="0" y="0"/>
                </a:moveTo>
                <a:lnTo>
                  <a:pt x="3933570" y="0"/>
                </a:lnTo>
                <a:lnTo>
                  <a:pt x="3933570" y="3048517"/>
                </a:lnTo>
                <a:lnTo>
                  <a:pt x="0" y="3048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228474" y="3318141"/>
            <a:ext cx="3704572" cy="3190562"/>
          </a:xfrm>
          <a:custGeom>
            <a:avLst/>
            <a:gdLst/>
            <a:ahLst/>
            <a:cxnLst/>
            <a:rect r="r" b="b" t="t" l="l"/>
            <a:pathLst>
              <a:path h="3190562" w="3704572">
                <a:moveTo>
                  <a:pt x="0" y="0"/>
                </a:moveTo>
                <a:lnTo>
                  <a:pt x="3704572" y="0"/>
                </a:lnTo>
                <a:lnTo>
                  <a:pt x="3704572" y="3190563"/>
                </a:lnTo>
                <a:lnTo>
                  <a:pt x="0" y="31905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818096" y="3292648"/>
            <a:ext cx="5185587" cy="3383595"/>
          </a:xfrm>
          <a:custGeom>
            <a:avLst/>
            <a:gdLst/>
            <a:ahLst/>
            <a:cxnLst/>
            <a:rect r="r" b="b" t="t" l="l"/>
            <a:pathLst>
              <a:path h="3383595" w="5185587">
                <a:moveTo>
                  <a:pt x="0" y="0"/>
                </a:moveTo>
                <a:lnTo>
                  <a:pt x="5185587" y="0"/>
                </a:lnTo>
                <a:lnTo>
                  <a:pt x="5185587" y="3383595"/>
                </a:lnTo>
                <a:lnTo>
                  <a:pt x="0" y="3383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-2259500" y="9929694"/>
            <a:ext cx="2280700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A3A3A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1414" y="7262406"/>
            <a:ext cx="3831051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A3A3A"/>
                </a:solidFill>
                <a:latin typeface="League Spartan Bold"/>
              </a:rPr>
              <a:t>HUMILDAD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748355" y="7262406"/>
            <a:ext cx="4904259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A3A3A"/>
                </a:solidFill>
                <a:latin typeface="League Spartan Bold"/>
              </a:rPr>
              <a:t>MANSEDUMBRE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18096" y="7262406"/>
            <a:ext cx="4918947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A3A3A"/>
                </a:solidFill>
                <a:latin typeface="League Spartan Bold"/>
              </a:rPr>
              <a:t>PACIENCIA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79264" y="244109"/>
            <a:ext cx="11902226" cy="596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2"/>
              </a:lnSpc>
            </a:pPr>
            <a:r>
              <a:rPr lang="en-US" sz="3701" spc="92">
                <a:solidFill>
                  <a:srgbClr val="FFFFFF"/>
                </a:solidFill>
                <a:latin typeface="League Spartan"/>
              </a:rPr>
              <a:t>LA UNIDAD DEL ESPÍRITU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6 de agosto del 2023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1543" y="1432532"/>
            <a:ext cx="15821847" cy="100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">
                <a:solidFill>
                  <a:srgbClr val="FFFFFF"/>
                </a:solidFill>
                <a:latin typeface="League Spartan"/>
              </a:rPr>
              <a:t>En Efesios 4, Pablo les pide a los hermanos que alimenten la unidad del </a:t>
            </a:r>
          </a:p>
          <a:p>
            <a:pPr algn="ctr">
              <a:lnSpc>
                <a:spcPts val="4059"/>
              </a:lnSpc>
            </a:pPr>
            <a:r>
              <a:rPr lang="en-US" sz="2899" spc="72">
                <a:solidFill>
                  <a:srgbClr val="FFFFFF"/>
                </a:solidFill>
                <a:latin typeface="League Spartan"/>
              </a:rPr>
              <a:t>Espíritu (v. 3); tal exhorto enfatiza tres virtudes unificadoras (v. 2, 3):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8157" y="8584573"/>
            <a:ext cx="16951687" cy="1084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5"/>
              </a:lnSpc>
            </a:pPr>
            <a:r>
              <a:rPr lang="en-US" sz="2899">
                <a:solidFill>
                  <a:srgbClr val="FFFFFF"/>
                </a:solidFill>
                <a:latin typeface="League Spartan Bold"/>
              </a:rPr>
              <a:t>Además de dicho llamado, Pablo identifica al victorioso y exaltado Jesús como </a:t>
            </a:r>
          </a:p>
          <a:p>
            <a:pPr algn="ctr">
              <a:lnSpc>
                <a:spcPts val="4465"/>
              </a:lnSpc>
            </a:pPr>
            <a:r>
              <a:rPr lang="en-US" sz="2899">
                <a:solidFill>
                  <a:srgbClr val="FFFFFF"/>
                </a:solidFill>
                <a:latin typeface="League Spartan Bold"/>
              </a:rPr>
              <a:t>la fuente de gracia para los que llevan la proclamación del evangelio (Ef 4:7-10).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BE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3A3A3A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505058" y="2630285"/>
            <a:ext cx="2616539" cy="6121178"/>
            <a:chOff x="0" y="0"/>
            <a:chExt cx="689130" cy="16121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89130" cy="1612162"/>
            </a:xfrm>
            <a:custGeom>
              <a:avLst/>
              <a:gdLst/>
              <a:ahLst/>
              <a:cxnLst/>
              <a:rect r="r" b="b" t="t" l="l"/>
              <a:pathLst>
                <a:path h="1612162" w="689130">
                  <a:moveTo>
                    <a:pt x="0" y="0"/>
                  </a:moveTo>
                  <a:lnTo>
                    <a:pt x="689130" y="0"/>
                  </a:lnTo>
                  <a:lnTo>
                    <a:pt x="689130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4D2C3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907569" y="2630285"/>
            <a:ext cx="2616539" cy="6121178"/>
            <a:chOff x="0" y="0"/>
            <a:chExt cx="689130" cy="161216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89130" cy="1612162"/>
            </a:xfrm>
            <a:custGeom>
              <a:avLst/>
              <a:gdLst/>
              <a:ahLst/>
              <a:cxnLst/>
              <a:rect r="r" b="b" t="t" l="l"/>
              <a:pathLst>
                <a:path h="1612162" w="689130">
                  <a:moveTo>
                    <a:pt x="0" y="0"/>
                  </a:moveTo>
                  <a:lnTo>
                    <a:pt x="689130" y="0"/>
                  </a:lnTo>
                  <a:lnTo>
                    <a:pt x="689130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183B5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310080" y="2630285"/>
            <a:ext cx="2616539" cy="6121178"/>
            <a:chOff x="0" y="0"/>
            <a:chExt cx="689130" cy="161216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89130" cy="1612162"/>
            </a:xfrm>
            <a:custGeom>
              <a:avLst/>
              <a:gdLst/>
              <a:ahLst/>
              <a:cxnLst/>
              <a:rect r="r" b="b" t="t" l="l"/>
              <a:pathLst>
                <a:path h="1612162" w="689130">
                  <a:moveTo>
                    <a:pt x="0" y="0"/>
                  </a:moveTo>
                  <a:lnTo>
                    <a:pt x="689130" y="0"/>
                  </a:lnTo>
                  <a:lnTo>
                    <a:pt x="689130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4D2C3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712591" y="2630285"/>
            <a:ext cx="2616539" cy="6121178"/>
            <a:chOff x="0" y="0"/>
            <a:chExt cx="689130" cy="16121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89130" cy="1612162"/>
            </a:xfrm>
            <a:custGeom>
              <a:avLst/>
              <a:gdLst/>
              <a:ahLst/>
              <a:cxnLst/>
              <a:rect r="r" b="b" t="t" l="l"/>
              <a:pathLst>
                <a:path h="1612162" w="689130">
                  <a:moveTo>
                    <a:pt x="0" y="0"/>
                  </a:moveTo>
                  <a:lnTo>
                    <a:pt x="689130" y="0"/>
                  </a:lnTo>
                  <a:lnTo>
                    <a:pt x="689130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183B5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0" y="2630285"/>
            <a:ext cx="2728805" cy="6121178"/>
            <a:chOff x="0" y="0"/>
            <a:chExt cx="718698" cy="161216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18698" cy="1612162"/>
            </a:xfrm>
            <a:custGeom>
              <a:avLst/>
              <a:gdLst/>
              <a:ahLst/>
              <a:cxnLst/>
              <a:rect r="r" b="b" t="t" l="l"/>
              <a:pathLst>
                <a:path h="1612162" w="718698">
                  <a:moveTo>
                    <a:pt x="0" y="0"/>
                  </a:moveTo>
                  <a:lnTo>
                    <a:pt x="718698" y="0"/>
                  </a:lnTo>
                  <a:lnTo>
                    <a:pt x="718698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4D2C3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093022" y="2620760"/>
            <a:ext cx="2616539" cy="6121178"/>
            <a:chOff x="0" y="0"/>
            <a:chExt cx="689130" cy="16121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89130" cy="1612162"/>
            </a:xfrm>
            <a:custGeom>
              <a:avLst/>
              <a:gdLst/>
              <a:ahLst/>
              <a:cxnLst/>
              <a:rect r="r" b="b" t="t" l="l"/>
              <a:pathLst>
                <a:path h="1612162" w="689130">
                  <a:moveTo>
                    <a:pt x="0" y="0"/>
                  </a:moveTo>
                  <a:lnTo>
                    <a:pt x="689130" y="0"/>
                  </a:lnTo>
                  <a:lnTo>
                    <a:pt x="689130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183B59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5690511" y="2620760"/>
            <a:ext cx="2616539" cy="6121178"/>
            <a:chOff x="0" y="0"/>
            <a:chExt cx="689130" cy="161216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89130" cy="1612162"/>
            </a:xfrm>
            <a:custGeom>
              <a:avLst/>
              <a:gdLst/>
              <a:ahLst/>
              <a:cxnLst/>
              <a:rect r="r" b="b" t="t" l="l"/>
              <a:pathLst>
                <a:path h="1612162" w="689130">
                  <a:moveTo>
                    <a:pt x="0" y="0"/>
                  </a:moveTo>
                  <a:lnTo>
                    <a:pt x="689130" y="0"/>
                  </a:lnTo>
                  <a:lnTo>
                    <a:pt x="689130" y="1612162"/>
                  </a:lnTo>
                  <a:lnTo>
                    <a:pt x="0" y="1612162"/>
                  </a:lnTo>
                  <a:close/>
                </a:path>
              </a:pathLst>
            </a:custGeom>
            <a:solidFill>
              <a:srgbClr val="4D2C3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8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-88651" y="8446079"/>
            <a:ext cx="18465302" cy="1409066"/>
            <a:chOff x="0" y="0"/>
            <a:chExt cx="6246287" cy="47664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246287" cy="476647"/>
            </a:xfrm>
            <a:custGeom>
              <a:avLst/>
              <a:gdLst/>
              <a:ahLst/>
              <a:cxnLst/>
              <a:rect r="r" b="b" t="t" l="l"/>
              <a:pathLst>
                <a:path h="476647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76647"/>
                  </a:lnTo>
                  <a:lnTo>
                    <a:pt x="0" y="4766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595845" y="3935012"/>
            <a:ext cx="1537115" cy="2012889"/>
          </a:xfrm>
          <a:custGeom>
            <a:avLst/>
            <a:gdLst/>
            <a:ahLst/>
            <a:cxnLst/>
            <a:rect r="r" b="b" t="t" l="l"/>
            <a:pathLst>
              <a:path h="2012889" w="1537115">
                <a:moveTo>
                  <a:pt x="0" y="0"/>
                </a:moveTo>
                <a:lnTo>
                  <a:pt x="1537115" y="0"/>
                </a:lnTo>
                <a:lnTo>
                  <a:pt x="1537115" y="2012889"/>
                </a:lnTo>
                <a:lnTo>
                  <a:pt x="0" y="201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3033952" y="3935012"/>
            <a:ext cx="1973818" cy="1862791"/>
          </a:xfrm>
          <a:custGeom>
            <a:avLst/>
            <a:gdLst/>
            <a:ahLst/>
            <a:cxnLst/>
            <a:rect r="r" b="b" t="t" l="l"/>
            <a:pathLst>
              <a:path h="1862791" w="1973818">
                <a:moveTo>
                  <a:pt x="0" y="0"/>
                </a:moveTo>
                <a:lnTo>
                  <a:pt x="1973818" y="0"/>
                </a:lnTo>
                <a:lnTo>
                  <a:pt x="1973818" y="1862791"/>
                </a:lnTo>
                <a:lnTo>
                  <a:pt x="0" y="1862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721637" y="4044744"/>
            <a:ext cx="1793425" cy="1793425"/>
          </a:xfrm>
          <a:custGeom>
            <a:avLst/>
            <a:gdLst/>
            <a:ahLst/>
            <a:cxnLst/>
            <a:rect r="r" b="b" t="t" l="l"/>
            <a:pathLst>
              <a:path h="1793425" w="1793425">
                <a:moveTo>
                  <a:pt x="0" y="0"/>
                </a:moveTo>
                <a:lnTo>
                  <a:pt x="1793425" y="0"/>
                </a:lnTo>
                <a:lnTo>
                  <a:pt x="1793425" y="1793426"/>
                </a:lnTo>
                <a:lnTo>
                  <a:pt x="0" y="1793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8294521" y="3738655"/>
            <a:ext cx="1698958" cy="2405604"/>
          </a:xfrm>
          <a:custGeom>
            <a:avLst/>
            <a:gdLst/>
            <a:ahLst/>
            <a:cxnLst/>
            <a:rect r="r" b="b" t="t" l="l"/>
            <a:pathLst>
              <a:path h="2405604" w="1698958">
                <a:moveTo>
                  <a:pt x="0" y="0"/>
                </a:moveTo>
                <a:lnTo>
                  <a:pt x="1698958" y="0"/>
                </a:lnTo>
                <a:lnTo>
                  <a:pt x="1698958" y="2405604"/>
                </a:lnTo>
                <a:lnTo>
                  <a:pt x="0" y="2405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1098770" y="4139507"/>
            <a:ext cx="1419590" cy="1808394"/>
          </a:xfrm>
          <a:custGeom>
            <a:avLst/>
            <a:gdLst/>
            <a:ahLst/>
            <a:cxnLst/>
            <a:rect r="r" b="b" t="t" l="l"/>
            <a:pathLst>
              <a:path h="1808394" w="1419590">
                <a:moveTo>
                  <a:pt x="0" y="0"/>
                </a:moveTo>
                <a:lnTo>
                  <a:pt x="1419590" y="0"/>
                </a:lnTo>
                <a:lnTo>
                  <a:pt x="1419590" y="1808394"/>
                </a:lnTo>
                <a:lnTo>
                  <a:pt x="0" y="180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393614" y="4385200"/>
            <a:ext cx="2015355" cy="1712959"/>
          </a:xfrm>
          <a:custGeom>
            <a:avLst/>
            <a:gdLst/>
            <a:ahLst/>
            <a:cxnLst/>
            <a:rect r="r" b="b" t="t" l="l"/>
            <a:pathLst>
              <a:path h="1712959" w="2015355">
                <a:moveTo>
                  <a:pt x="0" y="0"/>
                </a:moveTo>
                <a:lnTo>
                  <a:pt x="2015355" y="0"/>
                </a:lnTo>
                <a:lnTo>
                  <a:pt x="2015355" y="1712958"/>
                </a:lnTo>
                <a:lnTo>
                  <a:pt x="0" y="1712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0755" t="-64458" r="-17949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250398" y="3888912"/>
            <a:ext cx="1496764" cy="2209246"/>
          </a:xfrm>
          <a:custGeom>
            <a:avLst/>
            <a:gdLst/>
            <a:ahLst/>
            <a:cxnLst/>
            <a:rect r="r" b="b" t="t" l="l"/>
            <a:pathLst>
              <a:path h="2209246" w="1496764">
                <a:moveTo>
                  <a:pt x="0" y="0"/>
                </a:moveTo>
                <a:lnTo>
                  <a:pt x="1496765" y="0"/>
                </a:lnTo>
                <a:lnTo>
                  <a:pt x="1496765" y="2209246"/>
                </a:lnTo>
                <a:lnTo>
                  <a:pt x="0" y="22092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21543" y="1298547"/>
            <a:ext cx="15821847" cy="121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87">
                <a:solidFill>
                  <a:srgbClr val="414144"/>
                </a:solidFill>
                <a:latin typeface="League Spartan"/>
              </a:rPr>
              <a:t>Pablo presenta siete elementos para entender </a:t>
            </a:r>
          </a:p>
          <a:p>
            <a:pPr algn="ctr">
              <a:lnSpc>
                <a:spcPts val="4900"/>
              </a:lnSpc>
            </a:pPr>
            <a:r>
              <a:rPr lang="en-US" sz="3500" spc="87">
                <a:solidFill>
                  <a:srgbClr val="414144"/>
                </a:solidFill>
                <a:latin typeface="League Spartan"/>
              </a:rPr>
              <a:t>la unidad de la iglesia en Efesios 4:4-6.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979264" y="244109"/>
            <a:ext cx="11902226" cy="596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2"/>
              </a:lnSpc>
            </a:pPr>
            <a:r>
              <a:rPr lang="en-US" sz="3701" spc="92">
                <a:solidFill>
                  <a:srgbClr val="414144"/>
                </a:solidFill>
                <a:latin typeface="League Spartan"/>
              </a:rPr>
              <a:t>UNIDOS EN EL ÚNICO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7 de agosto del 2023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-2259500" y="9929694"/>
            <a:ext cx="2280700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A3A3A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68157" y="8572762"/>
            <a:ext cx="16951687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3A3A3A"/>
                </a:solidFill>
                <a:latin typeface="League Spartan"/>
              </a:rPr>
              <a:t>Así Pablo enfatiza la unidad de la iglesia como fruto de 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3A3A3A"/>
                </a:solidFill>
                <a:latin typeface="League Spartan"/>
              </a:rPr>
              <a:t>la unidad divina junto con nuestros esfuerzos. (Ef 4:3)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0813" y="6388384"/>
            <a:ext cx="2487180" cy="94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Un solo</a:t>
            </a:r>
          </a:p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cuerpo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777271" y="6388384"/>
            <a:ext cx="2487180" cy="94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Un solo</a:t>
            </a:r>
          </a:p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Espíritu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374760" y="6388384"/>
            <a:ext cx="2487180" cy="94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Una sola</a:t>
            </a:r>
          </a:p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esperanza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972249" y="6388384"/>
            <a:ext cx="2487180" cy="94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Un solo</a:t>
            </a:r>
          </a:p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Señor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0564975" y="6388384"/>
            <a:ext cx="2487180" cy="94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Una sola</a:t>
            </a:r>
          </a:p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fe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3157702" y="6388384"/>
            <a:ext cx="2487180" cy="94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Un solo</a:t>
            </a:r>
          </a:p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bautismo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5757186" y="6388384"/>
            <a:ext cx="2487180" cy="94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Un solo</a:t>
            </a:r>
          </a:p>
          <a:p>
            <a:pPr algn="ctr">
              <a:lnSpc>
                <a:spcPts val="3849"/>
              </a:lnSpc>
            </a:pPr>
            <a:r>
              <a:rPr lang="en-US" sz="2499">
                <a:solidFill>
                  <a:srgbClr val="FFFFFF"/>
                </a:solidFill>
                <a:latin typeface="League Spartan Bold"/>
              </a:rPr>
              <a:t>Dios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BE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41414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41414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414144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897334" y="4096978"/>
            <a:ext cx="5722896" cy="4522056"/>
          </a:xfrm>
          <a:custGeom>
            <a:avLst/>
            <a:gdLst/>
            <a:ahLst/>
            <a:cxnLst/>
            <a:rect r="r" b="b" t="t" l="l"/>
            <a:pathLst>
              <a:path h="4522056" w="5722896">
                <a:moveTo>
                  <a:pt x="0" y="0"/>
                </a:moveTo>
                <a:lnTo>
                  <a:pt x="5722897" y="0"/>
                </a:lnTo>
                <a:lnTo>
                  <a:pt x="5722897" y="4522055"/>
                </a:lnTo>
                <a:lnTo>
                  <a:pt x="0" y="4522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26555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681116" y="4831984"/>
            <a:ext cx="3968872" cy="3646401"/>
          </a:xfrm>
          <a:custGeom>
            <a:avLst/>
            <a:gdLst/>
            <a:ahLst/>
            <a:cxnLst/>
            <a:rect r="r" b="b" t="t" l="l"/>
            <a:pathLst>
              <a:path h="3646401" w="3968872">
                <a:moveTo>
                  <a:pt x="0" y="0"/>
                </a:moveTo>
                <a:lnTo>
                  <a:pt x="3968872" y="0"/>
                </a:lnTo>
                <a:lnTo>
                  <a:pt x="3968872" y="3646401"/>
                </a:lnTo>
                <a:lnTo>
                  <a:pt x="0" y="3646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53422" y="4218702"/>
            <a:ext cx="5801781" cy="4584388"/>
          </a:xfrm>
          <a:custGeom>
            <a:avLst/>
            <a:gdLst/>
            <a:ahLst/>
            <a:cxnLst/>
            <a:rect r="r" b="b" t="t" l="l"/>
            <a:pathLst>
              <a:path h="4584388" w="5801781">
                <a:moveTo>
                  <a:pt x="0" y="0"/>
                </a:moveTo>
                <a:lnTo>
                  <a:pt x="5801781" y="0"/>
                </a:lnTo>
                <a:lnTo>
                  <a:pt x="5801781" y="4584388"/>
                </a:lnTo>
                <a:lnTo>
                  <a:pt x="0" y="4584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26555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-88651" y="8446079"/>
            <a:ext cx="18465302" cy="1409066"/>
            <a:chOff x="0" y="0"/>
            <a:chExt cx="6246287" cy="47664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476647"/>
            </a:xfrm>
            <a:custGeom>
              <a:avLst/>
              <a:gdLst/>
              <a:ahLst/>
              <a:cxnLst/>
              <a:rect r="r" b="b" t="t" l="l"/>
              <a:pathLst>
                <a:path h="476647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76647"/>
                  </a:lnTo>
                  <a:lnTo>
                    <a:pt x="0" y="476647"/>
                  </a:lnTo>
                  <a:close/>
                </a:path>
              </a:pathLst>
            </a:custGeom>
            <a:solidFill>
              <a:srgbClr val="414144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3112590" y="5082203"/>
            <a:ext cx="3454587" cy="3876115"/>
          </a:xfrm>
          <a:custGeom>
            <a:avLst/>
            <a:gdLst/>
            <a:ahLst/>
            <a:cxnLst/>
            <a:rect r="r" b="b" t="t" l="l"/>
            <a:pathLst>
              <a:path h="3876115" w="3454587">
                <a:moveTo>
                  <a:pt x="0" y="0"/>
                </a:moveTo>
                <a:lnTo>
                  <a:pt x="3454587" y="0"/>
                </a:lnTo>
                <a:lnTo>
                  <a:pt x="3454587" y="3876114"/>
                </a:lnTo>
                <a:lnTo>
                  <a:pt x="0" y="3876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41787" y="4806986"/>
            <a:ext cx="6025051" cy="3652687"/>
          </a:xfrm>
          <a:custGeom>
            <a:avLst/>
            <a:gdLst/>
            <a:ahLst/>
            <a:cxnLst/>
            <a:rect r="r" b="b" t="t" l="l"/>
            <a:pathLst>
              <a:path h="3652687" w="6025051">
                <a:moveTo>
                  <a:pt x="0" y="0"/>
                </a:moveTo>
                <a:lnTo>
                  <a:pt x="6025052" y="0"/>
                </a:lnTo>
                <a:lnTo>
                  <a:pt x="6025052" y="3652688"/>
                </a:lnTo>
                <a:lnTo>
                  <a:pt x="0" y="365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955673" y="4078412"/>
            <a:ext cx="1581224" cy="808401"/>
          </a:xfrm>
          <a:custGeom>
            <a:avLst/>
            <a:gdLst/>
            <a:ahLst/>
            <a:cxnLst/>
            <a:rect r="r" b="b" t="t" l="l"/>
            <a:pathLst>
              <a:path h="808401" w="1581224">
                <a:moveTo>
                  <a:pt x="0" y="0"/>
                </a:moveTo>
                <a:lnTo>
                  <a:pt x="1581224" y="0"/>
                </a:lnTo>
                <a:lnTo>
                  <a:pt x="1581224" y="808401"/>
                </a:lnTo>
                <a:lnTo>
                  <a:pt x="0" y="80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853422" y="4886813"/>
            <a:ext cx="1581224" cy="808401"/>
          </a:xfrm>
          <a:custGeom>
            <a:avLst/>
            <a:gdLst/>
            <a:ahLst/>
            <a:cxnLst/>
            <a:rect r="r" b="b" t="t" l="l"/>
            <a:pathLst>
              <a:path h="808401" w="1581224">
                <a:moveTo>
                  <a:pt x="0" y="0"/>
                </a:moveTo>
                <a:lnTo>
                  <a:pt x="1581224" y="0"/>
                </a:lnTo>
                <a:lnTo>
                  <a:pt x="1581224" y="808401"/>
                </a:lnTo>
                <a:lnTo>
                  <a:pt x="0" y="80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485991" y="4108807"/>
            <a:ext cx="2020554" cy="803170"/>
          </a:xfrm>
          <a:custGeom>
            <a:avLst/>
            <a:gdLst/>
            <a:ahLst/>
            <a:cxnLst/>
            <a:rect r="r" b="b" t="t" l="l"/>
            <a:pathLst>
              <a:path h="803170" w="2020554">
                <a:moveTo>
                  <a:pt x="0" y="0"/>
                </a:moveTo>
                <a:lnTo>
                  <a:pt x="2020554" y="0"/>
                </a:lnTo>
                <a:lnTo>
                  <a:pt x="2020554" y="803170"/>
                </a:lnTo>
                <a:lnTo>
                  <a:pt x="0" y="803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822890" y="5867324"/>
            <a:ext cx="497313" cy="1222901"/>
          </a:xfrm>
          <a:custGeom>
            <a:avLst/>
            <a:gdLst/>
            <a:ahLst/>
            <a:cxnLst/>
            <a:rect r="r" b="b" t="t" l="l"/>
            <a:pathLst>
              <a:path h="1222901" w="497313">
                <a:moveTo>
                  <a:pt x="0" y="0"/>
                </a:moveTo>
                <a:lnTo>
                  <a:pt x="497313" y="0"/>
                </a:lnTo>
                <a:lnTo>
                  <a:pt x="497313" y="1222901"/>
                </a:lnTo>
                <a:lnTo>
                  <a:pt x="0" y="12229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958527" y="4096978"/>
            <a:ext cx="544778" cy="1079660"/>
          </a:xfrm>
          <a:custGeom>
            <a:avLst/>
            <a:gdLst/>
            <a:ahLst/>
            <a:cxnLst/>
            <a:rect r="r" b="b" t="t" l="l"/>
            <a:pathLst>
              <a:path h="1079660" w="544778">
                <a:moveTo>
                  <a:pt x="0" y="0"/>
                </a:moveTo>
                <a:lnTo>
                  <a:pt x="544779" y="0"/>
                </a:lnTo>
                <a:lnTo>
                  <a:pt x="544779" y="1079660"/>
                </a:lnTo>
                <a:lnTo>
                  <a:pt x="0" y="1079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728063" y="3934970"/>
            <a:ext cx="473127" cy="1109141"/>
          </a:xfrm>
          <a:custGeom>
            <a:avLst/>
            <a:gdLst/>
            <a:ahLst/>
            <a:cxnLst/>
            <a:rect r="r" b="b" t="t" l="l"/>
            <a:pathLst>
              <a:path h="1109141" w="473127">
                <a:moveTo>
                  <a:pt x="0" y="0"/>
                </a:moveTo>
                <a:lnTo>
                  <a:pt x="473127" y="0"/>
                </a:lnTo>
                <a:lnTo>
                  <a:pt x="473127" y="1109141"/>
                </a:lnTo>
                <a:lnTo>
                  <a:pt x="0" y="11091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172250" y="5609641"/>
            <a:ext cx="477738" cy="1072995"/>
          </a:xfrm>
          <a:custGeom>
            <a:avLst/>
            <a:gdLst/>
            <a:ahLst/>
            <a:cxnLst/>
            <a:rect r="r" b="b" t="t" l="l"/>
            <a:pathLst>
              <a:path h="1072995" w="477738">
                <a:moveTo>
                  <a:pt x="0" y="0"/>
                </a:moveTo>
                <a:lnTo>
                  <a:pt x="477738" y="0"/>
                </a:lnTo>
                <a:lnTo>
                  <a:pt x="477738" y="1072995"/>
                </a:lnTo>
                <a:lnTo>
                  <a:pt x="0" y="107299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865208" y="6358006"/>
            <a:ext cx="624406" cy="956191"/>
          </a:xfrm>
          <a:custGeom>
            <a:avLst/>
            <a:gdLst/>
            <a:ahLst/>
            <a:cxnLst/>
            <a:rect r="r" b="b" t="t" l="l"/>
            <a:pathLst>
              <a:path h="956191" w="624406">
                <a:moveTo>
                  <a:pt x="0" y="0"/>
                </a:moveTo>
                <a:lnTo>
                  <a:pt x="624405" y="0"/>
                </a:lnTo>
                <a:lnTo>
                  <a:pt x="624405" y="956191"/>
                </a:lnTo>
                <a:lnTo>
                  <a:pt x="0" y="9561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117750" y="4218702"/>
            <a:ext cx="462055" cy="1166448"/>
          </a:xfrm>
          <a:custGeom>
            <a:avLst/>
            <a:gdLst/>
            <a:ahLst/>
            <a:cxnLst/>
            <a:rect r="r" b="b" t="t" l="l"/>
            <a:pathLst>
              <a:path h="1166448" w="462055">
                <a:moveTo>
                  <a:pt x="0" y="0"/>
                </a:moveTo>
                <a:lnTo>
                  <a:pt x="462055" y="0"/>
                </a:lnTo>
                <a:lnTo>
                  <a:pt x="462055" y="1166448"/>
                </a:lnTo>
                <a:lnTo>
                  <a:pt x="0" y="11664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625341">
            <a:off x="13674941" y="4622027"/>
            <a:ext cx="659008" cy="1168589"/>
          </a:xfrm>
          <a:custGeom>
            <a:avLst/>
            <a:gdLst/>
            <a:ahLst/>
            <a:cxnLst/>
            <a:rect r="r" b="b" t="t" l="l"/>
            <a:pathLst>
              <a:path h="1168589" w="659008">
                <a:moveTo>
                  <a:pt x="0" y="0"/>
                </a:moveTo>
                <a:lnTo>
                  <a:pt x="659008" y="0"/>
                </a:lnTo>
                <a:lnTo>
                  <a:pt x="659008" y="1168589"/>
                </a:lnTo>
                <a:lnTo>
                  <a:pt x="0" y="11685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1543" y="1413482"/>
            <a:ext cx="15821847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77">
                <a:solidFill>
                  <a:srgbClr val="FFFFFF"/>
                </a:solidFill>
                <a:latin typeface="League Spartan"/>
              </a:rPr>
              <a:t>En Efesios 4:7-10 Pablo cita el Salmo 68, </a:t>
            </a:r>
          </a:p>
          <a:p>
            <a:pPr algn="ctr">
              <a:lnSpc>
                <a:spcPts val="4339"/>
              </a:lnSpc>
            </a:pPr>
            <a:r>
              <a:rPr lang="en-US" sz="3099" spc="77">
                <a:solidFill>
                  <a:srgbClr val="FFFFFF"/>
                </a:solidFill>
                <a:latin typeface="League Spartan"/>
              </a:rPr>
              <a:t>aplicándolo a dos eventos importantes: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979264" y="244109"/>
            <a:ext cx="11902226" cy="596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2"/>
              </a:lnSpc>
            </a:pPr>
            <a:r>
              <a:rPr lang="en-US" sz="3701" spc="92">
                <a:solidFill>
                  <a:srgbClr val="414144"/>
                </a:solidFill>
                <a:latin typeface="League Spartan"/>
              </a:rPr>
              <a:t>EL CRISTO EXALTADO, DADOR DE DONES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8 de agosto del 2023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-2259500" y="9929694"/>
            <a:ext cx="2280700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A3A3A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44850" y="8565523"/>
            <a:ext cx="17598301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2999">
                <a:solidFill>
                  <a:srgbClr val="FFFFFF"/>
                </a:solidFill>
                <a:latin typeface="League Spartan"/>
              </a:rPr>
              <a:t>Hoy el cristiano también debe anhelar un nuevo derramamiento del Espíritu Santo </a:t>
            </a:r>
          </a:p>
          <a:p>
            <a:pPr algn="ctr">
              <a:lnSpc>
                <a:spcPts val="4619"/>
              </a:lnSpc>
            </a:pPr>
            <a:r>
              <a:rPr lang="en-US" sz="2999">
                <a:solidFill>
                  <a:srgbClr val="FFFFFF"/>
                </a:solidFill>
                <a:latin typeface="League Spartan"/>
              </a:rPr>
              <a:t>(Jl 2:23), para que nuevamente miles se conviertan en un solo día (Hh 2:41).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261118" y="3036445"/>
            <a:ext cx="498639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14144"/>
                </a:solidFill>
                <a:latin typeface="League Spartan"/>
              </a:rPr>
              <a:t>La</a:t>
            </a:r>
            <a:r>
              <a:rPr lang="en-US" sz="2499">
                <a:solidFill>
                  <a:srgbClr val="414144"/>
                </a:solidFill>
                <a:latin typeface="League Spartan"/>
              </a:rPr>
              <a:t> ascensión de Jesucristo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14144"/>
                </a:solidFill>
                <a:latin typeface="League Spartan"/>
              </a:rPr>
              <a:t>(Ef 1:20-23; Sl 68:18)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584380" y="3036445"/>
            <a:ext cx="6162344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14144"/>
                </a:solidFill>
                <a:latin typeface="League Spartan"/>
              </a:rPr>
              <a:t>El derramamiento del Espíritu Santo (Ef 4:11, 12; Sl 68:35)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5746285" y="4801926"/>
            <a:ext cx="2020554" cy="803170"/>
          </a:xfrm>
          <a:custGeom>
            <a:avLst/>
            <a:gdLst/>
            <a:ahLst/>
            <a:cxnLst/>
            <a:rect r="r" b="b" t="t" l="l"/>
            <a:pathLst>
              <a:path h="803170" w="2020554">
                <a:moveTo>
                  <a:pt x="0" y="0"/>
                </a:moveTo>
                <a:lnTo>
                  <a:pt x="2020554" y="0"/>
                </a:lnTo>
                <a:lnTo>
                  <a:pt x="2020554" y="803170"/>
                </a:lnTo>
                <a:lnTo>
                  <a:pt x="0" y="803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BE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34364" y="3954057"/>
            <a:ext cx="2766404" cy="4678907"/>
          </a:xfrm>
          <a:custGeom>
            <a:avLst/>
            <a:gdLst/>
            <a:ahLst/>
            <a:cxnLst/>
            <a:rect r="r" b="b" t="t" l="l"/>
            <a:pathLst>
              <a:path h="4678907" w="2766404">
                <a:moveTo>
                  <a:pt x="0" y="0"/>
                </a:moveTo>
                <a:lnTo>
                  <a:pt x="2766404" y="0"/>
                </a:lnTo>
                <a:lnTo>
                  <a:pt x="2766404" y="4678907"/>
                </a:lnTo>
                <a:lnTo>
                  <a:pt x="0" y="4678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04739" y="3952524"/>
            <a:ext cx="2754561" cy="4681973"/>
          </a:xfrm>
          <a:custGeom>
            <a:avLst/>
            <a:gdLst/>
            <a:ahLst/>
            <a:cxnLst/>
            <a:rect r="r" b="b" t="t" l="l"/>
            <a:pathLst>
              <a:path h="4681973" w="2754561">
                <a:moveTo>
                  <a:pt x="0" y="0"/>
                </a:moveTo>
                <a:lnTo>
                  <a:pt x="2754561" y="0"/>
                </a:lnTo>
                <a:lnTo>
                  <a:pt x="2754561" y="4681973"/>
                </a:lnTo>
                <a:lnTo>
                  <a:pt x="0" y="4681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4026534"/>
            <a:ext cx="3022636" cy="4533954"/>
          </a:xfrm>
          <a:custGeom>
            <a:avLst/>
            <a:gdLst/>
            <a:ahLst/>
            <a:cxnLst/>
            <a:rect r="r" b="b" t="t" l="l"/>
            <a:pathLst>
              <a:path h="4533954" w="3022636">
                <a:moveTo>
                  <a:pt x="0" y="0"/>
                </a:moveTo>
                <a:lnTo>
                  <a:pt x="3022636" y="0"/>
                </a:lnTo>
                <a:lnTo>
                  <a:pt x="3022636" y="4533953"/>
                </a:lnTo>
                <a:lnTo>
                  <a:pt x="0" y="4533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55307" y="3952524"/>
            <a:ext cx="2575085" cy="4681973"/>
          </a:xfrm>
          <a:custGeom>
            <a:avLst/>
            <a:gdLst/>
            <a:ahLst/>
            <a:cxnLst/>
            <a:rect r="r" b="b" t="t" l="l"/>
            <a:pathLst>
              <a:path h="4681973" w="2575085">
                <a:moveTo>
                  <a:pt x="0" y="0"/>
                </a:moveTo>
                <a:lnTo>
                  <a:pt x="2575085" y="0"/>
                </a:lnTo>
                <a:lnTo>
                  <a:pt x="2575085" y="4681973"/>
                </a:lnTo>
                <a:lnTo>
                  <a:pt x="0" y="4681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2E190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2E1908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2E1908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039" t="-18915" r="-59829" b="-49496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88651" y="8446079"/>
            <a:ext cx="18465302" cy="1409066"/>
            <a:chOff x="0" y="0"/>
            <a:chExt cx="6246287" cy="47664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246287" cy="476647"/>
            </a:xfrm>
            <a:custGeom>
              <a:avLst/>
              <a:gdLst/>
              <a:ahLst/>
              <a:cxnLst/>
              <a:rect r="r" b="b" t="t" l="l"/>
              <a:pathLst>
                <a:path h="476647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76647"/>
                  </a:lnTo>
                  <a:lnTo>
                    <a:pt x="0" y="476647"/>
                  </a:lnTo>
                  <a:close/>
                </a:path>
              </a:pathLst>
            </a:custGeom>
            <a:solidFill>
              <a:srgbClr val="2E1908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1543" y="1380158"/>
            <a:ext cx="15821847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77">
                <a:solidFill>
                  <a:srgbClr val="FFFFFF"/>
                </a:solidFill>
                <a:latin typeface="League Spartan"/>
              </a:rPr>
              <a:t>Pablo identifica cuatro tipos de vocaciones como </a:t>
            </a:r>
          </a:p>
          <a:p>
            <a:pPr algn="ctr">
              <a:lnSpc>
                <a:spcPts val="4339"/>
              </a:lnSpc>
            </a:pPr>
            <a:r>
              <a:rPr lang="en-US" sz="3099" spc="77">
                <a:solidFill>
                  <a:srgbClr val="FFFFFF"/>
                </a:solidFill>
                <a:latin typeface="League Spartan"/>
              </a:rPr>
              <a:t>parte del tesoro que Jesús le donó a la iglesia (Ef 4:11):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873452" y="201759"/>
            <a:ext cx="11902226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12">
                <a:solidFill>
                  <a:srgbClr val="562010"/>
                </a:solidFill>
                <a:latin typeface="League Spartan"/>
              </a:rPr>
              <a:t>DONES DEL JESÚS EXALTADO 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9 de agosto del 2023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-2259500" y="9929694"/>
            <a:ext cx="2280700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A3A3A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44850" y="8527423"/>
            <a:ext cx="17598301" cy="1171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73"/>
              </a:lnSpc>
            </a:pPr>
            <a:r>
              <a:rPr lang="en-US" sz="3099">
                <a:solidFill>
                  <a:srgbClr val="FFFFFF"/>
                </a:solidFill>
                <a:latin typeface="League Spartan"/>
              </a:rPr>
              <a:t>Jesús les concedió dichos dones para perfeccionar a los santos (Ef 4:12); </a:t>
            </a:r>
          </a:p>
          <a:p>
            <a:pPr algn="ctr">
              <a:lnSpc>
                <a:spcPts val="4773"/>
              </a:lnSpc>
            </a:pPr>
            <a:r>
              <a:rPr lang="en-US" sz="3099">
                <a:solidFill>
                  <a:srgbClr val="FFFFFF"/>
                </a:solidFill>
                <a:latin typeface="League Spartan"/>
              </a:rPr>
              <a:t>hasta que alcancemos la unidade de la fe (Ef 4:13).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1838" y="2996513"/>
            <a:ext cx="39163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2010"/>
                </a:solidFill>
                <a:latin typeface="League Spartan"/>
              </a:rPr>
              <a:t>APÓSTOLES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993725" y="2996513"/>
            <a:ext cx="39163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2010"/>
                </a:solidFill>
                <a:latin typeface="League Spartan"/>
              </a:rPr>
              <a:t>PROFETAS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405612" y="2996513"/>
            <a:ext cx="39163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562010"/>
                </a:solidFill>
                <a:latin typeface="League Spartan"/>
              </a:rPr>
              <a:t>EVANGELISTAS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379121" y="2825399"/>
            <a:ext cx="490887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562010"/>
                </a:solidFill>
                <a:latin typeface="League Spartan"/>
              </a:rPr>
              <a:t>PASTORES Y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562010"/>
                </a:solidFill>
                <a:latin typeface="League Spartan"/>
              </a:rPr>
              <a:t>MAESTROS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BE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2E190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2E190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2E1908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38947" y="2918159"/>
            <a:ext cx="7577482" cy="5578921"/>
          </a:xfrm>
          <a:custGeom>
            <a:avLst/>
            <a:gdLst/>
            <a:ahLst/>
            <a:cxnLst/>
            <a:rect r="r" b="b" t="t" l="l"/>
            <a:pathLst>
              <a:path h="5578921" w="7577482">
                <a:moveTo>
                  <a:pt x="0" y="0"/>
                </a:moveTo>
                <a:lnTo>
                  <a:pt x="7577483" y="0"/>
                </a:lnTo>
                <a:lnTo>
                  <a:pt x="7577483" y="5578921"/>
                </a:lnTo>
                <a:lnTo>
                  <a:pt x="0" y="557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542948" y="9563904"/>
            <a:ext cx="19373897" cy="1660842"/>
            <a:chOff x="0" y="0"/>
            <a:chExt cx="12056460" cy="10335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056460" cy="1033549"/>
            </a:xfrm>
            <a:custGeom>
              <a:avLst/>
              <a:gdLst/>
              <a:ahLst/>
              <a:cxnLst/>
              <a:rect r="r" b="b" t="t" l="l"/>
              <a:pathLst>
                <a:path h="1033549" w="12056460">
                  <a:moveTo>
                    <a:pt x="11932000" y="1033549"/>
                  </a:moveTo>
                  <a:lnTo>
                    <a:pt x="124460" y="1033549"/>
                  </a:lnTo>
                  <a:cubicBezTo>
                    <a:pt x="55880" y="1033549"/>
                    <a:pt x="0" y="977669"/>
                    <a:pt x="0" y="9090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32000" y="0"/>
                  </a:lnTo>
                  <a:cubicBezTo>
                    <a:pt x="12000580" y="0"/>
                    <a:pt x="12056460" y="55880"/>
                    <a:pt x="12056460" y="124460"/>
                  </a:cubicBezTo>
                  <a:lnTo>
                    <a:pt x="12056460" y="909089"/>
                  </a:lnTo>
                  <a:cubicBezTo>
                    <a:pt x="12056460" y="977669"/>
                    <a:pt x="12000580" y="1033549"/>
                    <a:pt x="11932000" y="1033549"/>
                  </a:cubicBezTo>
                  <a:close/>
                </a:path>
              </a:pathLst>
            </a:custGeom>
            <a:solidFill>
              <a:srgbClr val="2E1908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0126308" y="4376119"/>
            <a:ext cx="2346565" cy="3862659"/>
          </a:xfrm>
          <a:custGeom>
            <a:avLst/>
            <a:gdLst/>
            <a:ahLst/>
            <a:cxnLst/>
            <a:rect r="r" b="b" t="t" l="l"/>
            <a:pathLst>
              <a:path h="3862659" w="2346565">
                <a:moveTo>
                  <a:pt x="0" y="0"/>
                </a:moveTo>
                <a:lnTo>
                  <a:pt x="2346565" y="0"/>
                </a:lnTo>
                <a:lnTo>
                  <a:pt x="2346565" y="3862658"/>
                </a:lnTo>
                <a:lnTo>
                  <a:pt x="0" y="3862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282752" y="4376119"/>
            <a:ext cx="2802037" cy="3862659"/>
          </a:xfrm>
          <a:custGeom>
            <a:avLst/>
            <a:gdLst/>
            <a:ahLst/>
            <a:cxnLst/>
            <a:rect r="r" b="b" t="t" l="l"/>
            <a:pathLst>
              <a:path h="3862659" w="2802037">
                <a:moveTo>
                  <a:pt x="0" y="0"/>
                </a:moveTo>
                <a:lnTo>
                  <a:pt x="2802036" y="0"/>
                </a:lnTo>
                <a:lnTo>
                  <a:pt x="2802036" y="3862658"/>
                </a:lnTo>
                <a:lnTo>
                  <a:pt x="0" y="3862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356736" y="7571409"/>
            <a:ext cx="4149924" cy="1649595"/>
          </a:xfrm>
          <a:custGeom>
            <a:avLst/>
            <a:gdLst/>
            <a:ahLst/>
            <a:cxnLst/>
            <a:rect r="r" b="b" t="t" l="l"/>
            <a:pathLst>
              <a:path h="1649595" w="4149924">
                <a:moveTo>
                  <a:pt x="0" y="0"/>
                </a:moveTo>
                <a:lnTo>
                  <a:pt x="4149924" y="0"/>
                </a:lnTo>
                <a:lnTo>
                  <a:pt x="4149924" y="1649595"/>
                </a:lnTo>
                <a:lnTo>
                  <a:pt x="0" y="1649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306168" y="4665595"/>
            <a:ext cx="143289" cy="3283706"/>
          </a:xfrm>
          <a:custGeom>
            <a:avLst/>
            <a:gdLst/>
            <a:ahLst/>
            <a:cxnLst/>
            <a:rect r="r" b="b" t="t" l="l"/>
            <a:pathLst>
              <a:path h="3283706" w="143289">
                <a:moveTo>
                  <a:pt x="0" y="0"/>
                </a:moveTo>
                <a:lnTo>
                  <a:pt x="143289" y="0"/>
                </a:lnTo>
                <a:lnTo>
                  <a:pt x="143289" y="3283706"/>
                </a:lnTo>
                <a:lnTo>
                  <a:pt x="0" y="3283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92304" y="3854096"/>
            <a:ext cx="5546968" cy="3583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05"/>
              </a:lnSpc>
            </a:pPr>
            <a:r>
              <a:rPr lang="en-US" sz="2932" spc="73">
                <a:solidFill>
                  <a:srgbClr val="562010"/>
                </a:solidFill>
                <a:latin typeface="League Spartan"/>
              </a:rPr>
              <a:t>Al acercarse a un puerto,  un capitán sigue las  fiables </a:t>
            </a:r>
            <a:r>
              <a:rPr lang="en-US" sz="2932" spc="73" u="sng">
                <a:solidFill>
                  <a:srgbClr val="562010"/>
                </a:solidFill>
                <a:latin typeface="League Spartan"/>
              </a:rPr>
              <a:t>instrucciones</a:t>
            </a:r>
            <a:r>
              <a:rPr lang="en-US" sz="2932" spc="73">
                <a:solidFill>
                  <a:srgbClr val="562010"/>
                </a:solidFill>
                <a:latin typeface="League Spartan"/>
              </a:rPr>
              <a:t> de mando y nota que le ordenan sujetarse a un </a:t>
            </a:r>
            <a:r>
              <a:rPr lang="en-US" sz="2932" spc="73" u="sng">
                <a:solidFill>
                  <a:srgbClr val="562010"/>
                </a:solidFill>
                <a:latin typeface="League Spartan"/>
              </a:rPr>
              <a:t>piloto</a:t>
            </a:r>
            <a:r>
              <a:rPr lang="en-US" sz="2932" spc="73">
                <a:solidFill>
                  <a:srgbClr val="562010"/>
                </a:solidFill>
                <a:latin typeface="League Spartan"/>
              </a:rPr>
              <a:t> capacitado que guíe la nave en cierta travesía.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543" y="1456358"/>
            <a:ext cx="15821847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64">
                <a:solidFill>
                  <a:srgbClr val="FFFFFF"/>
                </a:solidFill>
                <a:latin typeface="League Spartan"/>
              </a:rPr>
              <a:t>La comprensión de Efesios 4:13 les ayudó a los primeros adventistas a entender que el don de profecía continuaría hasta el regreso de Cristo, hay una ilustración de ello: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902027" y="192234"/>
            <a:ext cx="11902226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12">
                <a:solidFill>
                  <a:srgbClr val="562010"/>
                </a:solidFill>
                <a:latin typeface="League Spartan"/>
              </a:rPr>
              <a:t>DONES DEL JESÚS EXALTADO II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9 de agosto del 2023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-2259500" y="9668679"/>
            <a:ext cx="22807001" cy="5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League Spartan Bold"/>
              </a:rPr>
              <a:t>Referencia: Uriah Smith, "Do We Discard the Bible by Endorsing the Visions?", Review and Herald, January 13 1863, p. 52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153754" y="2899109"/>
            <a:ext cx="6448117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64">
                <a:solidFill>
                  <a:srgbClr val="562010"/>
                </a:solidFill>
                <a:latin typeface="League Spartan"/>
              </a:rPr>
              <a:t>¿Quién entonces, obedece el manual original de </a:t>
            </a:r>
            <a:r>
              <a:rPr lang="en-US" sz="2599" spc="64" u="sng">
                <a:solidFill>
                  <a:srgbClr val="562010"/>
                </a:solidFill>
                <a:latin typeface="League Spartan"/>
              </a:rPr>
              <a:t>instrucciones</a:t>
            </a:r>
            <a:r>
              <a:rPr lang="en-US" sz="2599" spc="64">
                <a:solidFill>
                  <a:srgbClr val="562010"/>
                </a:solidFill>
                <a:latin typeface="League Spartan"/>
              </a:rPr>
              <a:t>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724061" y="8420269"/>
            <a:ext cx="3151060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64">
                <a:solidFill>
                  <a:srgbClr val="562010"/>
                </a:solidFill>
                <a:latin typeface="League Spartan"/>
              </a:rPr>
              <a:t>¿Quien </a:t>
            </a:r>
            <a:r>
              <a:rPr lang="en-US" sz="2599" spc="64" u="sng">
                <a:solidFill>
                  <a:srgbClr val="562010"/>
                </a:solidFill>
                <a:latin typeface="League Spartan"/>
              </a:rPr>
              <a:t>rechaza al piloto</a:t>
            </a:r>
            <a:r>
              <a:rPr lang="en-US" sz="2599" spc="64">
                <a:solidFill>
                  <a:srgbClr val="562010"/>
                </a:solidFill>
                <a:latin typeface="League Spartan"/>
              </a:rPr>
              <a:t>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108240" y="8420269"/>
            <a:ext cx="3151060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64">
                <a:solidFill>
                  <a:srgbClr val="562010"/>
                </a:solidFill>
                <a:latin typeface="League Spartan"/>
              </a:rPr>
              <a:t>¿Quien </a:t>
            </a:r>
            <a:r>
              <a:rPr lang="en-US" sz="2599" spc="64" u="sng">
                <a:solidFill>
                  <a:srgbClr val="562010"/>
                </a:solidFill>
                <a:latin typeface="League Spartan"/>
              </a:rPr>
              <a:t>acepta al piloto</a:t>
            </a:r>
            <a:r>
              <a:rPr lang="en-US" sz="2599" spc="64">
                <a:solidFill>
                  <a:srgbClr val="562010"/>
                </a:solidFill>
                <a:latin typeface="League Spartan"/>
              </a:rPr>
              <a:t>?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BA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0941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1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1" y="55880"/>
                    <a:pt x="1500941" y="124460"/>
                  </a:cubicBezTo>
                  <a:lnTo>
                    <a:pt x="1500941" y="1623334"/>
                  </a:lnTo>
                  <a:cubicBezTo>
                    <a:pt x="1500941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3D322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1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3D322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3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9D99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D322D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340394" y="118106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88651" y="8446079"/>
            <a:ext cx="18465302" cy="1409066"/>
            <a:chOff x="0" y="0"/>
            <a:chExt cx="6246287" cy="4766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246287" cy="476647"/>
            </a:xfrm>
            <a:custGeom>
              <a:avLst/>
              <a:gdLst/>
              <a:ahLst/>
              <a:cxnLst/>
              <a:rect r="r" b="b" t="t" l="l"/>
              <a:pathLst>
                <a:path h="476647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476647"/>
                  </a:lnTo>
                  <a:lnTo>
                    <a:pt x="0" y="476647"/>
                  </a:lnTo>
                  <a:close/>
                </a:path>
              </a:pathLst>
            </a:custGeom>
            <a:solidFill>
              <a:srgbClr val="3D322D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065910" y="3373235"/>
            <a:ext cx="2859540" cy="4737189"/>
          </a:xfrm>
          <a:custGeom>
            <a:avLst/>
            <a:gdLst/>
            <a:ahLst/>
            <a:cxnLst/>
            <a:rect r="r" b="b" t="t" l="l"/>
            <a:pathLst>
              <a:path h="4737189" w="2859540">
                <a:moveTo>
                  <a:pt x="0" y="0"/>
                </a:moveTo>
                <a:lnTo>
                  <a:pt x="2859540" y="0"/>
                </a:lnTo>
                <a:lnTo>
                  <a:pt x="2859540" y="4737190"/>
                </a:lnTo>
                <a:lnTo>
                  <a:pt x="0" y="473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360791" y="3373235"/>
            <a:ext cx="4606124" cy="4421879"/>
          </a:xfrm>
          <a:custGeom>
            <a:avLst/>
            <a:gdLst/>
            <a:ahLst/>
            <a:cxnLst/>
            <a:rect r="r" b="b" t="t" l="l"/>
            <a:pathLst>
              <a:path h="4421879" w="4606124">
                <a:moveTo>
                  <a:pt x="0" y="0"/>
                </a:moveTo>
                <a:lnTo>
                  <a:pt x="4606124" y="0"/>
                </a:lnTo>
                <a:lnTo>
                  <a:pt x="4606124" y="4421879"/>
                </a:lnTo>
                <a:lnTo>
                  <a:pt x="0" y="442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7069352" y="5473788"/>
            <a:ext cx="4683227" cy="128789"/>
          </a:xfrm>
          <a:custGeom>
            <a:avLst/>
            <a:gdLst/>
            <a:ahLst/>
            <a:cxnLst/>
            <a:rect r="r" b="b" t="t" l="l"/>
            <a:pathLst>
              <a:path h="128789" w="4683227">
                <a:moveTo>
                  <a:pt x="0" y="0"/>
                </a:moveTo>
                <a:lnTo>
                  <a:pt x="4683227" y="0"/>
                </a:lnTo>
                <a:lnTo>
                  <a:pt x="4683227" y="128788"/>
                </a:lnTo>
                <a:lnTo>
                  <a:pt x="0" y="1287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72257" y="3707888"/>
            <a:ext cx="2016930" cy="355484"/>
          </a:xfrm>
          <a:custGeom>
            <a:avLst/>
            <a:gdLst/>
            <a:ahLst/>
            <a:cxnLst/>
            <a:rect r="r" b="b" t="t" l="l"/>
            <a:pathLst>
              <a:path h="355484" w="2016930">
                <a:moveTo>
                  <a:pt x="0" y="0"/>
                </a:moveTo>
                <a:lnTo>
                  <a:pt x="2016930" y="0"/>
                </a:lnTo>
                <a:lnTo>
                  <a:pt x="2016930" y="355484"/>
                </a:lnTo>
                <a:lnTo>
                  <a:pt x="0" y="3554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0" y="3104477"/>
            <a:ext cx="48822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CUERPO (IGLESIA) ENFERMO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543" y="1387124"/>
            <a:ext cx="15821847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75">
                <a:solidFill>
                  <a:srgbClr val="FFFFFF"/>
                </a:solidFill>
                <a:latin typeface="League Spartan"/>
              </a:rPr>
              <a:t>Pablo percibió que algunos factores amenazaban la madurez cristiana </a:t>
            </a:r>
          </a:p>
          <a:p>
            <a:pPr algn="ctr">
              <a:lnSpc>
                <a:spcPts val="4200"/>
              </a:lnSpc>
            </a:pPr>
            <a:r>
              <a:rPr lang="en-US" sz="3000" spc="75">
                <a:solidFill>
                  <a:srgbClr val="FFFFFF"/>
                </a:solidFill>
                <a:latin typeface="League Spartan"/>
              </a:rPr>
              <a:t>de la iglesia y la analogía del cuerpo nos ayuda a entenderlo.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873452" y="201759"/>
            <a:ext cx="11902226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spc="112">
                <a:solidFill>
                  <a:srgbClr val="3D322D"/>
                </a:solidFill>
                <a:latin typeface="League Spartan"/>
              </a:rPr>
              <a:t>CRECER EN CRISTO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1543" y="121408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10 de agosto del 2023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-2259500" y="9929694"/>
            <a:ext cx="22807001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A3A3A"/>
                </a:solidFill>
                <a:latin typeface="League Spartan Bold"/>
              </a:rPr>
              <a:t>Contenido y diseño: Eduardo Harada - Traducción: Eliezer GC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44850" y="8527423"/>
            <a:ext cx="17598301" cy="1171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73"/>
              </a:lnSpc>
            </a:pPr>
            <a:r>
              <a:rPr lang="en-US" sz="3099">
                <a:solidFill>
                  <a:srgbClr val="FFFFFF"/>
                </a:solidFill>
                <a:latin typeface="League Spartan"/>
              </a:rPr>
              <a:t>Pablo defendió la unidad de la iglesia, lo que requiere esfuerzo constante </a:t>
            </a:r>
          </a:p>
          <a:p>
            <a:pPr algn="ctr">
              <a:lnSpc>
                <a:spcPts val="4773"/>
              </a:lnSpc>
            </a:pPr>
            <a:r>
              <a:rPr lang="en-US" sz="3099">
                <a:solidFill>
                  <a:srgbClr val="FFFFFF"/>
                </a:solidFill>
                <a:latin typeface="League Spartan"/>
              </a:rPr>
              <a:t>(Ef 4:3) y la participación activa en el cuerpo de Cristo (Ef 4:11-16).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4583462" y="3675502"/>
            <a:ext cx="2384433" cy="420256"/>
          </a:xfrm>
          <a:custGeom>
            <a:avLst/>
            <a:gdLst/>
            <a:ahLst/>
            <a:cxnLst/>
            <a:rect r="r" b="b" t="t" l="l"/>
            <a:pathLst>
              <a:path h="420256" w="2384433">
                <a:moveTo>
                  <a:pt x="0" y="0"/>
                </a:moveTo>
                <a:lnTo>
                  <a:pt x="2384433" y="0"/>
                </a:lnTo>
                <a:lnTo>
                  <a:pt x="2384433" y="420256"/>
                </a:lnTo>
                <a:lnTo>
                  <a:pt x="0" y="42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3276937" y="3101347"/>
            <a:ext cx="501106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CUERPO (IGLESIA) SALUDABLE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0" y="4977772"/>
            <a:ext cx="48822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Promueve la división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(Rm 16:17)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0" y="6851067"/>
            <a:ext cx="48822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Cimentado en doctrinas falsas (Ef 4:14)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341331" y="4976207"/>
            <a:ext cx="48822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Promueve la unión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(Rm 15:5-7)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341331" y="6851067"/>
            <a:ext cx="48822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Cimentado en verdad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3D322D"/>
                </a:solidFill>
                <a:latin typeface="League Spartan"/>
              </a:rPr>
              <a:t>y amor (Ef 4:15)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081901" y="193830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2 Bold"/>
              </a:rPr>
              <a:t>INFOLECCIÓN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DAFrVbPD9v8</dc:identifier>
  <dcterms:modified xsi:type="dcterms:W3CDTF">2011-08-01T06:04:30Z</dcterms:modified>
  <cp:revision>1</cp:revision>
  <dc:title>Lección 7 A (3º TRI 2023)</dc:title>
</cp:coreProperties>
</file>