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</p:sldIdLst>
  <p:sldSz cx="18288000" cy="10287000"/>
  <p:notesSz cx="6858000" cy="9144000"/>
  <p:embeddedFontLst>
    <p:embeddedFont>
      <p:font typeface="Open Sans Extra Bold 2" charset="1" panose="020B0906030804020204"/>
      <p:regular r:id="rId6"/>
    </p:embeddedFont>
    <p:embeddedFont>
      <p:font typeface="Open Sans Extra Bold 2 Italics" charset="1" panose="020B0906030804020204"/>
      <p:regular r:id="rId7"/>
    </p:embeddedFont>
    <p:embeddedFont>
      <p:font typeface="Peace Sans" charset="1" panose="02000505040000020004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League Spartan" charset="1" panose="00000800000000000000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Open Sans Extra Bold 1" charset="1" panose="020B0906030804020204"/>
      <p:regular r:id="rId18"/>
    </p:embeddedFont>
    <p:embeddedFont>
      <p:font typeface="Open Sans Extra Bold 1 Italics" charset="1" panose="020B0906030804020204"/>
      <p:regular r:id="rId19"/>
    </p:embeddedFont>
    <p:embeddedFont>
      <p:font typeface="Assistant" charset="1" panose="00000500000000000000"/>
      <p:regular r:id="rId20"/>
    </p:embeddedFont>
    <p:embeddedFont>
      <p:font typeface="Assistant Bold" charset="1" panose="00000800000000000000"/>
      <p:regular r:id="rId21"/>
    </p:embeddedFont>
    <p:embeddedFont>
      <p:font typeface="Assistant Extra-Light" charset="1" panose="00000300000000000000"/>
      <p:regular r:id="rId22"/>
    </p:embeddedFont>
    <p:embeddedFont>
      <p:font typeface="Assistant Light" charset="1" panose="00000400000000000000"/>
      <p:regular r:id="rId23"/>
    </p:embeddedFont>
    <p:embeddedFont>
      <p:font typeface="Assistant Semi-Bold" charset="1" panose="00000700000000000000"/>
      <p:regular r:id="rId24"/>
    </p:embeddedFont>
    <p:embeddedFont>
      <p:font typeface="Assistant Ultra-Bold" charset="1" panose="00000900000000000000"/>
      <p:regular r:id="rId25"/>
    </p:embeddedFont>
    <p:embeddedFont>
      <p:font typeface="GFS Neohellenic" charset="1" panose="0200080000000009000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png" Type="http://schemas.openxmlformats.org/officeDocument/2006/relationships/image"/><Relationship Id="rId3" Target="../media/image10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2" Target="../media/image16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2.png" Type="http://schemas.openxmlformats.org/officeDocument/2006/relationships/image"/><Relationship Id="rId12" Target="../media/image43.sv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16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11" Target="../media/image55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80.png" Type="http://schemas.openxmlformats.org/officeDocument/2006/relationships/image"/><Relationship Id="rId17" Target="../media/image81.svg" Type="http://schemas.openxmlformats.org/officeDocument/2006/relationships/image"/><Relationship Id="rId18" Target="../media/image82.png" Type="http://schemas.openxmlformats.org/officeDocument/2006/relationships/image"/><Relationship Id="rId19" Target="../media/image83.svg" Type="http://schemas.openxmlformats.org/officeDocument/2006/relationships/image"/><Relationship Id="rId2" Target="../media/image66.png" Type="http://schemas.openxmlformats.org/officeDocument/2006/relationships/image"/><Relationship Id="rId20" Target="../media/image84.png" Type="http://schemas.openxmlformats.org/officeDocument/2006/relationships/image"/><Relationship Id="rId21" Target="../media/image85.sv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24" Target="../media/image13.png" Type="http://schemas.openxmlformats.org/officeDocument/2006/relationships/image"/><Relationship Id="rId3" Target="../media/image67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png" Type="http://schemas.openxmlformats.org/officeDocument/2006/relationships/image"/><Relationship Id="rId11" Target="../media/image95.svg" Type="http://schemas.openxmlformats.org/officeDocument/2006/relationships/image"/><Relationship Id="rId12" Target="../media/image96.png" Type="http://schemas.openxmlformats.org/officeDocument/2006/relationships/image"/><Relationship Id="rId13" Target="../media/image97.svg" Type="http://schemas.openxmlformats.org/officeDocument/2006/relationships/image"/><Relationship Id="rId14" Target="../media/image98.png" Type="http://schemas.openxmlformats.org/officeDocument/2006/relationships/image"/><Relationship Id="rId15" Target="../media/image99.svg" Type="http://schemas.openxmlformats.org/officeDocument/2006/relationships/image"/><Relationship Id="rId16" Target="../media/image100.png" Type="http://schemas.openxmlformats.org/officeDocument/2006/relationships/image"/><Relationship Id="rId17" Target="../media/image101.svg" Type="http://schemas.openxmlformats.org/officeDocument/2006/relationships/image"/><Relationship Id="rId18" Target="../media/image102.png" Type="http://schemas.openxmlformats.org/officeDocument/2006/relationships/image"/><Relationship Id="rId19" Target="../media/image103.svg" Type="http://schemas.openxmlformats.org/officeDocument/2006/relationships/image"/><Relationship Id="rId2" Target="../media/image86.png" Type="http://schemas.openxmlformats.org/officeDocument/2006/relationships/image"/><Relationship Id="rId20" Target="../media/image11.png" Type="http://schemas.openxmlformats.org/officeDocument/2006/relationships/image"/><Relationship Id="rId21" Target="../media/image12.svg" Type="http://schemas.openxmlformats.org/officeDocument/2006/relationships/image"/><Relationship Id="rId22" Target="../media/image13.png" Type="http://schemas.openxmlformats.org/officeDocument/2006/relationships/image"/><Relationship Id="rId3" Target="../media/image87.svg" Type="http://schemas.openxmlformats.org/officeDocument/2006/relationships/image"/><Relationship Id="rId4" Target="../media/image88.png" Type="http://schemas.openxmlformats.org/officeDocument/2006/relationships/image"/><Relationship Id="rId5" Target="../media/image89.svg" Type="http://schemas.openxmlformats.org/officeDocument/2006/relationships/image"/><Relationship Id="rId6" Target="../media/image90.png" Type="http://schemas.openxmlformats.org/officeDocument/2006/relationships/image"/><Relationship Id="rId7" Target="../media/image91.svg" Type="http://schemas.openxmlformats.org/officeDocument/2006/relationships/image"/><Relationship Id="rId8" Target="../media/image92.png" Type="http://schemas.openxmlformats.org/officeDocument/2006/relationships/image"/><Relationship Id="rId9" Target="../media/image9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236252" y="6371637"/>
            <a:ext cx="1923442" cy="2566015"/>
          </a:xfrm>
          <a:custGeom>
            <a:avLst/>
            <a:gdLst/>
            <a:ahLst/>
            <a:cxnLst/>
            <a:rect r="r" b="b" t="t" l="l"/>
            <a:pathLst>
              <a:path h="2566015" w="1923442">
                <a:moveTo>
                  <a:pt x="0" y="0"/>
                </a:moveTo>
                <a:lnTo>
                  <a:pt x="1923442" y="0"/>
                </a:lnTo>
                <a:lnTo>
                  <a:pt x="1923442" y="2566015"/>
                </a:lnTo>
                <a:lnTo>
                  <a:pt x="0" y="2566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6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25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126959" y="3616654"/>
            <a:ext cx="2142028" cy="2440062"/>
          </a:xfrm>
          <a:custGeom>
            <a:avLst/>
            <a:gdLst/>
            <a:ahLst/>
            <a:cxnLst/>
            <a:rect r="r" b="b" t="t" l="l"/>
            <a:pathLst>
              <a:path h="2440062" w="2142028">
                <a:moveTo>
                  <a:pt x="0" y="0"/>
                </a:moveTo>
                <a:lnTo>
                  <a:pt x="2142028" y="0"/>
                </a:lnTo>
                <a:lnTo>
                  <a:pt x="2142028" y="2440062"/>
                </a:lnTo>
                <a:lnTo>
                  <a:pt x="0" y="2440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207" r="-1882" b="-811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275570" y="378426"/>
            <a:ext cx="2142028" cy="2857625"/>
          </a:xfrm>
          <a:custGeom>
            <a:avLst/>
            <a:gdLst/>
            <a:ahLst/>
            <a:cxnLst/>
            <a:rect r="r" b="b" t="t" l="l"/>
            <a:pathLst>
              <a:path h="2857625" w="2142028">
                <a:moveTo>
                  <a:pt x="0" y="0"/>
                </a:moveTo>
                <a:lnTo>
                  <a:pt x="2142028" y="0"/>
                </a:lnTo>
                <a:lnTo>
                  <a:pt x="2142028" y="2857625"/>
                </a:lnTo>
                <a:lnTo>
                  <a:pt x="0" y="2857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4833496" y="8671159"/>
            <a:ext cx="2728954" cy="553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653">
                <a:solidFill>
                  <a:srgbClr val="179EFE"/>
                </a:solidFill>
                <a:latin typeface="League Spartan"/>
              </a:rPr>
              <a:t>Ilustració﻿n de portada:</a:t>
            </a:r>
            <a:r>
              <a:rPr lang="en-US" sz="1653">
                <a:solidFill>
                  <a:srgbClr val="179EFE"/>
                </a:solidFill>
                <a:latin typeface="League Spartan"/>
              </a:rPr>
              <a:t>  </a:t>
            </a:r>
          </a:p>
          <a:p>
            <a:pPr algn="ctr">
              <a:lnSpc>
                <a:spcPts val="2232"/>
              </a:lnSpc>
            </a:pPr>
            <a:r>
              <a:rPr lang="en-US" sz="1653">
                <a:solidFill>
                  <a:srgbClr val="FFFFFF"/>
                </a:solidFill>
                <a:latin typeface="League Spartan"/>
              </a:rPr>
              <a:t> Adinan Batista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275570" y="5915705"/>
            <a:ext cx="1884124" cy="52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6"/>
              </a:lnSpc>
            </a:pPr>
            <a:r>
              <a:rPr lang="en-US" sz="1619">
                <a:solidFill>
                  <a:srgbClr val="179EFE"/>
                </a:solidFill>
                <a:latin typeface="League Spartan"/>
              </a:rPr>
              <a:t>Diseño:</a:t>
            </a:r>
          </a:p>
          <a:p>
            <a:pPr algn="ctr">
              <a:lnSpc>
                <a:spcPts val="2186"/>
              </a:lnSpc>
            </a:pPr>
            <a:r>
              <a:rPr lang="en-US" sz="1619">
                <a:solidFill>
                  <a:srgbClr val="FFFFFF"/>
                </a:solidFill>
                <a:latin typeface="League Spartan"/>
              </a:rPr>
              <a:t>Elton Batista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236252" y="2959264"/>
            <a:ext cx="1884124" cy="52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6"/>
              </a:lnSpc>
            </a:pPr>
            <a:r>
              <a:rPr lang="en-US" sz="1619">
                <a:solidFill>
                  <a:srgbClr val="179EFE"/>
                </a:solidFill>
                <a:latin typeface="League Spartan"/>
              </a:rPr>
              <a:t>Contenido:</a:t>
            </a:r>
          </a:p>
          <a:p>
            <a:pPr algn="ctr">
              <a:lnSpc>
                <a:spcPts val="2186"/>
              </a:lnSpc>
            </a:pPr>
            <a:r>
              <a:rPr lang="en-US" sz="1619">
                <a:solidFill>
                  <a:srgbClr val="FFFFFF"/>
                </a:solidFill>
                <a:latin typeface="League Spartan"/>
              </a:rPr>
              <a:t>Luis Claudio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776057" y="7940237"/>
            <a:ext cx="1171418" cy="1241224"/>
          </a:xfrm>
          <a:custGeom>
            <a:avLst/>
            <a:gdLst/>
            <a:ahLst/>
            <a:cxnLst/>
            <a:rect r="r" b="b" t="t" l="l"/>
            <a:pathLst>
              <a:path h="1241224" w="1171418">
                <a:moveTo>
                  <a:pt x="0" y="0"/>
                </a:moveTo>
                <a:lnTo>
                  <a:pt x="1171418" y="0"/>
                </a:lnTo>
                <a:lnTo>
                  <a:pt x="1171418" y="1241224"/>
                </a:lnTo>
                <a:lnTo>
                  <a:pt x="0" y="1241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3039" t="-18915" r="-59829" b="-49496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711852" y="8034430"/>
            <a:ext cx="2987833" cy="747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6"/>
              </a:lnSpc>
            </a:pPr>
            <a:r>
              <a:rPr lang="en-US" sz="4068">
                <a:solidFill>
                  <a:srgbClr val="179EFE"/>
                </a:solidFill>
                <a:latin typeface="Peace Sans"/>
              </a:rPr>
              <a:t>LECCIÓN 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11852" y="8777614"/>
            <a:ext cx="15998272" cy="704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1"/>
              </a:lnSpc>
            </a:pPr>
            <a:r>
              <a:rPr lang="en-US" sz="4299" spc="107">
                <a:solidFill>
                  <a:srgbClr val="FFFFFF"/>
                </a:solidFill>
                <a:latin typeface="Peace Sans"/>
              </a:rPr>
              <a:t>EL MISTERIO DEL EVANGELIO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 - 2023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95541" y="9220200"/>
            <a:ext cx="1551500" cy="233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304" spc="258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Equipo: Adinan Batista, Bruno Flávio, Cíntia Bini, Eduardo Harada, Elias Duarte, Eliezer GC, Eleandro Borel, Elton Batista, Emenson Camara, Esron Waslley, Gusttavo Santana, </a:t>
            </a:r>
          </a:p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Ultra-Bold"/>
              </a:rPr>
              <a:t>  Manoel Roberto, Nkosi Moyo, Patrícia Sales, Pablo Amon, Ramon Gomes, René Henriquez, Valdeane Costa e Willian Arsenio.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78" t="0" r="-3767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0304" y="196217"/>
            <a:ext cx="6360201" cy="14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5"/>
              </a:lnSpc>
            </a:pPr>
            <a:r>
              <a:rPr lang="en-US" sz="8454">
                <a:solidFill>
                  <a:srgbClr val="FFBD59"/>
                </a:solidFill>
                <a:latin typeface="GFS Neohellenic"/>
              </a:rPr>
              <a:t>Πρὸς Ἐφεσίους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901" y="6920914"/>
            <a:ext cx="2183303" cy="2313408"/>
          </a:xfrm>
          <a:custGeom>
            <a:avLst/>
            <a:gdLst/>
            <a:ahLst/>
            <a:cxnLst/>
            <a:rect r="r" b="b" t="t" l="l"/>
            <a:pathLst>
              <a:path h="2313408" w="2183303">
                <a:moveTo>
                  <a:pt x="0" y="0"/>
                </a:moveTo>
                <a:lnTo>
                  <a:pt x="2183303" y="0"/>
                </a:lnTo>
                <a:lnTo>
                  <a:pt x="2183303" y="2313407"/>
                </a:lnTo>
                <a:lnTo>
                  <a:pt x="0" y="231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9" t="-18915" r="-59829" b="-494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2901" y="922972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B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40214" y="2983600"/>
            <a:ext cx="9652063" cy="66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0"/>
              </a:lnSpc>
            </a:pPr>
            <a:r>
              <a:rPr lang="en-US" sz="3100" spc="3">
                <a:solidFill>
                  <a:srgbClr val="FFFFFF"/>
                </a:solidFill>
                <a:latin typeface="League Spartan"/>
              </a:rPr>
              <a:t>« Y a Aquel que es poderoso para hacer todas las cosas mucho más abundantemente de lo que pedimos o entendemos, según el poder que actúa en nosotros, a él sea gloria en la iglesia en Cristo Jesús por todas las edades, por los siglos de los siglos. Amén. »</a:t>
            </a:r>
          </a:p>
          <a:p>
            <a:pPr algn="ctr">
              <a:lnSpc>
                <a:spcPts val="6399"/>
              </a:lnSpc>
            </a:pPr>
            <a:r>
              <a:rPr lang="en-US" sz="3184" spc="3">
                <a:solidFill>
                  <a:srgbClr val="FFC200"/>
                </a:solidFill>
                <a:latin typeface="League Spartan"/>
              </a:rPr>
              <a:t>(Efesios 3:20, 21)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65539" y="2683967"/>
            <a:ext cx="7422461" cy="7603033"/>
          </a:xfrm>
          <a:custGeom>
            <a:avLst/>
            <a:gdLst/>
            <a:ahLst/>
            <a:cxnLst/>
            <a:rect r="r" b="b" t="t" l="l"/>
            <a:pathLst>
              <a:path h="7603033" w="7422461">
                <a:moveTo>
                  <a:pt x="0" y="0"/>
                </a:moveTo>
                <a:lnTo>
                  <a:pt x="7422461" y="0"/>
                </a:lnTo>
                <a:lnTo>
                  <a:pt x="7422461" y="7603033"/>
                </a:lnTo>
                <a:lnTo>
                  <a:pt x="0" y="7603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87067" y="1375904"/>
            <a:ext cx="10196710" cy="103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9">
                <a:solidFill>
                  <a:srgbClr val="000B26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B26"/>
                </a:solidFill>
                <a:latin typeface="League Spartan"/>
              </a:rPr>
              <a:t>Lección 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87067" y="217215"/>
            <a:ext cx="11610419" cy="794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945" spc="123">
                <a:solidFill>
                  <a:srgbClr val="000B26"/>
                </a:solidFill>
                <a:latin typeface="League Spartan"/>
              </a:rPr>
              <a:t>EL MISTERIO DEL EVANGELIO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1" id="41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000B26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C2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391" y="0"/>
            <a:ext cx="9756391" cy="9756391"/>
          </a:xfrm>
          <a:custGeom>
            <a:avLst/>
            <a:gdLst/>
            <a:ahLst/>
            <a:cxnLst/>
            <a:rect r="r" b="b" t="t" l="l"/>
            <a:pathLst>
              <a:path h="9756391" w="9756391">
                <a:moveTo>
                  <a:pt x="0" y="0"/>
                </a:moveTo>
                <a:lnTo>
                  <a:pt x="9756391" y="0"/>
                </a:lnTo>
                <a:lnTo>
                  <a:pt x="9756391" y="9756391"/>
                </a:lnTo>
                <a:lnTo>
                  <a:pt x="0" y="9756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87629" y="0"/>
            <a:ext cx="9756391" cy="9756391"/>
          </a:xfrm>
          <a:custGeom>
            <a:avLst/>
            <a:gdLst/>
            <a:ahLst/>
            <a:cxnLst/>
            <a:rect r="r" b="b" t="t" l="l"/>
            <a:pathLst>
              <a:path h="9756391" w="9756391">
                <a:moveTo>
                  <a:pt x="0" y="0"/>
                </a:moveTo>
                <a:lnTo>
                  <a:pt x="9756391" y="0"/>
                </a:lnTo>
                <a:lnTo>
                  <a:pt x="9756391" y="9756391"/>
                </a:lnTo>
                <a:lnTo>
                  <a:pt x="0" y="9756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31373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31373E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1373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31373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924128" y="9756391"/>
            <a:ext cx="19481597" cy="1061217"/>
            <a:chOff x="0" y="0"/>
            <a:chExt cx="12123482" cy="660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31373E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381420" y="169104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09432" y="3087485"/>
            <a:ext cx="6312745" cy="6304854"/>
          </a:xfrm>
          <a:custGeom>
            <a:avLst/>
            <a:gdLst/>
            <a:ahLst/>
            <a:cxnLst/>
            <a:rect r="r" b="b" t="t" l="l"/>
            <a:pathLst>
              <a:path h="6304854" w="6312745">
                <a:moveTo>
                  <a:pt x="0" y="0"/>
                </a:moveTo>
                <a:lnTo>
                  <a:pt x="6312745" y="0"/>
                </a:lnTo>
                <a:lnTo>
                  <a:pt x="6312745" y="6304854"/>
                </a:lnTo>
                <a:lnTo>
                  <a:pt x="0" y="6304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990904" y="3422911"/>
            <a:ext cx="10041596" cy="5489587"/>
          </a:xfrm>
          <a:custGeom>
            <a:avLst/>
            <a:gdLst/>
            <a:ahLst/>
            <a:cxnLst/>
            <a:rect r="r" b="b" t="t" l="l"/>
            <a:pathLst>
              <a:path h="5489587" w="10041596">
                <a:moveTo>
                  <a:pt x="0" y="0"/>
                </a:moveTo>
                <a:lnTo>
                  <a:pt x="10041596" y="0"/>
                </a:lnTo>
                <a:lnTo>
                  <a:pt x="10041596" y="5489587"/>
                </a:lnTo>
                <a:lnTo>
                  <a:pt x="0" y="5489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33433" y="5566734"/>
            <a:ext cx="622129" cy="1281539"/>
          </a:xfrm>
          <a:custGeom>
            <a:avLst/>
            <a:gdLst/>
            <a:ahLst/>
            <a:cxnLst/>
            <a:rect r="r" b="b" t="t" l="l"/>
            <a:pathLst>
              <a:path h="1281539" w="622129">
                <a:moveTo>
                  <a:pt x="0" y="0"/>
                </a:moveTo>
                <a:lnTo>
                  <a:pt x="622129" y="0"/>
                </a:lnTo>
                <a:lnTo>
                  <a:pt x="622129" y="1281539"/>
                </a:lnTo>
                <a:lnTo>
                  <a:pt x="0" y="12815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88942" y="3523527"/>
            <a:ext cx="911112" cy="1005365"/>
          </a:xfrm>
          <a:custGeom>
            <a:avLst/>
            <a:gdLst/>
            <a:ahLst/>
            <a:cxnLst/>
            <a:rect r="r" b="b" t="t" l="l"/>
            <a:pathLst>
              <a:path h="1005365" w="911112">
                <a:moveTo>
                  <a:pt x="0" y="0"/>
                </a:moveTo>
                <a:lnTo>
                  <a:pt x="911112" y="0"/>
                </a:lnTo>
                <a:lnTo>
                  <a:pt x="911112" y="1005365"/>
                </a:lnTo>
                <a:lnTo>
                  <a:pt x="0" y="1005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43918" y="7974962"/>
            <a:ext cx="1001160" cy="923570"/>
          </a:xfrm>
          <a:custGeom>
            <a:avLst/>
            <a:gdLst/>
            <a:ahLst/>
            <a:cxnLst/>
            <a:rect r="r" b="b" t="t" l="l"/>
            <a:pathLst>
              <a:path h="923570" w="1001160">
                <a:moveTo>
                  <a:pt x="0" y="0"/>
                </a:moveTo>
                <a:lnTo>
                  <a:pt x="1001160" y="0"/>
                </a:lnTo>
                <a:lnTo>
                  <a:pt x="1001160" y="923570"/>
                </a:lnTo>
                <a:lnTo>
                  <a:pt x="0" y="923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56459" y="1268734"/>
            <a:ext cx="15068890" cy="1247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sz="3381">
                <a:solidFill>
                  <a:srgbClr val="FFFFFF"/>
                </a:solidFill>
                <a:latin typeface="League Spartan Bold"/>
              </a:rPr>
              <a:t>Tanto judíos como gentiles recibieron el mismo Espíritu cuando creyeron en Cristo (Hh 11:15-17); Por eso, estos últimos son: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29 de julio del 2023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950006" y="3762347"/>
            <a:ext cx="8123393" cy="5723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189"/>
              </a:lnSpc>
            </a:pPr>
            <a:r>
              <a:rPr lang="en-US" sz="4836">
                <a:solidFill>
                  <a:srgbClr val="3A3A3A"/>
                </a:solidFill>
                <a:latin typeface="League Spartan Bold"/>
              </a:rPr>
              <a:t>Los miembros de la iglesia de Dios son de  toda nación, tribu, lengua y pueblo. </a:t>
            </a:r>
          </a:p>
          <a:p>
            <a:pPr algn="just" marL="0" indent="0" lvl="0">
              <a:lnSpc>
                <a:spcPts val="9189"/>
              </a:lnSpc>
            </a:pPr>
            <a:r>
              <a:rPr lang="en-US" sz="4836">
                <a:solidFill>
                  <a:srgbClr val="3A3A3A"/>
                </a:solidFill>
                <a:latin typeface="League Spartan Bold"/>
              </a:rPr>
              <a:t>(Apocalipsis 14:6, 7).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983239" y="9839372"/>
            <a:ext cx="12745851" cy="33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>
                <a:solidFill>
                  <a:srgbClr val="FFFFFF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87067" y="231626"/>
            <a:ext cx="11610419" cy="794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945" spc="123">
                <a:solidFill>
                  <a:srgbClr val="FFFFFF"/>
                </a:solidFill>
                <a:latin typeface="League Spartan"/>
              </a:rPr>
              <a:t>EL MISTERIO DEL EVANGELIO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097539" y="3360873"/>
            <a:ext cx="3932818" cy="116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8"/>
              </a:lnSpc>
            </a:pPr>
            <a:r>
              <a:rPr lang="en-US" sz="3200">
                <a:solidFill>
                  <a:srgbClr val="FFFFFF"/>
                </a:solidFill>
                <a:latin typeface="League Spartan Bold"/>
              </a:rPr>
              <a:t>Coherederos de Dios (Ef 3:6a)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92764" y="5617949"/>
            <a:ext cx="4730742" cy="116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8"/>
              </a:lnSpc>
            </a:pPr>
            <a:r>
              <a:rPr lang="en-US" sz="3200">
                <a:solidFill>
                  <a:srgbClr val="FFFFFF"/>
                </a:solidFill>
                <a:latin typeface="League Spartan Bold"/>
              </a:rPr>
              <a:t>Miembros del mismo cuerpo (Ef 3:6b)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097539" y="7809875"/>
            <a:ext cx="4324637" cy="116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8"/>
              </a:lnSpc>
            </a:pPr>
            <a:r>
              <a:rPr lang="en-US" sz="3200">
                <a:solidFill>
                  <a:srgbClr val="FFFFFF"/>
                </a:solidFill>
                <a:latin typeface="League Spartan Bold"/>
              </a:rPr>
              <a:t>Copartícipes de la promesa (Ef 3:6c)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7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55BCC7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55BCC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55BCC7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EB676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924128" y="9756391"/>
            <a:ext cx="19481597" cy="1061217"/>
            <a:chOff x="0" y="0"/>
            <a:chExt cx="1212348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FABC79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364173" y="79294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99728" y="3055353"/>
            <a:ext cx="13197759" cy="6202947"/>
          </a:xfrm>
          <a:custGeom>
            <a:avLst/>
            <a:gdLst/>
            <a:ahLst/>
            <a:cxnLst/>
            <a:rect r="r" b="b" t="t" l="l"/>
            <a:pathLst>
              <a:path h="6202947" w="13197759">
                <a:moveTo>
                  <a:pt x="0" y="0"/>
                </a:moveTo>
                <a:lnTo>
                  <a:pt x="13197759" y="0"/>
                </a:lnTo>
                <a:lnTo>
                  <a:pt x="13197759" y="6202947"/>
                </a:lnTo>
                <a:lnTo>
                  <a:pt x="0" y="6202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785618" y="5095572"/>
            <a:ext cx="1528531" cy="1108880"/>
          </a:xfrm>
          <a:custGeom>
            <a:avLst/>
            <a:gdLst/>
            <a:ahLst/>
            <a:cxnLst/>
            <a:rect r="r" b="b" t="t" l="l"/>
            <a:pathLst>
              <a:path h="1108880" w="1528531">
                <a:moveTo>
                  <a:pt x="0" y="0"/>
                </a:moveTo>
                <a:lnTo>
                  <a:pt x="1528531" y="0"/>
                </a:lnTo>
                <a:lnTo>
                  <a:pt x="1528531" y="1108880"/>
                </a:lnTo>
                <a:lnTo>
                  <a:pt x="0" y="110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665163" y="4874568"/>
            <a:ext cx="957674" cy="1550888"/>
          </a:xfrm>
          <a:custGeom>
            <a:avLst/>
            <a:gdLst/>
            <a:ahLst/>
            <a:cxnLst/>
            <a:rect r="r" b="b" t="t" l="l"/>
            <a:pathLst>
              <a:path h="1550888" w="957674">
                <a:moveTo>
                  <a:pt x="0" y="0"/>
                </a:moveTo>
                <a:lnTo>
                  <a:pt x="957674" y="0"/>
                </a:lnTo>
                <a:lnTo>
                  <a:pt x="957674" y="1550888"/>
                </a:lnTo>
                <a:lnTo>
                  <a:pt x="0" y="1550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11812" y="4874568"/>
            <a:ext cx="1861719" cy="1282259"/>
          </a:xfrm>
          <a:custGeom>
            <a:avLst/>
            <a:gdLst/>
            <a:ahLst/>
            <a:cxnLst/>
            <a:rect r="r" b="b" t="t" l="l"/>
            <a:pathLst>
              <a:path h="1282259" w="1861719">
                <a:moveTo>
                  <a:pt x="0" y="0"/>
                </a:moveTo>
                <a:lnTo>
                  <a:pt x="1861720" y="0"/>
                </a:lnTo>
                <a:lnTo>
                  <a:pt x="1861720" y="1282259"/>
                </a:lnTo>
                <a:lnTo>
                  <a:pt x="0" y="12822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56459" y="1263193"/>
            <a:ext cx="15068890" cy="1315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sz="3581">
                <a:solidFill>
                  <a:srgbClr val="FFFFFF"/>
                </a:solidFill>
                <a:latin typeface="League Spartan Bold"/>
              </a:rPr>
              <a:t>Aunque prisionero en condiciones deplorables y </a:t>
            </a:r>
          </a:p>
          <a:p>
            <a:pPr algn="ctr">
              <a:lnSpc>
                <a:spcPts val="5335"/>
              </a:lnSpc>
            </a:pPr>
            <a:r>
              <a:rPr lang="en-US" sz="3581">
                <a:solidFill>
                  <a:srgbClr val="FFFFFF"/>
                </a:solidFill>
                <a:latin typeface="League Spartan Bold"/>
              </a:rPr>
              <a:t>a la espera del juicio romano, Pablo afirmó que: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30 de julio del 2023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68793" y="9848897"/>
            <a:ext cx="13137506" cy="33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>
                <a:solidFill>
                  <a:srgbClr val="31373E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087067" y="279095"/>
            <a:ext cx="11610419" cy="591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3645" spc="91">
                <a:solidFill>
                  <a:srgbClr val="FFFFFF"/>
                </a:solidFill>
                <a:latin typeface="League Spartan"/>
              </a:rPr>
              <a:t>PABLO: EL APÓSTOL A LOS GENTILES, PRESO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752931" y="6434581"/>
            <a:ext cx="3593905" cy="276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55BCC7"/>
                </a:solidFill>
                <a:latin typeface="Roboto Bold"/>
              </a:rPr>
              <a:t>La prisión no impedía su predicación. </a:t>
            </a:r>
          </a:p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FFFFFF"/>
                </a:solidFill>
                <a:latin typeface="Roboto Bold"/>
              </a:rPr>
              <a:t>(Ef 3:1-8)</a:t>
            </a:r>
          </a:p>
          <a:p>
            <a:pPr algn="ctr">
              <a:lnSpc>
                <a:spcPts val="2908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7347048" y="6434581"/>
            <a:ext cx="3593905" cy="276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FABC79"/>
                </a:solidFill>
                <a:latin typeface="Roboto Bold"/>
              </a:rPr>
              <a:t>La prisión no </a:t>
            </a:r>
          </a:p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FABC79"/>
                </a:solidFill>
                <a:latin typeface="Roboto Bold"/>
              </a:rPr>
              <a:t>lo separaba del amor de Cristo </a:t>
            </a:r>
          </a:p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FFFFFF"/>
                </a:solidFill>
                <a:latin typeface="Roboto Bold"/>
              </a:rPr>
              <a:t>(Rm 8:38, 39)</a:t>
            </a:r>
          </a:p>
          <a:p>
            <a:pPr algn="ctr">
              <a:lnSpc>
                <a:spcPts val="2908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1845720" y="6434581"/>
            <a:ext cx="3593905" cy="276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EB6764"/>
                </a:solidFill>
                <a:latin typeface="Roboto Bold"/>
              </a:rPr>
              <a:t>La prisión no le restaba autoridad a sus enseñanzas. </a:t>
            </a:r>
          </a:p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FFFFFF"/>
                </a:solidFill>
                <a:latin typeface="Roboto Bold"/>
              </a:rPr>
              <a:t>(Ef 3:7-13)</a:t>
            </a:r>
          </a:p>
          <a:p>
            <a:pPr algn="ctr">
              <a:lnSpc>
                <a:spcPts val="2908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1095A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1095AC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1095AC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1095AC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924128" y="9756391"/>
            <a:ext cx="19481597" cy="1061217"/>
            <a:chOff x="0" y="0"/>
            <a:chExt cx="1212348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1095AC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409878" y="161037"/>
            <a:ext cx="1495626" cy="1584751"/>
          </a:xfrm>
          <a:custGeom>
            <a:avLst/>
            <a:gdLst/>
            <a:ahLst/>
            <a:cxnLst/>
            <a:rect r="r" b="b" t="t" l="l"/>
            <a:pathLst>
              <a:path h="1584751" w="1495626">
                <a:moveTo>
                  <a:pt x="0" y="0"/>
                </a:moveTo>
                <a:lnTo>
                  <a:pt x="1495626" y="0"/>
                </a:lnTo>
                <a:lnTo>
                  <a:pt x="1495626" y="1584752"/>
                </a:lnTo>
                <a:lnTo>
                  <a:pt x="0" y="158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505050" y="2954135"/>
            <a:ext cx="13277899" cy="6638950"/>
          </a:xfrm>
          <a:custGeom>
            <a:avLst/>
            <a:gdLst/>
            <a:ahLst/>
            <a:cxnLst/>
            <a:rect r="r" b="b" t="t" l="l"/>
            <a:pathLst>
              <a:path h="6638950" w="13277899">
                <a:moveTo>
                  <a:pt x="0" y="0"/>
                </a:moveTo>
                <a:lnTo>
                  <a:pt x="13277900" y="0"/>
                </a:lnTo>
                <a:lnTo>
                  <a:pt x="13277900" y="6638950"/>
                </a:lnTo>
                <a:lnTo>
                  <a:pt x="0" y="6638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197210" y="5142885"/>
            <a:ext cx="2112644" cy="2112644"/>
          </a:xfrm>
          <a:custGeom>
            <a:avLst/>
            <a:gdLst/>
            <a:ahLst/>
            <a:cxnLst/>
            <a:rect r="r" b="b" t="t" l="l"/>
            <a:pathLst>
              <a:path h="2112644" w="2112644">
                <a:moveTo>
                  <a:pt x="0" y="0"/>
                </a:moveTo>
                <a:lnTo>
                  <a:pt x="2112644" y="0"/>
                </a:lnTo>
                <a:lnTo>
                  <a:pt x="2112644" y="2112644"/>
                </a:lnTo>
                <a:lnTo>
                  <a:pt x="0" y="2112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97935" y="3440843"/>
            <a:ext cx="1025193" cy="931644"/>
          </a:xfrm>
          <a:custGeom>
            <a:avLst/>
            <a:gdLst/>
            <a:ahLst/>
            <a:cxnLst/>
            <a:rect r="r" b="b" t="t" l="l"/>
            <a:pathLst>
              <a:path h="931644" w="1025193">
                <a:moveTo>
                  <a:pt x="0" y="0"/>
                </a:moveTo>
                <a:lnTo>
                  <a:pt x="1025192" y="0"/>
                </a:lnTo>
                <a:lnTo>
                  <a:pt x="1025192" y="931644"/>
                </a:lnTo>
                <a:lnTo>
                  <a:pt x="0" y="931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13712" y="3269128"/>
            <a:ext cx="1196052" cy="1103358"/>
          </a:xfrm>
          <a:custGeom>
            <a:avLst/>
            <a:gdLst/>
            <a:ahLst/>
            <a:cxnLst/>
            <a:rect r="r" b="b" t="t" l="l"/>
            <a:pathLst>
              <a:path h="1103358" w="1196052">
                <a:moveTo>
                  <a:pt x="0" y="0"/>
                </a:moveTo>
                <a:lnTo>
                  <a:pt x="1196053" y="0"/>
                </a:lnTo>
                <a:lnTo>
                  <a:pt x="1196053" y="1103359"/>
                </a:lnTo>
                <a:lnTo>
                  <a:pt x="0" y="1103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99466" y="7929594"/>
            <a:ext cx="622129" cy="1281539"/>
          </a:xfrm>
          <a:custGeom>
            <a:avLst/>
            <a:gdLst/>
            <a:ahLst/>
            <a:cxnLst/>
            <a:rect r="r" b="b" t="t" l="l"/>
            <a:pathLst>
              <a:path h="1281539" w="622129">
                <a:moveTo>
                  <a:pt x="0" y="0"/>
                </a:moveTo>
                <a:lnTo>
                  <a:pt x="622129" y="0"/>
                </a:lnTo>
                <a:lnTo>
                  <a:pt x="622129" y="1281539"/>
                </a:lnTo>
                <a:lnTo>
                  <a:pt x="0" y="1281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438744" y="8131675"/>
            <a:ext cx="945988" cy="1061418"/>
          </a:xfrm>
          <a:custGeom>
            <a:avLst/>
            <a:gdLst/>
            <a:ahLst/>
            <a:cxnLst/>
            <a:rect r="r" b="b" t="t" l="l"/>
            <a:pathLst>
              <a:path h="1061418" w="945988">
                <a:moveTo>
                  <a:pt x="0" y="0"/>
                </a:moveTo>
                <a:lnTo>
                  <a:pt x="945989" y="0"/>
                </a:lnTo>
                <a:lnTo>
                  <a:pt x="945989" y="1061417"/>
                </a:lnTo>
                <a:lnTo>
                  <a:pt x="0" y="10614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0" y="1577437"/>
            <a:ext cx="15843390" cy="611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422">
                <a:solidFill>
                  <a:srgbClr val="FFFFFF"/>
                </a:solidFill>
                <a:latin typeface="League Spartan Bold"/>
              </a:rPr>
              <a:t>Pablo era responsable de predicarle a los gentiles (Hh 9:15), porque: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31 de julio del 2023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510531" y="9848897"/>
            <a:ext cx="11601984" cy="32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8"/>
              </a:lnSpc>
            </a:pPr>
            <a:r>
              <a:rPr lang="en-US" sz="1877">
                <a:solidFill>
                  <a:srgbClr val="FFFFFF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87067" y="288620"/>
            <a:ext cx="11610419" cy="42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645" spc="66">
                <a:solidFill>
                  <a:srgbClr val="FFFFFF"/>
                </a:solidFill>
                <a:latin typeface="League Spartan"/>
              </a:rPr>
              <a:t>EL MISTERIO DEL EVANGELIO POR LARGO TIEMPO ESCONDIDO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345419" y="3183403"/>
            <a:ext cx="3100801" cy="127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8"/>
              </a:lnSpc>
            </a:pPr>
            <a:r>
              <a:rPr lang="en-US" sz="2128">
                <a:solidFill>
                  <a:srgbClr val="FFFFFF"/>
                </a:solidFill>
                <a:latin typeface="League Spartan"/>
              </a:rPr>
              <a:t>Dios acepta a los gentiles en su pacto con Israel. (Is 56:3-7)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965752" y="3165362"/>
            <a:ext cx="3100801" cy="128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68"/>
              </a:lnSpc>
            </a:pPr>
            <a:r>
              <a:rPr lang="en-US" sz="2128">
                <a:solidFill>
                  <a:srgbClr val="FFFFFF"/>
                </a:solidFill>
                <a:latin typeface="League Spartan"/>
              </a:rPr>
              <a:t>Dios injerta a los gentiles en el olivo hebreo. (Rm 11:17)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345419" y="7922328"/>
            <a:ext cx="3100801" cy="127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8"/>
              </a:lnSpc>
            </a:pPr>
            <a:r>
              <a:rPr lang="en-US" sz="2128">
                <a:solidFill>
                  <a:srgbClr val="FFFFFF"/>
                </a:solidFill>
                <a:latin typeface="League Spartan"/>
              </a:rPr>
              <a:t>Dios hace de judíos y gentiles un mismo cuerpo. (Ef 3:6)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965752" y="7922328"/>
            <a:ext cx="3100801" cy="128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68"/>
              </a:lnSpc>
            </a:pPr>
            <a:r>
              <a:rPr lang="en-US" sz="2128">
                <a:solidFill>
                  <a:srgbClr val="FFFFFF"/>
                </a:solidFill>
                <a:latin typeface="League Spartan"/>
              </a:rPr>
              <a:t>Deus envió a judíos a predicarle a los gentiles. (Ef 3:1-3)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1 Bold"/>
              </a:rPr>
              <a:t>INFOLECCIÓN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3F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924128" y="9756391"/>
            <a:ext cx="19481597" cy="1061217"/>
            <a:chOff x="0" y="0"/>
            <a:chExt cx="1212348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2757642" y="3204112"/>
            <a:ext cx="2266851" cy="2230015"/>
          </a:xfrm>
          <a:custGeom>
            <a:avLst/>
            <a:gdLst/>
            <a:ahLst/>
            <a:cxnLst/>
            <a:rect r="r" b="b" t="t" l="l"/>
            <a:pathLst>
              <a:path h="2230015" w="2266851">
                <a:moveTo>
                  <a:pt x="0" y="0"/>
                </a:moveTo>
                <a:lnTo>
                  <a:pt x="2266851" y="0"/>
                </a:lnTo>
                <a:lnTo>
                  <a:pt x="2266851" y="2230015"/>
                </a:lnTo>
                <a:lnTo>
                  <a:pt x="0" y="223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1856" y="3118387"/>
            <a:ext cx="8511363" cy="3659886"/>
          </a:xfrm>
          <a:custGeom>
            <a:avLst/>
            <a:gdLst/>
            <a:ahLst/>
            <a:cxnLst/>
            <a:rect r="r" b="b" t="t" l="l"/>
            <a:pathLst>
              <a:path h="3659886" w="8511363">
                <a:moveTo>
                  <a:pt x="0" y="0"/>
                </a:moveTo>
                <a:lnTo>
                  <a:pt x="8511363" y="0"/>
                </a:lnTo>
                <a:lnTo>
                  <a:pt x="8511363" y="3659886"/>
                </a:lnTo>
                <a:lnTo>
                  <a:pt x="0" y="365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46392" y="4976905"/>
            <a:ext cx="1374274" cy="1211079"/>
          </a:xfrm>
          <a:custGeom>
            <a:avLst/>
            <a:gdLst/>
            <a:ahLst/>
            <a:cxnLst/>
            <a:rect r="r" b="b" t="t" l="l"/>
            <a:pathLst>
              <a:path h="1211079" w="1374274">
                <a:moveTo>
                  <a:pt x="0" y="0"/>
                </a:moveTo>
                <a:lnTo>
                  <a:pt x="1374274" y="0"/>
                </a:lnTo>
                <a:lnTo>
                  <a:pt x="1374274" y="1211078"/>
                </a:lnTo>
                <a:lnTo>
                  <a:pt x="0" y="1211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412193" y="4190488"/>
            <a:ext cx="1310689" cy="1358227"/>
          </a:xfrm>
          <a:custGeom>
            <a:avLst/>
            <a:gdLst/>
            <a:ahLst/>
            <a:cxnLst/>
            <a:rect r="r" b="b" t="t" l="l"/>
            <a:pathLst>
              <a:path h="1358227" w="1310689">
                <a:moveTo>
                  <a:pt x="0" y="0"/>
                </a:moveTo>
                <a:lnTo>
                  <a:pt x="1310690" y="0"/>
                </a:lnTo>
                <a:lnTo>
                  <a:pt x="1310690" y="1358227"/>
                </a:lnTo>
                <a:lnTo>
                  <a:pt x="0" y="1358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15694" y="3638361"/>
            <a:ext cx="902163" cy="1231241"/>
          </a:xfrm>
          <a:custGeom>
            <a:avLst/>
            <a:gdLst/>
            <a:ahLst/>
            <a:cxnLst/>
            <a:rect r="r" b="b" t="t" l="l"/>
            <a:pathLst>
              <a:path h="1231241" w="902163">
                <a:moveTo>
                  <a:pt x="0" y="0"/>
                </a:moveTo>
                <a:lnTo>
                  <a:pt x="902163" y="0"/>
                </a:lnTo>
                <a:lnTo>
                  <a:pt x="902163" y="1231240"/>
                </a:lnTo>
                <a:lnTo>
                  <a:pt x="0" y="1231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0" y="1577437"/>
            <a:ext cx="15843390" cy="638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6"/>
              </a:lnSpc>
            </a:pPr>
            <a:r>
              <a:rPr lang="en-US" sz="3622">
                <a:solidFill>
                  <a:srgbClr val="474545"/>
                </a:solidFill>
                <a:latin typeface="League Spartan Bold"/>
              </a:rPr>
              <a:t>Pablo entendió la progresión de su propia vida: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474545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474545"/>
                </a:solidFill>
                <a:latin typeface="League Spartan"/>
              </a:rPr>
              <a:t>1º de agosto del 2023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17142" y="9848897"/>
            <a:ext cx="11502576" cy="33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>
                <a:solidFill>
                  <a:srgbClr val="474545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087067" y="288620"/>
            <a:ext cx="11610419" cy="48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3045" spc="76">
                <a:solidFill>
                  <a:srgbClr val="474545"/>
                </a:solidFill>
                <a:latin typeface="League Spartan"/>
              </a:rPr>
              <a:t>LA IGLESIA: REVELADORA DE LA SABIDURÍA DE DIOS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32819" y="5543555"/>
            <a:ext cx="7702819" cy="271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48"/>
              </a:lnSpc>
            </a:pPr>
            <a:r>
              <a:rPr lang="en-US" sz="4564">
                <a:solidFill>
                  <a:srgbClr val="FFFFFF"/>
                </a:solidFill>
                <a:latin typeface="League Spartan Bold"/>
              </a:rPr>
              <a:t>Mientras más se esfuerce un predicador en servir, más humilde será.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85946" y="6911238"/>
            <a:ext cx="3235971" cy="2235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Primero: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019CE7"/>
                </a:solidFill>
                <a:latin typeface="Roboto Bold"/>
              </a:rPr>
              <a:t>«Soy apóstol por Jesús y Dios Padre.»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(Gl 1:1)</a:t>
            </a:r>
          </a:p>
          <a:p>
            <a:pPr algn="ctr">
              <a:lnSpc>
                <a:spcPts val="2908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3803430" y="6282541"/>
            <a:ext cx="2670821" cy="270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Después: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A100"/>
                </a:solidFill>
                <a:latin typeface="Roboto Bold"/>
              </a:rPr>
              <a:t>«Soy el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A100"/>
                </a:solidFill>
                <a:latin typeface="Roboto Bold"/>
              </a:rPr>
              <a:t>menor de los apóstoles.»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(1Ct 15:9a)</a:t>
            </a:r>
          </a:p>
          <a:p>
            <a:pPr algn="ctr">
              <a:lnSpc>
                <a:spcPts val="2908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7048431" y="5593646"/>
            <a:ext cx="2312888" cy="270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Por último: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43B14B"/>
                </a:solidFill>
                <a:latin typeface="Roboto Bold"/>
              </a:rPr>
              <a:t>«No soy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43B14B"/>
                </a:solidFill>
                <a:latin typeface="Roboto Bold"/>
              </a:rPr>
              <a:t>digno de ser apóstol.» </a:t>
            </a:r>
          </a:p>
          <a:p>
            <a:pPr algn="ctr">
              <a:lnSpc>
                <a:spcPts val="3748"/>
              </a:lnSpc>
            </a:pPr>
            <a:r>
              <a:rPr lang="en-US" sz="2677">
                <a:solidFill>
                  <a:srgbClr val="FFFFFF"/>
                </a:solidFill>
                <a:latin typeface="Roboto Bold"/>
              </a:rPr>
              <a:t>(1Ct 15:9b)</a:t>
            </a:r>
          </a:p>
          <a:p>
            <a:pPr algn="ctr">
              <a:lnSpc>
                <a:spcPts val="2908"/>
              </a:lnSpc>
            </a:pPr>
          </a:p>
        </p:txBody>
      </p:sp>
      <p:grpSp>
        <p:nvGrpSpPr>
          <p:cNvPr name="Group 25" id="25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1" id="51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474545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6" id="56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C2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60126" y="3375837"/>
            <a:ext cx="10897669" cy="5635003"/>
          </a:xfrm>
          <a:custGeom>
            <a:avLst/>
            <a:gdLst/>
            <a:ahLst/>
            <a:cxnLst/>
            <a:rect r="r" b="b" t="t" l="l"/>
            <a:pathLst>
              <a:path h="5635003" w="10897669">
                <a:moveTo>
                  <a:pt x="0" y="0"/>
                </a:moveTo>
                <a:lnTo>
                  <a:pt x="10897668" y="0"/>
                </a:lnTo>
                <a:lnTo>
                  <a:pt x="10897668" y="5635003"/>
                </a:lnTo>
                <a:lnTo>
                  <a:pt x="0" y="5635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0032655" y="2810699"/>
            <a:ext cx="7397320" cy="6762384"/>
          </a:xfrm>
          <a:custGeom>
            <a:avLst/>
            <a:gdLst/>
            <a:ahLst/>
            <a:cxnLst/>
            <a:rect r="r" b="b" t="t" l="l"/>
            <a:pathLst>
              <a:path h="6762384" w="7397320">
                <a:moveTo>
                  <a:pt x="7397321" y="0"/>
                </a:moveTo>
                <a:lnTo>
                  <a:pt x="0" y="0"/>
                </a:lnTo>
                <a:lnTo>
                  <a:pt x="0" y="6762383"/>
                </a:lnTo>
                <a:lnTo>
                  <a:pt x="7397321" y="6762383"/>
                </a:lnTo>
                <a:lnTo>
                  <a:pt x="73973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924128" y="9410890"/>
            <a:ext cx="19481597" cy="1406719"/>
            <a:chOff x="0" y="0"/>
            <a:chExt cx="12123482" cy="8754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23482" cy="875407"/>
            </a:xfrm>
            <a:custGeom>
              <a:avLst/>
              <a:gdLst/>
              <a:ahLst/>
              <a:cxnLst/>
              <a:rect r="r" b="b" t="t" l="l"/>
              <a:pathLst>
                <a:path h="875407" w="12123482">
                  <a:moveTo>
                    <a:pt x="11999022" y="875407"/>
                  </a:moveTo>
                  <a:lnTo>
                    <a:pt x="124460" y="875407"/>
                  </a:lnTo>
                  <a:cubicBezTo>
                    <a:pt x="55880" y="875407"/>
                    <a:pt x="0" y="819527"/>
                    <a:pt x="0" y="7509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750947"/>
                  </a:lnTo>
                  <a:cubicBezTo>
                    <a:pt x="12123482" y="819527"/>
                    <a:pt x="12067602" y="875407"/>
                    <a:pt x="11999022" y="8754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950739" y="3773118"/>
            <a:ext cx="1051061" cy="972231"/>
          </a:xfrm>
          <a:custGeom>
            <a:avLst/>
            <a:gdLst/>
            <a:ahLst/>
            <a:cxnLst/>
            <a:rect r="r" b="b" t="t" l="l"/>
            <a:pathLst>
              <a:path h="972231" w="1051061">
                <a:moveTo>
                  <a:pt x="0" y="0"/>
                </a:moveTo>
                <a:lnTo>
                  <a:pt x="1051061" y="0"/>
                </a:lnTo>
                <a:lnTo>
                  <a:pt x="1051061" y="972231"/>
                </a:lnTo>
                <a:lnTo>
                  <a:pt x="0" y="972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85543" y="5580392"/>
            <a:ext cx="1181454" cy="1225892"/>
          </a:xfrm>
          <a:custGeom>
            <a:avLst/>
            <a:gdLst/>
            <a:ahLst/>
            <a:cxnLst/>
            <a:rect r="r" b="b" t="t" l="l"/>
            <a:pathLst>
              <a:path h="1225892" w="1181454">
                <a:moveTo>
                  <a:pt x="0" y="0"/>
                </a:moveTo>
                <a:lnTo>
                  <a:pt x="1181453" y="0"/>
                </a:lnTo>
                <a:lnTo>
                  <a:pt x="1181453" y="1225892"/>
                </a:lnTo>
                <a:lnTo>
                  <a:pt x="0" y="1225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42616" y="7734255"/>
            <a:ext cx="1285035" cy="999250"/>
          </a:xfrm>
          <a:custGeom>
            <a:avLst/>
            <a:gdLst/>
            <a:ahLst/>
            <a:cxnLst/>
            <a:rect r="r" b="b" t="t" l="l"/>
            <a:pathLst>
              <a:path h="999250" w="1285035">
                <a:moveTo>
                  <a:pt x="0" y="0"/>
                </a:moveTo>
                <a:lnTo>
                  <a:pt x="1285035" y="0"/>
                </a:lnTo>
                <a:lnTo>
                  <a:pt x="1285035" y="999250"/>
                </a:lnTo>
                <a:lnTo>
                  <a:pt x="0" y="999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4334" y="1296293"/>
            <a:ext cx="15557445" cy="1314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3607">
                <a:solidFill>
                  <a:srgbClr val="623B32"/>
                </a:solidFill>
                <a:latin typeface="League Spartan Bold"/>
              </a:rPr>
              <a:t>Nuestra familia (gr. patria) pertenece al padre (gr. patēr) </a:t>
            </a:r>
          </a:p>
          <a:p>
            <a:pPr algn="ctr">
              <a:lnSpc>
                <a:spcPts val="5374"/>
              </a:lnSpc>
            </a:pPr>
            <a:r>
              <a:rPr lang="en-US" sz="3607">
                <a:solidFill>
                  <a:srgbClr val="623B32"/>
                </a:solidFill>
                <a:latin typeface="League Spartan Bold"/>
              </a:rPr>
              <a:t>(Efesios 3:14, 15). Por eso fuimos..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623B32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623B32"/>
                </a:solidFill>
                <a:latin typeface="League Spartan"/>
              </a:rPr>
              <a:t>2 de agosto del 2023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60580" y="9677590"/>
            <a:ext cx="11100632" cy="406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8"/>
              </a:lnSpc>
            </a:pPr>
            <a:r>
              <a:rPr lang="en-US" sz="2377">
                <a:solidFill>
                  <a:srgbClr val="623B32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25818" y="255917"/>
            <a:ext cx="11610419" cy="59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3745" spc="93">
                <a:solidFill>
                  <a:srgbClr val="623B32"/>
                </a:solidFill>
                <a:latin typeface="League Spartan"/>
              </a:rPr>
              <a:t>CRISTO HABITA EN TU CORAZÓN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43338" y="3553463"/>
            <a:ext cx="5473333" cy="127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..adoptados por Cristo </a:t>
            </a:r>
          </a:p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(Ef 1:5)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343338" y="5514695"/>
            <a:ext cx="5473333" cy="127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..recreados por Cristo </a:t>
            </a:r>
          </a:p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(Ef 2:10)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343338" y="7581855"/>
            <a:ext cx="5473333" cy="127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..favorecidos por Cristo </a:t>
            </a:r>
          </a:p>
          <a:p>
            <a:pPr algn="ctr">
              <a:lnSpc>
                <a:spcPts val="5148"/>
              </a:lnSpc>
            </a:pPr>
            <a:r>
              <a:rPr lang="en-US" sz="3677">
                <a:solidFill>
                  <a:srgbClr val="FFFFFF"/>
                </a:solidFill>
                <a:latin typeface="Roboto Bold"/>
              </a:rPr>
              <a:t>(Ef 3:6)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25" id="25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0" id="50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623B32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5" id="55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D8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8781303"/>
            <a:ext cx="18789980" cy="1023543"/>
            <a:chOff x="0" y="0"/>
            <a:chExt cx="1212348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534661" y="2839835"/>
            <a:ext cx="7725233" cy="4340034"/>
          </a:xfrm>
          <a:custGeom>
            <a:avLst/>
            <a:gdLst/>
            <a:ahLst/>
            <a:cxnLst/>
            <a:rect r="r" b="b" t="t" l="l"/>
            <a:pathLst>
              <a:path h="4340034" w="7725233">
                <a:moveTo>
                  <a:pt x="0" y="0"/>
                </a:moveTo>
                <a:lnTo>
                  <a:pt x="7725233" y="0"/>
                </a:lnTo>
                <a:lnTo>
                  <a:pt x="7725233" y="4340035"/>
                </a:lnTo>
                <a:lnTo>
                  <a:pt x="0" y="434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9086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28106" y="2839835"/>
            <a:ext cx="7725233" cy="4340034"/>
          </a:xfrm>
          <a:custGeom>
            <a:avLst/>
            <a:gdLst/>
            <a:ahLst/>
            <a:cxnLst/>
            <a:rect r="r" b="b" t="t" l="l"/>
            <a:pathLst>
              <a:path h="4340034" w="7725233">
                <a:moveTo>
                  <a:pt x="0" y="0"/>
                </a:moveTo>
                <a:lnTo>
                  <a:pt x="7725233" y="0"/>
                </a:lnTo>
                <a:lnTo>
                  <a:pt x="7725233" y="4340035"/>
                </a:lnTo>
                <a:lnTo>
                  <a:pt x="0" y="434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9086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25220" y="4086037"/>
            <a:ext cx="1131006" cy="1468839"/>
          </a:xfrm>
          <a:custGeom>
            <a:avLst/>
            <a:gdLst/>
            <a:ahLst/>
            <a:cxnLst/>
            <a:rect r="r" b="b" t="t" l="l"/>
            <a:pathLst>
              <a:path h="1468839" w="1131006">
                <a:moveTo>
                  <a:pt x="0" y="0"/>
                </a:moveTo>
                <a:lnTo>
                  <a:pt x="1131005" y="0"/>
                </a:lnTo>
                <a:lnTo>
                  <a:pt x="1131005" y="1468839"/>
                </a:lnTo>
                <a:lnTo>
                  <a:pt x="0" y="1468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36208" y="4359496"/>
            <a:ext cx="509028" cy="481668"/>
          </a:xfrm>
          <a:custGeom>
            <a:avLst/>
            <a:gdLst/>
            <a:ahLst/>
            <a:cxnLst/>
            <a:rect r="r" b="b" t="t" l="l"/>
            <a:pathLst>
              <a:path h="481668" w="509028">
                <a:moveTo>
                  <a:pt x="0" y="0"/>
                </a:moveTo>
                <a:lnTo>
                  <a:pt x="509029" y="0"/>
                </a:lnTo>
                <a:lnTo>
                  <a:pt x="509029" y="481668"/>
                </a:lnTo>
                <a:lnTo>
                  <a:pt x="0" y="481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3831775" y="4086037"/>
            <a:ext cx="1131006" cy="1468839"/>
            <a:chOff x="0" y="0"/>
            <a:chExt cx="1508008" cy="19584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33919" y="381263"/>
              <a:ext cx="640169" cy="979226"/>
            </a:xfrm>
            <a:custGeom>
              <a:avLst/>
              <a:gdLst/>
              <a:ahLst/>
              <a:cxnLst/>
              <a:rect r="r" b="b" t="t" l="l"/>
              <a:pathLst>
                <a:path h="979226" w="640169">
                  <a:moveTo>
                    <a:pt x="0" y="0"/>
                  </a:moveTo>
                  <a:lnTo>
                    <a:pt x="640169" y="0"/>
                  </a:lnTo>
                  <a:lnTo>
                    <a:pt x="640169" y="979226"/>
                  </a:lnTo>
                  <a:lnTo>
                    <a:pt x="0" y="97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08008" cy="1958452"/>
            </a:xfrm>
            <a:custGeom>
              <a:avLst/>
              <a:gdLst/>
              <a:ahLst/>
              <a:cxnLst/>
              <a:rect r="r" b="b" t="t" l="l"/>
              <a:pathLst>
                <a:path h="1958452" w="1508008">
                  <a:moveTo>
                    <a:pt x="0" y="0"/>
                  </a:moveTo>
                  <a:lnTo>
                    <a:pt x="1508008" y="0"/>
                  </a:lnTo>
                  <a:lnTo>
                    <a:pt x="1508008" y="1958452"/>
                  </a:lnTo>
                  <a:lnTo>
                    <a:pt x="0" y="195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28700" y="5507251"/>
            <a:ext cx="1282404" cy="1104470"/>
          </a:xfrm>
          <a:custGeom>
            <a:avLst/>
            <a:gdLst/>
            <a:ahLst/>
            <a:cxnLst/>
            <a:rect r="r" b="b" t="t" l="l"/>
            <a:pathLst>
              <a:path h="1104470" w="1282404">
                <a:moveTo>
                  <a:pt x="0" y="0"/>
                </a:moveTo>
                <a:lnTo>
                  <a:pt x="1282404" y="0"/>
                </a:lnTo>
                <a:lnTo>
                  <a:pt x="1282404" y="1104470"/>
                </a:lnTo>
                <a:lnTo>
                  <a:pt x="0" y="1104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522639" y="5834646"/>
            <a:ext cx="1145749" cy="916599"/>
          </a:xfrm>
          <a:custGeom>
            <a:avLst/>
            <a:gdLst/>
            <a:ahLst/>
            <a:cxnLst/>
            <a:rect r="r" b="b" t="t" l="l"/>
            <a:pathLst>
              <a:path h="916599" w="1145749">
                <a:moveTo>
                  <a:pt x="0" y="0"/>
                </a:moveTo>
                <a:lnTo>
                  <a:pt x="1145749" y="0"/>
                </a:lnTo>
                <a:lnTo>
                  <a:pt x="1145749" y="916599"/>
                </a:lnTo>
                <a:lnTo>
                  <a:pt x="0" y="916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891154" y="5332284"/>
            <a:ext cx="408720" cy="349933"/>
          </a:xfrm>
          <a:custGeom>
            <a:avLst/>
            <a:gdLst/>
            <a:ahLst/>
            <a:cxnLst/>
            <a:rect r="r" b="b" t="t" l="l"/>
            <a:pathLst>
              <a:path h="349933" w="408720">
                <a:moveTo>
                  <a:pt x="0" y="0"/>
                </a:moveTo>
                <a:lnTo>
                  <a:pt x="408720" y="0"/>
                </a:lnTo>
                <a:lnTo>
                  <a:pt x="408720" y="349933"/>
                </a:lnTo>
                <a:lnTo>
                  <a:pt x="0" y="3499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701919" y="5159667"/>
            <a:ext cx="768140" cy="695167"/>
          </a:xfrm>
          <a:custGeom>
            <a:avLst/>
            <a:gdLst/>
            <a:ahLst/>
            <a:cxnLst/>
            <a:rect r="r" b="b" t="t" l="l"/>
            <a:pathLst>
              <a:path h="695167" w="768140">
                <a:moveTo>
                  <a:pt x="0" y="0"/>
                </a:moveTo>
                <a:lnTo>
                  <a:pt x="768140" y="0"/>
                </a:lnTo>
                <a:lnTo>
                  <a:pt x="768140" y="695167"/>
                </a:lnTo>
                <a:lnTo>
                  <a:pt x="0" y="695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590524" y="5611784"/>
            <a:ext cx="1267749" cy="999937"/>
          </a:xfrm>
          <a:custGeom>
            <a:avLst/>
            <a:gdLst/>
            <a:ahLst/>
            <a:cxnLst/>
            <a:rect r="r" b="b" t="t" l="l"/>
            <a:pathLst>
              <a:path h="999937" w="1267749">
                <a:moveTo>
                  <a:pt x="0" y="0"/>
                </a:moveTo>
                <a:lnTo>
                  <a:pt x="1267749" y="0"/>
                </a:lnTo>
                <a:lnTo>
                  <a:pt x="1267749" y="999937"/>
                </a:lnTo>
                <a:lnTo>
                  <a:pt x="0" y="9999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738615" y="5682217"/>
            <a:ext cx="1643032" cy="1020734"/>
          </a:xfrm>
          <a:custGeom>
            <a:avLst/>
            <a:gdLst/>
            <a:ahLst/>
            <a:cxnLst/>
            <a:rect r="r" b="b" t="t" l="l"/>
            <a:pathLst>
              <a:path h="1020734" w="1643032">
                <a:moveTo>
                  <a:pt x="0" y="0"/>
                </a:moveTo>
                <a:lnTo>
                  <a:pt x="1643032" y="0"/>
                </a:lnTo>
                <a:lnTo>
                  <a:pt x="1643032" y="1020734"/>
                </a:lnTo>
                <a:lnTo>
                  <a:pt x="0" y="102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81171" y="1588305"/>
            <a:ext cx="15557445" cy="60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3407">
                <a:solidFill>
                  <a:srgbClr val="798795"/>
                </a:solidFill>
                <a:latin typeface="League Spartan Bold"/>
              </a:rPr>
              <a:t>Pablo manda a glorificar a Dios en la iglesia por Jesucristo, porque: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798795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798795"/>
                </a:solidFill>
                <a:latin typeface="League Spartan"/>
              </a:rPr>
              <a:t>3 de agosto del 2023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498801" y="9900349"/>
            <a:ext cx="11105522" cy="33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>
                <a:solidFill>
                  <a:srgbClr val="798795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28196" y="287423"/>
            <a:ext cx="11610419" cy="59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3745" spc="93">
                <a:solidFill>
                  <a:srgbClr val="798795"/>
                </a:solidFill>
                <a:latin typeface="League Spartan"/>
              </a:rPr>
              <a:t>GLORIA EN LA IGLESIA Y EN CRISTO JESÚS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32063" y="8910897"/>
            <a:ext cx="15557445" cy="774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7"/>
              </a:lnSpc>
            </a:pPr>
            <a:r>
              <a:rPr lang="en-US" sz="4307">
                <a:solidFill>
                  <a:srgbClr val="798795"/>
                </a:solidFill>
                <a:latin typeface="League Spartan Bold"/>
              </a:rPr>
              <a:t>La iglesia glorifica al Padre en Jesucristo (Ef 3:21).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498801" y="3397806"/>
            <a:ext cx="1796952" cy="590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55BCC7"/>
                </a:solidFill>
                <a:latin typeface="Roboto Bold"/>
              </a:rPr>
              <a:t>JESÚS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92246" y="3397806"/>
            <a:ext cx="1796952" cy="590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55BCC7"/>
                </a:solidFill>
                <a:latin typeface="Roboto Bold"/>
              </a:rPr>
              <a:t>IGLESIA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34661" y="7275120"/>
            <a:ext cx="2209849" cy="115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8"/>
              </a:lnSpc>
            </a:pPr>
            <a:r>
              <a:rPr lang="en-US" sz="2277">
                <a:solidFill>
                  <a:srgbClr val="798795"/>
                </a:solidFill>
                <a:latin typeface="League Spartan Bold"/>
              </a:rPr>
              <a:t>Jesús revela el amor de Dios </a:t>
            </a:r>
          </a:p>
          <a:p>
            <a:pPr algn="ctr">
              <a:lnSpc>
                <a:spcPts val="2908"/>
              </a:lnSpc>
            </a:pPr>
            <a:r>
              <a:rPr lang="en-US" sz="2077">
                <a:solidFill>
                  <a:srgbClr val="798795"/>
                </a:solidFill>
                <a:latin typeface="League Spartan Bold"/>
              </a:rPr>
              <a:t>(Jn 3:16)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75487" y="7275120"/>
            <a:ext cx="2621004" cy="115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8"/>
              </a:lnSpc>
            </a:pPr>
            <a:r>
              <a:rPr lang="en-US" sz="2277">
                <a:solidFill>
                  <a:srgbClr val="C1577A"/>
                </a:solidFill>
                <a:latin typeface="League Spartan Bold"/>
              </a:rPr>
              <a:t>Jesús era guiado por el Espíritu</a:t>
            </a:r>
          </a:p>
          <a:p>
            <a:pPr algn="ctr">
              <a:lnSpc>
                <a:spcPts val="2908"/>
              </a:lnSpc>
            </a:pPr>
            <a:r>
              <a:rPr lang="en-US" sz="2077">
                <a:solidFill>
                  <a:srgbClr val="C1577A"/>
                </a:solidFill>
                <a:latin typeface="League Spartan Bold"/>
              </a:rPr>
              <a:t>(Lc 4:18-21)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892277" y="7275120"/>
            <a:ext cx="2666729" cy="115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8"/>
              </a:lnSpc>
            </a:pPr>
            <a:r>
              <a:rPr lang="en-US" sz="2277">
                <a:solidFill>
                  <a:srgbClr val="798795"/>
                </a:solidFill>
                <a:latin typeface="League Spartan Bold"/>
              </a:rPr>
              <a:t>La iglesia revela el amor de Dios. </a:t>
            </a:r>
          </a:p>
          <a:p>
            <a:pPr algn="ctr">
              <a:lnSpc>
                <a:spcPts val="2908"/>
              </a:lnSpc>
            </a:pPr>
            <a:r>
              <a:rPr lang="en-US" sz="2077">
                <a:solidFill>
                  <a:srgbClr val="798795"/>
                </a:solidFill>
                <a:latin typeface="League Spartan Bold"/>
              </a:rPr>
              <a:t>(Ef 3:19)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017618" y="7275120"/>
            <a:ext cx="2964140" cy="115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8"/>
              </a:lnSpc>
            </a:pPr>
            <a:r>
              <a:rPr lang="en-US" sz="2277">
                <a:solidFill>
                  <a:srgbClr val="C1577A"/>
                </a:solidFill>
                <a:latin typeface="League Spartan Bold"/>
              </a:rPr>
              <a:t>La iglesia es guiada por el Espíritu</a:t>
            </a:r>
          </a:p>
          <a:p>
            <a:pPr algn="ctr">
              <a:lnSpc>
                <a:spcPts val="2908"/>
              </a:lnSpc>
            </a:pPr>
            <a:r>
              <a:rPr lang="en-US" sz="2077">
                <a:solidFill>
                  <a:srgbClr val="C1577A"/>
                </a:solidFill>
                <a:latin typeface="League Spartan Bold"/>
              </a:rPr>
              <a:t>(Ef 3:16)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37" id="37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54" id="54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60" id="60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62" id="62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798795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63" id="63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5" id="65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7" id="67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D8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9809534"/>
            <a:ext cx="18789980" cy="1023543"/>
            <a:chOff x="0" y="0"/>
            <a:chExt cx="1212348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23482" cy="660400"/>
            </a:xfrm>
            <a:custGeom>
              <a:avLst/>
              <a:gdLst/>
              <a:ahLst/>
              <a:cxnLst/>
              <a:rect r="r" b="b" t="t" l="l"/>
              <a:pathLst>
                <a:path h="660400" w="12123482">
                  <a:moveTo>
                    <a:pt x="11999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99022" y="0"/>
                  </a:lnTo>
                  <a:cubicBezTo>
                    <a:pt x="12067602" y="0"/>
                    <a:pt x="12123482" y="55880"/>
                    <a:pt x="12123482" y="124460"/>
                  </a:cubicBezTo>
                  <a:lnTo>
                    <a:pt x="12123482" y="535940"/>
                  </a:lnTo>
                  <a:cubicBezTo>
                    <a:pt x="12123482" y="604520"/>
                    <a:pt x="12067602" y="660400"/>
                    <a:pt x="11999022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101359" y="236867"/>
            <a:ext cx="11610419" cy="724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8"/>
              </a:lnSpc>
            </a:pPr>
            <a:r>
              <a:rPr lang="en-US" sz="4445" spc="111">
                <a:solidFill>
                  <a:srgbClr val="3F3F40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08828" y="3082896"/>
            <a:ext cx="7640233" cy="6274542"/>
          </a:xfrm>
          <a:custGeom>
            <a:avLst/>
            <a:gdLst/>
            <a:ahLst/>
            <a:cxnLst/>
            <a:rect r="r" b="b" t="t" l="l"/>
            <a:pathLst>
              <a:path h="6274542" w="7640233">
                <a:moveTo>
                  <a:pt x="0" y="0"/>
                </a:moveTo>
                <a:lnTo>
                  <a:pt x="7640233" y="0"/>
                </a:lnTo>
                <a:lnTo>
                  <a:pt x="7640233" y="6274542"/>
                </a:lnTo>
                <a:lnTo>
                  <a:pt x="0" y="627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91924" y="3337645"/>
            <a:ext cx="1641151" cy="2090638"/>
          </a:xfrm>
          <a:custGeom>
            <a:avLst/>
            <a:gdLst/>
            <a:ahLst/>
            <a:cxnLst/>
            <a:rect r="r" b="b" t="t" l="l"/>
            <a:pathLst>
              <a:path h="2090638" w="1641151">
                <a:moveTo>
                  <a:pt x="0" y="0"/>
                </a:moveTo>
                <a:lnTo>
                  <a:pt x="1641151" y="0"/>
                </a:lnTo>
                <a:lnTo>
                  <a:pt x="1641151" y="2090638"/>
                </a:lnTo>
                <a:lnTo>
                  <a:pt x="0" y="2090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086850" y="4109410"/>
            <a:ext cx="894987" cy="1140110"/>
          </a:xfrm>
          <a:custGeom>
            <a:avLst/>
            <a:gdLst/>
            <a:ahLst/>
            <a:cxnLst/>
            <a:rect r="r" b="b" t="t" l="l"/>
            <a:pathLst>
              <a:path h="1140110" w="894987">
                <a:moveTo>
                  <a:pt x="0" y="0"/>
                </a:moveTo>
                <a:lnTo>
                  <a:pt x="894987" y="0"/>
                </a:lnTo>
                <a:lnTo>
                  <a:pt x="894987" y="1140110"/>
                </a:lnTo>
                <a:lnTo>
                  <a:pt x="0" y="114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45444" y="6220167"/>
            <a:ext cx="2262332" cy="2072862"/>
          </a:xfrm>
          <a:custGeom>
            <a:avLst/>
            <a:gdLst/>
            <a:ahLst/>
            <a:cxnLst/>
            <a:rect r="r" b="b" t="t" l="l"/>
            <a:pathLst>
              <a:path h="2072862" w="2262332">
                <a:moveTo>
                  <a:pt x="0" y="0"/>
                </a:moveTo>
                <a:lnTo>
                  <a:pt x="2262332" y="0"/>
                </a:lnTo>
                <a:lnTo>
                  <a:pt x="2262332" y="2072862"/>
                </a:lnTo>
                <a:lnTo>
                  <a:pt x="0" y="2072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940140" y="5903559"/>
            <a:ext cx="952137" cy="872395"/>
          </a:xfrm>
          <a:custGeom>
            <a:avLst/>
            <a:gdLst/>
            <a:ahLst/>
            <a:cxnLst/>
            <a:rect r="r" b="b" t="t" l="l"/>
            <a:pathLst>
              <a:path h="872395" w="952137">
                <a:moveTo>
                  <a:pt x="0" y="0"/>
                </a:moveTo>
                <a:lnTo>
                  <a:pt x="952137" y="0"/>
                </a:lnTo>
                <a:lnTo>
                  <a:pt x="952137" y="872395"/>
                </a:lnTo>
                <a:lnTo>
                  <a:pt x="0" y="872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6388232" y="6753831"/>
            <a:ext cx="1440049" cy="2153345"/>
            <a:chOff x="0" y="0"/>
            <a:chExt cx="1920066" cy="2871127"/>
          </a:xfrm>
        </p:grpSpPr>
        <p:sp>
          <p:nvSpPr>
            <p:cNvPr name="Freeform 19" id="19"/>
            <p:cNvSpPr/>
            <p:nvPr/>
          </p:nvSpPr>
          <p:spPr>
            <a:xfrm flipH="true" flipV="false" rot="0">
              <a:off x="602168" y="417788"/>
              <a:ext cx="818025" cy="869084"/>
            </a:xfrm>
            <a:custGeom>
              <a:avLst/>
              <a:gdLst/>
              <a:ahLst/>
              <a:cxnLst/>
              <a:rect r="r" b="b" t="t" l="l"/>
              <a:pathLst>
                <a:path h="869084" w="818025">
                  <a:moveTo>
                    <a:pt x="818026" y="0"/>
                  </a:moveTo>
                  <a:lnTo>
                    <a:pt x="0" y="0"/>
                  </a:lnTo>
                  <a:lnTo>
                    <a:pt x="0" y="869084"/>
                  </a:lnTo>
                  <a:lnTo>
                    <a:pt x="818026" y="869084"/>
                  </a:lnTo>
                  <a:lnTo>
                    <a:pt x="81802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20066" cy="2871127"/>
            </a:xfrm>
            <a:custGeom>
              <a:avLst/>
              <a:gdLst/>
              <a:ahLst/>
              <a:cxnLst/>
              <a:rect r="r" b="b" t="t" l="l"/>
              <a:pathLst>
                <a:path h="2871127" w="1920066">
                  <a:moveTo>
                    <a:pt x="0" y="0"/>
                  </a:moveTo>
                  <a:lnTo>
                    <a:pt x="1920066" y="0"/>
                  </a:lnTo>
                  <a:lnTo>
                    <a:pt x="1920066" y="2871127"/>
                  </a:lnTo>
                  <a:lnTo>
                    <a:pt x="0" y="2871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54334" y="1260970"/>
            <a:ext cx="15557445" cy="1383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2"/>
              </a:lnSpc>
            </a:pPr>
            <a:r>
              <a:rPr lang="en-US" sz="3807">
                <a:solidFill>
                  <a:srgbClr val="3F3F40"/>
                </a:solidFill>
                <a:latin typeface="League Spartan Bold"/>
              </a:rPr>
              <a:t>Para comprender la anchura, la longitud, la profundidad </a:t>
            </a:r>
          </a:p>
          <a:p>
            <a:pPr algn="ctr">
              <a:lnSpc>
                <a:spcPts val="5672"/>
              </a:lnSpc>
            </a:pPr>
            <a:r>
              <a:rPr lang="en-US" sz="3807">
                <a:solidFill>
                  <a:srgbClr val="3F3F40"/>
                </a:solidFill>
                <a:latin typeface="League Spartan Bold"/>
              </a:rPr>
              <a:t>y la altura del amor de Cristo (Efesios 3:18) hay que..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8896" y="173080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3F3F40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3F3F40"/>
                </a:solidFill>
                <a:latin typeface="League Spartan"/>
              </a:rPr>
              <a:t>4 de agosto del 2023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41164" y="9900349"/>
            <a:ext cx="10440158" cy="33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>
                <a:solidFill>
                  <a:srgbClr val="3F3F40"/>
                </a:solidFill>
                <a:latin typeface="League Spartan Bold"/>
              </a:rPr>
              <a:t>Contenido: Luís Claudio - Diseño: Elton Batista - Traducción: Eliezer GC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77087" y="4460864"/>
            <a:ext cx="8015750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DF6918"/>
                </a:solidFill>
                <a:latin typeface="League Spartan Bold"/>
              </a:rPr>
              <a:t>..vivir orándole al Padre (Ef 3:14)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096137" y="7648180"/>
            <a:ext cx="8570371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C61F47"/>
                </a:solidFill>
                <a:latin typeface="League Spartan Bold"/>
              </a:rPr>
              <a:t>..ser guiados por el Espíritu (Ef 3:16)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029462" y="6053695"/>
            <a:ext cx="8191863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283D1"/>
                </a:solidFill>
                <a:latin typeface="League Spartan Bold"/>
              </a:rPr>
              <a:t>..tener a Cristo en el corazón (Ef 3:17)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9270324" y="7356979"/>
            <a:ext cx="721038" cy="1078187"/>
          </a:xfrm>
          <a:custGeom>
            <a:avLst/>
            <a:gdLst/>
            <a:ahLst/>
            <a:cxnLst/>
            <a:rect r="r" b="b" t="t" l="l"/>
            <a:pathLst>
              <a:path h="1078187" w="721038">
                <a:moveTo>
                  <a:pt x="0" y="0"/>
                </a:moveTo>
                <a:lnTo>
                  <a:pt x="721038" y="0"/>
                </a:lnTo>
                <a:lnTo>
                  <a:pt x="721038" y="1078188"/>
                </a:lnTo>
                <a:lnTo>
                  <a:pt x="0" y="1078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9496455" y="7513870"/>
            <a:ext cx="307191" cy="326365"/>
          </a:xfrm>
          <a:custGeom>
            <a:avLst/>
            <a:gdLst/>
            <a:ahLst/>
            <a:cxnLst/>
            <a:rect r="r" b="b" t="t" l="l"/>
            <a:pathLst>
              <a:path h="326365" w="307191">
                <a:moveTo>
                  <a:pt x="307191" y="0"/>
                </a:moveTo>
                <a:lnTo>
                  <a:pt x="0" y="0"/>
                </a:lnTo>
                <a:lnTo>
                  <a:pt x="0" y="326365"/>
                </a:lnTo>
                <a:lnTo>
                  <a:pt x="307191" y="326365"/>
                </a:lnTo>
                <a:lnTo>
                  <a:pt x="30719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30" id="30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3" id="43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5" id="45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7" id="47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3" id="53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5" id="55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3F3F40"/>
                  </a:solidFill>
                  <a:latin typeface="Open Sans Extra Bold 2"/>
                </a:rPr>
                <a:t>INFOLECCIÓN</a:t>
              </a:r>
            </a:p>
          </p:txBody>
        </p:sp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8" id="58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0" id="60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DAFqrH5dSpU</dc:identifier>
  <dcterms:modified xsi:type="dcterms:W3CDTF">2011-08-01T06:04:30Z</dcterms:modified>
  <cp:revision>1</cp:revision>
  <dc:title>Lección 6 (3º TRI 2023)</dc:title>
</cp:coreProperties>
</file>