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</p:sldIdLst>
  <p:sldSz cx="18288000" cy="10287000"/>
  <p:notesSz cx="6858000" cy="9144000"/>
  <p:embeddedFontLst>
    <p:embeddedFont>
      <p:font typeface="Peace Sans" charset="1" panose="02000505040000020004"/>
      <p:regular r:id="rId6"/>
    </p:embeddedFont>
    <p:embeddedFont>
      <p:font typeface="Trocchi" charset="1" panose="000005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League Spartan" charset="1" panose="00000800000000000000"/>
      <p:regular r:id="rId12"/>
    </p:embeddedFont>
    <p:embeddedFont>
      <p:font typeface="Open Sans Extra Bold" charset="1" panose="020B0906030804020204"/>
      <p:regular r:id="rId13"/>
    </p:embeddedFont>
    <p:embeddedFont>
      <p:font typeface="Open Sans Extra Bold Italics" charset="1" panose="020B0906030804020204"/>
      <p:regular r:id="rId14"/>
    </p:embeddedFont>
    <p:embeddedFont>
      <p:font typeface="Assistant" charset="1" panose="00000500000000000000"/>
      <p:regular r:id="rId15"/>
    </p:embeddedFont>
    <p:embeddedFont>
      <p:font typeface="Assistant Bold" charset="1" panose="00000800000000000000"/>
      <p:regular r:id="rId16"/>
    </p:embeddedFont>
    <p:embeddedFont>
      <p:font typeface="Assistant Extra-Light" charset="1" panose="00000300000000000000"/>
      <p:regular r:id="rId17"/>
    </p:embeddedFont>
    <p:embeddedFont>
      <p:font typeface="Assistant Light" charset="1" panose="00000400000000000000"/>
      <p:regular r:id="rId18"/>
    </p:embeddedFont>
    <p:embeddedFont>
      <p:font typeface="Assistant Semi-Bold" charset="1" panose="00000700000000000000"/>
      <p:regular r:id="rId19"/>
    </p:embeddedFont>
    <p:embeddedFont>
      <p:font typeface="Assistant Ultra-Bold" charset="1" panose="00000900000000000000"/>
      <p:regular r:id="rId20"/>
    </p:embeddedFont>
    <p:embeddedFont>
      <p:font typeface="GFS Neohellenic" charset="1" panose="02000800000000090003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10.pn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10.pn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11" Target="../media/image53.png" Type="http://schemas.openxmlformats.org/officeDocument/2006/relationships/image"/><Relationship Id="rId12" Target="../media/image54.svg" Type="http://schemas.openxmlformats.org/officeDocument/2006/relationships/image"/><Relationship Id="rId13" Target="../media/image55.png" Type="http://schemas.openxmlformats.org/officeDocument/2006/relationships/image"/><Relationship Id="rId14" Target="../media/image56.svg" Type="http://schemas.openxmlformats.org/officeDocument/2006/relationships/image"/><Relationship Id="rId2" Target="../media/image10.pn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71.png" Type="http://schemas.openxmlformats.org/officeDocument/2006/relationships/image"/><Relationship Id="rId12" Target="../media/image72.svg" Type="http://schemas.openxmlformats.org/officeDocument/2006/relationships/image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65.png" Type="http://schemas.openxmlformats.org/officeDocument/2006/relationships/image"/><Relationship Id="rId5" Target="../media/image66.svg" Type="http://schemas.openxmlformats.org/officeDocument/2006/relationships/image"/><Relationship Id="rId6" Target="../media/image67.png" Type="http://schemas.openxmlformats.org/officeDocument/2006/relationships/image"/><Relationship Id="rId7" Target="../media/image68.svg" Type="http://schemas.openxmlformats.org/officeDocument/2006/relationships/image"/><Relationship Id="rId8" Target="../media/image69.png" Type="http://schemas.openxmlformats.org/officeDocument/2006/relationships/image"/><Relationship Id="rId9" Target="../media/image70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Relationship Id="rId6" Target="../media/image77.png" Type="http://schemas.openxmlformats.org/officeDocument/2006/relationships/image"/><Relationship Id="rId7" Target="../media/image78.svg" Type="http://schemas.openxmlformats.org/officeDocument/2006/relationships/image"/><Relationship Id="rId8" Target="../media/image79.png" Type="http://schemas.openxmlformats.org/officeDocument/2006/relationships/image"/><Relationship Id="rId9" Target="../media/image8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47802" y="5656744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1"/>
                </a:lnTo>
                <a:lnTo>
                  <a:pt x="0" y="1198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796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59303" y="6679951"/>
            <a:ext cx="236853" cy="174913"/>
            <a:chOff x="0" y="0"/>
            <a:chExt cx="62381" cy="4606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lnTo>
                    <a:pt x="0" y="0"/>
                  </a:lnTo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21724" y="1831315"/>
            <a:ext cx="13503556" cy="5543481"/>
          </a:xfrm>
          <a:custGeom>
            <a:avLst/>
            <a:gdLst/>
            <a:ahLst/>
            <a:cxnLst/>
            <a:rect r="r" b="b" t="t" l="l"/>
            <a:pathLst>
              <a:path h="5543481" w="13503556">
                <a:moveTo>
                  <a:pt x="0" y="0"/>
                </a:moveTo>
                <a:lnTo>
                  <a:pt x="13503556" y="0"/>
                </a:lnTo>
                <a:lnTo>
                  <a:pt x="13503556" y="5543482"/>
                </a:lnTo>
                <a:lnTo>
                  <a:pt x="0" y="554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259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1724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008093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1014182" y="4289440"/>
            <a:ext cx="5516045" cy="580746"/>
          </a:xfrm>
          <a:custGeom>
            <a:avLst/>
            <a:gdLst/>
            <a:ahLst/>
            <a:cxnLst/>
            <a:rect r="r" b="b" t="t" l="l"/>
            <a:pathLst>
              <a:path h="580746" w="5516045">
                <a:moveTo>
                  <a:pt x="0" y="0"/>
                </a:moveTo>
                <a:lnTo>
                  <a:pt x="5516046" y="0"/>
                </a:lnTo>
                <a:lnTo>
                  <a:pt x="5516046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7615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21724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008093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776057" y="7940237"/>
            <a:ext cx="1440199" cy="1295202"/>
            <a:chOff x="0" y="0"/>
            <a:chExt cx="1920265" cy="17269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61891" cy="1654965"/>
            </a:xfrm>
            <a:custGeom>
              <a:avLst/>
              <a:gdLst/>
              <a:ahLst/>
              <a:cxnLst/>
              <a:rect r="r" b="b" t="t" l="l"/>
              <a:pathLst>
                <a:path h="1654965" w="1561891">
                  <a:moveTo>
                    <a:pt x="0" y="0"/>
                  </a:moveTo>
                  <a:lnTo>
                    <a:pt x="1561891" y="0"/>
                  </a:lnTo>
                  <a:lnTo>
                    <a:pt x="1561891" y="1654965"/>
                  </a:lnTo>
                  <a:lnTo>
                    <a:pt x="0" y="1654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3039" t="-18915" r="-59829" b="-49496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1174617" y="1425272"/>
              <a:ext cx="745647" cy="301665"/>
              <a:chOff x="0" y="0"/>
              <a:chExt cx="147288" cy="59588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47288" cy="59588"/>
              </a:xfrm>
              <a:custGeom>
                <a:avLst/>
                <a:gdLst/>
                <a:ahLst/>
                <a:cxnLst/>
                <a:rect r="r" b="b" t="t" l="l"/>
                <a:pathLst>
                  <a:path h="59588" w="147288">
                    <a:moveTo>
                      <a:pt x="0" y="0"/>
                    </a:moveTo>
                    <a:lnTo>
                      <a:pt x="147288" y="0"/>
                    </a:lnTo>
                    <a:lnTo>
                      <a:pt x="147288" y="59588"/>
                    </a:lnTo>
                    <a:lnTo>
                      <a:pt x="0" y="5958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51D40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80"/>
                  </a:lnSpc>
                </a:pPr>
              </a:p>
            </p:txBody>
          </p:sp>
        </p:grpSp>
      </p:grpSp>
      <p:sp>
        <p:nvSpPr>
          <p:cNvPr name="Freeform 21" id="21"/>
          <p:cNvSpPr/>
          <p:nvPr/>
        </p:nvSpPr>
        <p:spPr>
          <a:xfrm flipH="false" flipV="false" rot="0">
            <a:off x="447802" y="7988778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0"/>
                </a:lnTo>
                <a:lnTo>
                  <a:pt x="0" y="1198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7964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762173" y="9060526"/>
            <a:ext cx="236853" cy="174913"/>
            <a:chOff x="0" y="0"/>
            <a:chExt cx="62381" cy="4606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lnTo>
                    <a:pt x="0" y="0"/>
                  </a:lnTo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79553" y="9669790"/>
            <a:ext cx="18128894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Equipo: Adinan Batista, Bruno Flávio, Cíntia Bini, Eduardo Harada, Elias Duarte, Eliezer GC, Eleandro Borel, Elton Batista, Emenson Camara, Esron Waslley, Gusttavo Santana, Luís Claudio, Luiz Francisco, Morais Junior,</a:t>
            </a:r>
            <a:r>
              <a:rPr lang="en-US" sz="1699">
                <a:solidFill>
                  <a:srgbClr val="051D40"/>
                </a:solidFill>
                <a:latin typeface="Assistant Ultra-Bold"/>
              </a:rPr>
              <a:t>  Manoel Roberto, Nkosi Moyo, Patrícia Sales, Pablo Amon, Penélope Sofia, Ramon Gomes, René Henriquez, Valdeane Costa e Willian Arsenio.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11852" y="7896140"/>
            <a:ext cx="3140016" cy="64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60"/>
              </a:lnSpc>
            </a:pPr>
            <a:r>
              <a:rPr lang="en-US" sz="3500">
                <a:solidFill>
                  <a:srgbClr val="179EFE"/>
                </a:solidFill>
                <a:latin typeface="Peace Sans"/>
              </a:rPr>
              <a:t>LECCIÓN 10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11852" y="8459550"/>
            <a:ext cx="10026709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9"/>
              </a:lnSpc>
            </a:pPr>
            <a:r>
              <a:rPr lang="en-US" sz="3499" spc="87">
                <a:solidFill>
                  <a:srgbClr val="FFFFFF"/>
                </a:solidFill>
                <a:latin typeface="Peace Sans"/>
              </a:rPr>
              <a:t>CÓNYUGES: JUNTOS EN LA CRUZ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51438" y="165144"/>
            <a:ext cx="4368428" cy="109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48"/>
              </a:lnSpc>
            </a:pPr>
            <a:r>
              <a:rPr lang="en-US" sz="6391">
                <a:solidFill>
                  <a:srgbClr val="179EFE"/>
                </a:solidFill>
                <a:latin typeface="Peace Sans"/>
              </a:rPr>
              <a:t>EFESIOS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242554" y="668968"/>
            <a:ext cx="3599696" cy="39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0"/>
              </a:lnSpc>
            </a:pPr>
            <a:r>
              <a:rPr lang="en-US" sz="2121">
                <a:solidFill>
                  <a:srgbClr val="FFFFFF"/>
                </a:solidFill>
                <a:latin typeface="League Spartan"/>
              </a:rPr>
              <a:t>JUL/AGO/SEP- 2023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86016" y="9220200"/>
            <a:ext cx="1551500" cy="233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304" spc="258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5045605" y="4367957"/>
            <a:ext cx="1898311" cy="2532488"/>
          </a:xfrm>
          <a:custGeom>
            <a:avLst/>
            <a:gdLst/>
            <a:ahLst/>
            <a:cxnLst/>
            <a:rect r="r" b="b" t="t" l="l"/>
            <a:pathLst>
              <a:path h="2532488" w="1898311">
                <a:moveTo>
                  <a:pt x="0" y="0"/>
                </a:moveTo>
                <a:lnTo>
                  <a:pt x="1898311" y="0"/>
                </a:lnTo>
                <a:lnTo>
                  <a:pt x="1898311" y="2532488"/>
                </a:lnTo>
                <a:lnTo>
                  <a:pt x="0" y="25324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4381250" y="6659015"/>
            <a:ext cx="3422090" cy="658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7"/>
              </a:lnSpc>
            </a:pPr>
            <a:r>
              <a:rPr lang="en-US" sz="1953">
                <a:solidFill>
                  <a:srgbClr val="179EFE"/>
                </a:solidFill>
                <a:latin typeface="League Spartan"/>
              </a:rPr>
              <a:t>Ilustración de portada:</a:t>
            </a:r>
          </a:p>
          <a:p>
            <a:pPr algn="ctr">
              <a:lnSpc>
                <a:spcPts val="2637"/>
              </a:lnSpc>
            </a:pPr>
            <a:r>
              <a:rPr lang="en-US" sz="1953">
                <a:solidFill>
                  <a:srgbClr val="FFFFFF"/>
                </a:solidFill>
                <a:latin typeface="League Spartan"/>
              </a:rPr>
              <a:t> Adinan Batista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750078" y="3613531"/>
            <a:ext cx="2684436" cy="630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1"/>
              </a:lnSpc>
            </a:pPr>
            <a:r>
              <a:rPr lang="en-US" sz="1904">
                <a:solidFill>
                  <a:srgbClr val="179EFE"/>
                </a:solidFill>
                <a:latin typeface="League Spartan"/>
              </a:rPr>
              <a:t>Contenido y Diseño</a:t>
            </a:r>
            <a:r>
              <a:rPr lang="en-US" sz="1904">
                <a:solidFill>
                  <a:srgbClr val="FFDB4F"/>
                </a:solidFill>
                <a:latin typeface="League Spartan"/>
              </a:rPr>
              <a:t> </a:t>
            </a:r>
          </a:p>
          <a:p>
            <a:pPr algn="ctr">
              <a:lnSpc>
                <a:spcPts val="2571"/>
              </a:lnSpc>
            </a:pPr>
            <a:r>
              <a:rPr lang="en-US" sz="1904">
                <a:solidFill>
                  <a:srgbClr val="FFFFFF"/>
                </a:solidFill>
                <a:latin typeface="League Spartan"/>
              </a:rPr>
              <a:t>Esron Waslley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4949676" y="1150034"/>
            <a:ext cx="2090169" cy="2788441"/>
          </a:xfrm>
          <a:custGeom>
            <a:avLst/>
            <a:gdLst/>
            <a:ahLst/>
            <a:cxnLst/>
            <a:rect r="r" b="b" t="t" l="l"/>
            <a:pathLst>
              <a:path h="2788441" w="2090169">
                <a:moveTo>
                  <a:pt x="0" y="0"/>
                </a:moveTo>
                <a:lnTo>
                  <a:pt x="2090169" y="0"/>
                </a:lnTo>
                <a:lnTo>
                  <a:pt x="2090169" y="2788441"/>
                </a:lnTo>
                <a:lnTo>
                  <a:pt x="0" y="2788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78" t="0" r="-3767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0304" y="196217"/>
            <a:ext cx="6360201" cy="1474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5"/>
              </a:lnSpc>
            </a:pPr>
            <a:r>
              <a:rPr lang="en-US" sz="8454">
                <a:solidFill>
                  <a:srgbClr val="FFBD59"/>
                </a:solidFill>
                <a:latin typeface="GFS Neohellenic"/>
              </a:rPr>
              <a:t>Πρὸς Ἐφεσίους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901" y="6920914"/>
            <a:ext cx="2183303" cy="2313408"/>
          </a:xfrm>
          <a:custGeom>
            <a:avLst/>
            <a:gdLst/>
            <a:ahLst/>
            <a:cxnLst/>
            <a:rect r="r" b="b" t="t" l="l"/>
            <a:pathLst>
              <a:path h="2313408" w="2183303">
                <a:moveTo>
                  <a:pt x="0" y="0"/>
                </a:moveTo>
                <a:lnTo>
                  <a:pt x="2183303" y="0"/>
                </a:lnTo>
                <a:lnTo>
                  <a:pt x="2183303" y="2313407"/>
                </a:lnTo>
                <a:lnTo>
                  <a:pt x="0" y="2313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39" t="-18915" r="-59829" b="-494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82901" y="9229725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ED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3A546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3A546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</a:path>
              </a:pathLst>
            </a:custGeom>
            <a:solidFill>
              <a:srgbClr val="F4BD7A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625555" y="3058910"/>
            <a:ext cx="10880140" cy="3299757"/>
            <a:chOff x="0" y="0"/>
            <a:chExt cx="2865551" cy="86907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65551" cy="869072"/>
            </a:xfrm>
            <a:custGeom>
              <a:avLst/>
              <a:gdLst/>
              <a:ahLst/>
              <a:cxnLst/>
              <a:rect r="r" b="b" t="t" l="l"/>
              <a:pathLst>
                <a:path h="869072" w="2865551">
                  <a:moveTo>
                    <a:pt x="2865551" y="0"/>
                  </a:moveTo>
                  <a:lnTo>
                    <a:pt x="2865551" y="754772"/>
                  </a:lnTo>
                  <a:lnTo>
                    <a:pt x="1432776" y="869072"/>
                  </a:lnTo>
                  <a:lnTo>
                    <a:pt x="0" y="754772"/>
                  </a:lnTo>
                  <a:lnTo>
                    <a:pt x="0" y="0"/>
                  </a:lnTo>
                  <a:lnTo>
                    <a:pt x="2865551" y="0"/>
                  </a:lnTo>
                </a:path>
              </a:pathLst>
            </a:custGeom>
            <a:solidFill>
              <a:srgbClr val="FBF5E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6350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6625555" y="6069404"/>
            <a:ext cx="10880140" cy="3781375"/>
            <a:chOff x="0" y="0"/>
            <a:chExt cx="2865551" cy="9959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865551" cy="995918"/>
            </a:xfrm>
            <a:custGeom>
              <a:avLst/>
              <a:gdLst/>
              <a:ahLst/>
              <a:cxnLst/>
              <a:rect r="r" b="b" t="t" l="l"/>
              <a:pathLst>
                <a:path h="995918" w="2865551">
                  <a:moveTo>
                    <a:pt x="2865551" y="0"/>
                  </a:moveTo>
                  <a:lnTo>
                    <a:pt x="2865551" y="881618"/>
                  </a:lnTo>
                  <a:lnTo>
                    <a:pt x="1432776" y="995918"/>
                  </a:lnTo>
                  <a:lnTo>
                    <a:pt x="0" y="881618"/>
                  </a:lnTo>
                  <a:lnTo>
                    <a:pt x="0" y="0"/>
                  </a:lnTo>
                  <a:lnTo>
                    <a:pt x="2865551" y="0"/>
                  </a:lnTo>
                </a:path>
              </a:pathLst>
            </a:custGeom>
            <a:solidFill>
              <a:srgbClr val="FBF5E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6350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4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6408624" y="2977441"/>
            <a:ext cx="11218750" cy="6835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spc="3">
                <a:solidFill>
                  <a:srgbClr val="482D2A"/>
                </a:solidFill>
                <a:latin typeface="Trocchi"/>
              </a:rPr>
              <a:t>Maridos, amad a vuestras mujeres, así como Cristo amó a la iglesia, y se entregó a sí mismo por ella, para santificarla, habiéndola purificado en el lavamiento </a:t>
            </a:r>
          </a:p>
          <a:p>
            <a:pPr algn="ctr">
              <a:lnSpc>
                <a:spcPts val="5459"/>
              </a:lnSpc>
            </a:pP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 spc="3">
                <a:solidFill>
                  <a:srgbClr val="482D2A"/>
                </a:solidFill>
                <a:latin typeface="Trocchi"/>
              </a:rPr>
              <a:t>del agua por la palabra, a fin de presentársela a sí mismo, una iglesia gloriosa, que no tuviese mancha ni arruga ni cosa semejante, sino que fuese santa y sin mancha. (Efesios 5:25-27)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245381" y="2962733"/>
            <a:ext cx="4457936" cy="6791869"/>
          </a:xfrm>
          <a:custGeom>
            <a:avLst/>
            <a:gdLst/>
            <a:ahLst/>
            <a:cxnLst/>
            <a:rect r="r" b="b" t="t" l="l"/>
            <a:pathLst>
              <a:path h="6791869" w="4457936">
                <a:moveTo>
                  <a:pt x="0" y="0"/>
                </a:moveTo>
                <a:lnTo>
                  <a:pt x="4457936" y="0"/>
                </a:lnTo>
                <a:lnTo>
                  <a:pt x="4457936" y="6791869"/>
                </a:lnTo>
                <a:lnTo>
                  <a:pt x="0" y="679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483874" y="1330568"/>
            <a:ext cx="10799903" cy="1094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4"/>
              </a:lnSpc>
            </a:pPr>
            <a:r>
              <a:rPr lang="en-US" sz="6396">
                <a:solidFill>
                  <a:srgbClr val="FFFFFF"/>
                </a:solidFill>
                <a:latin typeface="League Spartan"/>
              </a:rPr>
              <a:t>Para memorizar: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8097" y="188640"/>
            <a:ext cx="3295776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eague Spartan"/>
              </a:rPr>
              <a:t>Lección 10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941164" y="188957"/>
            <a:ext cx="11867101" cy="67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0"/>
              </a:lnSpc>
            </a:pPr>
            <a:r>
              <a:rPr lang="en-US" sz="4100" spc="102">
                <a:solidFill>
                  <a:srgbClr val="FFFFFF"/>
                </a:solidFill>
                <a:latin typeface="League Spartan"/>
              </a:rPr>
              <a:t>CÓNYUGES: JUNTOS EN LA CRUZ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4BD7A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6091426" y="1921813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3F4247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3F424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3F4247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3F4247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11218" y="8262529"/>
            <a:ext cx="18557469" cy="1538795"/>
            <a:chOff x="0" y="0"/>
            <a:chExt cx="11548393" cy="9575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548394" cy="957599"/>
            </a:xfrm>
            <a:custGeom>
              <a:avLst/>
              <a:gdLst/>
              <a:ahLst/>
              <a:cxnLst/>
              <a:rect r="r" b="b" t="t" l="l"/>
              <a:pathLst>
                <a:path h="957599" w="11548394">
                  <a:moveTo>
                    <a:pt x="11423934" y="957599"/>
                  </a:moveTo>
                  <a:lnTo>
                    <a:pt x="124460" y="957599"/>
                  </a:lnTo>
                  <a:cubicBezTo>
                    <a:pt x="55880" y="957599"/>
                    <a:pt x="0" y="901719"/>
                    <a:pt x="0" y="8331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833139"/>
                  </a:lnTo>
                  <a:cubicBezTo>
                    <a:pt x="11548394" y="901719"/>
                    <a:pt x="11492513" y="957599"/>
                    <a:pt x="11423934" y="957599"/>
                  </a:cubicBezTo>
                </a:path>
              </a:pathLst>
            </a:custGeom>
            <a:solidFill>
              <a:srgbClr val="3F4247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324500" y="67333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1"/>
                </a:lnTo>
                <a:lnTo>
                  <a:pt x="0" y="1719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2728061"/>
            <a:ext cx="2434009" cy="2415439"/>
          </a:xfrm>
          <a:custGeom>
            <a:avLst/>
            <a:gdLst/>
            <a:ahLst/>
            <a:cxnLst/>
            <a:rect r="r" b="b" t="t" l="l"/>
            <a:pathLst>
              <a:path h="2415439" w="2434009">
                <a:moveTo>
                  <a:pt x="0" y="0"/>
                </a:moveTo>
                <a:lnTo>
                  <a:pt x="2434009" y="0"/>
                </a:lnTo>
                <a:lnTo>
                  <a:pt x="2434009" y="2415439"/>
                </a:lnTo>
                <a:lnTo>
                  <a:pt x="0" y="2415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104056" b="-10562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75170" y="5826635"/>
            <a:ext cx="2412830" cy="2435894"/>
          </a:xfrm>
          <a:custGeom>
            <a:avLst/>
            <a:gdLst/>
            <a:ahLst/>
            <a:cxnLst/>
            <a:rect r="r" b="b" t="t" l="l"/>
            <a:pathLst>
              <a:path h="2435894" w="2412830">
                <a:moveTo>
                  <a:pt x="0" y="0"/>
                </a:moveTo>
                <a:lnTo>
                  <a:pt x="2412830" y="0"/>
                </a:lnTo>
                <a:lnTo>
                  <a:pt x="2412830" y="2435894"/>
                </a:lnTo>
                <a:lnTo>
                  <a:pt x="0" y="2435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847" t="-103898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472" y="5817320"/>
            <a:ext cx="2423065" cy="2445210"/>
          </a:xfrm>
          <a:custGeom>
            <a:avLst/>
            <a:gdLst/>
            <a:ahLst/>
            <a:cxnLst/>
            <a:rect r="r" b="b" t="t" l="l"/>
            <a:pathLst>
              <a:path h="2445210" w="2423065">
                <a:moveTo>
                  <a:pt x="0" y="0"/>
                </a:moveTo>
                <a:lnTo>
                  <a:pt x="2423065" y="0"/>
                </a:lnTo>
                <a:lnTo>
                  <a:pt x="2423065" y="2445209"/>
                </a:lnTo>
                <a:lnTo>
                  <a:pt x="0" y="24452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03121" r="-104977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843390" y="2706485"/>
            <a:ext cx="2427198" cy="2458544"/>
          </a:xfrm>
          <a:custGeom>
            <a:avLst/>
            <a:gdLst/>
            <a:ahLst/>
            <a:cxnLst/>
            <a:rect r="r" b="b" t="t" l="l"/>
            <a:pathLst>
              <a:path h="2458544" w="2427198">
                <a:moveTo>
                  <a:pt x="0" y="0"/>
                </a:moveTo>
                <a:lnTo>
                  <a:pt x="2427198" y="0"/>
                </a:lnTo>
                <a:lnTo>
                  <a:pt x="2427198" y="2458544"/>
                </a:lnTo>
                <a:lnTo>
                  <a:pt x="0" y="2458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4628" t="0" r="0" b="-102019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403993" y="2735088"/>
            <a:ext cx="6707306" cy="2408412"/>
            <a:chOff x="0" y="0"/>
            <a:chExt cx="1766533" cy="63431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66533" cy="634314"/>
            </a:xfrm>
            <a:custGeom>
              <a:avLst/>
              <a:gdLst/>
              <a:ahLst/>
              <a:cxnLst/>
              <a:rect r="r" b="b" t="t" l="l"/>
              <a:pathLst>
                <a:path h="634314" w="1766533">
                  <a:moveTo>
                    <a:pt x="58867" y="0"/>
                  </a:moveTo>
                  <a:lnTo>
                    <a:pt x="1707667" y="0"/>
                  </a:lnTo>
                  <a:cubicBezTo>
                    <a:pt x="1723279" y="0"/>
                    <a:pt x="1738252" y="6202"/>
                    <a:pt x="1749291" y="17242"/>
                  </a:cubicBezTo>
                  <a:cubicBezTo>
                    <a:pt x="1760331" y="28281"/>
                    <a:pt x="1766533" y="43254"/>
                    <a:pt x="1766533" y="58867"/>
                  </a:cubicBezTo>
                  <a:lnTo>
                    <a:pt x="1766533" y="575447"/>
                  </a:lnTo>
                  <a:cubicBezTo>
                    <a:pt x="1766533" y="591060"/>
                    <a:pt x="1760331" y="606033"/>
                    <a:pt x="1749291" y="617073"/>
                  </a:cubicBezTo>
                  <a:cubicBezTo>
                    <a:pt x="1738252" y="628112"/>
                    <a:pt x="1723279" y="634314"/>
                    <a:pt x="1707667" y="634314"/>
                  </a:cubicBezTo>
                  <a:lnTo>
                    <a:pt x="58867" y="634314"/>
                  </a:lnTo>
                  <a:cubicBezTo>
                    <a:pt x="43254" y="634314"/>
                    <a:pt x="28281" y="628112"/>
                    <a:pt x="17242" y="617073"/>
                  </a:cubicBezTo>
                  <a:cubicBezTo>
                    <a:pt x="6202" y="606033"/>
                    <a:pt x="0" y="591060"/>
                    <a:pt x="0" y="575447"/>
                  </a:cubicBezTo>
                  <a:lnTo>
                    <a:pt x="0" y="58867"/>
                  </a:lnTo>
                  <a:cubicBezTo>
                    <a:pt x="0" y="43254"/>
                    <a:pt x="6202" y="28281"/>
                    <a:pt x="17242" y="17242"/>
                  </a:cubicBezTo>
                  <a:cubicBezTo>
                    <a:pt x="28281" y="6202"/>
                    <a:pt x="43254" y="0"/>
                    <a:pt x="58867" y="0"/>
                  </a:cubicBezTo>
                  <a:close/>
                </a:path>
              </a:pathLst>
            </a:custGeom>
            <a:solidFill>
              <a:srgbClr val="EE397A">
                <a:alpha val="17647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4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17005" y="5840376"/>
            <a:ext cx="6894295" cy="2408412"/>
            <a:chOff x="0" y="0"/>
            <a:chExt cx="1815781" cy="63431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815781" cy="634314"/>
            </a:xfrm>
            <a:custGeom>
              <a:avLst/>
              <a:gdLst/>
              <a:ahLst/>
              <a:cxnLst/>
              <a:rect r="r" b="b" t="t" l="l"/>
              <a:pathLst>
                <a:path h="634314" w="1815781">
                  <a:moveTo>
                    <a:pt x="57270" y="0"/>
                  </a:moveTo>
                  <a:lnTo>
                    <a:pt x="1758511" y="0"/>
                  </a:lnTo>
                  <a:cubicBezTo>
                    <a:pt x="1790141" y="0"/>
                    <a:pt x="1815781" y="25641"/>
                    <a:pt x="1815781" y="57270"/>
                  </a:cubicBezTo>
                  <a:lnTo>
                    <a:pt x="1815781" y="577044"/>
                  </a:lnTo>
                  <a:cubicBezTo>
                    <a:pt x="1815781" y="608673"/>
                    <a:pt x="1790141" y="634314"/>
                    <a:pt x="1758511" y="634314"/>
                  </a:cubicBezTo>
                  <a:lnTo>
                    <a:pt x="57270" y="634314"/>
                  </a:lnTo>
                  <a:cubicBezTo>
                    <a:pt x="25641" y="634314"/>
                    <a:pt x="0" y="608673"/>
                    <a:pt x="0" y="577044"/>
                  </a:cubicBezTo>
                  <a:lnTo>
                    <a:pt x="0" y="57270"/>
                  </a:lnTo>
                  <a:cubicBezTo>
                    <a:pt x="0" y="25641"/>
                    <a:pt x="25641" y="0"/>
                    <a:pt x="57270" y="0"/>
                  </a:cubicBezTo>
                  <a:close/>
                </a:path>
              </a:pathLst>
            </a:custGeom>
            <a:solidFill>
              <a:srgbClr val="7A52A0">
                <a:alpha val="17647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4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349683" y="2735088"/>
            <a:ext cx="6707306" cy="2408412"/>
            <a:chOff x="0" y="0"/>
            <a:chExt cx="1766533" cy="63431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66533" cy="634314"/>
            </a:xfrm>
            <a:custGeom>
              <a:avLst/>
              <a:gdLst/>
              <a:ahLst/>
              <a:cxnLst/>
              <a:rect r="r" b="b" t="t" l="l"/>
              <a:pathLst>
                <a:path h="634314" w="1766533">
                  <a:moveTo>
                    <a:pt x="58867" y="0"/>
                  </a:moveTo>
                  <a:lnTo>
                    <a:pt x="1707667" y="0"/>
                  </a:lnTo>
                  <a:cubicBezTo>
                    <a:pt x="1723279" y="0"/>
                    <a:pt x="1738252" y="6202"/>
                    <a:pt x="1749291" y="17242"/>
                  </a:cubicBezTo>
                  <a:cubicBezTo>
                    <a:pt x="1760331" y="28281"/>
                    <a:pt x="1766533" y="43254"/>
                    <a:pt x="1766533" y="58867"/>
                  </a:cubicBezTo>
                  <a:lnTo>
                    <a:pt x="1766533" y="575447"/>
                  </a:lnTo>
                  <a:cubicBezTo>
                    <a:pt x="1766533" y="591060"/>
                    <a:pt x="1760331" y="606033"/>
                    <a:pt x="1749291" y="617073"/>
                  </a:cubicBezTo>
                  <a:cubicBezTo>
                    <a:pt x="1738252" y="628112"/>
                    <a:pt x="1723279" y="634314"/>
                    <a:pt x="1707667" y="634314"/>
                  </a:cubicBezTo>
                  <a:lnTo>
                    <a:pt x="58867" y="634314"/>
                  </a:lnTo>
                  <a:cubicBezTo>
                    <a:pt x="43254" y="634314"/>
                    <a:pt x="28281" y="628112"/>
                    <a:pt x="17242" y="617073"/>
                  </a:cubicBezTo>
                  <a:cubicBezTo>
                    <a:pt x="6202" y="606033"/>
                    <a:pt x="0" y="591060"/>
                    <a:pt x="0" y="575447"/>
                  </a:cubicBezTo>
                  <a:lnTo>
                    <a:pt x="0" y="58867"/>
                  </a:lnTo>
                  <a:cubicBezTo>
                    <a:pt x="0" y="43254"/>
                    <a:pt x="6202" y="28281"/>
                    <a:pt x="17242" y="17242"/>
                  </a:cubicBezTo>
                  <a:cubicBezTo>
                    <a:pt x="28281" y="6202"/>
                    <a:pt x="43254" y="0"/>
                    <a:pt x="58867" y="0"/>
                  </a:cubicBezTo>
                  <a:close/>
                </a:path>
              </a:pathLst>
            </a:custGeom>
            <a:solidFill>
              <a:srgbClr val="F99B1F">
                <a:alpha val="17647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4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349683" y="5854117"/>
            <a:ext cx="6707306" cy="2408412"/>
            <a:chOff x="0" y="0"/>
            <a:chExt cx="1766533" cy="63431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766533" cy="634314"/>
            </a:xfrm>
            <a:custGeom>
              <a:avLst/>
              <a:gdLst/>
              <a:ahLst/>
              <a:cxnLst/>
              <a:rect r="r" b="b" t="t" l="l"/>
              <a:pathLst>
                <a:path h="634314" w="1766533">
                  <a:moveTo>
                    <a:pt x="58867" y="0"/>
                  </a:moveTo>
                  <a:lnTo>
                    <a:pt x="1707667" y="0"/>
                  </a:lnTo>
                  <a:cubicBezTo>
                    <a:pt x="1723279" y="0"/>
                    <a:pt x="1738252" y="6202"/>
                    <a:pt x="1749291" y="17242"/>
                  </a:cubicBezTo>
                  <a:cubicBezTo>
                    <a:pt x="1760331" y="28281"/>
                    <a:pt x="1766533" y="43254"/>
                    <a:pt x="1766533" y="58867"/>
                  </a:cubicBezTo>
                  <a:lnTo>
                    <a:pt x="1766533" y="575447"/>
                  </a:lnTo>
                  <a:cubicBezTo>
                    <a:pt x="1766533" y="591060"/>
                    <a:pt x="1760331" y="606033"/>
                    <a:pt x="1749291" y="617073"/>
                  </a:cubicBezTo>
                  <a:cubicBezTo>
                    <a:pt x="1738252" y="628112"/>
                    <a:pt x="1723279" y="634314"/>
                    <a:pt x="1707667" y="634314"/>
                  </a:cubicBezTo>
                  <a:lnTo>
                    <a:pt x="58867" y="634314"/>
                  </a:lnTo>
                  <a:cubicBezTo>
                    <a:pt x="43254" y="634314"/>
                    <a:pt x="28281" y="628112"/>
                    <a:pt x="17242" y="617073"/>
                  </a:cubicBezTo>
                  <a:cubicBezTo>
                    <a:pt x="6202" y="606033"/>
                    <a:pt x="0" y="591060"/>
                    <a:pt x="0" y="575447"/>
                  </a:cubicBezTo>
                  <a:lnTo>
                    <a:pt x="0" y="58867"/>
                  </a:lnTo>
                  <a:cubicBezTo>
                    <a:pt x="0" y="43254"/>
                    <a:pt x="6202" y="28281"/>
                    <a:pt x="17242" y="17242"/>
                  </a:cubicBezTo>
                  <a:cubicBezTo>
                    <a:pt x="28281" y="6202"/>
                    <a:pt x="43254" y="0"/>
                    <a:pt x="58867" y="0"/>
                  </a:cubicBezTo>
                  <a:close/>
                </a:path>
              </a:pathLst>
            </a:custGeom>
            <a:solidFill>
              <a:srgbClr val="3F4BA1">
                <a:alpha val="17647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4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2073949" y="6447299"/>
            <a:ext cx="5291723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6E4A90"/>
                </a:solidFill>
                <a:latin typeface="League Spartan Bold"/>
              </a:rPr>
              <a:t>Propósito espiritual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6E4A90"/>
                </a:solidFill>
                <a:latin typeface="League Spartan Bold"/>
              </a:rPr>
              <a:t>(Ef 5:21-33)</a:t>
            </a:r>
          </a:p>
        </p:txBody>
      </p:sp>
      <p:sp>
        <p:nvSpPr>
          <p:cNvPr name="Freeform 30" id="30"/>
          <p:cNvSpPr/>
          <p:nvPr/>
        </p:nvSpPr>
        <p:spPr>
          <a:xfrm flipH="true" flipV="false" rot="0">
            <a:off x="6548960" y="3698450"/>
            <a:ext cx="5237114" cy="3574331"/>
          </a:xfrm>
          <a:custGeom>
            <a:avLst/>
            <a:gdLst/>
            <a:ahLst/>
            <a:cxnLst/>
            <a:rect r="r" b="b" t="t" l="l"/>
            <a:pathLst>
              <a:path h="3574331" w="5237114">
                <a:moveTo>
                  <a:pt x="5237114" y="0"/>
                </a:moveTo>
                <a:lnTo>
                  <a:pt x="0" y="0"/>
                </a:lnTo>
                <a:lnTo>
                  <a:pt x="0" y="3574330"/>
                </a:lnTo>
                <a:lnTo>
                  <a:pt x="5237114" y="3574330"/>
                </a:lnTo>
                <a:lnTo>
                  <a:pt x="523711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239010" y="3144635"/>
            <a:ext cx="1977550" cy="1787211"/>
          </a:xfrm>
          <a:custGeom>
            <a:avLst/>
            <a:gdLst/>
            <a:ahLst/>
            <a:cxnLst/>
            <a:rect r="r" b="b" t="t" l="l"/>
            <a:pathLst>
              <a:path h="1787211" w="1977550">
                <a:moveTo>
                  <a:pt x="0" y="0"/>
                </a:moveTo>
                <a:lnTo>
                  <a:pt x="1977550" y="0"/>
                </a:lnTo>
                <a:lnTo>
                  <a:pt x="1977550" y="1787211"/>
                </a:lnTo>
                <a:lnTo>
                  <a:pt x="0" y="1787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46118" y="6162633"/>
            <a:ext cx="1546642" cy="1321090"/>
          </a:xfrm>
          <a:custGeom>
            <a:avLst/>
            <a:gdLst/>
            <a:ahLst/>
            <a:cxnLst/>
            <a:rect r="r" b="b" t="t" l="l"/>
            <a:pathLst>
              <a:path h="1321090" w="1546642">
                <a:moveTo>
                  <a:pt x="0" y="0"/>
                </a:moveTo>
                <a:lnTo>
                  <a:pt x="1546642" y="0"/>
                </a:lnTo>
                <a:lnTo>
                  <a:pt x="1546642" y="1321089"/>
                </a:lnTo>
                <a:lnTo>
                  <a:pt x="0" y="13210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015293" y="6162633"/>
            <a:ext cx="1510601" cy="1321090"/>
          </a:xfrm>
          <a:custGeom>
            <a:avLst/>
            <a:gdLst/>
            <a:ahLst/>
            <a:cxnLst/>
            <a:rect r="r" b="b" t="t" l="l"/>
            <a:pathLst>
              <a:path h="1321090" w="1510601">
                <a:moveTo>
                  <a:pt x="0" y="0"/>
                </a:moveTo>
                <a:lnTo>
                  <a:pt x="1510601" y="0"/>
                </a:lnTo>
                <a:lnTo>
                  <a:pt x="1510601" y="1321089"/>
                </a:lnTo>
                <a:lnTo>
                  <a:pt x="0" y="1321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200675" y="3331484"/>
            <a:ext cx="1471276" cy="1415100"/>
          </a:xfrm>
          <a:custGeom>
            <a:avLst/>
            <a:gdLst/>
            <a:ahLst/>
            <a:cxnLst/>
            <a:rect r="r" b="b" t="t" l="l"/>
            <a:pathLst>
              <a:path h="1415100" w="1471276">
                <a:moveTo>
                  <a:pt x="0" y="0"/>
                </a:moveTo>
                <a:lnTo>
                  <a:pt x="1471276" y="0"/>
                </a:lnTo>
                <a:lnTo>
                  <a:pt x="1471276" y="1415100"/>
                </a:lnTo>
                <a:lnTo>
                  <a:pt x="0" y="1415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456459" y="1371004"/>
            <a:ext cx="15037273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League Spartan Bold"/>
              </a:rPr>
              <a:t>Dios instituyó el matrimonio por varios motivos; 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League Spartan Bold"/>
              </a:rPr>
              <a:t>entre otras cosas, sus principales fines son: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048305" y="203028"/>
            <a:ext cx="11426377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4499" spc="-166">
                <a:solidFill>
                  <a:srgbClr val="FFFFFF"/>
                </a:solidFill>
                <a:latin typeface="League Spartan"/>
              </a:rPr>
              <a:t>CÓNYUGES: JUNTOS EN LA CRUZ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26 de agosto del 2023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36151" y="8345802"/>
            <a:ext cx="17191069" cy="1222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83"/>
              </a:lnSpc>
            </a:pPr>
            <a:r>
              <a:rPr lang="en-US" sz="3300">
                <a:solidFill>
                  <a:srgbClr val="FFFFFF"/>
                </a:solidFill>
                <a:latin typeface="League Spartan Bold"/>
              </a:rPr>
              <a:t>Pablo exalta el amor conyugal al más alto nivel posible, pues ve en el hogar cristiano un símbolo de la relación entre Jesucristo y la Iglesia. (Ef 5:25-27)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610095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216560" y="3307469"/>
            <a:ext cx="5697447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D6336E"/>
                </a:solidFill>
                <a:latin typeface="League Spartan Bold"/>
              </a:rPr>
              <a:t>Propósito emocional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D6336E"/>
                </a:solidFill>
                <a:latin typeface="League Spartan Bold"/>
              </a:rPr>
              <a:t>(Gn 2:18)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005938" y="3294431"/>
            <a:ext cx="4846977" cy="121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08B1C"/>
                </a:solidFill>
                <a:latin typeface="League Spartan"/>
              </a:rPr>
              <a:t>Propósito físico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08B1C"/>
                </a:solidFill>
                <a:latin typeface="League Spartan Bold"/>
              </a:rPr>
              <a:t>(1 Ct 7:1-5)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910722" y="6412757"/>
            <a:ext cx="5242328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2C4495"/>
                </a:solidFill>
                <a:latin typeface="League Spartan"/>
              </a:rPr>
              <a:t>Propósito social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2C4495"/>
                </a:solidFill>
                <a:latin typeface="League Spartan"/>
              </a:rPr>
              <a:t>(Gn 1:28)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744857" y="9858474"/>
            <a:ext cx="10798286" cy="32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8"/>
              </a:lnSpc>
            </a:pPr>
            <a:r>
              <a:rPr lang="en-US" sz="1877">
                <a:solidFill>
                  <a:srgbClr val="051D40"/>
                </a:solidFill>
                <a:latin typeface="League Spartan Bold"/>
              </a:rPr>
              <a:t>Contenido y diseño: Esron Waslley - Traducción: Eliezer GC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0"/>
            <a:ext cx="8805006" cy="8805006"/>
          </a:xfrm>
          <a:custGeom>
            <a:avLst/>
            <a:gdLst/>
            <a:ahLst/>
            <a:cxnLst/>
            <a:rect r="r" b="b" t="t" l="l"/>
            <a:pathLst>
              <a:path h="8805006" w="8805006">
                <a:moveTo>
                  <a:pt x="0" y="0"/>
                </a:moveTo>
                <a:lnTo>
                  <a:pt x="8805006" y="0"/>
                </a:lnTo>
                <a:lnTo>
                  <a:pt x="8805006" y="8805006"/>
                </a:lnTo>
                <a:lnTo>
                  <a:pt x="0" y="8805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85956" y="-57150"/>
            <a:ext cx="8805006" cy="8805006"/>
          </a:xfrm>
          <a:custGeom>
            <a:avLst/>
            <a:gdLst/>
            <a:ahLst/>
            <a:cxnLst/>
            <a:rect r="r" b="b" t="t" l="l"/>
            <a:pathLst>
              <a:path h="8805006" w="8805006">
                <a:moveTo>
                  <a:pt x="0" y="0"/>
                </a:moveTo>
                <a:lnTo>
                  <a:pt x="8805006" y="0"/>
                </a:lnTo>
                <a:lnTo>
                  <a:pt x="8805006" y="8805006"/>
                </a:lnTo>
                <a:lnTo>
                  <a:pt x="0" y="8805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590962" y="-47625"/>
            <a:ext cx="8805006" cy="8805006"/>
          </a:xfrm>
          <a:custGeom>
            <a:avLst/>
            <a:gdLst/>
            <a:ahLst/>
            <a:cxnLst/>
            <a:rect r="r" b="b" t="t" l="l"/>
            <a:pathLst>
              <a:path h="8805006" w="8805006">
                <a:moveTo>
                  <a:pt x="0" y="0"/>
                </a:moveTo>
                <a:lnTo>
                  <a:pt x="8805007" y="0"/>
                </a:lnTo>
                <a:lnTo>
                  <a:pt x="8805007" y="8805006"/>
                </a:lnTo>
                <a:lnTo>
                  <a:pt x="0" y="8805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FE912A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06538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065381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218" y="8294803"/>
            <a:ext cx="18557469" cy="1571421"/>
            <a:chOff x="0" y="0"/>
            <a:chExt cx="11548393" cy="97790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548394" cy="977902"/>
            </a:xfrm>
            <a:custGeom>
              <a:avLst/>
              <a:gdLst/>
              <a:ahLst/>
              <a:cxnLst/>
              <a:rect r="r" b="b" t="t" l="l"/>
              <a:pathLst>
                <a:path h="977902" w="11548394">
                  <a:moveTo>
                    <a:pt x="11423934" y="977902"/>
                  </a:moveTo>
                  <a:lnTo>
                    <a:pt x="124460" y="977902"/>
                  </a:lnTo>
                  <a:cubicBezTo>
                    <a:pt x="55880" y="977902"/>
                    <a:pt x="0" y="922022"/>
                    <a:pt x="0" y="8534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853442"/>
                  </a:lnTo>
                  <a:cubicBezTo>
                    <a:pt x="11548394" y="922022"/>
                    <a:pt x="11492513" y="977902"/>
                    <a:pt x="11423934" y="977902"/>
                  </a:cubicBezTo>
                </a:path>
              </a:pathLst>
            </a:custGeom>
            <a:solidFill>
              <a:srgbClr val="065381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19050" y="9837648"/>
            <a:ext cx="18465302" cy="563046"/>
            <a:chOff x="0" y="0"/>
            <a:chExt cx="6246287" cy="19046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246287" cy="190463"/>
            </a:xfrm>
            <a:custGeom>
              <a:avLst/>
              <a:gdLst/>
              <a:ahLst/>
              <a:cxnLst/>
              <a:rect r="r" b="b" t="t" l="l"/>
              <a:pathLst>
                <a:path h="190463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0463"/>
                  </a:lnTo>
                  <a:lnTo>
                    <a:pt x="0" y="190463"/>
                  </a:lnTo>
                  <a:lnTo>
                    <a:pt x="0" y="0"/>
                  </a:lnTo>
                </a:path>
              </a:pathLst>
            </a:custGeom>
            <a:solidFill>
              <a:srgbClr val="FE912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E912A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5976740" y="107231"/>
            <a:ext cx="2406631" cy="2448345"/>
          </a:xfrm>
          <a:custGeom>
            <a:avLst/>
            <a:gdLst/>
            <a:ahLst/>
            <a:cxnLst/>
            <a:rect r="r" b="b" t="t" l="l"/>
            <a:pathLst>
              <a:path h="2448345" w="2406631">
                <a:moveTo>
                  <a:pt x="0" y="0"/>
                </a:moveTo>
                <a:lnTo>
                  <a:pt x="2406631" y="0"/>
                </a:lnTo>
                <a:lnTo>
                  <a:pt x="2406631" y="2448346"/>
                </a:lnTo>
                <a:lnTo>
                  <a:pt x="0" y="244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</a:blip>
            <a:stretch>
              <a:fillRect l="-6754" t="0" r="-6754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368803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4000"/>
            </a:blip>
            <a:stretch>
              <a:fillRect l="-53039" t="-18915" r="-59829" b="-4949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349753" y="204397"/>
            <a:ext cx="1622505" cy="1735499"/>
          </a:xfrm>
          <a:custGeom>
            <a:avLst/>
            <a:gdLst/>
            <a:ahLst/>
            <a:cxnLst/>
            <a:rect r="r" b="b" t="t" l="l"/>
            <a:pathLst>
              <a:path h="1735499" w="1622505">
                <a:moveTo>
                  <a:pt x="0" y="0"/>
                </a:moveTo>
                <a:lnTo>
                  <a:pt x="1622505" y="0"/>
                </a:lnTo>
                <a:lnTo>
                  <a:pt x="1622505" y="1735500"/>
                </a:lnTo>
                <a:lnTo>
                  <a:pt x="0" y="173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039" t="-18737" r="-59829" b="-48091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42406" y="2901748"/>
            <a:ext cx="3631787" cy="3990975"/>
          </a:xfrm>
          <a:custGeom>
            <a:avLst/>
            <a:gdLst/>
            <a:ahLst/>
            <a:cxnLst/>
            <a:rect r="r" b="b" t="t" l="l"/>
            <a:pathLst>
              <a:path h="3990975" w="3631787">
                <a:moveTo>
                  <a:pt x="0" y="0"/>
                </a:moveTo>
                <a:lnTo>
                  <a:pt x="3631787" y="0"/>
                </a:lnTo>
                <a:lnTo>
                  <a:pt x="3631787" y="3990975"/>
                </a:lnTo>
                <a:lnTo>
                  <a:pt x="0" y="3990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577803" y="2901748"/>
            <a:ext cx="5132394" cy="3990975"/>
          </a:xfrm>
          <a:custGeom>
            <a:avLst/>
            <a:gdLst/>
            <a:ahLst/>
            <a:cxnLst/>
            <a:rect r="r" b="b" t="t" l="l"/>
            <a:pathLst>
              <a:path h="3990975" w="5132394">
                <a:moveTo>
                  <a:pt x="0" y="0"/>
                </a:moveTo>
                <a:lnTo>
                  <a:pt x="5132394" y="0"/>
                </a:lnTo>
                <a:lnTo>
                  <a:pt x="5132394" y="3990975"/>
                </a:lnTo>
                <a:lnTo>
                  <a:pt x="0" y="3990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247131" y="2901748"/>
            <a:ext cx="3932924" cy="3990975"/>
          </a:xfrm>
          <a:custGeom>
            <a:avLst/>
            <a:gdLst/>
            <a:ahLst/>
            <a:cxnLst/>
            <a:rect r="r" b="b" t="t" l="l"/>
            <a:pathLst>
              <a:path h="3990975" w="3932924">
                <a:moveTo>
                  <a:pt x="0" y="0"/>
                </a:moveTo>
                <a:lnTo>
                  <a:pt x="3932925" y="0"/>
                </a:lnTo>
                <a:lnTo>
                  <a:pt x="3932925" y="3990975"/>
                </a:lnTo>
                <a:lnTo>
                  <a:pt x="0" y="3990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8693" y="1361412"/>
            <a:ext cx="15568484" cy="109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League Spartan Bold"/>
              </a:rPr>
              <a:t>El apóstol Pablo inspirado por el Espíritu Santo, aconseja que las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League Spartan Bold"/>
              </a:rPr>
              <a:t>mujeres sean sumisas a sus maridos (Ef 5:22), esto implica que: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086531" y="1988893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8185" y="8383918"/>
            <a:ext cx="18038664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FFFFFF"/>
                </a:solidFill>
                <a:latin typeface="League Spartan Bold"/>
              </a:rPr>
              <a:t>« Si el marido es tosco, rudo, turbulento, egotista, duro e intolerante, no diga </a:t>
            </a:r>
          </a:p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FFFFFF"/>
                </a:solidFill>
                <a:latin typeface="League Spartan Bold"/>
              </a:rPr>
              <a:t>nunca que el marido es cabeza de la esposa y que ella debe sometérsele en todo; </a:t>
            </a:r>
          </a:p>
          <a:p>
            <a:pPr algn="ctr" marL="0" indent="0" lvl="0">
              <a:lnSpc>
                <a:spcPts val="3639"/>
              </a:lnSpc>
            </a:pPr>
            <a:r>
              <a:rPr lang="en-US" sz="2799">
                <a:solidFill>
                  <a:srgbClr val="FFFFFF"/>
                </a:solidFill>
                <a:latin typeface="League Spartan Bold"/>
              </a:rPr>
              <a:t>porque él no es el Señor, no es el marido en el verdadero significado del término. »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912589" y="250679"/>
            <a:ext cx="11867101" cy="644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8" spc="63">
                <a:solidFill>
                  <a:srgbClr val="FFFFFF"/>
                </a:solidFill>
                <a:latin typeface="League Spartan"/>
              </a:rPr>
              <a:t>CONSEJOS PARA ESPOSAS CRISTIANAS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31559" y="9919464"/>
            <a:ext cx="12824881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eague Spartan Bold"/>
              </a:rPr>
              <a:t>Referencia: EGW, El Hogar Cristiano; p. 92. C y D: Esron Waslley - T: Eliezer GC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63910" y="7216573"/>
            <a:ext cx="5590297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8D0F3F"/>
                </a:solidFill>
                <a:latin typeface="League Spartan Bold"/>
              </a:rPr>
              <a:t>La sumisión de la esposa al </a:t>
            </a:r>
          </a:p>
          <a:p>
            <a:pPr algn="ctr" marL="0" indent="0" lvl="0">
              <a:lnSpc>
                <a:spcPts val="3240"/>
              </a:lnSpc>
              <a:spcBef>
                <a:spcPct val="0"/>
              </a:spcBef>
            </a:pPr>
            <a:r>
              <a:rPr lang="en-US" sz="2400">
                <a:solidFill>
                  <a:srgbClr val="8D0F3F"/>
                </a:solidFill>
                <a:latin typeface="League Spartan Bold"/>
              </a:rPr>
              <a:t>marido es su misión. (5:22)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9643" y="116231"/>
            <a:ext cx="3710071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FFFFFF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League Spartan"/>
              </a:rPr>
              <a:t>27 de agosto</a:t>
            </a:r>
            <a:r>
              <a:rPr lang="en-US" sz="2199">
                <a:solidFill>
                  <a:srgbClr val="FFFFFF"/>
                </a:solidFill>
                <a:latin typeface="League Spartan"/>
              </a:rPr>
              <a:t> del 2023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63151" y="7216573"/>
            <a:ext cx="5590297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8D0F3F"/>
                </a:solidFill>
                <a:latin typeface="League Spartan Bold"/>
              </a:rPr>
              <a:t>La sumisión de la esposa al </a:t>
            </a:r>
          </a:p>
          <a:p>
            <a:pPr algn="ctr" marL="0" indent="0" lvl="0">
              <a:lnSpc>
                <a:spcPts val="3240"/>
              </a:lnSpc>
              <a:spcBef>
                <a:spcPct val="0"/>
              </a:spcBef>
            </a:pPr>
            <a:r>
              <a:rPr lang="en-US" sz="2400">
                <a:solidFill>
                  <a:srgbClr val="8D0F3F"/>
                </a:solidFill>
                <a:latin typeface="League Spartan Bold"/>
              </a:rPr>
              <a:t>marido refleja su salvación. (5:23)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348852" y="7216573"/>
            <a:ext cx="5590297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40"/>
              </a:lnSpc>
              <a:spcBef>
                <a:spcPct val="0"/>
              </a:spcBef>
            </a:pPr>
            <a:r>
              <a:rPr lang="en-US" sz="2400">
                <a:solidFill>
                  <a:srgbClr val="8D0F3F"/>
                </a:solidFill>
                <a:latin typeface="League Spartan Bold"/>
              </a:rPr>
              <a:t>La sumisión de la esposa al</a:t>
            </a:r>
            <a:r>
              <a:rPr lang="en-US" sz="2400">
                <a:solidFill>
                  <a:srgbClr val="8D0F3F"/>
                </a:solidFill>
                <a:latin typeface="League Spartan Bold"/>
              </a:rPr>
              <a:t> marido refleja </a:t>
            </a:r>
            <a:r>
              <a:rPr lang="en-US" sz="2400">
                <a:solidFill>
                  <a:srgbClr val="8D0F3F"/>
                </a:solidFill>
                <a:latin typeface="League Spartan Bold"/>
              </a:rPr>
              <a:t>su dependencia. (5:24)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D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6D687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6D6875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19050" y="2630285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11448" y="2630285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321519" y="2630285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74489" y="2643739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51235" y="2603377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111130" y="2630285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B5838D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6D6875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039" t="-18915" r="-59829" b="-49496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-111218" y="8343565"/>
            <a:ext cx="18538419" cy="1549700"/>
            <a:chOff x="0" y="0"/>
            <a:chExt cx="11548393" cy="96537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548394" cy="965376"/>
            </a:xfrm>
            <a:custGeom>
              <a:avLst/>
              <a:gdLst/>
              <a:ahLst/>
              <a:cxnLst/>
              <a:rect r="r" b="b" t="t" l="l"/>
              <a:pathLst>
                <a:path h="965376" w="11548394">
                  <a:moveTo>
                    <a:pt x="11423934" y="965376"/>
                  </a:moveTo>
                  <a:lnTo>
                    <a:pt x="124460" y="965376"/>
                  </a:lnTo>
                  <a:cubicBezTo>
                    <a:pt x="55880" y="965376"/>
                    <a:pt x="0" y="909496"/>
                    <a:pt x="0" y="8409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840916"/>
                  </a:lnTo>
                  <a:cubicBezTo>
                    <a:pt x="11548394" y="909496"/>
                    <a:pt x="11492513" y="965376"/>
                    <a:pt x="11423934" y="965376"/>
                  </a:cubicBezTo>
                </a:path>
              </a:pathLst>
            </a:custGeom>
            <a:solidFill>
              <a:srgbClr val="B5838D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-19050" y="9796634"/>
            <a:ext cx="18465302" cy="572571"/>
            <a:chOff x="0" y="0"/>
            <a:chExt cx="6246287" cy="19368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lnTo>
                    <a:pt x="0" y="0"/>
                  </a:lnTo>
                </a:path>
              </a:pathLst>
            </a:custGeom>
            <a:solidFill>
              <a:srgbClr val="6D6875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8656451" y="2630285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271654" y="2730369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-143750" y="2928162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551212" y="3669720"/>
            <a:ext cx="2856287" cy="2856287"/>
          </a:xfrm>
          <a:custGeom>
            <a:avLst/>
            <a:gdLst/>
            <a:ahLst/>
            <a:cxnLst/>
            <a:rect r="r" b="b" t="t" l="l"/>
            <a:pathLst>
              <a:path h="2856287" w="2856287">
                <a:moveTo>
                  <a:pt x="0" y="0"/>
                </a:moveTo>
                <a:lnTo>
                  <a:pt x="2856287" y="0"/>
                </a:lnTo>
                <a:lnTo>
                  <a:pt x="2856287" y="2856288"/>
                </a:lnTo>
                <a:lnTo>
                  <a:pt x="0" y="28562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961064" y="3669720"/>
            <a:ext cx="3297301" cy="2856287"/>
          </a:xfrm>
          <a:custGeom>
            <a:avLst/>
            <a:gdLst/>
            <a:ahLst/>
            <a:cxnLst/>
            <a:rect r="r" b="b" t="t" l="l"/>
            <a:pathLst>
              <a:path h="2856287" w="3297301">
                <a:moveTo>
                  <a:pt x="0" y="0"/>
                </a:moveTo>
                <a:lnTo>
                  <a:pt x="3297301" y="0"/>
                </a:lnTo>
                <a:lnTo>
                  <a:pt x="3297301" y="2856288"/>
                </a:lnTo>
                <a:lnTo>
                  <a:pt x="0" y="2856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982332" y="3677256"/>
            <a:ext cx="3297301" cy="2856287"/>
          </a:xfrm>
          <a:custGeom>
            <a:avLst/>
            <a:gdLst/>
            <a:ahLst/>
            <a:cxnLst/>
            <a:rect r="r" b="b" t="t" l="l"/>
            <a:pathLst>
              <a:path h="2856287" w="3297301">
                <a:moveTo>
                  <a:pt x="0" y="0"/>
                </a:moveTo>
                <a:lnTo>
                  <a:pt x="3297302" y="0"/>
                </a:lnTo>
                <a:lnTo>
                  <a:pt x="3297302" y="2856288"/>
                </a:lnTo>
                <a:lnTo>
                  <a:pt x="0" y="2856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390688" y="3669720"/>
            <a:ext cx="2856287" cy="2856287"/>
          </a:xfrm>
          <a:custGeom>
            <a:avLst/>
            <a:gdLst/>
            <a:ahLst/>
            <a:cxnLst/>
            <a:rect r="r" b="b" t="t" l="l"/>
            <a:pathLst>
              <a:path h="2856287" w="2856287">
                <a:moveTo>
                  <a:pt x="0" y="0"/>
                </a:moveTo>
                <a:lnTo>
                  <a:pt x="2856287" y="0"/>
                </a:lnTo>
                <a:lnTo>
                  <a:pt x="2856287" y="2856288"/>
                </a:lnTo>
                <a:lnTo>
                  <a:pt x="0" y="2856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28812" y="3719124"/>
            <a:ext cx="2870278" cy="2848751"/>
          </a:xfrm>
          <a:custGeom>
            <a:avLst/>
            <a:gdLst/>
            <a:ahLst/>
            <a:cxnLst/>
            <a:rect r="r" b="b" t="t" l="l"/>
            <a:pathLst>
              <a:path h="2848751" w="2870278">
                <a:moveTo>
                  <a:pt x="0" y="0"/>
                </a:moveTo>
                <a:lnTo>
                  <a:pt x="2870278" y="0"/>
                </a:lnTo>
                <a:lnTo>
                  <a:pt x="2870278" y="2848752"/>
                </a:lnTo>
                <a:lnTo>
                  <a:pt x="0" y="28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01125" y="1320772"/>
            <a:ext cx="15742265" cy="124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>
                <a:solidFill>
                  <a:srgbClr val="FFFFFF"/>
                </a:solidFill>
                <a:latin typeface="League Spartan Bold"/>
              </a:rPr>
              <a:t>El esposo tiene que amar a su esposa como Cristo </a:t>
            </a:r>
          </a:p>
          <a:p>
            <a:pPr algn="ctr">
              <a:lnSpc>
                <a:spcPts val="4919"/>
              </a:lnSpc>
            </a:pPr>
            <a:r>
              <a:rPr lang="en-US" sz="4099">
                <a:solidFill>
                  <a:srgbClr val="FFFFFF"/>
                </a:solidFill>
                <a:latin typeface="League Spartan Bold"/>
              </a:rPr>
              <a:t>amó a su iglesia. ¿Qué clase de amor es?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173175" y="260201"/>
            <a:ext cx="11426377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0"/>
              </a:lnSpc>
            </a:pPr>
            <a:r>
              <a:rPr lang="en-US" sz="3900" spc="-144">
                <a:solidFill>
                  <a:srgbClr val="FFFFFF"/>
                </a:solidFill>
                <a:latin typeface="League Spartan"/>
              </a:rPr>
              <a:t>LA IGLESIA COMO ESPOSA DE CRISTO I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606334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0" y="8391190"/>
            <a:ext cx="18212289" cy="1348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9"/>
              </a:lnSpc>
            </a:pPr>
            <a:r>
              <a:rPr lang="en-US" sz="4099">
                <a:solidFill>
                  <a:srgbClr val="FFFFFF"/>
                </a:solidFill>
                <a:latin typeface="League Spartan Bold"/>
              </a:rPr>
              <a:t>« Es deber de la esposa respetar a su esposo, y es deber de </a:t>
            </a:r>
          </a:p>
          <a:p>
            <a:pPr algn="ctr" marL="0" indent="0" lvl="0">
              <a:lnSpc>
                <a:spcPts val="5329"/>
              </a:lnSpc>
            </a:pPr>
            <a:r>
              <a:rPr lang="en-US" sz="4099">
                <a:solidFill>
                  <a:srgbClr val="FFFFFF"/>
                </a:solidFill>
                <a:latin typeface="League Spartan Bold"/>
              </a:rPr>
              <a:t>este ganarse el respeto de aquella. » (Curtis Vaughan)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63726" y="6818687"/>
            <a:ext cx="4200450" cy="922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 Bold"/>
              </a:rPr>
              <a:t>Amor constante </a:t>
            </a:r>
          </a:p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"/>
              </a:rPr>
              <a:t>(Juan 13:1)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28 agosto del 2023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664176" y="6818687"/>
            <a:ext cx="4630359" cy="922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 Bold"/>
              </a:rPr>
              <a:t>Amor abnegado</a:t>
            </a:r>
          </a:p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"/>
              </a:rPr>
              <a:t>(Efesios 5:25)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09252" y="9911788"/>
            <a:ext cx="16516529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eague Spartan Bold"/>
              </a:rPr>
              <a:t>Referencia portuguesa: Hernandes Dias Lopes, Efésios - Igreja: a noiva gloriosa de Cristo, p. 156,157. C y D: Esron Waslley - T: Eliezer GC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294535" y="6818687"/>
            <a:ext cx="4630359" cy="922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 Bold"/>
              </a:rPr>
              <a:t>Amor santificador</a:t>
            </a:r>
          </a:p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"/>
              </a:rPr>
              <a:t>(Efesios 5:26, 27)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528211" y="6818687"/>
            <a:ext cx="4630359" cy="922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 Bold"/>
              </a:rPr>
              <a:t>Amor vivificante</a:t>
            </a:r>
          </a:p>
          <a:p>
            <a:pPr algn="ctr">
              <a:lnSpc>
                <a:spcPts val="3657"/>
              </a:lnSpc>
            </a:pPr>
            <a:r>
              <a:rPr lang="en-US" sz="3099">
                <a:solidFill>
                  <a:srgbClr val="6D6875"/>
                </a:solidFill>
                <a:latin typeface="League Spartan Bold"/>
              </a:rPr>
              <a:t>(Efesios 5:28-30)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646413"/>
            <a:ext cx="18288000" cy="5666564"/>
            <a:chOff x="0" y="0"/>
            <a:chExt cx="6186311" cy="19168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1916838"/>
            </a:xfrm>
            <a:custGeom>
              <a:avLst/>
              <a:gdLst/>
              <a:ahLst/>
              <a:cxnLst/>
              <a:rect r="r" b="b" t="t" l="l"/>
              <a:pathLst>
                <a:path h="1916838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1916838"/>
                  </a:lnTo>
                  <a:lnTo>
                    <a:pt x="0" y="1916838"/>
                  </a:lnTo>
                  <a:lnTo>
                    <a:pt x="0" y="0"/>
                  </a:lnTo>
                </a:path>
              </a:pathLst>
            </a:custGeom>
            <a:solidFill>
              <a:srgbClr val="B5B3E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4D348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4D3489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4D3489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lnTo>
                    <a:pt x="0" y="0"/>
                  </a:lnTo>
                </a:path>
              </a:pathLst>
            </a:custGeom>
            <a:solidFill>
              <a:srgbClr val="BF4745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BF4745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111218" y="8743288"/>
            <a:ext cx="18557469" cy="1094360"/>
            <a:chOff x="0" y="0"/>
            <a:chExt cx="11548393" cy="68102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548394" cy="681025"/>
            </a:xfrm>
            <a:custGeom>
              <a:avLst/>
              <a:gdLst/>
              <a:ahLst/>
              <a:cxnLst/>
              <a:rect r="r" b="b" t="t" l="l"/>
              <a:pathLst>
                <a:path h="681025" w="11548394">
                  <a:moveTo>
                    <a:pt x="11423934" y="681025"/>
                  </a:moveTo>
                  <a:lnTo>
                    <a:pt x="124460" y="681025"/>
                  </a:lnTo>
                  <a:cubicBezTo>
                    <a:pt x="55880" y="681025"/>
                    <a:pt x="0" y="625145"/>
                    <a:pt x="0" y="5565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56565"/>
                  </a:lnTo>
                  <a:cubicBezTo>
                    <a:pt x="11548394" y="625145"/>
                    <a:pt x="11492513" y="681025"/>
                    <a:pt x="11423934" y="681025"/>
                  </a:cubicBezTo>
                </a:path>
              </a:pathLst>
            </a:custGeom>
            <a:solidFill>
              <a:srgbClr val="4D348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106312" y="2620760"/>
            <a:ext cx="3478994" cy="3975993"/>
            <a:chOff x="0" y="0"/>
            <a:chExt cx="4638658" cy="5301324"/>
          </a:xfrm>
        </p:grpSpPr>
        <p:sp>
          <p:nvSpPr>
            <p:cNvPr name="Freeform 18" id="18"/>
            <p:cNvSpPr/>
            <p:nvPr/>
          </p:nvSpPr>
          <p:spPr>
            <a:xfrm flipH="false" flipV="false" rot="-5400000">
              <a:off x="-331333" y="331333"/>
              <a:ext cx="5301324" cy="4638658"/>
            </a:xfrm>
            <a:custGeom>
              <a:avLst/>
              <a:gdLst/>
              <a:ahLst/>
              <a:cxnLst/>
              <a:rect r="r" b="b" t="t" l="l"/>
              <a:pathLst>
                <a:path h="4638658" w="5301324">
                  <a:moveTo>
                    <a:pt x="0" y="0"/>
                  </a:moveTo>
                  <a:lnTo>
                    <a:pt x="5301324" y="0"/>
                  </a:lnTo>
                  <a:lnTo>
                    <a:pt x="5301324" y="4638658"/>
                  </a:lnTo>
                  <a:lnTo>
                    <a:pt x="0" y="4638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5400000">
              <a:off x="35495" y="652307"/>
              <a:ext cx="4567668" cy="3996710"/>
            </a:xfrm>
            <a:custGeom>
              <a:avLst/>
              <a:gdLst/>
              <a:ahLst/>
              <a:cxnLst/>
              <a:rect r="r" b="b" t="t" l="l"/>
              <a:pathLst>
                <a:path h="3996710" w="4567668">
                  <a:moveTo>
                    <a:pt x="0" y="0"/>
                  </a:moveTo>
                  <a:lnTo>
                    <a:pt x="4567668" y="0"/>
                  </a:lnTo>
                  <a:lnTo>
                    <a:pt x="4567668" y="3996710"/>
                  </a:lnTo>
                  <a:lnTo>
                    <a:pt x="0" y="3996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347431" y="2620760"/>
            <a:ext cx="3478994" cy="3975993"/>
            <a:chOff x="0" y="0"/>
            <a:chExt cx="4638658" cy="5301324"/>
          </a:xfrm>
        </p:grpSpPr>
        <p:sp>
          <p:nvSpPr>
            <p:cNvPr name="Freeform 21" id="21"/>
            <p:cNvSpPr/>
            <p:nvPr/>
          </p:nvSpPr>
          <p:spPr>
            <a:xfrm flipH="false" flipV="false" rot="-5400000">
              <a:off x="-331333" y="331333"/>
              <a:ext cx="5301324" cy="4638658"/>
            </a:xfrm>
            <a:custGeom>
              <a:avLst/>
              <a:gdLst/>
              <a:ahLst/>
              <a:cxnLst/>
              <a:rect r="r" b="b" t="t" l="l"/>
              <a:pathLst>
                <a:path h="4638658" w="5301324">
                  <a:moveTo>
                    <a:pt x="0" y="0"/>
                  </a:moveTo>
                  <a:lnTo>
                    <a:pt x="5301324" y="0"/>
                  </a:lnTo>
                  <a:lnTo>
                    <a:pt x="5301324" y="4638658"/>
                  </a:lnTo>
                  <a:lnTo>
                    <a:pt x="0" y="4638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5400000">
              <a:off x="35495" y="652307"/>
              <a:ext cx="4567668" cy="3996710"/>
            </a:xfrm>
            <a:custGeom>
              <a:avLst/>
              <a:gdLst/>
              <a:ahLst/>
              <a:cxnLst/>
              <a:rect r="r" b="b" t="t" l="l"/>
              <a:pathLst>
                <a:path h="3996710" w="4567668">
                  <a:moveTo>
                    <a:pt x="0" y="0"/>
                  </a:moveTo>
                  <a:lnTo>
                    <a:pt x="4567668" y="0"/>
                  </a:lnTo>
                  <a:lnTo>
                    <a:pt x="4567668" y="3996710"/>
                  </a:lnTo>
                  <a:lnTo>
                    <a:pt x="0" y="3996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2584346" y="2620760"/>
            <a:ext cx="3478994" cy="3975993"/>
            <a:chOff x="0" y="0"/>
            <a:chExt cx="4638658" cy="5301324"/>
          </a:xfrm>
        </p:grpSpPr>
        <p:sp>
          <p:nvSpPr>
            <p:cNvPr name="Freeform 24" id="24"/>
            <p:cNvSpPr/>
            <p:nvPr/>
          </p:nvSpPr>
          <p:spPr>
            <a:xfrm flipH="false" flipV="false" rot="-5400000">
              <a:off x="-331333" y="331333"/>
              <a:ext cx="5301324" cy="4638658"/>
            </a:xfrm>
            <a:custGeom>
              <a:avLst/>
              <a:gdLst/>
              <a:ahLst/>
              <a:cxnLst/>
              <a:rect r="r" b="b" t="t" l="l"/>
              <a:pathLst>
                <a:path h="4638658" w="5301324">
                  <a:moveTo>
                    <a:pt x="0" y="0"/>
                  </a:moveTo>
                  <a:lnTo>
                    <a:pt x="5301324" y="0"/>
                  </a:lnTo>
                  <a:lnTo>
                    <a:pt x="5301324" y="4638658"/>
                  </a:lnTo>
                  <a:lnTo>
                    <a:pt x="0" y="4638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5400000">
              <a:off x="35495" y="652307"/>
              <a:ext cx="4567668" cy="3996710"/>
            </a:xfrm>
            <a:custGeom>
              <a:avLst/>
              <a:gdLst/>
              <a:ahLst/>
              <a:cxnLst/>
              <a:rect r="r" b="b" t="t" l="l"/>
              <a:pathLst>
                <a:path h="3996710" w="4567668">
                  <a:moveTo>
                    <a:pt x="0" y="0"/>
                  </a:moveTo>
                  <a:lnTo>
                    <a:pt x="4567668" y="0"/>
                  </a:lnTo>
                  <a:lnTo>
                    <a:pt x="4567668" y="3996710"/>
                  </a:lnTo>
                  <a:lnTo>
                    <a:pt x="0" y="3996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2587946" y="3493957"/>
            <a:ext cx="2477624" cy="2133854"/>
          </a:xfrm>
          <a:custGeom>
            <a:avLst/>
            <a:gdLst/>
            <a:ahLst/>
            <a:cxnLst/>
            <a:rect r="r" b="b" t="t" l="l"/>
            <a:pathLst>
              <a:path h="2133854" w="2477624">
                <a:moveTo>
                  <a:pt x="0" y="0"/>
                </a:moveTo>
                <a:lnTo>
                  <a:pt x="2477625" y="0"/>
                </a:lnTo>
                <a:lnTo>
                  <a:pt x="2477625" y="2133854"/>
                </a:lnTo>
                <a:lnTo>
                  <a:pt x="0" y="21338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299351" y="3594866"/>
            <a:ext cx="2048983" cy="2468654"/>
          </a:xfrm>
          <a:custGeom>
            <a:avLst/>
            <a:gdLst/>
            <a:ahLst/>
            <a:cxnLst/>
            <a:rect r="r" b="b" t="t" l="l"/>
            <a:pathLst>
              <a:path h="2468654" w="2048983">
                <a:moveTo>
                  <a:pt x="0" y="0"/>
                </a:moveTo>
                <a:lnTo>
                  <a:pt x="2048983" y="0"/>
                </a:lnTo>
                <a:lnTo>
                  <a:pt x="2048983" y="2468655"/>
                </a:lnTo>
                <a:lnTo>
                  <a:pt x="0" y="24686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952137" y="3685025"/>
            <a:ext cx="2468861" cy="1990411"/>
          </a:xfrm>
          <a:custGeom>
            <a:avLst/>
            <a:gdLst/>
            <a:ahLst/>
            <a:cxnLst/>
            <a:rect r="r" b="b" t="t" l="l"/>
            <a:pathLst>
              <a:path h="1990411" w="2468861">
                <a:moveTo>
                  <a:pt x="0" y="0"/>
                </a:moveTo>
                <a:lnTo>
                  <a:pt x="2468861" y="0"/>
                </a:lnTo>
                <a:lnTo>
                  <a:pt x="2468861" y="1990411"/>
                </a:lnTo>
                <a:lnTo>
                  <a:pt x="0" y="19904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9763" r="-3803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141659" y="3646925"/>
            <a:ext cx="340192" cy="344483"/>
          </a:xfrm>
          <a:custGeom>
            <a:avLst/>
            <a:gdLst/>
            <a:ahLst/>
            <a:cxnLst/>
            <a:rect r="r" b="b" t="t" l="l"/>
            <a:pathLst>
              <a:path h="344483" w="340192">
                <a:moveTo>
                  <a:pt x="0" y="0"/>
                </a:moveTo>
                <a:lnTo>
                  <a:pt x="340193" y="0"/>
                </a:lnTo>
                <a:lnTo>
                  <a:pt x="340193" y="344483"/>
                </a:lnTo>
                <a:lnTo>
                  <a:pt x="0" y="3444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54399" t="0" r="-591031" b="-246483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70130" y="1423007"/>
            <a:ext cx="15448472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eague Spartan Bold"/>
              </a:rPr>
              <a:t>El apóstol cita costumbres y funciones maritales para destacar la relación de Cristo con la iglesia en un modelo cronológico trascurrente (Ef 5:25-27):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135075" y="269726"/>
            <a:ext cx="11426377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0"/>
              </a:lnSpc>
            </a:pPr>
            <a:r>
              <a:rPr lang="en-US" sz="3900" spc="-144">
                <a:solidFill>
                  <a:srgbClr val="FFFFFF"/>
                </a:solidFill>
                <a:latin typeface="League Spartan"/>
              </a:rPr>
              <a:t>LA IGLESIA COMO ESPOSA DE CRISTO II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-19050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29 de agosto del  2023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23768" y="9894798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 y diseño: Esron Waslley - Traducción: Eliezer GC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06334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44359" y="6913802"/>
            <a:ext cx="4318142" cy="1296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899">
                <a:solidFill>
                  <a:srgbClr val="4C0D32"/>
                </a:solidFill>
                <a:latin typeface="League Spartan Bold"/>
              </a:rPr>
              <a:t>NOVIAZGO</a:t>
            </a:r>
          </a:p>
          <a:p>
            <a:pPr algn="ctr">
              <a:lnSpc>
                <a:spcPts val="3328"/>
              </a:lnSpc>
            </a:pPr>
            <a:r>
              <a:rPr lang="en-US" sz="2600">
                <a:solidFill>
                  <a:srgbClr val="BD3F8B"/>
                </a:solidFill>
                <a:latin typeface="League Spartan Bold"/>
              </a:rPr>
              <a:t>El sacrificio de Cristo.  </a:t>
            </a:r>
          </a:p>
          <a:p>
            <a:pPr algn="ctr">
              <a:lnSpc>
                <a:spcPts val="3328"/>
              </a:lnSpc>
            </a:pPr>
            <a:r>
              <a:rPr lang="en-US" sz="2600">
                <a:solidFill>
                  <a:srgbClr val="BD3F8B"/>
                </a:solidFill>
                <a:latin typeface="League Spartan Bold"/>
              </a:rPr>
              <a:t>(</a:t>
            </a:r>
            <a:r>
              <a:rPr lang="en-US" sz="2600">
                <a:solidFill>
                  <a:srgbClr val="BD3F8B"/>
                </a:solidFill>
                <a:latin typeface="League Spartan Bold"/>
              </a:rPr>
              <a:t>Ef 5:25; 2 Ct 11:2)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595959" y="6913802"/>
            <a:ext cx="5082796" cy="1296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899">
                <a:solidFill>
                  <a:srgbClr val="4C0D32"/>
                </a:solidFill>
                <a:latin typeface="League Spartan Bold"/>
              </a:rPr>
              <a:t>PREPARACIÓN</a:t>
            </a:r>
          </a:p>
          <a:p>
            <a:pPr algn="ctr">
              <a:lnSpc>
                <a:spcPts val="3328"/>
              </a:lnSpc>
            </a:pPr>
            <a:r>
              <a:rPr lang="en-US" sz="2600">
                <a:solidFill>
                  <a:srgbClr val="BD3F8B"/>
                </a:solidFill>
                <a:latin typeface="League Spartan Bold"/>
              </a:rPr>
              <a:t>La santificación de la iglesia. </a:t>
            </a:r>
          </a:p>
          <a:p>
            <a:pPr algn="ctr">
              <a:lnSpc>
                <a:spcPts val="3328"/>
              </a:lnSpc>
            </a:pPr>
            <a:r>
              <a:rPr lang="en-US" sz="2600">
                <a:solidFill>
                  <a:srgbClr val="BD3F8B"/>
                </a:solidFill>
                <a:latin typeface="League Spartan Bold"/>
              </a:rPr>
              <a:t>(Ef 5:26,27; Cl 1:22)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02222" y="8806162"/>
            <a:ext cx="17769412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League Spartan Bold"/>
              </a:rPr>
              <a:t>Pablo muestra una escena conmovedora del regreso de Jesús como una futura ceremonia de bodas, cuando el largo noviazgo de Cristo con su iglesia se complete, y el casamiento se celebre.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146985" y="6913802"/>
            <a:ext cx="4353715" cy="1296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899">
                <a:solidFill>
                  <a:srgbClr val="4C0D32"/>
                </a:solidFill>
                <a:latin typeface="League Spartan Bold"/>
              </a:rPr>
              <a:t>BODA</a:t>
            </a:r>
          </a:p>
          <a:p>
            <a:pPr algn="ctr">
              <a:lnSpc>
                <a:spcPts val="3328"/>
              </a:lnSpc>
            </a:pPr>
            <a:r>
              <a:rPr lang="en-US" sz="2600">
                <a:solidFill>
                  <a:srgbClr val="BD3F8B"/>
                </a:solidFill>
                <a:latin typeface="League Spartan Bold"/>
              </a:rPr>
              <a:t>La venida de Cristo.</a:t>
            </a:r>
          </a:p>
          <a:p>
            <a:pPr algn="ctr">
              <a:lnSpc>
                <a:spcPts val="3328"/>
              </a:lnSpc>
            </a:pPr>
            <a:r>
              <a:rPr lang="en-US" sz="2600">
                <a:solidFill>
                  <a:srgbClr val="BD3F8B"/>
                </a:solidFill>
                <a:latin typeface="League Spartan Bold"/>
              </a:rPr>
              <a:t>(Jn 14:1-3; Ap 19:7-9)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3C0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5E6E7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81A0A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5E6E7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11218" y="8438991"/>
            <a:ext cx="18557469" cy="1398657"/>
            <a:chOff x="0" y="0"/>
            <a:chExt cx="11548393" cy="8703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48394" cy="870391"/>
            </a:xfrm>
            <a:custGeom>
              <a:avLst/>
              <a:gdLst/>
              <a:ahLst/>
              <a:cxnLst/>
              <a:rect r="r" b="b" t="t" l="l"/>
              <a:pathLst>
                <a:path h="870391" w="11548394">
                  <a:moveTo>
                    <a:pt x="11423934" y="870390"/>
                  </a:moveTo>
                  <a:lnTo>
                    <a:pt x="124460" y="870390"/>
                  </a:lnTo>
                  <a:cubicBezTo>
                    <a:pt x="55880" y="870390"/>
                    <a:pt x="0" y="814511"/>
                    <a:pt x="0" y="7459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745931"/>
                  </a:lnTo>
                  <a:cubicBezTo>
                    <a:pt x="11548394" y="814511"/>
                    <a:pt x="11492513" y="870391"/>
                    <a:pt x="11423934" y="870391"/>
                  </a:cubicBezTo>
                </a:path>
              </a:pathLst>
            </a:custGeom>
            <a:solidFill>
              <a:srgbClr val="81A0A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5E6E7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lnTo>
                    <a:pt x="0" y="0"/>
                  </a:lnTo>
                </a:path>
              </a:pathLst>
            </a:custGeom>
            <a:solidFill>
              <a:srgbClr val="5E6E76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345123" y="-52680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972823" y="3125585"/>
            <a:ext cx="2590183" cy="3212630"/>
          </a:xfrm>
          <a:custGeom>
            <a:avLst/>
            <a:gdLst/>
            <a:ahLst/>
            <a:cxnLst/>
            <a:rect r="r" b="b" t="t" l="l"/>
            <a:pathLst>
              <a:path h="3212630" w="2590183">
                <a:moveTo>
                  <a:pt x="0" y="0"/>
                </a:moveTo>
                <a:lnTo>
                  <a:pt x="2590183" y="0"/>
                </a:lnTo>
                <a:lnTo>
                  <a:pt x="2590183" y="3212630"/>
                </a:lnTo>
                <a:lnTo>
                  <a:pt x="0" y="3212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>
            <a:noFill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473124" y="3125585"/>
            <a:ext cx="3188535" cy="3212630"/>
          </a:xfrm>
          <a:custGeom>
            <a:avLst/>
            <a:gdLst/>
            <a:ahLst/>
            <a:cxnLst/>
            <a:rect r="r" b="b" t="t" l="l"/>
            <a:pathLst>
              <a:path h="3212630" w="3188535">
                <a:moveTo>
                  <a:pt x="0" y="0"/>
                </a:moveTo>
                <a:lnTo>
                  <a:pt x="3188535" y="0"/>
                </a:lnTo>
                <a:lnTo>
                  <a:pt x="3188535" y="3212630"/>
                </a:lnTo>
                <a:lnTo>
                  <a:pt x="0" y="3212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>
            <a:noFill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3319689" y="3125585"/>
            <a:ext cx="3003809" cy="3212630"/>
          </a:xfrm>
          <a:custGeom>
            <a:avLst/>
            <a:gdLst/>
            <a:ahLst/>
            <a:cxnLst/>
            <a:rect r="r" b="b" t="t" l="l"/>
            <a:pathLst>
              <a:path h="3212630" w="3003809">
                <a:moveTo>
                  <a:pt x="0" y="0"/>
                </a:moveTo>
                <a:lnTo>
                  <a:pt x="3003808" y="0"/>
                </a:lnTo>
                <a:lnTo>
                  <a:pt x="3003808" y="3212630"/>
                </a:lnTo>
                <a:lnTo>
                  <a:pt x="0" y="3212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>
            <a:noFill/>
          </a:ln>
        </p:spPr>
      </p:sp>
      <p:sp>
        <p:nvSpPr>
          <p:cNvPr name="TextBox 18" id="18"/>
          <p:cNvSpPr txBox="true"/>
          <p:nvPr/>
        </p:nvSpPr>
        <p:spPr>
          <a:xfrm rot="0">
            <a:off x="-19050" y="169033"/>
            <a:ext cx="371007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CFCF9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CFCF9"/>
                </a:solidFill>
                <a:latin typeface="League Spartan"/>
              </a:rPr>
              <a:t>30 de agosto del 2023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9650" y="9942423"/>
            <a:ext cx="16516529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DADFE1"/>
                </a:solidFill>
                <a:latin typeface="League Spartan Bold"/>
              </a:rPr>
              <a:t>Ed. Port: Ellen G. White, Patriarcas e profetas, 16ª ed. (Tatuí, SP: Casa Publicadora Brasileira, 2013), 46. C y D: Esron Waslley - T: Eliezer GC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0" y="1426291"/>
            <a:ext cx="15660457" cy="1052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3199">
                <a:solidFill>
                  <a:srgbClr val="4F545B"/>
                </a:solidFill>
                <a:latin typeface="League Spartan Bold"/>
              </a:rPr>
              <a:t>Para intentar eliminar la dureza y la violencia matrimonial, Pablo exhorta a los maridos a que se identifiquen con sus mujeres. (Ef 5:28)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52318" y="6577547"/>
            <a:ext cx="5030147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5E6E76"/>
                </a:solidFill>
                <a:latin typeface="League Spartan Bold"/>
              </a:rPr>
              <a:t>Porque el marido es la </a:t>
            </a:r>
          </a:p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5E6E76"/>
                </a:solidFill>
                <a:latin typeface="League Spartan Bold"/>
              </a:rPr>
              <a:t>cabeza de su mujer.</a:t>
            </a:r>
          </a:p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F17400"/>
                </a:solidFill>
                <a:latin typeface="League Spartan Bold"/>
              </a:rPr>
              <a:t>(Efesios 5:23)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06334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CFCF9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44600" y="233617"/>
            <a:ext cx="11562499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-166">
                <a:solidFill>
                  <a:srgbClr val="FCFCF9"/>
                </a:solidFill>
                <a:latin typeface="League Spartan"/>
              </a:rPr>
              <a:t>AMA A TU ESPOSA COMO A TI MISMO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68673" y="8636782"/>
            <a:ext cx="17750653" cy="925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3"/>
              </a:lnSpc>
            </a:pPr>
            <a:r>
              <a:rPr lang="en-US" sz="2799">
                <a:solidFill>
                  <a:srgbClr val="4F545B"/>
                </a:solidFill>
                <a:latin typeface="League Spartan Bold"/>
              </a:rPr>
              <a:t>La cabeza conduce al cuerpo en su cuidado y mantenimiento, y por lo tanto, se cuida a sí misma. </a:t>
            </a:r>
          </a:p>
          <a:p>
            <a:pPr algn="ctr" marL="0" indent="0" lvl="0">
              <a:lnSpc>
                <a:spcPts val="3723"/>
              </a:lnSpc>
              <a:spcBef>
                <a:spcPct val="0"/>
              </a:spcBef>
            </a:pPr>
            <a:r>
              <a:rPr lang="en-US" sz="2799">
                <a:solidFill>
                  <a:srgbClr val="4F545B"/>
                </a:solidFill>
                <a:latin typeface="League Spartan Bold"/>
              </a:rPr>
              <a:t>Del mismo modo Cristo la cabeza; cuida a su iglesia y alimenta a los miembros de su cuerpo.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628927" y="6577547"/>
            <a:ext cx="5030147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5E6E76"/>
                </a:solidFill>
                <a:latin typeface="League Spartan Bold"/>
              </a:rPr>
              <a:t>Porque el marido es una </a:t>
            </a:r>
          </a:p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5E6E76"/>
                </a:solidFill>
                <a:latin typeface="League Spartan Bold"/>
              </a:rPr>
              <a:t>sola carne con su mujer.</a:t>
            </a:r>
          </a:p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F17400"/>
                </a:solidFill>
                <a:latin typeface="League Spartan Bold"/>
              </a:rPr>
              <a:t>(Efesios 5:29)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202339" y="6633490"/>
            <a:ext cx="5323840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5E6E76"/>
                </a:solidFill>
                <a:latin typeface="League Spartan Bold"/>
              </a:rPr>
              <a:t>Porque el marido y su mujer pertenecen al cuerpo de Cristo.</a:t>
            </a:r>
          </a:p>
          <a:p>
            <a:pPr algn="ctr">
              <a:lnSpc>
                <a:spcPts val="3240"/>
              </a:lnSpc>
            </a:pPr>
            <a:r>
              <a:rPr lang="en-US" sz="2400">
                <a:solidFill>
                  <a:srgbClr val="F17400"/>
                </a:solidFill>
                <a:latin typeface="League Spartan Bold"/>
              </a:rPr>
              <a:t>(Efesios 5:30)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A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DD855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DD855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</a:path>
              </a:pathLst>
            </a:custGeom>
            <a:solidFill>
              <a:srgbClr val="034A44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DD855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11218" y="8522747"/>
            <a:ext cx="18557469" cy="1313195"/>
            <a:chOff x="0" y="0"/>
            <a:chExt cx="11548393" cy="81720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548394" cy="817207"/>
            </a:xfrm>
            <a:custGeom>
              <a:avLst/>
              <a:gdLst/>
              <a:ahLst/>
              <a:cxnLst/>
              <a:rect r="r" b="b" t="t" l="l"/>
              <a:pathLst>
                <a:path h="817207" w="11548394">
                  <a:moveTo>
                    <a:pt x="11423934" y="817207"/>
                  </a:moveTo>
                  <a:lnTo>
                    <a:pt x="124460" y="817207"/>
                  </a:lnTo>
                  <a:cubicBezTo>
                    <a:pt x="55880" y="817207"/>
                    <a:pt x="0" y="761327"/>
                    <a:pt x="0" y="6927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692747"/>
                  </a:lnTo>
                  <a:cubicBezTo>
                    <a:pt x="11548394" y="761327"/>
                    <a:pt x="11492513" y="817207"/>
                    <a:pt x="11423934" y="817207"/>
                  </a:cubicBezTo>
                </a:path>
              </a:pathLst>
            </a:custGeom>
            <a:solidFill>
              <a:srgbClr val="034A44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087855" y="3540243"/>
            <a:ext cx="2717308" cy="2969736"/>
          </a:xfrm>
          <a:custGeom>
            <a:avLst/>
            <a:gdLst/>
            <a:ahLst/>
            <a:cxnLst/>
            <a:rect r="r" b="b" t="t" l="l"/>
            <a:pathLst>
              <a:path h="2969736" w="2717308">
                <a:moveTo>
                  <a:pt x="0" y="0"/>
                </a:moveTo>
                <a:lnTo>
                  <a:pt x="2717308" y="0"/>
                </a:lnTo>
                <a:lnTo>
                  <a:pt x="2717308" y="2969736"/>
                </a:lnTo>
                <a:lnTo>
                  <a:pt x="0" y="2969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12574" y="3552545"/>
            <a:ext cx="1999420" cy="2973115"/>
          </a:xfrm>
          <a:custGeom>
            <a:avLst/>
            <a:gdLst/>
            <a:ahLst/>
            <a:cxnLst/>
            <a:rect r="r" b="b" t="t" l="l"/>
            <a:pathLst>
              <a:path h="2973115" w="1999420">
                <a:moveTo>
                  <a:pt x="0" y="0"/>
                </a:moveTo>
                <a:lnTo>
                  <a:pt x="1999420" y="0"/>
                </a:lnTo>
                <a:lnTo>
                  <a:pt x="1999420" y="2973115"/>
                </a:lnTo>
                <a:lnTo>
                  <a:pt x="0" y="2973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884941" y="3552545"/>
            <a:ext cx="4096737" cy="2944530"/>
          </a:xfrm>
          <a:custGeom>
            <a:avLst/>
            <a:gdLst/>
            <a:ahLst/>
            <a:cxnLst/>
            <a:rect r="r" b="b" t="t" l="l"/>
            <a:pathLst>
              <a:path h="2944530" w="4096737">
                <a:moveTo>
                  <a:pt x="0" y="0"/>
                </a:moveTo>
                <a:lnTo>
                  <a:pt x="4096737" y="0"/>
                </a:lnTo>
                <a:lnTo>
                  <a:pt x="4096737" y="2944530"/>
                </a:lnTo>
                <a:lnTo>
                  <a:pt x="0" y="2944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93577" y="3552545"/>
            <a:ext cx="2530864" cy="2973115"/>
          </a:xfrm>
          <a:custGeom>
            <a:avLst/>
            <a:gdLst/>
            <a:ahLst/>
            <a:cxnLst/>
            <a:rect r="r" b="b" t="t" l="l"/>
            <a:pathLst>
              <a:path h="2973115" w="2530864">
                <a:moveTo>
                  <a:pt x="0" y="0"/>
                </a:moveTo>
                <a:lnTo>
                  <a:pt x="2530864" y="0"/>
                </a:lnTo>
                <a:lnTo>
                  <a:pt x="2530864" y="2973115"/>
                </a:lnTo>
                <a:lnTo>
                  <a:pt x="0" y="2973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336087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039" t="-18915" r="-59829" b="-4949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443220" y="10035967"/>
            <a:ext cx="7138128" cy="6388624"/>
          </a:xfrm>
          <a:custGeom>
            <a:avLst/>
            <a:gdLst/>
            <a:ahLst/>
            <a:cxnLst/>
            <a:rect r="r" b="b" t="t" l="l"/>
            <a:pathLst>
              <a:path h="6388624" w="7138128">
                <a:moveTo>
                  <a:pt x="0" y="0"/>
                </a:moveTo>
                <a:lnTo>
                  <a:pt x="7138128" y="0"/>
                </a:lnTo>
                <a:lnTo>
                  <a:pt x="7138128" y="6388624"/>
                </a:lnTo>
                <a:lnTo>
                  <a:pt x="0" y="6388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-1728653" y="9921667"/>
            <a:ext cx="22008201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41E1B"/>
                </a:solidFill>
                <a:latin typeface="League Spartan Bold"/>
              </a:rPr>
              <a:t>Edición portuguesa: Francis Foulkes, Efésios, p. 128. Hernandes Dias Lopes, Efésios, p. 159. C y D: Esron Waslley - T: Eliezer GC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-19050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31 de agosto del 2023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4046" y="1442962"/>
            <a:ext cx="15448472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eague Spartan Bold"/>
              </a:rPr>
              <a:t>Dios no solo instituyó el matrimonio, sino que también estableció sus principios rectores; así la Biblia lo constituye sobre 4 grandes fundamentos: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9655" y="8711667"/>
            <a:ext cx="17769412" cy="973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500" spc="91">
                <a:solidFill>
                  <a:srgbClr val="FFFFFF"/>
                </a:solidFill>
                <a:latin typeface="League Spartan Bold"/>
              </a:rPr>
              <a:t>La relación del matrimonio se ennoblece infinitamente </a:t>
            </a:r>
          </a:p>
          <a:p>
            <a:pPr algn="ctr" marL="0" indent="0" lvl="0">
              <a:lnSpc>
                <a:spcPts val="3885"/>
              </a:lnSpc>
            </a:pPr>
            <a:r>
              <a:rPr lang="en-US" sz="3500" spc="91">
                <a:solidFill>
                  <a:srgbClr val="FFFFFF"/>
                </a:solidFill>
                <a:latin typeface="League Spartan Bold"/>
              </a:rPr>
              <a:t>al compararse con la relación entre Cristo y su Iglesia.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00174" y="6891725"/>
            <a:ext cx="411766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Entre hombre y mujer.</a:t>
            </a: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(MT 19:5a; Gn 1:27)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953449" y="6907373"/>
            <a:ext cx="411766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Con 1 solo cónyuge.</a:t>
            </a: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(Mt 19:5b; 1Co 7:2)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941164" y="291271"/>
            <a:ext cx="11825468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80">
                <a:solidFill>
                  <a:srgbClr val="FFFFFF"/>
                </a:solidFill>
                <a:latin typeface="League Spartan"/>
              </a:rPr>
              <a:t>EL MODELO MATRIMONIAL DE « UNA SOLA CARNE »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361172" y="6891725"/>
            <a:ext cx="411766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2 se vuelven 1.</a:t>
            </a: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(Mt 19:5c; Gn 2:24)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874475" y="6907373"/>
            <a:ext cx="411766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Para toda la vida.</a:t>
            </a:r>
          </a:p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DD855F"/>
                </a:solidFill>
                <a:latin typeface="League Spartan Bold"/>
              </a:rPr>
              <a:t>(Mt 19:6; Rm 7:2)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08239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19224" y="6907373"/>
            <a:ext cx="4117669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041E1B"/>
                </a:solidFill>
                <a:latin typeface="League Spartan Bold"/>
              </a:rPr>
              <a:t>HETEROSEXUAL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953449" y="6907373"/>
            <a:ext cx="4117669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041E1B"/>
                </a:solidFill>
                <a:latin typeface="League Spartan Bold"/>
              </a:rPr>
              <a:t>MONOGÁMICO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361172" y="6907373"/>
            <a:ext cx="4117669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041E1B"/>
                </a:solidFill>
                <a:latin typeface="League Spartan Bold"/>
              </a:rPr>
              <a:t>SOMÁTICO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874475" y="6907373"/>
            <a:ext cx="4117669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99" spc="99">
                <a:solidFill>
                  <a:srgbClr val="041E1B"/>
                </a:solidFill>
                <a:latin typeface="League Spartan Bold"/>
              </a:rPr>
              <a:t>INDISOLUBLE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0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</a:path>
              </a:pathLst>
            </a:custGeom>
            <a:solidFill>
              <a:srgbClr val="484A8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4745" y="1249509"/>
            <a:ext cx="16028136" cy="1380777"/>
            <a:chOff x="0" y="0"/>
            <a:chExt cx="9974378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4378" cy="859263"/>
            </a:xfrm>
            <a:custGeom>
              <a:avLst/>
              <a:gdLst/>
              <a:ahLst/>
              <a:cxnLst/>
              <a:rect r="r" b="b" t="t" l="l"/>
              <a:pathLst>
                <a:path h="859263" w="9974378">
                  <a:moveTo>
                    <a:pt x="9849918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49918" y="0"/>
                  </a:lnTo>
                  <a:cubicBezTo>
                    <a:pt x="9918498" y="0"/>
                    <a:pt x="9974378" y="55880"/>
                    <a:pt x="9974378" y="124460"/>
                  </a:cubicBezTo>
                  <a:lnTo>
                    <a:pt x="9974378" y="734803"/>
                  </a:lnTo>
                  <a:cubicBezTo>
                    <a:pt x="9974378" y="803383"/>
                    <a:pt x="9918498" y="859263"/>
                    <a:pt x="9849918" y="859263"/>
                  </a:cubicBezTo>
                </a:path>
              </a:pathLst>
            </a:custGeom>
            <a:solidFill>
              <a:srgbClr val="484A82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4745" y="9601700"/>
            <a:ext cx="18989025" cy="1370599"/>
            <a:chOff x="0" y="0"/>
            <a:chExt cx="11816952" cy="85293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816952" cy="852930"/>
            </a:xfrm>
            <a:custGeom>
              <a:avLst/>
              <a:gdLst/>
              <a:ahLst/>
              <a:cxnLst/>
              <a:rect r="r" b="b" t="t" l="l"/>
              <a:pathLst>
                <a:path h="852930" w="11816952">
                  <a:moveTo>
                    <a:pt x="11692493" y="852930"/>
                  </a:moveTo>
                  <a:lnTo>
                    <a:pt x="124460" y="852930"/>
                  </a:lnTo>
                  <a:cubicBezTo>
                    <a:pt x="55880" y="852930"/>
                    <a:pt x="0" y="797050"/>
                    <a:pt x="0" y="7284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92493" y="0"/>
                  </a:lnTo>
                  <a:cubicBezTo>
                    <a:pt x="11761073" y="0"/>
                    <a:pt x="11816952" y="55880"/>
                    <a:pt x="11816952" y="124460"/>
                  </a:cubicBezTo>
                  <a:lnTo>
                    <a:pt x="11816952" y="728470"/>
                  </a:lnTo>
                  <a:cubicBezTo>
                    <a:pt x="11816952" y="797050"/>
                    <a:pt x="11761073" y="852930"/>
                    <a:pt x="11692493" y="852930"/>
                  </a:cubicBezTo>
                </a:path>
              </a:pathLst>
            </a:custGeom>
            <a:solidFill>
              <a:srgbClr val="484A8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5400000">
            <a:off x="747631" y="4321424"/>
            <a:ext cx="3238022" cy="4105135"/>
            <a:chOff x="0" y="0"/>
            <a:chExt cx="3916813" cy="49657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916813" cy="4965700"/>
            </a:xfrm>
            <a:custGeom>
              <a:avLst/>
              <a:gdLst/>
              <a:ahLst/>
              <a:cxnLst/>
              <a:rect r="r" b="b" t="t" l="l"/>
              <a:pathLst>
                <a:path h="4965700" w="3916813">
                  <a:moveTo>
                    <a:pt x="3916813" y="0"/>
                  </a:moveTo>
                  <a:lnTo>
                    <a:pt x="3916813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3916813" y="0"/>
                  </a:lnTo>
                </a:path>
              </a:pathLst>
            </a:custGeom>
            <a:solidFill>
              <a:srgbClr val="FDAF3C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75561" y="3106495"/>
            <a:ext cx="3801211" cy="4749831"/>
            <a:chOff x="0" y="0"/>
            <a:chExt cx="1913890" cy="23915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13890" cy="2391515"/>
            </a:xfrm>
            <a:custGeom>
              <a:avLst/>
              <a:gdLst/>
              <a:ahLst/>
              <a:cxnLst/>
              <a:rect r="r" b="b" t="t" l="l"/>
              <a:pathLst>
                <a:path h="2391515" w="1913890">
                  <a:moveTo>
                    <a:pt x="1789430" y="59690"/>
                  </a:moveTo>
                  <a:cubicBezTo>
                    <a:pt x="1824990" y="59690"/>
                    <a:pt x="1854200" y="88900"/>
                    <a:pt x="1854200" y="124460"/>
                  </a:cubicBezTo>
                  <a:lnTo>
                    <a:pt x="1854200" y="2267055"/>
                  </a:lnTo>
                  <a:cubicBezTo>
                    <a:pt x="1854200" y="2302615"/>
                    <a:pt x="1824990" y="2331825"/>
                    <a:pt x="1789430" y="2331825"/>
                  </a:cubicBezTo>
                  <a:lnTo>
                    <a:pt x="124460" y="2331825"/>
                  </a:lnTo>
                  <a:cubicBezTo>
                    <a:pt x="88900" y="2331825"/>
                    <a:pt x="59690" y="2302615"/>
                    <a:pt x="59690" y="22670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89430" y="59690"/>
                  </a:lnTo>
                  <a:moveTo>
                    <a:pt x="17894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67055"/>
                  </a:lnTo>
                  <a:cubicBezTo>
                    <a:pt x="0" y="2335635"/>
                    <a:pt x="55880" y="2391515"/>
                    <a:pt x="124460" y="2391515"/>
                  </a:cubicBezTo>
                  <a:lnTo>
                    <a:pt x="1789430" y="2391515"/>
                  </a:lnTo>
                  <a:cubicBezTo>
                    <a:pt x="1858010" y="2391515"/>
                    <a:pt x="1913890" y="2335635"/>
                    <a:pt x="1913890" y="2267055"/>
                  </a:cubicBezTo>
                  <a:lnTo>
                    <a:pt x="1913890" y="124460"/>
                  </a:lnTo>
                  <a:cubicBezTo>
                    <a:pt x="1913890" y="55880"/>
                    <a:pt x="1858010" y="0"/>
                    <a:pt x="1789430" y="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5400000">
            <a:off x="5276179" y="4321424"/>
            <a:ext cx="3238022" cy="4105135"/>
            <a:chOff x="0" y="0"/>
            <a:chExt cx="3916813" cy="49657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916813" cy="4965700"/>
            </a:xfrm>
            <a:custGeom>
              <a:avLst/>
              <a:gdLst/>
              <a:ahLst/>
              <a:cxnLst/>
              <a:rect r="r" b="b" t="t" l="l"/>
              <a:pathLst>
                <a:path h="4965700" w="3916813">
                  <a:moveTo>
                    <a:pt x="3916813" y="0"/>
                  </a:moveTo>
                  <a:lnTo>
                    <a:pt x="3916813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3916813" y="0"/>
                  </a:lnTo>
                </a:path>
              </a:pathLst>
            </a:custGeom>
            <a:solidFill>
              <a:srgbClr val="F35822">
                <a:alpha val="90980"/>
              </a:srgbClr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4994584" y="3106495"/>
            <a:ext cx="3801211" cy="4749831"/>
            <a:chOff x="0" y="0"/>
            <a:chExt cx="1913890" cy="239151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13890" cy="2391515"/>
            </a:xfrm>
            <a:custGeom>
              <a:avLst/>
              <a:gdLst/>
              <a:ahLst/>
              <a:cxnLst/>
              <a:rect r="r" b="b" t="t" l="l"/>
              <a:pathLst>
                <a:path h="2391515" w="1913890">
                  <a:moveTo>
                    <a:pt x="1789430" y="59690"/>
                  </a:moveTo>
                  <a:cubicBezTo>
                    <a:pt x="1824990" y="59690"/>
                    <a:pt x="1854200" y="88900"/>
                    <a:pt x="1854200" y="124460"/>
                  </a:cubicBezTo>
                  <a:lnTo>
                    <a:pt x="1854200" y="2267055"/>
                  </a:lnTo>
                  <a:cubicBezTo>
                    <a:pt x="1854200" y="2302615"/>
                    <a:pt x="1824990" y="2331825"/>
                    <a:pt x="1789430" y="2331825"/>
                  </a:cubicBezTo>
                  <a:lnTo>
                    <a:pt x="124460" y="2331825"/>
                  </a:lnTo>
                  <a:cubicBezTo>
                    <a:pt x="88900" y="2331825"/>
                    <a:pt x="59690" y="2302615"/>
                    <a:pt x="59690" y="22670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89430" y="59690"/>
                  </a:lnTo>
                  <a:moveTo>
                    <a:pt x="17894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67055"/>
                  </a:lnTo>
                  <a:cubicBezTo>
                    <a:pt x="0" y="2335635"/>
                    <a:pt x="55880" y="2391515"/>
                    <a:pt x="124460" y="2391515"/>
                  </a:cubicBezTo>
                  <a:lnTo>
                    <a:pt x="1789430" y="2391515"/>
                  </a:lnTo>
                  <a:cubicBezTo>
                    <a:pt x="1858010" y="2391515"/>
                    <a:pt x="1913890" y="2335635"/>
                    <a:pt x="1913890" y="2267055"/>
                  </a:cubicBezTo>
                  <a:lnTo>
                    <a:pt x="1913890" y="124460"/>
                  </a:lnTo>
                  <a:cubicBezTo>
                    <a:pt x="1913890" y="55880"/>
                    <a:pt x="1858010" y="0"/>
                    <a:pt x="1789430" y="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0" id="20"/>
          <p:cNvGrpSpPr/>
          <p:nvPr/>
        </p:nvGrpSpPr>
        <p:grpSpPr>
          <a:xfrm rot="5400000">
            <a:off x="9743323" y="4321424"/>
            <a:ext cx="3238022" cy="4105135"/>
            <a:chOff x="0" y="0"/>
            <a:chExt cx="3916813" cy="49657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916813" cy="4965700"/>
            </a:xfrm>
            <a:custGeom>
              <a:avLst/>
              <a:gdLst/>
              <a:ahLst/>
              <a:cxnLst/>
              <a:rect r="r" b="b" t="t" l="l"/>
              <a:pathLst>
                <a:path h="4965700" w="3916813">
                  <a:moveTo>
                    <a:pt x="3916813" y="0"/>
                  </a:moveTo>
                  <a:lnTo>
                    <a:pt x="3916813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3916813" y="0"/>
                  </a:lnTo>
                </a:path>
              </a:pathLst>
            </a:custGeom>
            <a:solidFill>
              <a:srgbClr val="484A82">
                <a:alpha val="80784"/>
              </a:srgbClr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9474329" y="3106495"/>
            <a:ext cx="3801211" cy="4749831"/>
            <a:chOff x="0" y="0"/>
            <a:chExt cx="1913890" cy="239151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913890" cy="2391515"/>
            </a:xfrm>
            <a:custGeom>
              <a:avLst/>
              <a:gdLst/>
              <a:ahLst/>
              <a:cxnLst/>
              <a:rect r="r" b="b" t="t" l="l"/>
              <a:pathLst>
                <a:path h="2391515" w="1913890">
                  <a:moveTo>
                    <a:pt x="1789430" y="59690"/>
                  </a:moveTo>
                  <a:cubicBezTo>
                    <a:pt x="1824990" y="59690"/>
                    <a:pt x="1854200" y="88900"/>
                    <a:pt x="1854200" y="124460"/>
                  </a:cubicBezTo>
                  <a:lnTo>
                    <a:pt x="1854200" y="2267055"/>
                  </a:lnTo>
                  <a:cubicBezTo>
                    <a:pt x="1854200" y="2302615"/>
                    <a:pt x="1824990" y="2331825"/>
                    <a:pt x="1789430" y="2331825"/>
                  </a:cubicBezTo>
                  <a:lnTo>
                    <a:pt x="124460" y="2331825"/>
                  </a:lnTo>
                  <a:cubicBezTo>
                    <a:pt x="88900" y="2331825"/>
                    <a:pt x="59690" y="2302615"/>
                    <a:pt x="59690" y="22670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89430" y="59690"/>
                  </a:lnTo>
                  <a:moveTo>
                    <a:pt x="17894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67055"/>
                  </a:lnTo>
                  <a:cubicBezTo>
                    <a:pt x="0" y="2335635"/>
                    <a:pt x="55880" y="2391515"/>
                    <a:pt x="124460" y="2391515"/>
                  </a:cubicBezTo>
                  <a:lnTo>
                    <a:pt x="1789430" y="2391515"/>
                  </a:lnTo>
                  <a:cubicBezTo>
                    <a:pt x="1858010" y="2391515"/>
                    <a:pt x="1913890" y="2335635"/>
                    <a:pt x="1913890" y="2267055"/>
                  </a:cubicBezTo>
                  <a:lnTo>
                    <a:pt x="1913890" y="124460"/>
                  </a:lnTo>
                  <a:cubicBezTo>
                    <a:pt x="1913890" y="55880"/>
                    <a:pt x="1858010" y="0"/>
                    <a:pt x="1789430" y="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4" id="24"/>
          <p:cNvGrpSpPr/>
          <p:nvPr/>
        </p:nvGrpSpPr>
        <p:grpSpPr>
          <a:xfrm rot="5400000">
            <a:off x="14292822" y="4321424"/>
            <a:ext cx="3238022" cy="4105135"/>
            <a:chOff x="0" y="0"/>
            <a:chExt cx="3916813" cy="49657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916813" cy="4965700"/>
            </a:xfrm>
            <a:custGeom>
              <a:avLst/>
              <a:gdLst/>
              <a:ahLst/>
              <a:cxnLst/>
              <a:rect r="r" b="b" t="t" l="l"/>
              <a:pathLst>
                <a:path h="4965700" w="3916813">
                  <a:moveTo>
                    <a:pt x="3916813" y="0"/>
                  </a:moveTo>
                  <a:lnTo>
                    <a:pt x="3916813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3916813" y="0"/>
                  </a:lnTo>
                </a:path>
              </a:pathLst>
            </a:custGeom>
            <a:solidFill>
              <a:srgbClr val="39BDC9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3859266" y="3125585"/>
            <a:ext cx="4056633" cy="4749831"/>
            <a:chOff x="0" y="0"/>
            <a:chExt cx="2042493" cy="239151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042494" cy="2391515"/>
            </a:xfrm>
            <a:custGeom>
              <a:avLst/>
              <a:gdLst/>
              <a:ahLst/>
              <a:cxnLst/>
              <a:rect r="r" b="b" t="t" l="l"/>
              <a:pathLst>
                <a:path h="2391515" w="2042494">
                  <a:moveTo>
                    <a:pt x="1918033" y="59690"/>
                  </a:moveTo>
                  <a:cubicBezTo>
                    <a:pt x="1953593" y="59690"/>
                    <a:pt x="1982803" y="88900"/>
                    <a:pt x="1982803" y="124460"/>
                  </a:cubicBezTo>
                  <a:lnTo>
                    <a:pt x="1982803" y="2267055"/>
                  </a:lnTo>
                  <a:cubicBezTo>
                    <a:pt x="1982803" y="2302615"/>
                    <a:pt x="1953593" y="2331825"/>
                    <a:pt x="1918033" y="2331825"/>
                  </a:cubicBezTo>
                  <a:lnTo>
                    <a:pt x="124460" y="2331825"/>
                  </a:lnTo>
                  <a:cubicBezTo>
                    <a:pt x="88900" y="2331825"/>
                    <a:pt x="59690" y="2302615"/>
                    <a:pt x="59690" y="22670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18033" y="59690"/>
                  </a:lnTo>
                  <a:moveTo>
                    <a:pt x="191803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67055"/>
                  </a:lnTo>
                  <a:cubicBezTo>
                    <a:pt x="0" y="2335635"/>
                    <a:pt x="55880" y="2391515"/>
                    <a:pt x="124460" y="2391515"/>
                  </a:cubicBezTo>
                  <a:lnTo>
                    <a:pt x="1918034" y="2391515"/>
                  </a:lnTo>
                  <a:cubicBezTo>
                    <a:pt x="1986613" y="2391515"/>
                    <a:pt x="2042494" y="2335635"/>
                    <a:pt x="2042494" y="2267055"/>
                  </a:cubicBezTo>
                  <a:lnTo>
                    <a:pt x="2042494" y="124460"/>
                  </a:lnTo>
                  <a:cubicBezTo>
                    <a:pt x="2042493" y="55880"/>
                    <a:pt x="1986613" y="0"/>
                    <a:pt x="1918033" y="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781797" y="3354185"/>
            <a:ext cx="1188740" cy="1331921"/>
          </a:xfrm>
          <a:custGeom>
            <a:avLst/>
            <a:gdLst/>
            <a:ahLst/>
            <a:cxnLst/>
            <a:rect r="r" b="b" t="t" l="l"/>
            <a:pathLst>
              <a:path h="1331921" w="1188740">
                <a:moveTo>
                  <a:pt x="0" y="0"/>
                </a:moveTo>
                <a:lnTo>
                  <a:pt x="1188740" y="0"/>
                </a:lnTo>
                <a:lnTo>
                  <a:pt x="1188740" y="1331921"/>
                </a:lnTo>
                <a:lnTo>
                  <a:pt x="0" y="1331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300820" y="3354185"/>
            <a:ext cx="1188740" cy="1331921"/>
          </a:xfrm>
          <a:custGeom>
            <a:avLst/>
            <a:gdLst/>
            <a:ahLst/>
            <a:cxnLst/>
            <a:rect r="r" b="b" t="t" l="l"/>
            <a:pathLst>
              <a:path h="1331921" w="1188740">
                <a:moveTo>
                  <a:pt x="0" y="0"/>
                </a:moveTo>
                <a:lnTo>
                  <a:pt x="1188739" y="0"/>
                </a:lnTo>
                <a:lnTo>
                  <a:pt x="1188739" y="1331921"/>
                </a:lnTo>
                <a:lnTo>
                  <a:pt x="0" y="1331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766300" y="3354185"/>
            <a:ext cx="1192070" cy="1331921"/>
          </a:xfrm>
          <a:custGeom>
            <a:avLst/>
            <a:gdLst/>
            <a:ahLst/>
            <a:cxnLst/>
            <a:rect r="r" b="b" t="t" l="l"/>
            <a:pathLst>
              <a:path h="1331921" w="1192070">
                <a:moveTo>
                  <a:pt x="0" y="0"/>
                </a:moveTo>
                <a:lnTo>
                  <a:pt x="1192069" y="0"/>
                </a:lnTo>
                <a:lnTo>
                  <a:pt x="1192069" y="1331921"/>
                </a:lnTo>
                <a:lnTo>
                  <a:pt x="0" y="1331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310804" y="3354185"/>
            <a:ext cx="1202059" cy="1331921"/>
          </a:xfrm>
          <a:custGeom>
            <a:avLst/>
            <a:gdLst/>
            <a:ahLst/>
            <a:cxnLst/>
            <a:rect r="r" b="b" t="t" l="l"/>
            <a:pathLst>
              <a:path h="1331921" w="1202059">
                <a:moveTo>
                  <a:pt x="0" y="0"/>
                </a:moveTo>
                <a:lnTo>
                  <a:pt x="1202059" y="0"/>
                </a:lnTo>
                <a:lnTo>
                  <a:pt x="1202059" y="1331921"/>
                </a:lnTo>
                <a:lnTo>
                  <a:pt x="0" y="1331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4053851" y="241151"/>
            <a:ext cx="11704854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12">
                <a:solidFill>
                  <a:srgbClr val="484A82"/>
                </a:solidFill>
                <a:latin typeface="League Spartan"/>
              </a:rPr>
              <a:t>PARA ESTUDIAR Y MEDITAR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-19050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Viernes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1º de septiembre del 2023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0" y="1329667"/>
            <a:ext cx="15847321" cy="11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8"/>
              </a:lnSpc>
            </a:pPr>
            <a:r>
              <a:rPr lang="en-US" sz="2600">
                <a:solidFill>
                  <a:srgbClr val="FFFFFF"/>
                </a:solidFill>
                <a:latin typeface="League Spartan Bold"/>
              </a:rPr>
              <a:t> Dios creó a la primera mujer y se la presentó al hombre como su esposa, compañera y ayudante; quien fue así, el regalo especial de amor que Dios le dió a Adán. (Gn 3:12)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50768" y="9772878"/>
            <a:ext cx="1619397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League Spartan Bold"/>
              </a:rPr>
              <a:t>Edición portuguesa:  BOICE, James Montgomery. Genesis, vol. 1, 1998, p. 130. C y D: Esron Waslley - T: Eliezer GC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49896" y="8135877"/>
            <a:ext cx="17188209" cy="130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484A82"/>
                </a:solidFill>
                <a:latin typeface="League Spartan Bold"/>
              </a:rPr>
              <a:t>La mujer no fue hecha de la cabeza del hombre para tener dominio sobre él; ni de sus pies, </a:t>
            </a:r>
          </a:p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484A82"/>
                </a:solidFill>
                <a:latin typeface="League Spartan Bold"/>
              </a:rPr>
              <a:t>como para ser pisoteada por él; sino de su costado, para ser igual a él, de debajo de su brazo, para ser su protegida, y de junto a su corazón para ser su amada. (Matthew Henry)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79572" y="5937554"/>
            <a:ext cx="3393189" cy="1314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8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La mujer fue hecha </a:t>
            </a:r>
          </a:p>
          <a:p>
            <a:pPr algn="ctr">
              <a:lnSpc>
                <a:spcPts val="3588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para el hombre.</a:t>
            </a:r>
          </a:p>
          <a:p>
            <a:pPr algn="ctr">
              <a:lnSpc>
                <a:spcPts val="3588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(Gn 2:18)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198595" y="5932093"/>
            <a:ext cx="3393189" cy="1315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4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La mujer fue </a:t>
            </a:r>
          </a:p>
          <a:p>
            <a:pPr algn="ctr">
              <a:lnSpc>
                <a:spcPts val="3634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hecha del hombre.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(Gn 2:21b)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678340" y="5928029"/>
            <a:ext cx="3393189" cy="1315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4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La mujer le fue </a:t>
            </a:r>
          </a:p>
          <a:p>
            <a:pPr algn="ctr">
              <a:lnSpc>
                <a:spcPts val="3634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dada al hombre.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(Gn 2:22b)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018522" y="5932093"/>
            <a:ext cx="3786622" cy="1315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4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El nombre de la mujer le fue dado por el hombre.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100"/>
                </a:solidFill>
                <a:latin typeface="League Spartan Bold"/>
              </a:rPr>
              <a:t>(Gn 2:23) 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5980671" y="360457"/>
            <a:ext cx="2307329" cy="1512346"/>
          </a:xfrm>
          <a:custGeom>
            <a:avLst/>
            <a:gdLst/>
            <a:ahLst/>
            <a:cxnLst/>
            <a:rect r="r" b="b" t="t" l="l"/>
            <a:pathLst>
              <a:path h="1512346" w="2307329">
                <a:moveTo>
                  <a:pt x="0" y="0"/>
                </a:moveTo>
                <a:lnTo>
                  <a:pt x="2307329" y="0"/>
                </a:lnTo>
                <a:lnTo>
                  <a:pt x="2307329" y="1512346"/>
                </a:lnTo>
                <a:lnTo>
                  <a:pt x="0" y="1512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27964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6090757" y="1968053"/>
            <a:ext cx="2087157" cy="297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6"/>
              </a:lnSpc>
            </a:pPr>
            <a:r>
              <a:rPr lang="en-US" sz="1804" spc="357">
                <a:solidFill>
                  <a:srgbClr val="4D3489"/>
                </a:solidFill>
                <a:latin typeface="Open Sans Extra Bold Bold"/>
              </a:rPr>
              <a:t>INFOLECCIÓN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DAFtQjkc53Y</dc:identifier>
  <dcterms:modified xsi:type="dcterms:W3CDTF">2011-08-01T06:04:30Z</dcterms:modified>
  <cp:revision>1</cp:revision>
  <dc:title>Lección 10 B (3º TRI 2023)</dc:title>
</cp:coreProperties>
</file>