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69" r:id="rId7"/>
    <p:sldId id="287" r:id="rId8"/>
    <p:sldId id="282"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ección predeterminada" id="{1B2364EF-C85E-465D-8903-99FDDE7DDF15}">
          <p14:sldIdLst>
            <p14:sldId id="256"/>
            <p14:sldId id="284"/>
            <p14:sldId id="285"/>
            <p14:sldId id="286"/>
            <p14:sldId id="265"/>
            <p14:sldId id="269"/>
            <p14:sldId id="287"/>
          </p14:sldIdLst>
        </p14:section>
        <p14:section name="Sección sin título" id="{AED1ED32-3F7B-4EF3-AA8C-1268E0351262}">
          <p14:sldIdLst>
            <p14:sldId id="282"/>
            <p14:sldId id="263"/>
            <p14:sldId id="28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68" d="100"/>
          <a:sy n="68" d="100"/>
        </p:scale>
        <p:origin x="147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11/27/2023</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8</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02 de diciembre 2023</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MISIÓN EN FAVOR DE LOS PODEROSOS</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Mateo 16:26</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4° Trimestre de 2023</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09</a:t>
            </a:r>
            <a:endParaRPr lang="es-MX" dirty="0">
              <a:solidFill>
                <a:srgbClr val="FFFF07"/>
              </a:solidFill>
            </a:endParaRPr>
          </a:p>
        </p:txBody>
      </p:sp>
      <p:pic>
        <p:nvPicPr>
          <p:cNvPr id="5" name="Imagen 4">
            <a:extLst>
              <a:ext uri="{FF2B5EF4-FFF2-40B4-BE49-F238E27FC236}">
                <a16:creationId xmlns:a16="http://schemas.microsoft.com/office/drawing/2014/main" id="{47A2B1E7-9246-5895-E6CE-B4DCC12FE50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3164112" y="1776952"/>
            <a:ext cx="2732477" cy="375126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que Jesús también tiene el plan de redimir a los ricos.</a:t>
            </a:r>
          </a:p>
          <a:p>
            <a:pPr eaLnBrk="1" hangingPunct="1">
              <a:lnSpc>
                <a:spcPct val="90000"/>
              </a:lnSpc>
            </a:pPr>
            <a:r>
              <a:rPr lang="es-MX" sz="2400" b="1" dirty="0">
                <a:solidFill>
                  <a:schemeClr val="accent6">
                    <a:lumMod val="75000"/>
                  </a:schemeClr>
                </a:solidFill>
              </a:rPr>
              <a:t>SENTIR el deseo de acudir a los ricos y poderosos.</a:t>
            </a:r>
          </a:p>
          <a:p>
            <a:pPr eaLnBrk="1" hangingPunct="1">
              <a:lnSpc>
                <a:spcPct val="90000"/>
              </a:lnSpc>
            </a:pPr>
            <a:r>
              <a:rPr lang="es-MX" sz="2400" b="1" dirty="0">
                <a:solidFill>
                  <a:schemeClr val="accent6">
                    <a:lumMod val="75000"/>
                  </a:schemeClr>
                </a:solidFill>
              </a:rPr>
              <a:t>HACER la decisión de orar y acudir a los poderosos.</a:t>
            </a:r>
          </a:p>
        </p:txBody>
      </p:sp>
      <p:sp>
        <p:nvSpPr>
          <p:cNvPr id="21507" name="5 CuadroTexto"/>
          <p:cNvSpPr txBox="1">
            <a:spLocks noChangeArrowheads="1"/>
          </p:cNvSpPr>
          <p:nvPr/>
        </p:nvSpPr>
        <p:spPr bwMode="auto">
          <a:xfrm>
            <a:off x="468313" y="1484313"/>
            <a:ext cx="8015288" cy="1015663"/>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Que, seas un discípulo que se preocupa por los ricos y poderosos.</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aprender?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a </a:t>
            </a:r>
            <a:r>
              <a:rPr lang="es-ES" sz="2000" u="sng" dirty="0">
                <a:solidFill>
                  <a:srgbClr val="7070FF"/>
                </a:solidFill>
                <a:latin typeface="Arial Black" pitchFamily="34" charset="0"/>
              </a:rPr>
              <a:t>SER semejante a Cristo Jesús </a:t>
            </a:r>
            <a:r>
              <a:rPr lang="es-ES" sz="2000" dirty="0">
                <a:solidFill>
                  <a:srgbClr val="7070FF"/>
                </a:solidFill>
                <a:latin typeface="Arial Black" pitchFamily="34" charset="0"/>
              </a:rPr>
              <a:t>en su carácter.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a:t>
            </a:r>
            <a:r>
              <a:rPr lang="es-ES" sz="2000" u="sng" dirty="0">
                <a:solidFill>
                  <a:srgbClr val="7070FF"/>
                </a:solidFill>
                <a:latin typeface="Arial Black" pitchFamily="34" charset="0"/>
              </a:rPr>
              <a:t>con preguntas</a:t>
            </a:r>
            <a:r>
              <a:rPr lang="es-ES" sz="2000" dirty="0">
                <a:solidFill>
                  <a:srgbClr val="7070FF"/>
                </a:solidFill>
                <a:latin typeface="Arial Black" pitchFamily="34" charset="0"/>
              </a:rPr>
              <a:t>, procesarlo, comprender, sintetizar y generalizar.</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aprender?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078313"/>
          </a:xfrm>
          <a:prstGeom prst="rect">
            <a:avLst/>
          </a:prstGeom>
          <a:noFill/>
          <a:ln w="9525">
            <a:noFill/>
            <a:miter lim="800000"/>
            <a:headEnd/>
            <a:tailEnd/>
          </a:ln>
        </p:spPr>
        <p:txBody>
          <a:bodyPr>
            <a:spAutoFit/>
          </a:bodyPr>
          <a:lstStyle/>
          <a:p>
            <a:pPr eaLnBrk="1" hangingPunct="1"/>
            <a:r>
              <a:rPr lang="es-ES" dirty="0">
                <a:solidFill>
                  <a:srgbClr val="7070FF"/>
                </a:solidFill>
                <a:latin typeface="Arial Black" pitchFamily="34" charset="0"/>
              </a:rPr>
              <a:t>“</a:t>
            </a:r>
            <a:r>
              <a:rPr lang="es-ES"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rgbClr val="C00000"/>
                </a:solidFill>
                <a:latin typeface="Arial Black" pitchFamily="34" charset="0"/>
              </a:rPr>
              <a:t>(Consejos sobre la Obra de la Escuela Sabática, 128)</a:t>
            </a:r>
          </a:p>
          <a:p>
            <a:pPr eaLnBrk="1" hangingPunct="1"/>
            <a:endParaRPr lang="es-ES" dirty="0">
              <a:solidFill>
                <a:schemeClr val="accent6">
                  <a:lumMod val="50000"/>
                </a:schemeClr>
              </a:solidFill>
              <a:latin typeface="Arial Black" pitchFamily="34" charset="0"/>
            </a:endParaRPr>
          </a:p>
          <a:p>
            <a:pPr eaLnBrk="1" hangingPunct="1"/>
            <a:r>
              <a:rPr lang="es-ES" dirty="0">
                <a:solidFill>
                  <a:schemeClr val="accent6">
                    <a:lumMod val="50000"/>
                  </a:schemeClr>
                </a:solidFill>
                <a:latin typeface="Arial Black" pitchFamily="34" charset="0"/>
              </a:rPr>
              <a:t>“Cada ser humano, creado a imagen de Dios, está dotado de un facultad semejante a la del Creador: la individualidad, la </a:t>
            </a:r>
            <a:r>
              <a:rPr lang="es-ES" u="sng" dirty="0">
                <a:solidFill>
                  <a:schemeClr val="accent6">
                    <a:lumMod val="50000"/>
                  </a:schemeClr>
                </a:solidFill>
                <a:latin typeface="Arial Black" pitchFamily="34" charset="0"/>
              </a:rPr>
              <a:t>facultad de pensar </a:t>
            </a:r>
            <a:r>
              <a:rPr lang="es-ES" dirty="0">
                <a:solidFill>
                  <a:schemeClr val="accent6">
                    <a:lumMod val="50000"/>
                  </a:schemeClr>
                </a:solidFill>
                <a:latin typeface="Arial Black" pitchFamily="34" charset="0"/>
              </a:rPr>
              <a:t>y hacer… que </a:t>
            </a:r>
            <a:r>
              <a:rPr lang="es-ES" u="sng" dirty="0">
                <a:solidFill>
                  <a:schemeClr val="accent6">
                    <a:lumMod val="50000"/>
                  </a:schemeClr>
                </a:solidFill>
                <a:latin typeface="Arial Black" pitchFamily="34" charset="0"/>
              </a:rPr>
              <a:t>sean pensadores </a:t>
            </a:r>
            <a:r>
              <a:rPr lang="es-ES" dirty="0">
                <a:solidFill>
                  <a:schemeClr val="accent6">
                    <a:lumMod val="50000"/>
                  </a:schemeClr>
                </a:solidFill>
                <a:latin typeface="Arial Black" pitchFamily="34" charset="0"/>
              </a:rPr>
              <a:t>y no meros reflectores de los pensamientos de otros… dirigirlos a las fuentes de la verdad, a los campos abiertos a la </a:t>
            </a:r>
            <a:r>
              <a:rPr lang="es-ES" u="sng" dirty="0">
                <a:solidFill>
                  <a:schemeClr val="accent6">
                    <a:lumMod val="50000"/>
                  </a:schemeClr>
                </a:solidFill>
                <a:latin typeface="Arial Black" pitchFamily="34" charset="0"/>
              </a:rPr>
              <a:t>investigación</a:t>
            </a:r>
            <a:r>
              <a:rPr lang="es-ES" dirty="0">
                <a:solidFill>
                  <a:schemeClr val="accent6">
                    <a:lumMod val="50000"/>
                  </a:schemeClr>
                </a:solidFill>
                <a:latin typeface="Arial Black" pitchFamily="34" charset="0"/>
              </a:rPr>
              <a:t> en la naturaleza y en la revelación.” </a:t>
            </a:r>
            <a:r>
              <a:rPr lang="es-ES" dirty="0">
                <a:solidFill>
                  <a:srgbClr val="C00000"/>
                </a:solidFill>
                <a:latin typeface="Arial Black" pitchFamily="34" charset="0"/>
              </a:rPr>
              <a:t>(Educación 17)</a:t>
            </a:r>
            <a:endParaRPr lang="es-ES" sz="2000" dirty="0">
              <a:solidFill>
                <a:srgbClr val="C00000"/>
              </a:solidFill>
              <a:latin typeface="Arial Black" pitchFamily="34" charset="0"/>
            </a:endParaRP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recomendación nos da Dios?</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y cómo enseñar?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¿Cómo alcanza Dios a los incrédulos y poderosos?</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¿Qué estrategia usó Jesús con Nicodemo para su redención?</a:t>
            </a:r>
          </a:p>
          <a:p>
            <a:pPr marL="0" indent="0" eaLnBrk="1" hangingPunct="1">
              <a:lnSpc>
                <a:spcPct val="90000"/>
              </a:lnSpc>
              <a:buNone/>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¿Hace peligrar la salvación a los ricos, el amor a la riqueza?</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140899" cy="4895874"/>
          </a:xfrm>
        </p:spPr>
        <p:txBody>
          <a:bodyPr/>
          <a:lstStyle/>
          <a:p>
            <a:r>
              <a:rPr lang="es-ES" sz="2400" b="1" dirty="0">
                <a:solidFill>
                  <a:schemeClr val="accent6">
                    <a:lumMod val="50000"/>
                  </a:schemeClr>
                </a:solidFill>
              </a:rPr>
              <a:t>Interviene Dios juez del universo, como lo hizo con el rey Nabucodonosor; también intervino a los reyes de Israel: Ezequías, Roboam y Saúl. Felizmente Nabucodonosor reconoció su soberbia, se arrepintió, fue redimida y fue restituido como gobernante. Por ello alabó a Dios.</a:t>
            </a:r>
          </a:p>
          <a:p>
            <a:r>
              <a:rPr lang="es-ES" sz="2400" b="1" dirty="0">
                <a:solidFill>
                  <a:schemeClr val="accent6">
                    <a:lumMod val="50000"/>
                  </a:schemeClr>
                </a:solidFill>
              </a:rPr>
              <a:t>El profeta Daniel presentó la amonestación de Dios al rey: “Vivirás con las bestias del campo… siete tiempos, renuncia a tus pecados…”</a:t>
            </a:r>
            <a:r>
              <a:rPr lang="es-ES" sz="1800" b="1" dirty="0">
                <a:solidFill>
                  <a:schemeClr val="accent6">
                    <a:lumMod val="50000"/>
                  </a:schemeClr>
                </a:solidFill>
              </a:rPr>
              <a:t> (Dan. 4:32)</a:t>
            </a:r>
          </a:p>
          <a:p>
            <a:r>
              <a:rPr lang="es-ES" sz="2400" b="1" dirty="0">
                <a:solidFill>
                  <a:schemeClr val="accent6">
                    <a:lumMod val="50000"/>
                  </a:schemeClr>
                </a:solidFill>
              </a:rPr>
              <a:t>Al general Naamán Dios lo sanó y lo redimió, mediante una niña y el profetar Eliseo, dijo Naamán: “De aquí en adelante tu siervo no sacrificará holocaustos a otros dioses, sino a Jehová”</a:t>
            </a:r>
            <a:r>
              <a:rPr lang="es-ES" sz="1600" b="1" dirty="0">
                <a:solidFill>
                  <a:schemeClr val="accent6">
                    <a:lumMod val="50000"/>
                  </a:schemeClr>
                </a:solidFill>
              </a:rPr>
              <a:t>(2 Rey. 5:17)</a:t>
            </a: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0000"/>
                </a:solidFill>
                <a:latin typeface="Tahoma" pitchFamily="34" charset="0"/>
              </a:rPr>
              <a:t>III.</a:t>
            </a:r>
            <a:r>
              <a:rPr lang="es-MX" sz="2400" b="1" dirty="0">
                <a:latin typeface="Tahoma" pitchFamily="34" charset="0"/>
              </a:rPr>
              <a:t> </a:t>
            </a:r>
            <a:r>
              <a:rPr lang="es-MX" sz="2400" b="1" dirty="0">
                <a:solidFill>
                  <a:srgbClr val="F2021F"/>
                </a:solidFill>
                <a:latin typeface="Tahoma" pitchFamily="34" charset="0"/>
              </a:rPr>
              <a:t>EXPLORA: </a:t>
            </a:r>
            <a:r>
              <a:rPr lang="es-MX" sz="2400" b="1" dirty="0">
                <a:solidFill>
                  <a:srgbClr val="FFFFCC"/>
                </a:solidFill>
              </a:rPr>
              <a:t>1. ¿</a:t>
            </a:r>
            <a:r>
              <a:rPr lang="es-MX" sz="2400" b="1" dirty="0">
                <a:solidFill>
                  <a:schemeClr val="bg1"/>
                </a:solidFill>
              </a:rPr>
              <a:t>Cómo alcanza Dios a los incrédulos y poderosos</a:t>
            </a:r>
            <a:r>
              <a:rPr lang="es-MX" sz="2400" b="1" dirty="0">
                <a:solidFill>
                  <a:srgbClr val="FFFFCC"/>
                </a:solidFill>
              </a:rPr>
              <a:t>? </a:t>
            </a:r>
            <a:r>
              <a:rPr lang="es-MX" sz="2000" b="1" dirty="0">
                <a:solidFill>
                  <a:srgbClr val="FFCC99"/>
                </a:solidFill>
              </a:rPr>
              <a:t>Daniel 4; 2 Reyes 5:1- 19  </a:t>
            </a:r>
            <a:endParaRPr lang="es-MX" sz="1600" b="1" dirty="0">
              <a:solidFill>
                <a:srgbClr val="CC6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Nicodemo, un príncipe y maestro, había acudido a Jesús para discutir con Jesús, el Redentor evitó la discusión, le habló del nuevo nacimiento.</a:t>
            </a:r>
          </a:p>
          <a:p>
            <a:r>
              <a:rPr lang="es-ES" sz="2400" b="1" dirty="0">
                <a:solidFill>
                  <a:schemeClr val="accent6">
                    <a:lumMod val="50000"/>
                  </a:schemeClr>
                </a:solidFill>
              </a:rPr>
              <a:t>Cuando el corazón es susceptible a la verdad y al aprendizaje como el de Nicodemo; la semilla de la verdad ingresará, germinará y dará fruto. </a:t>
            </a:r>
          </a:p>
          <a:p>
            <a:r>
              <a:rPr lang="es-ES" sz="2400" b="1" dirty="0">
                <a:solidFill>
                  <a:schemeClr val="accent6">
                    <a:lumMod val="50000"/>
                  </a:schemeClr>
                </a:solidFill>
              </a:rPr>
              <a:t>“Mientras el Salvador le explicaba lo concerniente al nuevo nacimiento, sintió el anhelo de que ese cambio se realizase en él.” </a:t>
            </a:r>
            <a:r>
              <a:rPr lang="es-ES" sz="1800" b="1" dirty="0">
                <a:solidFill>
                  <a:schemeClr val="accent6">
                    <a:lumMod val="50000"/>
                  </a:schemeClr>
                </a:solidFill>
              </a:rPr>
              <a:t>(DTG 142)</a:t>
            </a:r>
          </a:p>
          <a:p>
            <a:r>
              <a:rPr lang="es-ES" sz="2400" b="1" dirty="0">
                <a:solidFill>
                  <a:schemeClr val="accent6">
                    <a:lumMod val="50000"/>
                  </a:schemeClr>
                </a:solidFill>
              </a:rPr>
              <a:t>“Escudriñó las Escrituras de una manera nueva, no para discutir una teoría, sino para recibir vida para el alma.” </a:t>
            </a:r>
            <a:r>
              <a:rPr lang="es-ES" sz="1800" b="1" dirty="0">
                <a:solidFill>
                  <a:schemeClr val="accent6">
                    <a:lumMod val="50000"/>
                  </a:schemeClr>
                </a:solidFill>
              </a:rPr>
              <a:t>(Id)</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2. </a:t>
            </a:r>
            <a:r>
              <a:rPr lang="es-MX" sz="2400" b="1" dirty="0">
                <a:solidFill>
                  <a:schemeClr val="bg1"/>
                </a:solidFill>
              </a:rPr>
              <a:t>¿Qué estrategia usó Jesús con Nicodemo para su redención</a:t>
            </a:r>
            <a:r>
              <a:rPr lang="es-MX" sz="2400" b="1" dirty="0">
                <a:solidFill>
                  <a:srgbClr val="FFFFCC"/>
                </a:solidFill>
              </a:rPr>
              <a:t>? </a:t>
            </a:r>
            <a:r>
              <a:rPr lang="es-MX" sz="2000" b="1" dirty="0">
                <a:solidFill>
                  <a:srgbClr val="FFCC99"/>
                </a:solidFill>
              </a:rPr>
              <a:t>Juan 3:1- 12</a:t>
            </a:r>
          </a:p>
        </p:txBody>
      </p:sp>
    </p:spTree>
    <p:extLst>
      <p:ext uri="{BB962C8B-B14F-4D97-AF65-F5344CB8AC3E}">
        <p14:creationId xmlns:p14="http://schemas.microsoft.com/office/powerpoint/2010/main" val="419623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Sí, “La interacción de Jesús con el joven rico muestra lo peligroso que puede ser la riqueza… Es más fácil que un camello  entre por el ojo  de una aguja, que un rico en el reino de Dios. </a:t>
            </a:r>
            <a:r>
              <a:rPr lang="es-ES" sz="1800" b="1" dirty="0">
                <a:solidFill>
                  <a:schemeClr val="accent6">
                    <a:lumMod val="50000"/>
                  </a:schemeClr>
                </a:solidFill>
              </a:rPr>
              <a:t>(Mat. 19:24). </a:t>
            </a:r>
            <a:r>
              <a:rPr lang="es-ES" sz="2400" b="1" dirty="0">
                <a:solidFill>
                  <a:schemeClr val="accent6">
                    <a:lumMod val="50000"/>
                  </a:schemeClr>
                </a:solidFill>
              </a:rPr>
              <a:t>Esto por su puesto, no significa que los ricos no puedan salvarse, sino solo que, sino no tienen cuidado, sus riquezas pueden ser realmente un impedimento para su salvación.” </a:t>
            </a:r>
            <a:r>
              <a:rPr lang="es-ES" sz="1800" b="1" dirty="0">
                <a:solidFill>
                  <a:schemeClr val="accent6">
                    <a:lumMod val="50000"/>
                  </a:schemeClr>
                </a:solidFill>
              </a:rPr>
              <a:t>(GEB 97)</a:t>
            </a:r>
          </a:p>
          <a:p>
            <a:r>
              <a:rPr lang="es-ES" sz="2400" b="1" dirty="0">
                <a:solidFill>
                  <a:schemeClr val="accent6">
                    <a:lumMod val="50000"/>
                  </a:schemeClr>
                </a:solidFill>
              </a:rPr>
              <a:t>“En contraste, aunque no sabemos todo lo que hablaron cuando Jesús estuvo en su casa, Zaqueo se convirtió a Jesús y supo que tenía que hacer algunos cambios en su vida, especialmente en lo relacionado con sus riquezas.” </a:t>
            </a:r>
            <a:r>
              <a:rPr lang="es-ES" sz="1800" b="1" dirty="0">
                <a:solidFill>
                  <a:schemeClr val="accent6">
                    <a:lumMod val="50000"/>
                  </a:schemeClr>
                </a:solidFill>
              </a:rPr>
              <a:t>(Id)</a:t>
            </a: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rgbClr val="FFFFCC"/>
                </a:solidFill>
              </a:rPr>
              <a:t>¿</a:t>
            </a:r>
            <a:r>
              <a:rPr lang="es-MX" sz="2400" b="1" dirty="0">
                <a:solidFill>
                  <a:schemeClr val="bg1"/>
                </a:solidFill>
              </a:rPr>
              <a:t>Hace peligrar la salvación a los ricos, el amor a la riqueza</a:t>
            </a:r>
            <a:r>
              <a:rPr lang="es-MX" sz="2400" b="1" dirty="0">
                <a:solidFill>
                  <a:srgbClr val="FFFFCC"/>
                </a:solidFill>
              </a:rPr>
              <a:t>?</a:t>
            </a:r>
            <a:r>
              <a:rPr lang="es-MX" sz="2400" b="1" dirty="0">
                <a:solidFill>
                  <a:srgbClr val="FFCC99"/>
                </a:solidFill>
              </a:rPr>
              <a:t> </a:t>
            </a:r>
            <a:r>
              <a:rPr lang="es-MX" sz="2000" b="1" dirty="0">
                <a:solidFill>
                  <a:srgbClr val="FFCC99"/>
                </a:solidFill>
              </a:rPr>
              <a:t>Mateo 19:16-22; Lucas 19:1-10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Deseo de orar por los poderosos y los ricos, proveerles material de lectura, Dios puede tocar sus corazones y acudirán a Dios motivados por el Redentor.</a:t>
            </a:r>
          </a:p>
          <a:p>
            <a:pPr>
              <a:lnSpc>
                <a:spcPct val="80000"/>
              </a:lnSpc>
              <a:buFont typeface="Wingdings" pitchFamily="2" charset="2"/>
              <a:buNone/>
            </a:pPr>
            <a:r>
              <a:rPr lang="es-ES" sz="2400" b="1" dirty="0">
                <a:solidFill>
                  <a:schemeClr val="accent6">
                    <a:lumMod val="50000"/>
                  </a:schemeClr>
                </a:solidFill>
              </a:rPr>
              <a:t>	¿Deseas orar por los ricos y poderosos?</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orar por los poderosos y ricos, entonces es posible que ellos busque la ayuda de Dios.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536774" y="2599831"/>
            <a:ext cx="1442938" cy="219231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81891</TotalTime>
  <Words>1041</Words>
  <Application>Microsoft Office PowerPoint</Application>
  <PresentationFormat>Presentación en pantalla (4:3)</PresentationFormat>
  <Paragraphs>87</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y cómo enseñar? </vt:lpstr>
      <vt:lpstr>III. EXPLORA: 1. ¿Cómo alcanza Dios a los incrédulos y poderosos? Daniel 4; 2 Reyes 5:1- 19  </vt:lpstr>
      <vt:lpstr>Presentación de PowerPoint</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Alejandrino Halire Ccahuana</cp:lastModifiedBy>
  <cp:revision>7258</cp:revision>
  <dcterms:created xsi:type="dcterms:W3CDTF">2007-04-17T14:25:21Z</dcterms:created>
  <dcterms:modified xsi:type="dcterms:W3CDTF">2023-11-27T23:42:32Z</dcterms:modified>
</cp:coreProperties>
</file>