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
  </p:notesMasterIdLst>
  <p:sldIdLst>
    <p:sldId id="256" r:id="rId2"/>
    <p:sldId id="284" r:id="rId3"/>
    <p:sldId id="285" r:id="rId4"/>
    <p:sldId id="286" r:id="rId5"/>
    <p:sldId id="265" r:id="rId6"/>
    <p:sldId id="269" r:id="rId7"/>
    <p:sldId id="282" r:id="rId8"/>
    <p:sldId id="279" r:id="rId9"/>
    <p:sldId id="263" r:id="rId10"/>
    <p:sldId id="281" r:id="rId11"/>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Sección predeterminada" id="{1B2364EF-C85E-465D-8903-99FDDE7DDF15}">
          <p14:sldIdLst>
            <p14:sldId id="256"/>
            <p14:sldId id="284"/>
            <p14:sldId id="285"/>
            <p14:sldId id="286"/>
            <p14:sldId id="265"/>
            <p14:sldId id="269"/>
          </p14:sldIdLst>
        </p14:section>
        <p14:section name="Sección sin título" id="{AED1ED32-3F7B-4EF3-AA8C-1268E0351262}">
          <p14:sldIdLst>
            <p14:sldId id="282"/>
            <p14:sldId id="279"/>
            <p14:sldId id="263"/>
            <p14:sldId id="28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p:cViewPr varScale="1">
        <p:scale>
          <a:sx n="68" d="100"/>
          <a:sy n="68" d="100"/>
        </p:scale>
        <p:origin x="147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10/16/2023</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6</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7</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hyperlink" Target="http://decalogo-janohalire.blogspot.com/" TargetMode="External"/><Relationship Id="rId4" Type="http://schemas.openxmlformats.org/officeDocument/2006/relationships/hyperlink" Target="https://www.recursos-biblico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21 de octubre 2023</a:t>
            </a:r>
          </a:p>
        </p:txBody>
      </p:sp>
      <p:sp>
        <p:nvSpPr>
          <p:cNvPr id="2052" name="Text Box 8"/>
          <p:cNvSpPr txBox="1">
            <a:spLocks noChangeArrowheads="1"/>
          </p:cNvSpPr>
          <p:nvPr/>
        </p:nvSpPr>
        <p:spPr bwMode="auto">
          <a:xfrm>
            <a:off x="323850" y="663575"/>
            <a:ext cx="7734300" cy="369332"/>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EL LLAMADO DE DIOS A LA MISIÓN</a:t>
            </a:r>
          </a:p>
        </p:txBody>
      </p:sp>
      <p:sp>
        <p:nvSpPr>
          <p:cNvPr id="2053" name="Text Box 10"/>
          <p:cNvSpPr txBox="1">
            <a:spLocks noChangeArrowheads="1"/>
          </p:cNvSpPr>
          <p:nvPr/>
        </p:nvSpPr>
        <p:spPr bwMode="auto">
          <a:xfrm>
            <a:off x="1692275" y="5768975"/>
            <a:ext cx="568642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Hechos 1:8</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 4° Trimestre de 2023</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03</a:t>
            </a:r>
            <a:endParaRPr lang="es-MX" dirty="0">
              <a:solidFill>
                <a:srgbClr val="FFFF07"/>
              </a:solidFill>
            </a:endParaRPr>
          </a:p>
        </p:txBody>
      </p:sp>
      <p:pic>
        <p:nvPicPr>
          <p:cNvPr id="5" name="Imagen 4">
            <a:extLst>
              <a:ext uri="{FF2B5EF4-FFF2-40B4-BE49-F238E27FC236}">
                <a16:creationId xmlns:a16="http://schemas.microsoft.com/office/drawing/2014/main" id="{47A2B1E7-9246-5895-E6CE-B4DCC12FE50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090628" y="1813806"/>
            <a:ext cx="4879447" cy="367756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216539"/>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200" b="1" dirty="0">
              <a:solidFill>
                <a:schemeClr val="bg1"/>
              </a:solidFill>
              <a:latin typeface="Tahoma" pitchFamily="34" charset="0"/>
            </a:endParaRPr>
          </a:p>
          <a:p>
            <a:pPr algn="ctr" eaLnBrk="1" hangingPunct="1"/>
            <a:r>
              <a:rPr lang="es-AR" sz="1200" b="1" dirty="0">
                <a:solidFill>
                  <a:schemeClr val="bg1"/>
                </a:solidFill>
                <a:latin typeface="Tahoma" pitchFamily="34" charset="0"/>
                <a:hlinkClick r:id="rId5"/>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PE" sz="1200" dirty="0"/>
              <a:t>https://www.slideshare.net/ahalirecc</a:t>
            </a: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6"/>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que Dios hace un llamado para ser misioneros.</a:t>
            </a:r>
          </a:p>
          <a:p>
            <a:pPr eaLnBrk="1" hangingPunct="1">
              <a:lnSpc>
                <a:spcPct val="90000"/>
              </a:lnSpc>
            </a:pPr>
            <a:r>
              <a:rPr lang="es-MX" sz="2400" b="1" dirty="0">
                <a:solidFill>
                  <a:schemeClr val="accent6">
                    <a:lumMod val="75000"/>
                  </a:schemeClr>
                </a:solidFill>
              </a:rPr>
              <a:t>SENTIR el deseo de discipular y predicar el evangelio de Cristo.</a:t>
            </a:r>
          </a:p>
          <a:p>
            <a:pPr eaLnBrk="1" hangingPunct="1">
              <a:lnSpc>
                <a:spcPct val="90000"/>
              </a:lnSpc>
            </a:pPr>
            <a:r>
              <a:rPr lang="es-MX" sz="2400" b="1" dirty="0">
                <a:solidFill>
                  <a:schemeClr val="accent6">
                    <a:lumMod val="75000"/>
                  </a:schemeClr>
                </a:solidFill>
              </a:rPr>
              <a:t>HACER la decisión de testificar de Cristo Jesús.</a:t>
            </a:r>
          </a:p>
        </p:txBody>
      </p:sp>
      <p:sp>
        <p:nvSpPr>
          <p:cNvPr id="21507" name="5 CuadroTexto"/>
          <p:cNvSpPr txBox="1">
            <a:spLocks noChangeArrowheads="1"/>
          </p:cNvSpPr>
          <p:nvPr/>
        </p:nvSpPr>
        <p:spPr bwMode="auto">
          <a:xfrm>
            <a:off x="468313" y="1484313"/>
            <a:ext cx="8015288" cy="707886"/>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Que, seas un misionero, confiando en nuestro Redentor.</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aprender?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232202"/>
          </a:xfrm>
          <a:prstGeom prst="rect">
            <a:avLst/>
          </a:prstGeom>
          <a:noFill/>
          <a:ln w="9525">
            <a:noFill/>
            <a:miter lim="800000"/>
            <a:headEnd/>
            <a:tailEnd/>
          </a:ln>
        </p:spPr>
        <p:txBody>
          <a:bodyPr>
            <a:spAutoFit/>
          </a:bodyPr>
          <a:lstStyle/>
          <a:p>
            <a:pPr eaLnBrk="1" hangingPunct="1"/>
            <a:r>
              <a:rPr lang="es-ES" sz="2000" dirty="0">
                <a:solidFill>
                  <a:srgbClr val="7070FF"/>
                </a:solidFill>
                <a:latin typeface="Arial Black" pitchFamily="34" charset="0"/>
              </a:rPr>
              <a:t>1° </a:t>
            </a:r>
            <a:r>
              <a:rPr lang="es-ES" sz="2000" u="sng" dirty="0">
                <a:solidFill>
                  <a:srgbClr val="7070FF"/>
                </a:solidFill>
                <a:latin typeface="Arial Black" pitchFamily="34" charset="0"/>
              </a:rPr>
              <a:t>MOTIVA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 Motivar el logro de una capacidad, un aprendizaje; a </a:t>
            </a:r>
            <a:r>
              <a:rPr lang="es-ES" sz="2000" u="sng" dirty="0">
                <a:solidFill>
                  <a:srgbClr val="7070FF"/>
                </a:solidFill>
                <a:latin typeface="Arial Black" pitchFamily="34" charset="0"/>
              </a:rPr>
              <a:t>SER semejante a Cristo Jesús </a:t>
            </a:r>
            <a:r>
              <a:rPr lang="es-ES" sz="2000" dirty="0">
                <a:solidFill>
                  <a:srgbClr val="7070FF"/>
                </a:solidFill>
                <a:latin typeface="Arial Black" pitchFamily="34" charset="0"/>
              </a:rPr>
              <a:t>en su carácter. </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2° </a:t>
            </a:r>
            <a:r>
              <a:rPr lang="es-ES" sz="2000" u="sng" dirty="0">
                <a:solidFill>
                  <a:srgbClr val="7070FF"/>
                </a:solidFill>
                <a:latin typeface="Arial Black" pitchFamily="34" charset="0"/>
              </a:rPr>
              <a:t>EXPLORA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SABER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Buscar información, </a:t>
            </a:r>
            <a:r>
              <a:rPr lang="es-ES" sz="2000" u="sng" dirty="0">
                <a:solidFill>
                  <a:srgbClr val="7070FF"/>
                </a:solidFill>
                <a:latin typeface="Arial Black" pitchFamily="34" charset="0"/>
              </a:rPr>
              <a:t>con preguntas</a:t>
            </a:r>
            <a:r>
              <a:rPr lang="es-ES" sz="2000" dirty="0">
                <a:solidFill>
                  <a:srgbClr val="7070FF"/>
                </a:solidFill>
                <a:latin typeface="Arial Black" pitchFamily="34" charset="0"/>
              </a:rPr>
              <a:t>, procesarlo, comprender, sintetizar y generalizar.</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3° </a:t>
            </a:r>
            <a:r>
              <a:rPr lang="es-ES" sz="2000" u="sng" dirty="0">
                <a:solidFill>
                  <a:srgbClr val="7070FF"/>
                </a:solidFill>
                <a:latin typeface="Arial Black" pitchFamily="34" charset="0"/>
              </a:rPr>
              <a:t>APLICA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SENTIR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Sentir el deseo de aplicar los conocimientos descubiertos en la vida.</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4° </a:t>
            </a:r>
            <a:r>
              <a:rPr lang="es-ES" sz="2000" u="sng" dirty="0">
                <a:solidFill>
                  <a:srgbClr val="7070FF"/>
                </a:solidFill>
                <a:latin typeface="Arial Black" pitchFamily="34" charset="0"/>
              </a:rPr>
              <a:t>CREA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HACER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Tomar la decisión  de crear oportunidades para vivir lo aprendido y compartirlas.</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EL MÉTODO, O ESTRATEGIA M.: </a:t>
            </a:r>
            <a:r>
              <a:rPr lang="es-MX" sz="2400" b="1" dirty="0">
                <a:solidFill>
                  <a:schemeClr val="tx2"/>
                </a:solidFill>
                <a:latin typeface="Tahoma" pitchFamily="34" charset="0"/>
              </a:rPr>
              <a:t>¿Cómo aprender? </a:t>
            </a:r>
          </a:p>
          <a:p>
            <a:pPr marL="354013" indent="-354013" eaLnBrk="1" hangingPunct="1">
              <a:spcAft>
                <a:spcPts val="600"/>
              </a:spcAft>
            </a:pPr>
            <a:r>
              <a:rPr lang="es-MX" sz="2400" b="1" dirty="0">
                <a:solidFill>
                  <a:schemeClr val="tx2"/>
                </a:solidFill>
                <a:latin typeface="Tahoma" pitchFamily="34" charset="0"/>
              </a:rPr>
              <a:t>¿Qué camino seguir con el alumno?</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078313"/>
          </a:xfrm>
          <a:prstGeom prst="rect">
            <a:avLst/>
          </a:prstGeom>
          <a:noFill/>
          <a:ln w="9525">
            <a:noFill/>
            <a:miter lim="800000"/>
            <a:headEnd/>
            <a:tailEnd/>
          </a:ln>
        </p:spPr>
        <p:txBody>
          <a:bodyPr>
            <a:spAutoFit/>
          </a:bodyPr>
          <a:lstStyle/>
          <a:p>
            <a:pPr eaLnBrk="1" hangingPunct="1"/>
            <a:r>
              <a:rPr lang="es-ES" dirty="0">
                <a:solidFill>
                  <a:srgbClr val="7070FF"/>
                </a:solidFill>
                <a:latin typeface="Arial Black" pitchFamily="34" charset="0"/>
              </a:rPr>
              <a:t>“</a:t>
            </a:r>
            <a:r>
              <a:rPr lang="es-ES" dirty="0">
                <a:solidFill>
                  <a:schemeClr val="accent6">
                    <a:lumMod val="50000"/>
                  </a:schemeClr>
                </a:solidFill>
                <a:latin typeface="Arial Black" pitchFamily="34" charset="0"/>
              </a:rPr>
              <a:t>La escuela sabática, cuando es bien dirigida, es uno de los grandes instrumentos de Dios para traer almas al conocimiento de la verdad. </a:t>
            </a:r>
            <a:r>
              <a:rPr lang="es-ES" u="sng" dirty="0">
                <a:solidFill>
                  <a:schemeClr val="accent6">
                    <a:lumMod val="50000"/>
                  </a:schemeClr>
                </a:solidFill>
                <a:latin typeface="Arial Black" pitchFamily="34" charset="0"/>
              </a:rPr>
              <a:t>No es el mejor plan que solo los maestros hablen. Ellos deberían inducir a los miembros de la clase a decir los que saben. </a:t>
            </a:r>
            <a:r>
              <a:rPr lang="es-ES" dirty="0">
                <a:solidFill>
                  <a:schemeClr val="accent6">
                    <a:lumMod val="50000"/>
                  </a:schemeClr>
                </a:solidFill>
                <a:latin typeface="Arial Black" pitchFamily="34" charset="0"/>
              </a:rPr>
              <a:t>Y entonces el maestro, con pocas palabras y breves observaciones o ilustraciones debería imprimir la lección en sus mentes.” </a:t>
            </a:r>
            <a:r>
              <a:rPr lang="es-ES" dirty="0">
                <a:solidFill>
                  <a:srgbClr val="C00000"/>
                </a:solidFill>
                <a:latin typeface="Arial Black" pitchFamily="34" charset="0"/>
              </a:rPr>
              <a:t>(Consejos sobre la Obra de la Escuela Sabática, 128)</a:t>
            </a:r>
          </a:p>
          <a:p>
            <a:pPr eaLnBrk="1" hangingPunct="1"/>
            <a:endParaRPr lang="es-ES" dirty="0">
              <a:solidFill>
                <a:schemeClr val="accent6">
                  <a:lumMod val="50000"/>
                </a:schemeClr>
              </a:solidFill>
              <a:latin typeface="Arial Black" pitchFamily="34" charset="0"/>
            </a:endParaRPr>
          </a:p>
          <a:p>
            <a:pPr eaLnBrk="1" hangingPunct="1"/>
            <a:r>
              <a:rPr lang="es-ES" dirty="0">
                <a:solidFill>
                  <a:schemeClr val="accent6">
                    <a:lumMod val="50000"/>
                  </a:schemeClr>
                </a:solidFill>
                <a:latin typeface="Arial Black" pitchFamily="34" charset="0"/>
              </a:rPr>
              <a:t>“Cada ser humano, creado a imagen de Dios, está dotado de un facultad semejante a la del Creador: la individualidad, la </a:t>
            </a:r>
            <a:r>
              <a:rPr lang="es-ES" u="sng" dirty="0">
                <a:solidFill>
                  <a:schemeClr val="accent6">
                    <a:lumMod val="50000"/>
                  </a:schemeClr>
                </a:solidFill>
                <a:latin typeface="Arial Black" pitchFamily="34" charset="0"/>
              </a:rPr>
              <a:t>facultad de pensar </a:t>
            </a:r>
            <a:r>
              <a:rPr lang="es-ES" dirty="0">
                <a:solidFill>
                  <a:schemeClr val="accent6">
                    <a:lumMod val="50000"/>
                  </a:schemeClr>
                </a:solidFill>
                <a:latin typeface="Arial Black" pitchFamily="34" charset="0"/>
              </a:rPr>
              <a:t>y hacer… que </a:t>
            </a:r>
            <a:r>
              <a:rPr lang="es-ES" u="sng" dirty="0">
                <a:solidFill>
                  <a:schemeClr val="accent6">
                    <a:lumMod val="50000"/>
                  </a:schemeClr>
                </a:solidFill>
                <a:latin typeface="Arial Black" pitchFamily="34" charset="0"/>
              </a:rPr>
              <a:t>sean pensadores </a:t>
            </a:r>
            <a:r>
              <a:rPr lang="es-ES" dirty="0">
                <a:solidFill>
                  <a:schemeClr val="accent6">
                    <a:lumMod val="50000"/>
                  </a:schemeClr>
                </a:solidFill>
                <a:latin typeface="Arial Black" pitchFamily="34" charset="0"/>
              </a:rPr>
              <a:t>y no meros reflectores de los pensamientos de otros… dirigirlos a las fuentes de la verdad, a los campos abiertos a la </a:t>
            </a:r>
            <a:r>
              <a:rPr lang="es-ES" u="sng" dirty="0">
                <a:solidFill>
                  <a:schemeClr val="accent6">
                    <a:lumMod val="50000"/>
                  </a:schemeClr>
                </a:solidFill>
                <a:latin typeface="Arial Black" pitchFamily="34" charset="0"/>
              </a:rPr>
              <a:t>investigación</a:t>
            </a:r>
            <a:r>
              <a:rPr lang="es-ES" dirty="0">
                <a:solidFill>
                  <a:schemeClr val="accent6">
                    <a:lumMod val="50000"/>
                  </a:schemeClr>
                </a:solidFill>
                <a:latin typeface="Arial Black" pitchFamily="34" charset="0"/>
              </a:rPr>
              <a:t> en la naturaleza y en la revelación.” </a:t>
            </a:r>
            <a:r>
              <a:rPr lang="es-ES" dirty="0">
                <a:solidFill>
                  <a:srgbClr val="C00000"/>
                </a:solidFill>
                <a:latin typeface="Arial Black" pitchFamily="34" charset="0"/>
              </a:rPr>
              <a:t>(Educación 17)</a:t>
            </a:r>
            <a:endParaRPr lang="es-ES" sz="2000" dirty="0">
              <a:solidFill>
                <a:srgbClr val="C00000"/>
              </a:solidFill>
              <a:latin typeface="Arial Black" pitchFamily="34" charset="0"/>
            </a:endParaRP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LA ESTRATEGIA METODOLÓGICA. </a:t>
            </a:r>
          </a:p>
          <a:p>
            <a:pPr marL="354013" indent="-354013" eaLnBrk="1" hangingPunct="1">
              <a:spcAft>
                <a:spcPts val="600"/>
              </a:spcAft>
            </a:pPr>
            <a:r>
              <a:rPr lang="es-MX" sz="2400" b="1" dirty="0">
                <a:solidFill>
                  <a:schemeClr val="tx2"/>
                </a:solidFill>
                <a:latin typeface="Tahoma" pitchFamily="34" charset="0"/>
              </a:rPr>
              <a:t>¿Qué recomendación nos da Dios?</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extLst>
      <p:ext uri="{BB962C8B-B14F-4D97-AF65-F5344CB8AC3E}">
        <p14:creationId xmlns:p14="http://schemas.microsoft.com/office/powerpoint/2010/main" val="41495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despertar interés y cómo enseñar?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483769" y="2492374"/>
            <a:ext cx="5904656" cy="3528913"/>
          </a:xfrm>
        </p:spPr>
        <p:txBody>
          <a:bodyPr/>
          <a:lstStyle/>
          <a:p>
            <a:pPr eaLnBrk="1" hangingPunct="1">
              <a:lnSpc>
                <a:spcPct val="90000"/>
              </a:lnSpc>
            </a:pPr>
            <a:r>
              <a:rPr lang="es-MX" sz="2400" b="1" dirty="0">
                <a:solidFill>
                  <a:schemeClr val="accent6">
                    <a:lumMod val="50000"/>
                  </a:schemeClr>
                </a:solidFill>
              </a:rPr>
              <a:t>¿Dios llama y hace con un propósito?</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¿Tendremos dificultades en el cumplimiento de nuestra misión?</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 ¿De qué manera testificaremos de Cristo Jesús?</a:t>
            </a:r>
            <a:endParaRPr lang="es-MX" sz="2400" dirty="0">
              <a:solidFill>
                <a:schemeClr val="accent6">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140899" cy="4895874"/>
          </a:xfrm>
        </p:spPr>
        <p:txBody>
          <a:bodyPr/>
          <a:lstStyle/>
          <a:p>
            <a:r>
              <a:rPr lang="es-ES" sz="2400" b="1" dirty="0">
                <a:solidFill>
                  <a:schemeClr val="accent6">
                    <a:lumMod val="50000"/>
                  </a:schemeClr>
                </a:solidFill>
              </a:rPr>
              <a:t>Sí, Dios esparció a los seres humanos desde la llanura de </a:t>
            </a:r>
            <a:r>
              <a:rPr lang="es-ES" sz="2400" b="1" dirty="0" err="1">
                <a:solidFill>
                  <a:schemeClr val="accent6">
                    <a:lumMod val="50000"/>
                  </a:schemeClr>
                </a:solidFill>
              </a:rPr>
              <a:t>Sinar</a:t>
            </a:r>
            <a:r>
              <a:rPr lang="es-ES" sz="2400" b="1" dirty="0">
                <a:solidFill>
                  <a:schemeClr val="accent6">
                    <a:lumMod val="50000"/>
                  </a:schemeClr>
                </a:solidFill>
              </a:rPr>
              <a:t> después del diluvio universal, con el propósito de poblar toda la tierra y ejecutar el plan de redención divina. </a:t>
            </a:r>
            <a:r>
              <a:rPr lang="es-ES" sz="1800" b="1" dirty="0">
                <a:solidFill>
                  <a:schemeClr val="accent6">
                    <a:lumMod val="50000"/>
                  </a:schemeClr>
                </a:solidFill>
              </a:rPr>
              <a:t>(</a:t>
            </a:r>
            <a:r>
              <a:rPr lang="es-ES" sz="1800" b="1" dirty="0" err="1">
                <a:solidFill>
                  <a:schemeClr val="accent6">
                    <a:lumMod val="50000"/>
                  </a:schemeClr>
                </a:solidFill>
              </a:rPr>
              <a:t>Gén</a:t>
            </a:r>
            <a:r>
              <a:rPr lang="es-ES" sz="1800" b="1" dirty="0">
                <a:solidFill>
                  <a:schemeClr val="accent6">
                    <a:lumMod val="50000"/>
                  </a:schemeClr>
                </a:solidFill>
              </a:rPr>
              <a:t>. 11:4-8)</a:t>
            </a:r>
          </a:p>
          <a:p>
            <a:r>
              <a:rPr lang="es-ES" sz="2400" b="1" dirty="0">
                <a:solidFill>
                  <a:schemeClr val="accent6">
                    <a:lumMod val="50000"/>
                  </a:schemeClr>
                </a:solidFill>
              </a:rPr>
              <a:t>Dios llamó a Abraham con un propósito, el objetivo era de que, de la descendencia de Abraham, nacería el Descendiente, el Mesías, Cristo Jesús y obraría el Redentor conforme al Plan de Redención, para redimir a la raza humana. </a:t>
            </a:r>
            <a:r>
              <a:rPr lang="es-ES" sz="1800" b="1" dirty="0">
                <a:solidFill>
                  <a:schemeClr val="accent6">
                    <a:lumMod val="50000"/>
                  </a:schemeClr>
                </a:solidFill>
              </a:rPr>
              <a:t>(</a:t>
            </a:r>
            <a:r>
              <a:rPr lang="es-ES" sz="1800" b="1" dirty="0" err="1">
                <a:solidFill>
                  <a:schemeClr val="accent6">
                    <a:lumMod val="50000"/>
                  </a:schemeClr>
                </a:solidFill>
              </a:rPr>
              <a:t>Gén</a:t>
            </a:r>
            <a:r>
              <a:rPr lang="es-ES" sz="1800" b="1" dirty="0">
                <a:solidFill>
                  <a:schemeClr val="accent6">
                    <a:lumMod val="50000"/>
                  </a:schemeClr>
                </a:solidFill>
              </a:rPr>
              <a:t>. 3:15; 17:19; </a:t>
            </a:r>
            <a:r>
              <a:rPr lang="es-ES" sz="1800" b="1" dirty="0" err="1">
                <a:solidFill>
                  <a:schemeClr val="accent6">
                    <a:lumMod val="50000"/>
                  </a:schemeClr>
                </a:solidFill>
              </a:rPr>
              <a:t>Gál</a:t>
            </a:r>
            <a:r>
              <a:rPr lang="es-ES" sz="1800" b="1" dirty="0">
                <a:solidFill>
                  <a:schemeClr val="accent6">
                    <a:lumMod val="50000"/>
                  </a:schemeClr>
                </a:solidFill>
              </a:rPr>
              <a:t> 3:16)</a:t>
            </a:r>
          </a:p>
          <a:p>
            <a:r>
              <a:rPr lang="es-ES" sz="2400" b="1" dirty="0">
                <a:solidFill>
                  <a:schemeClr val="accent6">
                    <a:lumMod val="50000"/>
                  </a:schemeClr>
                </a:solidFill>
              </a:rPr>
              <a:t>“De los textos anteriores se desprende claramente que Dios iba a cumplir la promesa, hecha en el Jardín del Edén, de que Alguien vendría como solución al problema del pecado.”</a:t>
            </a:r>
            <a:r>
              <a:rPr lang="es-ES" sz="1600" b="1" dirty="0">
                <a:solidFill>
                  <a:schemeClr val="accent6">
                    <a:lumMod val="50000"/>
                  </a:schemeClr>
                </a:solidFill>
              </a:rPr>
              <a:t> (GEB 29)</a:t>
            </a: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1800" b="1" dirty="0">
              <a:solidFill>
                <a:schemeClr val="accent6">
                  <a:lumMod val="75000"/>
                </a:schemeClr>
              </a:solidFill>
            </a:endParaRPr>
          </a:p>
        </p:txBody>
      </p:sp>
      <p:sp>
        <p:nvSpPr>
          <p:cNvPr id="5123" name="Rectangle 2"/>
          <p:cNvSpPr>
            <a:spLocks noGrp="1" noChangeArrowheads="1"/>
          </p:cNvSpPr>
          <p:nvPr>
            <p:ph type="title"/>
          </p:nvPr>
        </p:nvSpPr>
        <p:spPr/>
        <p:txBody>
          <a:bodyPr/>
          <a:lstStyle/>
          <a:p>
            <a:r>
              <a:rPr lang="es-MX" sz="2400" b="1" dirty="0">
                <a:solidFill>
                  <a:srgbClr val="FF0000"/>
                </a:solidFill>
                <a:latin typeface="Tahoma" pitchFamily="34" charset="0"/>
              </a:rPr>
              <a:t>III.</a:t>
            </a:r>
            <a:r>
              <a:rPr lang="es-MX" sz="2400" b="1" dirty="0">
                <a:latin typeface="Tahoma" pitchFamily="34" charset="0"/>
              </a:rPr>
              <a:t> </a:t>
            </a:r>
            <a:r>
              <a:rPr lang="es-MX" sz="2400" b="1" dirty="0">
                <a:solidFill>
                  <a:srgbClr val="F2021F"/>
                </a:solidFill>
                <a:latin typeface="Tahoma" pitchFamily="34" charset="0"/>
              </a:rPr>
              <a:t>EXPLORA: </a:t>
            </a:r>
            <a:r>
              <a:rPr lang="es-MX" sz="2400" b="1" dirty="0">
                <a:solidFill>
                  <a:srgbClr val="FFFFCC"/>
                </a:solidFill>
              </a:rPr>
              <a:t>1. ¿</a:t>
            </a:r>
            <a:r>
              <a:rPr lang="es-MX" sz="2400" b="1" dirty="0">
                <a:solidFill>
                  <a:schemeClr val="bg1"/>
                </a:solidFill>
              </a:rPr>
              <a:t>Dios llama y hace con un propósito</a:t>
            </a:r>
            <a:r>
              <a:rPr lang="es-MX" sz="2400" b="1" dirty="0">
                <a:solidFill>
                  <a:srgbClr val="FFFFCC"/>
                </a:solidFill>
              </a:rPr>
              <a:t>? </a:t>
            </a:r>
            <a:r>
              <a:rPr lang="es-MX" sz="2000" b="1" dirty="0">
                <a:solidFill>
                  <a:srgbClr val="FFCC99"/>
                </a:solidFill>
              </a:rPr>
              <a:t>Génesis 11:8; 12:1, 2   </a:t>
            </a:r>
            <a:endParaRPr lang="es-MX" sz="1600" b="1" dirty="0">
              <a:solidFill>
                <a:srgbClr val="CC66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313"/>
            <a:ext cx="8015287" cy="4419600"/>
          </a:xfrm>
        </p:spPr>
        <p:txBody>
          <a:bodyPr/>
          <a:lstStyle/>
          <a:p>
            <a:r>
              <a:rPr lang="es-ES" sz="2400" b="1" dirty="0">
                <a:solidFill>
                  <a:schemeClr val="accent6">
                    <a:lumMod val="50000"/>
                  </a:schemeClr>
                </a:solidFill>
              </a:rPr>
              <a:t>Sí, Cristo Jesús dijo: “En el mundo tendréis aflicción. Pero tened buen ánimo, y he vencido al mundo.” </a:t>
            </a:r>
            <a:r>
              <a:rPr lang="es-ES" sz="1800" b="1" dirty="0">
                <a:solidFill>
                  <a:schemeClr val="accent6">
                    <a:lumMod val="50000"/>
                  </a:schemeClr>
                </a:solidFill>
              </a:rPr>
              <a:t>(Juan 16:33)</a:t>
            </a:r>
          </a:p>
          <a:p>
            <a:r>
              <a:rPr lang="es-ES" sz="2400" b="1" dirty="0">
                <a:solidFill>
                  <a:schemeClr val="accent6">
                    <a:lumMod val="50000"/>
                  </a:schemeClr>
                </a:solidFill>
              </a:rPr>
              <a:t>Abraham, tuvo dificultades. “Una de las primeras cosas que enfrentó fue el hambre. Esta hambruna fue tan grave que tuvo que abandonar el lugar donde Dios le había dicho que se estableciera.” </a:t>
            </a:r>
            <a:r>
              <a:rPr lang="es-ES" sz="1800" b="1" dirty="0">
                <a:solidFill>
                  <a:schemeClr val="accent6">
                    <a:lumMod val="50000"/>
                  </a:schemeClr>
                </a:solidFill>
              </a:rPr>
              <a:t>(GEB 30)</a:t>
            </a:r>
          </a:p>
          <a:p>
            <a:r>
              <a:rPr lang="es-ES" sz="2400" b="1" dirty="0">
                <a:solidFill>
                  <a:schemeClr val="accent6">
                    <a:lumMod val="50000"/>
                  </a:schemeClr>
                </a:solidFill>
              </a:rPr>
              <a:t>“Durante su estada en Egipto, Abraham dio evidencias de que no estaba libre de la debilidad y la imperfección humana. Al ocultar el hecho de que Sara era su esposa, reveló desconfianza en el amparo divino.” </a:t>
            </a:r>
            <a:r>
              <a:rPr lang="es-ES" sz="1800" b="1" dirty="0">
                <a:solidFill>
                  <a:schemeClr val="accent6">
                    <a:lumMod val="50000"/>
                  </a:schemeClr>
                </a:solidFill>
              </a:rPr>
              <a:t>(Id)</a:t>
            </a: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2. </a:t>
            </a:r>
            <a:r>
              <a:rPr lang="es-MX" sz="2400" b="1" dirty="0">
                <a:solidFill>
                  <a:srgbClr val="FFFFCC"/>
                </a:solidFill>
              </a:rPr>
              <a:t>¿</a:t>
            </a:r>
            <a:r>
              <a:rPr lang="es-MX" sz="2400" b="1" dirty="0">
                <a:solidFill>
                  <a:schemeClr val="bg1"/>
                </a:solidFill>
              </a:rPr>
              <a:t>Tendremos dificultades en el cumplimiento de nuestra misión</a:t>
            </a:r>
            <a:r>
              <a:rPr lang="es-MX" sz="2400" b="1" dirty="0">
                <a:solidFill>
                  <a:srgbClr val="FFFFCC"/>
                </a:solidFill>
              </a:rPr>
              <a:t>?</a:t>
            </a:r>
            <a:r>
              <a:rPr lang="es-MX" sz="2400" b="1" dirty="0">
                <a:solidFill>
                  <a:srgbClr val="FFCC99"/>
                </a:solidFill>
              </a:rPr>
              <a:t> </a:t>
            </a:r>
            <a:r>
              <a:rPr lang="es-MX" sz="2000" b="1" dirty="0">
                <a:solidFill>
                  <a:srgbClr val="FFCC99"/>
                </a:solidFill>
              </a:rPr>
              <a:t>Génesis 12:10- 13; Juan 16:33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783"/>
            <a:ext cx="8064127" cy="4578391"/>
          </a:xfrm>
        </p:spPr>
        <p:txBody>
          <a:bodyPr/>
          <a:lstStyle/>
          <a:p>
            <a:r>
              <a:rPr lang="es-ES" sz="2400" b="1" dirty="0">
                <a:solidFill>
                  <a:schemeClr val="accent6">
                    <a:lumMod val="50000"/>
                  </a:schemeClr>
                </a:solidFill>
              </a:rPr>
              <a:t>Con palabras y hechos en la vida. “Antes de ascender al cielo, Cristo dio a los discípulos su comisión. Les dijo: Ustedes han sido testigos de mi vida de sacrificio en favor del mundo, les dijo. Han visto mis labores por Israel. Y aunque mi pueblo no quiso acudir a mí para poder tener vida… aunque me ha rechazado, tendrían todavía otra oportunidad de aceptar el Hijo de Dios.” </a:t>
            </a:r>
            <a:r>
              <a:rPr lang="es-ES" sz="1800" b="1" dirty="0">
                <a:solidFill>
                  <a:schemeClr val="accent6">
                    <a:lumMod val="50000"/>
                  </a:schemeClr>
                </a:solidFill>
              </a:rPr>
              <a:t>(</a:t>
            </a:r>
            <a:r>
              <a:rPr lang="es-ES" sz="1800" b="1" dirty="0" err="1">
                <a:solidFill>
                  <a:schemeClr val="accent6">
                    <a:lumMod val="50000"/>
                  </a:schemeClr>
                </a:solidFill>
              </a:rPr>
              <a:t>HAp</a:t>
            </a:r>
            <a:r>
              <a:rPr lang="es-ES" sz="1800" b="1" dirty="0">
                <a:solidFill>
                  <a:schemeClr val="accent6">
                    <a:lumMod val="50000"/>
                  </a:schemeClr>
                </a:solidFill>
              </a:rPr>
              <a:t>. 23; GEB 33)</a:t>
            </a:r>
          </a:p>
          <a:p>
            <a:r>
              <a:rPr lang="es-ES" sz="2400" b="1" dirty="0">
                <a:solidFill>
                  <a:schemeClr val="accent6">
                    <a:lumMod val="50000"/>
                  </a:schemeClr>
                </a:solidFill>
              </a:rPr>
              <a:t>“Los discípulos habían de trabajar fervorosamente por las almas, dando a todos la invitación de misericordia.” La invitación de reconciliarse con Dios, en conformidad al plan de salvación. </a:t>
            </a:r>
            <a:r>
              <a:rPr lang="es-ES" sz="1800" b="1" dirty="0">
                <a:solidFill>
                  <a:schemeClr val="accent6">
                    <a:lumMod val="50000"/>
                  </a:schemeClr>
                </a:solidFill>
              </a:rPr>
              <a:t>(Id; 2 </a:t>
            </a:r>
            <a:r>
              <a:rPr lang="es-ES" sz="1800" b="1" dirty="0" err="1">
                <a:solidFill>
                  <a:schemeClr val="accent6">
                    <a:lumMod val="50000"/>
                  </a:schemeClr>
                </a:solidFill>
              </a:rPr>
              <a:t>Cor</a:t>
            </a:r>
            <a:r>
              <a:rPr lang="es-ES" sz="1800" b="1" dirty="0">
                <a:solidFill>
                  <a:schemeClr val="accent6">
                    <a:lumMod val="50000"/>
                  </a:schemeClr>
                </a:solidFill>
              </a:rPr>
              <a:t>. 5:20)</a:t>
            </a: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chemeClr val="bg1"/>
                </a:solidFill>
              </a:rPr>
              <a:t>¿De qué manera testificaremos de Cristo Jesús</a:t>
            </a:r>
            <a:r>
              <a:rPr lang="es-MX" sz="2400" b="1" dirty="0">
                <a:solidFill>
                  <a:srgbClr val="FFFFCC"/>
                </a:solidFill>
              </a:rPr>
              <a:t>? </a:t>
            </a:r>
            <a:r>
              <a:rPr lang="es-MX" sz="2000" b="1" dirty="0">
                <a:solidFill>
                  <a:srgbClr val="FFCC99"/>
                </a:solidFill>
              </a:rPr>
              <a:t>Hechos 1:8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El deseo de ser misionero como el Señor el Señor Jesús, testificar como los discípulos.</a:t>
            </a:r>
          </a:p>
          <a:p>
            <a:pPr>
              <a:lnSpc>
                <a:spcPct val="80000"/>
              </a:lnSpc>
              <a:buFont typeface="Wingdings" pitchFamily="2" charset="2"/>
              <a:buNone/>
            </a:pPr>
            <a:r>
              <a:rPr lang="es-ES" sz="2400" b="1" dirty="0">
                <a:solidFill>
                  <a:schemeClr val="accent6">
                    <a:lumMod val="50000"/>
                  </a:schemeClr>
                </a:solidFill>
              </a:rPr>
              <a:t>	¿Deseas testificar de Cristo Jesús?</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para compartir el evangelio eterno, y testificar sobre la vida del Señor Jesucristo y su obra que viene realizando. 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536774" y="2599831"/>
            <a:ext cx="1442938" cy="219231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80230</TotalTime>
  <Words>1012</Words>
  <Application>Microsoft Office PowerPoint</Application>
  <PresentationFormat>Presentación en pantalla (4:3)</PresentationFormat>
  <Paragraphs>86</Paragraphs>
  <Slides>10</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Presentación de PowerPoint</vt:lpstr>
      <vt:lpstr>Presentación de PowerPoint</vt:lpstr>
      <vt:lpstr>II. MOTIVAR: ¿Cómo despertar interés y cómo enseñar? </vt:lpstr>
      <vt:lpstr>III. EXPLORA: 1. ¿Dios llama y hace con un propósito? Génesis 11:8; 12:1, 2   </vt:lpstr>
      <vt:lpstr>Presentación de PowerPoint</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Alejandrino Halire Ccahuana</cp:lastModifiedBy>
  <cp:revision>7173</cp:revision>
  <dcterms:created xsi:type="dcterms:W3CDTF">2007-04-17T14:25:21Z</dcterms:created>
  <dcterms:modified xsi:type="dcterms:W3CDTF">2023-10-16T22:11:01Z</dcterms:modified>
</cp:coreProperties>
</file>