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sldIdLst>
    <p:sldId id="256" r:id="rId2"/>
    <p:sldId id="284" r:id="rId3"/>
    <p:sldId id="285" r:id="rId4"/>
    <p:sldId id="286" r:id="rId5"/>
    <p:sldId id="265" r:id="rId6"/>
    <p:sldId id="287" r:id="rId7"/>
    <p:sldId id="269" r:id="rId8"/>
    <p:sldId id="282" r:id="rId9"/>
    <p:sldId id="263" r:id="rId10"/>
    <p:sldId id="281" r:id="rId1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p:cViewPr varScale="1">
        <p:scale>
          <a:sx n="68" d="100"/>
          <a:sy n="68" d="100"/>
        </p:scale>
        <p:origin x="147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8/5/2024</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7</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.LGGI</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8</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hyperlink" Target="http://decalogo-janohalire.blogspot.com/" TargetMode="External"/><Relationship Id="rId4" Type="http://schemas.openxmlformats.org/officeDocument/2006/relationships/hyperlink" Target="https://www.recursos-biblico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10 de agosto 2024</a:t>
            </a:r>
          </a:p>
        </p:txBody>
      </p:sp>
      <p:sp>
        <p:nvSpPr>
          <p:cNvPr id="2052" name="Text Box 8"/>
          <p:cNvSpPr txBox="1">
            <a:spLocks noChangeArrowheads="1"/>
          </p:cNvSpPr>
          <p:nvPr/>
        </p:nvSpPr>
        <p:spPr bwMode="auto">
          <a:xfrm>
            <a:off x="323850" y="663575"/>
            <a:ext cx="7734300" cy="369332"/>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DE ADENTRO HACIA AFUERA</a:t>
            </a:r>
          </a:p>
        </p:txBody>
      </p:sp>
      <p:sp>
        <p:nvSpPr>
          <p:cNvPr id="2053" name="Text Box 10"/>
          <p:cNvSpPr txBox="1">
            <a:spLocks noChangeArrowheads="1"/>
          </p:cNvSpPr>
          <p:nvPr/>
        </p:nvSpPr>
        <p:spPr bwMode="auto">
          <a:xfrm>
            <a:off x="1692275" y="5768975"/>
            <a:ext cx="636587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Marcos 7:15</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3° Trimestre de 2024</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06</a:t>
            </a:r>
            <a:endParaRPr lang="es-MX" dirty="0">
              <a:solidFill>
                <a:srgbClr val="FFFF07"/>
              </a:solidFill>
            </a:endParaRPr>
          </a:p>
        </p:txBody>
      </p:sp>
      <p:pic>
        <p:nvPicPr>
          <p:cNvPr id="5" name="Imagen 4">
            <a:extLst>
              <a:ext uri="{FF2B5EF4-FFF2-40B4-BE49-F238E27FC236}">
                <a16:creationId xmlns:a16="http://schemas.microsoft.com/office/drawing/2014/main" id="{47A2B1E7-9246-5895-E6CE-B4DCC12FE50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065905" y="1731167"/>
            <a:ext cx="5012190" cy="376856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216539"/>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200" b="1" dirty="0">
              <a:solidFill>
                <a:schemeClr val="bg1"/>
              </a:solidFill>
              <a:latin typeface="Tahoma" pitchFamily="34" charset="0"/>
            </a:endParaRPr>
          </a:p>
          <a:p>
            <a:pPr algn="ctr" eaLnBrk="1" hangingPunct="1"/>
            <a:r>
              <a:rPr lang="es-AR" sz="1200" b="1" dirty="0">
                <a:solidFill>
                  <a:schemeClr val="bg1"/>
                </a:solidFill>
                <a:latin typeface="Tahoma" pitchFamily="34" charset="0"/>
                <a:hlinkClick r:id="rId5"/>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PE" sz="1200" dirty="0"/>
              <a:t>https://www.slideshare.net/ahalirecc</a:t>
            </a: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6"/>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las controversias en Marcos 7 y 8.</a:t>
            </a:r>
          </a:p>
          <a:p>
            <a:pPr eaLnBrk="1" hangingPunct="1">
              <a:lnSpc>
                <a:spcPct val="90000"/>
              </a:lnSpc>
            </a:pPr>
            <a:r>
              <a:rPr lang="es-MX" sz="2400" b="1" dirty="0">
                <a:solidFill>
                  <a:schemeClr val="accent6">
                    <a:lumMod val="75000"/>
                  </a:schemeClr>
                </a:solidFill>
              </a:rPr>
              <a:t>SENTIR el deseo de obedecer a Dios antes que a las tradiciones.</a:t>
            </a:r>
          </a:p>
          <a:p>
            <a:pPr eaLnBrk="1" hangingPunct="1">
              <a:lnSpc>
                <a:spcPct val="90000"/>
              </a:lnSpc>
            </a:pPr>
            <a:r>
              <a:rPr lang="es-MX" sz="2400" b="1" dirty="0">
                <a:solidFill>
                  <a:schemeClr val="accent6">
                    <a:lumMod val="75000"/>
                  </a:schemeClr>
                </a:solidFill>
              </a:rPr>
              <a:t>HACER la decisión de obedecer la Palabra de Dios.</a:t>
            </a:r>
          </a:p>
        </p:txBody>
      </p:sp>
      <p:sp>
        <p:nvSpPr>
          <p:cNvPr id="21507" name="5 CuadroTexto"/>
          <p:cNvSpPr txBox="1">
            <a:spLocks noChangeArrowheads="1"/>
          </p:cNvSpPr>
          <p:nvPr/>
        </p:nvSpPr>
        <p:spPr bwMode="auto">
          <a:xfrm>
            <a:off x="468313" y="1484313"/>
            <a:ext cx="8015288" cy="1015663"/>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Ser un discípulo que respeta la autoridad de la Biblia porque es Palabra de Dios.</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enseñar?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a </a:t>
            </a:r>
            <a:r>
              <a:rPr lang="es-ES" sz="2000" u="sng" dirty="0">
                <a:solidFill>
                  <a:srgbClr val="7070FF"/>
                </a:solidFill>
                <a:latin typeface="Arial Black" pitchFamily="34" charset="0"/>
              </a:rPr>
              <a:t>SER semejante a Cristo Jesús </a:t>
            </a:r>
            <a:r>
              <a:rPr lang="es-ES" sz="2000" dirty="0">
                <a:solidFill>
                  <a:srgbClr val="7070FF"/>
                </a:solidFill>
                <a:latin typeface="Arial Black" pitchFamily="34" charset="0"/>
              </a:rPr>
              <a:t>en su carácter.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a:t>
            </a:r>
            <a:r>
              <a:rPr lang="es-ES" sz="2000" u="sng" dirty="0">
                <a:solidFill>
                  <a:srgbClr val="7070FF"/>
                </a:solidFill>
                <a:latin typeface="Arial Black" pitchFamily="34" charset="0"/>
              </a:rPr>
              <a:t>con preguntas</a:t>
            </a:r>
            <a:r>
              <a:rPr lang="es-ES" sz="2000" dirty="0">
                <a:solidFill>
                  <a:srgbClr val="7070FF"/>
                </a:solidFill>
                <a:latin typeface="Arial Black" pitchFamily="34" charset="0"/>
              </a:rPr>
              <a:t>, procesarlo, comprender, sintetizar y generalizar.</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enseñar?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078313"/>
          </a:xfrm>
          <a:prstGeom prst="rect">
            <a:avLst/>
          </a:prstGeom>
          <a:noFill/>
          <a:ln w="9525">
            <a:noFill/>
            <a:miter lim="800000"/>
            <a:headEnd/>
            <a:tailEnd/>
          </a:ln>
        </p:spPr>
        <p:txBody>
          <a:bodyPr>
            <a:spAutoFit/>
          </a:bodyPr>
          <a:lstStyle/>
          <a:p>
            <a:pPr eaLnBrk="1" hangingPunct="1"/>
            <a:r>
              <a:rPr lang="es-ES" dirty="0">
                <a:solidFill>
                  <a:srgbClr val="7070FF"/>
                </a:solidFill>
                <a:latin typeface="Arial Black" pitchFamily="34" charset="0"/>
              </a:rPr>
              <a:t>“</a:t>
            </a:r>
            <a:r>
              <a:rPr lang="es-ES" dirty="0">
                <a:solidFill>
                  <a:schemeClr val="accent6">
                    <a:lumMod val="50000"/>
                  </a:schemeClr>
                </a:solidFill>
                <a:latin typeface="Arial Black" pitchFamily="34" charset="0"/>
              </a:rPr>
              <a:t>La escuela sabática, cuando es bien dirigida, es uno de los grandes instrumentos de Dios para traer almas al conocimiento de la verdad. </a:t>
            </a:r>
            <a:r>
              <a:rPr lang="es-ES" u="sng" dirty="0">
                <a:solidFill>
                  <a:schemeClr val="accent6">
                    <a:lumMod val="50000"/>
                  </a:schemeClr>
                </a:solidFill>
                <a:latin typeface="Arial Black" pitchFamily="34" charset="0"/>
              </a:rPr>
              <a:t>No es el mejor plan que solo los maestros hablen. Ellos deberían inducir a los miembros de la clase a decir los que saben. </a:t>
            </a:r>
            <a:r>
              <a:rPr lang="es-ES" dirty="0">
                <a:solidFill>
                  <a:schemeClr val="accent6">
                    <a:lumMod val="50000"/>
                  </a:schemeClr>
                </a:solidFill>
                <a:latin typeface="Arial Black" pitchFamily="34" charset="0"/>
              </a:rPr>
              <a:t>Y entonces el maestro, con pocas palabras y breves observaciones o ilustraciones debería imprimir la lección en sus mentes.” </a:t>
            </a:r>
            <a:r>
              <a:rPr lang="es-ES" dirty="0">
                <a:solidFill>
                  <a:srgbClr val="C00000"/>
                </a:solidFill>
                <a:latin typeface="Arial Black" pitchFamily="34" charset="0"/>
              </a:rPr>
              <a:t>(Consejos sobre la Obra de la Escuela Sabática, 128)</a:t>
            </a:r>
          </a:p>
          <a:p>
            <a:pPr eaLnBrk="1" hangingPunct="1"/>
            <a:endParaRPr lang="es-ES" dirty="0">
              <a:solidFill>
                <a:schemeClr val="accent6">
                  <a:lumMod val="50000"/>
                </a:schemeClr>
              </a:solidFill>
              <a:latin typeface="Arial Black" pitchFamily="34" charset="0"/>
            </a:endParaRPr>
          </a:p>
          <a:p>
            <a:pPr eaLnBrk="1" hangingPunct="1"/>
            <a:r>
              <a:rPr lang="es-ES" dirty="0">
                <a:solidFill>
                  <a:schemeClr val="accent6">
                    <a:lumMod val="50000"/>
                  </a:schemeClr>
                </a:solidFill>
                <a:latin typeface="Arial Black" pitchFamily="34" charset="0"/>
              </a:rPr>
              <a:t>“Cada ser humano, creado a imagen de Dios, está dotado de un facultad semejante a la del Creador: la individualidad, la </a:t>
            </a:r>
            <a:r>
              <a:rPr lang="es-ES" u="sng" dirty="0">
                <a:solidFill>
                  <a:schemeClr val="accent6">
                    <a:lumMod val="50000"/>
                  </a:schemeClr>
                </a:solidFill>
                <a:latin typeface="Arial Black" pitchFamily="34" charset="0"/>
              </a:rPr>
              <a:t>facultad de pensar </a:t>
            </a:r>
            <a:r>
              <a:rPr lang="es-ES" dirty="0">
                <a:solidFill>
                  <a:schemeClr val="accent6">
                    <a:lumMod val="50000"/>
                  </a:schemeClr>
                </a:solidFill>
                <a:latin typeface="Arial Black" pitchFamily="34" charset="0"/>
              </a:rPr>
              <a:t>y hacer… que </a:t>
            </a:r>
            <a:r>
              <a:rPr lang="es-ES" u="sng" dirty="0">
                <a:solidFill>
                  <a:schemeClr val="accent6">
                    <a:lumMod val="50000"/>
                  </a:schemeClr>
                </a:solidFill>
                <a:latin typeface="Arial Black" pitchFamily="34" charset="0"/>
              </a:rPr>
              <a:t>sean pensadores </a:t>
            </a:r>
            <a:r>
              <a:rPr lang="es-ES" dirty="0">
                <a:solidFill>
                  <a:schemeClr val="accent6">
                    <a:lumMod val="50000"/>
                  </a:schemeClr>
                </a:solidFill>
                <a:latin typeface="Arial Black" pitchFamily="34" charset="0"/>
              </a:rPr>
              <a:t>y no meros reflectores de los pensamientos de otros… dirigirlos a las fuentes de la verdad, a los campos abiertos a la </a:t>
            </a:r>
            <a:r>
              <a:rPr lang="es-ES" u="sng" dirty="0">
                <a:solidFill>
                  <a:schemeClr val="accent6">
                    <a:lumMod val="50000"/>
                  </a:schemeClr>
                </a:solidFill>
                <a:latin typeface="Arial Black" pitchFamily="34" charset="0"/>
              </a:rPr>
              <a:t>investigación</a:t>
            </a:r>
            <a:r>
              <a:rPr lang="es-ES" dirty="0">
                <a:solidFill>
                  <a:schemeClr val="accent6">
                    <a:lumMod val="50000"/>
                  </a:schemeClr>
                </a:solidFill>
                <a:latin typeface="Arial Black" pitchFamily="34" charset="0"/>
              </a:rPr>
              <a:t> en la naturaleza y en la revelación.” </a:t>
            </a:r>
            <a:r>
              <a:rPr lang="es-ES" dirty="0">
                <a:solidFill>
                  <a:srgbClr val="C00000"/>
                </a:solidFill>
                <a:latin typeface="Arial Black" pitchFamily="34" charset="0"/>
              </a:rPr>
              <a:t>(Educación 17)</a:t>
            </a:r>
            <a:endParaRPr lang="es-ES" sz="2000" dirty="0">
              <a:solidFill>
                <a:srgbClr val="C00000"/>
              </a:solidFill>
              <a:latin typeface="Arial Black" pitchFamily="34" charset="0"/>
            </a:endParaRP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LA ESTRATEGIA METODOLÓGICA. </a:t>
            </a:r>
          </a:p>
          <a:p>
            <a:pPr marL="354013" indent="-354013" eaLnBrk="1" hangingPunct="1">
              <a:spcAft>
                <a:spcPts val="600"/>
              </a:spcAft>
            </a:pPr>
            <a:r>
              <a:rPr lang="es-MX" sz="2400" b="1" dirty="0">
                <a:solidFill>
                  <a:schemeClr val="tx2"/>
                </a:solidFill>
                <a:latin typeface="Tahoma" pitchFamily="34" charset="0"/>
              </a:rPr>
              <a:t>¿Qué recomendación nos da Dios?</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extLst>
      <p:ext uri="{BB962C8B-B14F-4D97-AF65-F5344CB8AC3E}">
        <p14:creationId xmlns:p14="http://schemas.microsoft.com/office/powerpoint/2010/main" val="41495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despertar interés y cómo enseñar?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483769" y="2492374"/>
            <a:ext cx="5904656" cy="3528913"/>
          </a:xfrm>
        </p:spPr>
        <p:txBody>
          <a:bodyPr/>
          <a:lstStyle/>
          <a:p>
            <a:pPr eaLnBrk="1" hangingPunct="1">
              <a:lnSpc>
                <a:spcPct val="90000"/>
              </a:lnSpc>
            </a:pPr>
            <a:r>
              <a:rPr lang="es-MX" sz="2400" b="1" dirty="0">
                <a:solidFill>
                  <a:schemeClr val="accent6">
                    <a:lumMod val="50000"/>
                  </a:schemeClr>
                </a:solidFill>
              </a:rPr>
              <a:t>¿Qué dijo Jesús de las tradiciones humanas?</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¿Está hablando de la ley alimentaria en Marcos 7:15?</a:t>
            </a:r>
          </a:p>
          <a:p>
            <a:pPr marL="0" indent="0" eaLnBrk="1" hangingPunct="1">
              <a:lnSpc>
                <a:spcPct val="90000"/>
              </a:lnSpc>
              <a:buNone/>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¿Qué enseñanza nos da la historia de la mujer griega </a:t>
            </a:r>
            <a:r>
              <a:rPr lang="es-MX" sz="2400" b="1" dirty="0" err="1">
                <a:solidFill>
                  <a:schemeClr val="accent6">
                    <a:lumMod val="50000"/>
                  </a:schemeClr>
                </a:solidFill>
              </a:rPr>
              <a:t>Sirofenicia</a:t>
            </a:r>
            <a:r>
              <a:rPr lang="es-MX" sz="2400" b="1" dirty="0">
                <a:solidFill>
                  <a:schemeClr val="accent6">
                    <a:lumMod val="50000"/>
                  </a:schemeClr>
                </a:solidFill>
              </a:rPr>
              <a:t>?</a:t>
            </a:r>
            <a:endParaRPr lang="es-MX" sz="2400" dirty="0">
              <a:solidFill>
                <a:schemeClr val="accent6">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195263" y="1412776"/>
            <a:ext cx="8337177" cy="4938431"/>
          </a:xfrm>
        </p:spPr>
        <p:txBody>
          <a:bodyPr/>
          <a:lstStyle/>
          <a:p>
            <a:r>
              <a:rPr lang="es-ES" sz="2400" b="1" dirty="0">
                <a:solidFill>
                  <a:schemeClr val="accent6">
                    <a:lumMod val="50000"/>
                  </a:schemeClr>
                </a:solidFill>
              </a:rPr>
              <a:t>Frente a la pregunta de los fariseos: ¿Por qué tus discípulos no andan conforme a la tradición de los ancianos, sino que comen con sus manos impuras? </a:t>
            </a:r>
          </a:p>
          <a:p>
            <a:r>
              <a:rPr lang="es-ES" sz="2400" b="1" dirty="0">
                <a:solidFill>
                  <a:schemeClr val="accent6">
                    <a:lumMod val="50000"/>
                  </a:schemeClr>
                </a:solidFill>
              </a:rPr>
              <a:t>Jesús les respondió: Bien profetizó de vosotros Isaías: “Este pueblo de labios me honra, pero su corazón está lejos de mí. En vano me honran , cuando enseñan mandamiento de hombres.”</a:t>
            </a:r>
            <a:r>
              <a:rPr lang="es-ES" sz="1800" b="1" dirty="0">
                <a:solidFill>
                  <a:schemeClr val="accent6">
                    <a:lumMod val="50000"/>
                  </a:schemeClr>
                </a:solidFill>
              </a:rPr>
              <a:t>(Mar. 7:5- 7)</a:t>
            </a:r>
          </a:p>
          <a:p>
            <a:r>
              <a:rPr lang="es-ES" sz="2400" b="1" dirty="0">
                <a:solidFill>
                  <a:schemeClr val="accent6">
                    <a:lumMod val="50000"/>
                  </a:schemeClr>
                </a:solidFill>
              </a:rPr>
              <a:t>Jesús nos está enseñando, que debemos obedecer los Mandamientos de Dios y no mandatos humanos.</a:t>
            </a:r>
          </a:p>
          <a:p>
            <a:r>
              <a:rPr lang="es-ES" sz="2400" b="1" dirty="0">
                <a:solidFill>
                  <a:schemeClr val="accent6">
                    <a:lumMod val="50000"/>
                  </a:schemeClr>
                </a:solidFill>
              </a:rPr>
              <a:t>Como, “Honrar a tu padre y a tu madre.” Ellos no honraban, se conformaban en decirle </a:t>
            </a:r>
            <a:r>
              <a:rPr lang="es-ES" sz="2400" b="1" dirty="0" err="1">
                <a:solidFill>
                  <a:schemeClr val="accent6">
                    <a:lumMod val="50000"/>
                  </a:schemeClr>
                </a:solidFill>
              </a:rPr>
              <a:t>corbán</a:t>
            </a:r>
            <a:r>
              <a:rPr lang="es-ES" sz="2400" b="1" dirty="0">
                <a:solidFill>
                  <a:schemeClr val="accent6">
                    <a:lumMod val="50000"/>
                  </a:schemeClr>
                </a:solidFill>
              </a:rPr>
              <a:t>. Así invalidáis la Palabra de Dios con tradición. </a:t>
            </a:r>
            <a:r>
              <a:rPr lang="es-ES" sz="1800" b="1" dirty="0">
                <a:solidFill>
                  <a:schemeClr val="accent6">
                    <a:lumMod val="50000"/>
                  </a:schemeClr>
                </a:solidFill>
              </a:rPr>
              <a:t>(Mar. 7:11, 13) </a:t>
            </a:r>
            <a:endParaRPr lang="es-ES" sz="2400" b="1" dirty="0">
              <a:solidFill>
                <a:schemeClr val="accent6">
                  <a:lumMod val="50000"/>
                </a:schemeClr>
              </a:solidFill>
            </a:endParaRP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800" b="1" dirty="0">
                <a:solidFill>
                  <a:srgbClr val="FF0000"/>
                </a:solidFill>
                <a:latin typeface="Tahoma" pitchFamily="34" charset="0"/>
              </a:rPr>
              <a:t>III.</a:t>
            </a:r>
            <a:r>
              <a:rPr lang="es-MX" sz="2800" b="1" dirty="0">
                <a:latin typeface="Tahoma" pitchFamily="34" charset="0"/>
              </a:rPr>
              <a:t> </a:t>
            </a:r>
            <a:r>
              <a:rPr lang="es-MX" sz="2800" b="1" dirty="0">
                <a:solidFill>
                  <a:srgbClr val="F2021F"/>
                </a:solidFill>
                <a:latin typeface="Tahoma" pitchFamily="34" charset="0"/>
              </a:rPr>
              <a:t>EXPLORA: </a:t>
            </a:r>
            <a:r>
              <a:rPr lang="es-MX" sz="2600" b="1" dirty="0">
                <a:solidFill>
                  <a:srgbClr val="FFFFCC"/>
                </a:solidFill>
              </a:rPr>
              <a:t>1.</a:t>
            </a:r>
            <a:r>
              <a:rPr lang="es-MX" sz="2400" b="1" dirty="0">
                <a:solidFill>
                  <a:schemeClr val="bg1"/>
                </a:solidFill>
              </a:rPr>
              <a:t>¿Qué dijo Jesús de las tradiciones humanas</a:t>
            </a:r>
            <a:r>
              <a:rPr lang="es-MX" sz="2400" b="1" dirty="0">
                <a:solidFill>
                  <a:srgbClr val="FFFFCC"/>
                </a:solidFill>
              </a:rPr>
              <a:t>? </a:t>
            </a:r>
            <a:r>
              <a:rPr lang="es-MX" b="1" dirty="0">
                <a:solidFill>
                  <a:srgbClr val="FFCC99"/>
                </a:solidFill>
              </a:rPr>
              <a:t>Marcos 7:1- 13 </a:t>
            </a:r>
          </a:p>
        </p:txBody>
      </p:sp>
    </p:spTree>
    <p:extLst>
      <p:ext uri="{BB962C8B-B14F-4D97-AF65-F5344CB8AC3E}">
        <p14:creationId xmlns:p14="http://schemas.microsoft.com/office/powerpoint/2010/main" val="4171447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140899" cy="4895874"/>
          </a:xfrm>
        </p:spPr>
        <p:txBody>
          <a:bodyPr/>
          <a:lstStyle/>
          <a:p>
            <a:r>
              <a:rPr lang="es-ES" sz="2400" b="1" dirty="0">
                <a:solidFill>
                  <a:schemeClr val="accent6">
                    <a:lumMod val="50000"/>
                  </a:schemeClr>
                </a:solidFill>
              </a:rPr>
              <a:t>No, está hablando de la limpieza ritual. “En los días de Jesús, había muchas personas muy preocupadas por la pureza ritual.” El que no se lavaba los manos en el rito, era impuro. </a:t>
            </a:r>
            <a:r>
              <a:rPr lang="es-ES" sz="1800" b="1" dirty="0">
                <a:solidFill>
                  <a:schemeClr val="accent6">
                    <a:lumMod val="50000"/>
                  </a:schemeClr>
                </a:solidFill>
              </a:rPr>
              <a:t>(GEB 61)</a:t>
            </a:r>
          </a:p>
          <a:p>
            <a:r>
              <a:rPr lang="es-ES" sz="2400" b="1" dirty="0">
                <a:solidFill>
                  <a:schemeClr val="accent6">
                    <a:lumMod val="50000"/>
                  </a:schemeClr>
                </a:solidFill>
              </a:rPr>
              <a:t>Mas bien, “Los malos pensamientos, adulterios, fornicaciones , homicidios, hurtos… todas estas maldades de dentro salen y contaminan al hombre.” los hace impuro, sucio la mente. </a:t>
            </a:r>
            <a:r>
              <a:rPr lang="es-ES" sz="1800" b="1" dirty="0">
                <a:solidFill>
                  <a:schemeClr val="accent6">
                    <a:lumMod val="50000"/>
                  </a:schemeClr>
                </a:solidFill>
              </a:rPr>
              <a:t>(Mar. 7:21- 23)</a:t>
            </a:r>
          </a:p>
          <a:p>
            <a:r>
              <a:rPr lang="es-ES" sz="2400" b="1" dirty="0">
                <a:solidFill>
                  <a:schemeClr val="accent6">
                    <a:lumMod val="50000"/>
                  </a:schemeClr>
                </a:solidFill>
              </a:rPr>
              <a:t>La raíz de esos males es el egoísmo. “Únicamente el poder de Dios puede desterrar el egoísmo y la hipocresía. Este cambio es la señal de su obra. Cuando la fe que aceptamos destruye el egoísmo y la simulación.” </a:t>
            </a:r>
            <a:r>
              <a:rPr lang="es-ES" sz="1800" b="1" dirty="0">
                <a:solidFill>
                  <a:schemeClr val="accent6">
                    <a:lumMod val="50000"/>
                  </a:schemeClr>
                </a:solidFill>
              </a:rPr>
              <a:t>(GEB 66)</a:t>
            </a:r>
          </a:p>
          <a:p>
            <a:pPr marL="0" indent="0">
              <a:buNone/>
            </a:pPr>
            <a:endParaRPr lang="es-ES" sz="2400" b="1" dirty="0">
              <a:solidFill>
                <a:srgbClr val="3D3DD7"/>
              </a:solidFill>
            </a:endParaRPr>
          </a:p>
          <a:p>
            <a:pPr marL="0" indent="0">
              <a:buNone/>
            </a:pPr>
            <a:endParaRPr lang="es-ES" sz="1800" b="1" dirty="0">
              <a:solidFill>
                <a:schemeClr val="accent6">
                  <a:lumMod val="75000"/>
                </a:schemeClr>
              </a:solidFill>
            </a:endParaRPr>
          </a:p>
        </p:txBody>
      </p:sp>
      <p:sp>
        <p:nvSpPr>
          <p:cNvPr id="5123" name="Rectangle 2"/>
          <p:cNvSpPr>
            <a:spLocks noGrp="1" noChangeArrowheads="1"/>
          </p:cNvSpPr>
          <p:nvPr>
            <p:ph type="title"/>
          </p:nvPr>
        </p:nvSpPr>
        <p:spPr/>
        <p:txBody>
          <a:bodyPr/>
          <a:lstStyle/>
          <a:p>
            <a:pPr algn="just"/>
            <a:r>
              <a:rPr lang="es-MX" sz="2400" b="1" dirty="0">
                <a:solidFill>
                  <a:srgbClr val="FFFFCC"/>
                </a:solidFill>
                <a:latin typeface="Tahoma" pitchFamily="34" charset="0"/>
              </a:rPr>
              <a:t>2</a:t>
            </a:r>
            <a:r>
              <a:rPr lang="es-MX" sz="2400" b="1" dirty="0">
                <a:solidFill>
                  <a:srgbClr val="FFFFCC"/>
                </a:solidFill>
              </a:rPr>
              <a:t>. ¿</a:t>
            </a:r>
            <a:r>
              <a:rPr lang="es-MX" sz="2400" b="1" dirty="0">
                <a:solidFill>
                  <a:schemeClr val="bg1"/>
                </a:solidFill>
              </a:rPr>
              <a:t>Está hablando de la ley alimentaria en Marcos 7:15</a:t>
            </a:r>
            <a:r>
              <a:rPr lang="es-MX" sz="2400" b="1" dirty="0">
                <a:solidFill>
                  <a:srgbClr val="FFFFCC"/>
                </a:solidFill>
              </a:rPr>
              <a:t>? </a:t>
            </a:r>
            <a:r>
              <a:rPr lang="es-MX" sz="2000" b="1" dirty="0">
                <a:solidFill>
                  <a:srgbClr val="FFCC99"/>
                </a:solidFill>
              </a:rPr>
              <a:t>Marcos 7:14- 19   </a:t>
            </a:r>
            <a:endParaRPr lang="es-MX" sz="1600" b="1" dirty="0">
              <a:solidFill>
                <a:srgbClr val="CC66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313"/>
            <a:ext cx="8015287" cy="4419600"/>
          </a:xfrm>
        </p:spPr>
        <p:txBody>
          <a:bodyPr/>
          <a:lstStyle/>
          <a:p>
            <a:r>
              <a:rPr lang="es-ES" sz="2400" b="1" dirty="0">
                <a:solidFill>
                  <a:schemeClr val="accent6">
                    <a:lumMod val="50000"/>
                  </a:schemeClr>
                </a:solidFill>
              </a:rPr>
              <a:t>A amar a los que no son del pueblo de Dios, los judíos de esa época lo despreciaban, lo trataban de impuros, odiosos. Jesús ilustró ese hecho con su trato a la mujer griega. </a:t>
            </a:r>
          </a:p>
          <a:p>
            <a:r>
              <a:rPr lang="es-ES" sz="2400" b="1" dirty="0">
                <a:solidFill>
                  <a:schemeClr val="accent6">
                    <a:lumMod val="50000"/>
                  </a:schemeClr>
                </a:solidFill>
              </a:rPr>
              <a:t>“Cristo conocía la situación de esta mujer. Él sabía que ella anhelaba verlo, y se colocó en su camino. Ayudándola en su aflicción, él podía dar una representación viva de la lección que quería enseñar.” </a:t>
            </a:r>
            <a:r>
              <a:rPr lang="es-ES" sz="1800" b="1" dirty="0">
                <a:solidFill>
                  <a:schemeClr val="accent6">
                    <a:lumMod val="50000"/>
                  </a:schemeClr>
                </a:solidFill>
              </a:rPr>
              <a:t>(HD 611)</a:t>
            </a:r>
          </a:p>
          <a:p>
            <a:r>
              <a:rPr lang="es-ES" sz="2400" b="1" dirty="0">
                <a:solidFill>
                  <a:schemeClr val="accent6">
                    <a:lumMod val="50000"/>
                  </a:schemeClr>
                </a:solidFill>
              </a:rPr>
              <a:t>“El pueblo escogido por Dios… No hacía ningún esfuerzo para ayudar a las almas que estaban en tinieblas.” </a:t>
            </a:r>
            <a:r>
              <a:rPr lang="es-ES" sz="1800" b="1" dirty="0">
                <a:solidFill>
                  <a:schemeClr val="accent6">
                    <a:lumMod val="50000"/>
                  </a:schemeClr>
                </a:solidFill>
              </a:rPr>
              <a:t>(Id)</a:t>
            </a: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rgbClr val="FFFFCC"/>
                </a:solidFill>
              </a:rPr>
              <a:t>¿</a:t>
            </a:r>
            <a:r>
              <a:rPr lang="es-MX" sz="2400" b="1" dirty="0">
                <a:solidFill>
                  <a:schemeClr val="bg1"/>
                </a:solidFill>
              </a:rPr>
              <a:t>Qué enseñanza nos da la historia de la mujer griega </a:t>
            </a:r>
            <a:r>
              <a:rPr lang="es-MX" sz="2400" b="1" dirty="0" err="1">
                <a:solidFill>
                  <a:schemeClr val="bg1"/>
                </a:solidFill>
              </a:rPr>
              <a:t>Sirofenicia</a:t>
            </a:r>
            <a:r>
              <a:rPr lang="es-MX" sz="2400" b="1" dirty="0">
                <a:solidFill>
                  <a:srgbClr val="FFFFCC"/>
                </a:solidFill>
              </a:rPr>
              <a:t>?</a:t>
            </a:r>
            <a:r>
              <a:rPr lang="es-MX" sz="2400" b="1" dirty="0">
                <a:solidFill>
                  <a:srgbClr val="FFCC99"/>
                </a:solidFill>
              </a:rPr>
              <a:t> </a:t>
            </a:r>
            <a:r>
              <a:rPr lang="es-MX" sz="2000" b="1" dirty="0">
                <a:solidFill>
                  <a:srgbClr val="FFCC99"/>
                </a:solidFill>
              </a:rPr>
              <a:t>Marcos 7:24- 30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El deseo de obedecer la Palabra de Dios y sus Mandamientos.</a:t>
            </a:r>
          </a:p>
          <a:p>
            <a:pPr>
              <a:lnSpc>
                <a:spcPct val="80000"/>
              </a:lnSpc>
              <a:buFont typeface="Wingdings" pitchFamily="2" charset="2"/>
              <a:buNone/>
            </a:pPr>
            <a:r>
              <a:rPr lang="es-ES" sz="2400" b="1" dirty="0">
                <a:solidFill>
                  <a:schemeClr val="accent6">
                    <a:lumMod val="50000"/>
                  </a:schemeClr>
                </a:solidFill>
              </a:rPr>
              <a:t>	¿Deseas obedecer la Palabra de Dios?</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para compartir las enseñanzas del Señor Jesucristo.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536774" y="2599831"/>
            <a:ext cx="1442938" cy="219231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90525</TotalTime>
  <Words>998</Words>
  <Application>Microsoft Office PowerPoint</Application>
  <PresentationFormat>Presentación en pantalla (4:3)</PresentationFormat>
  <Paragraphs>86</Paragraphs>
  <Slides>10</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Presentación de PowerPoint</vt:lpstr>
      <vt:lpstr>II. MOTIVAR: ¿Cómo despertar interés y cómo enseñar? </vt:lpstr>
      <vt:lpstr>Presentación de PowerPoint</vt:lpstr>
      <vt:lpstr>2. ¿Está hablando de la ley alimentaria en Marcos 7:15? Marcos 7:14- 19   </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Pc</cp:lastModifiedBy>
  <cp:revision>7780</cp:revision>
  <dcterms:created xsi:type="dcterms:W3CDTF">2007-04-17T14:25:21Z</dcterms:created>
  <dcterms:modified xsi:type="dcterms:W3CDTF">2024-08-06T00:04:08Z</dcterms:modified>
</cp:coreProperties>
</file>