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69" r:id="rId7"/>
    <p:sldId id="282" r:id="rId8"/>
    <p:sldId id="279"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Sección predeterminada" id="{1B2364EF-C85E-465D-8903-99FDDE7DDF15}">
          <p14:sldIdLst>
            <p14:sldId id="256"/>
            <p14:sldId id="284"/>
            <p14:sldId id="285"/>
            <p14:sldId id="286"/>
            <p14:sldId id="265"/>
            <p14:sldId id="269"/>
          </p14:sldIdLst>
        </p14:section>
        <p14:section name="Sección sin título" id="{AED1ED32-3F7B-4EF3-AA8C-1268E0351262}">
          <p14:sldIdLst>
            <p14:sldId id="282"/>
            <p14:sldId id="279"/>
            <p14:sldId id="263"/>
            <p14:sldId id="28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p:cViewPr varScale="1">
        <p:scale>
          <a:sx n="68" d="100"/>
          <a:sy n="68" d="100"/>
        </p:scale>
        <p:origin x="147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9/25/2023</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6</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hyperlink" Target="http://decalogo-janohalire.blogspot.com/" TargetMode="External"/><Relationship Id="rId4" Type="http://schemas.openxmlformats.org/officeDocument/2006/relationships/hyperlink" Target="https://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30 de setiembre 2023</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EFESIOS EN EL CORAZÓN</a:t>
            </a:r>
          </a:p>
        </p:txBody>
      </p:sp>
      <p:sp>
        <p:nvSpPr>
          <p:cNvPr id="2053" name="Text Box 10"/>
          <p:cNvSpPr txBox="1">
            <a:spLocks noChangeArrowheads="1"/>
          </p:cNvSpPr>
          <p:nvPr/>
        </p:nvSpPr>
        <p:spPr bwMode="auto">
          <a:xfrm>
            <a:off x="1692275" y="5768975"/>
            <a:ext cx="568642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Efesios 2:8-10</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3° Trimestre de 2023</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14</a:t>
            </a:r>
            <a:endParaRPr lang="es-MX" dirty="0">
              <a:solidFill>
                <a:srgbClr val="FFFF07"/>
              </a:solidFill>
            </a:endParaRPr>
          </a:p>
        </p:txBody>
      </p:sp>
      <p:pic>
        <p:nvPicPr>
          <p:cNvPr id="5" name="Imagen 4">
            <a:extLst>
              <a:ext uri="{FF2B5EF4-FFF2-40B4-BE49-F238E27FC236}">
                <a16:creationId xmlns:a16="http://schemas.microsoft.com/office/drawing/2014/main" id="{47A2B1E7-9246-5895-E6CE-B4DCC12FE50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352940" y="1683560"/>
            <a:ext cx="4354824" cy="393805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216539"/>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200" b="1" dirty="0">
              <a:solidFill>
                <a:schemeClr val="bg1"/>
              </a:solidFill>
              <a:latin typeface="Tahoma" pitchFamily="34" charset="0"/>
            </a:endParaRPr>
          </a:p>
          <a:p>
            <a:pPr algn="ctr" eaLnBrk="1" hangingPunct="1"/>
            <a:r>
              <a:rPr lang="es-AR" sz="1200" b="1" dirty="0">
                <a:solidFill>
                  <a:schemeClr val="bg1"/>
                </a:solidFill>
                <a:latin typeface="Tahoma" pitchFamily="34" charset="0"/>
                <a:hlinkClick r:id="rId5"/>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PE" sz="1200" dirty="0"/>
              <a:t>https://www.slideshare.net/ahalirecc</a:t>
            </a: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6"/>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sobre el plan de salvación.</a:t>
            </a:r>
          </a:p>
          <a:p>
            <a:pPr eaLnBrk="1" hangingPunct="1">
              <a:lnSpc>
                <a:spcPct val="90000"/>
              </a:lnSpc>
            </a:pPr>
            <a:r>
              <a:rPr lang="es-MX" sz="2400" b="1" dirty="0">
                <a:solidFill>
                  <a:schemeClr val="accent6">
                    <a:lumMod val="75000"/>
                  </a:schemeClr>
                </a:solidFill>
              </a:rPr>
              <a:t>SENTIR el deseo de apoyar la ejecución del plan divino.</a:t>
            </a:r>
          </a:p>
          <a:p>
            <a:pPr eaLnBrk="1" hangingPunct="1">
              <a:lnSpc>
                <a:spcPct val="90000"/>
              </a:lnSpc>
            </a:pPr>
            <a:r>
              <a:rPr lang="es-MX" sz="2400" b="1" dirty="0">
                <a:solidFill>
                  <a:schemeClr val="accent6">
                    <a:lumMod val="75000"/>
                  </a:schemeClr>
                </a:solidFill>
              </a:rPr>
              <a:t>HACER la decisión de presentar el plan de salvación y permitir que nos eduque.</a:t>
            </a:r>
          </a:p>
        </p:txBody>
      </p:sp>
      <p:sp>
        <p:nvSpPr>
          <p:cNvPr id="21507" name="5 CuadroTexto"/>
          <p:cNvSpPr txBox="1">
            <a:spLocks noChangeArrowheads="1"/>
          </p:cNvSpPr>
          <p:nvPr/>
        </p:nvSpPr>
        <p:spPr bwMode="auto">
          <a:xfrm>
            <a:off x="468313" y="1484313"/>
            <a:ext cx="8015288" cy="1015663"/>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Que, seas un discípulo amado, que imita a Dios en su amor, su carácter, en armonía con el plan de salvación.</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aprender?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a </a:t>
            </a:r>
            <a:r>
              <a:rPr lang="es-ES" sz="2000" u="sng" dirty="0">
                <a:solidFill>
                  <a:srgbClr val="7070FF"/>
                </a:solidFill>
                <a:latin typeface="Arial Black" pitchFamily="34" charset="0"/>
              </a:rPr>
              <a:t>SER semejante a Cristo Jesús </a:t>
            </a:r>
            <a:r>
              <a:rPr lang="es-ES" sz="2000" dirty="0">
                <a:solidFill>
                  <a:srgbClr val="7070FF"/>
                </a:solidFill>
                <a:latin typeface="Arial Black" pitchFamily="34" charset="0"/>
              </a:rPr>
              <a:t>en su carácter.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a:t>
            </a:r>
            <a:r>
              <a:rPr lang="es-ES" sz="2000" u="sng" dirty="0">
                <a:solidFill>
                  <a:srgbClr val="7070FF"/>
                </a:solidFill>
                <a:latin typeface="Arial Black" pitchFamily="34" charset="0"/>
              </a:rPr>
              <a:t>con preguntas</a:t>
            </a:r>
            <a:r>
              <a:rPr lang="es-ES" sz="2000" dirty="0">
                <a:solidFill>
                  <a:srgbClr val="7070FF"/>
                </a:solidFill>
                <a:latin typeface="Arial Black" pitchFamily="34" charset="0"/>
              </a:rPr>
              <a:t>, procesarlo, comprender, sintetizar y generalizar.</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aprender?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078313"/>
          </a:xfrm>
          <a:prstGeom prst="rect">
            <a:avLst/>
          </a:prstGeom>
          <a:noFill/>
          <a:ln w="9525">
            <a:noFill/>
            <a:miter lim="800000"/>
            <a:headEnd/>
            <a:tailEnd/>
          </a:ln>
        </p:spPr>
        <p:txBody>
          <a:bodyPr>
            <a:spAutoFit/>
          </a:bodyPr>
          <a:lstStyle/>
          <a:p>
            <a:pPr eaLnBrk="1" hangingPunct="1"/>
            <a:r>
              <a:rPr lang="es-ES" dirty="0">
                <a:solidFill>
                  <a:srgbClr val="7070FF"/>
                </a:solidFill>
                <a:latin typeface="Arial Black" pitchFamily="34" charset="0"/>
              </a:rPr>
              <a:t>“</a:t>
            </a:r>
            <a:r>
              <a:rPr lang="es-ES"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rgbClr val="C00000"/>
                </a:solidFill>
                <a:latin typeface="Arial Black" pitchFamily="34" charset="0"/>
              </a:rPr>
              <a:t>(Consejos sobre la Obra de la Escuela Sabática, 128)</a:t>
            </a:r>
          </a:p>
          <a:p>
            <a:pPr eaLnBrk="1" hangingPunct="1"/>
            <a:endParaRPr lang="es-ES" dirty="0">
              <a:solidFill>
                <a:schemeClr val="accent6">
                  <a:lumMod val="50000"/>
                </a:schemeClr>
              </a:solidFill>
              <a:latin typeface="Arial Black" pitchFamily="34" charset="0"/>
            </a:endParaRPr>
          </a:p>
          <a:p>
            <a:pPr eaLnBrk="1" hangingPunct="1"/>
            <a:r>
              <a:rPr lang="es-ES" dirty="0">
                <a:solidFill>
                  <a:schemeClr val="accent6">
                    <a:lumMod val="50000"/>
                  </a:schemeClr>
                </a:solidFill>
                <a:latin typeface="Arial Black" pitchFamily="34" charset="0"/>
              </a:rPr>
              <a:t>“Cada ser humano, creado a imagen de Dios, está dotado de un facultad semejante a la del Creador: la individualidad, la </a:t>
            </a:r>
            <a:r>
              <a:rPr lang="es-ES" u="sng" dirty="0">
                <a:solidFill>
                  <a:schemeClr val="accent6">
                    <a:lumMod val="50000"/>
                  </a:schemeClr>
                </a:solidFill>
                <a:latin typeface="Arial Black" pitchFamily="34" charset="0"/>
              </a:rPr>
              <a:t>facultad de pensar </a:t>
            </a:r>
            <a:r>
              <a:rPr lang="es-ES" dirty="0">
                <a:solidFill>
                  <a:schemeClr val="accent6">
                    <a:lumMod val="50000"/>
                  </a:schemeClr>
                </a:solidFill>
                <a:latin typeface="Arial Black" pitchFamily="34" charset="0"/>
              </a:rPr>
              <a:t>y hacer… que </a:t>
            </a:r>
            <a:r>
              <a:rPr lang="es-ES" u="sng" dirty="0">
                <a:solidFill>
                  <a:schemeClr val="accent6">
                    <a:lumMod val="50000"/>
                  </a:schemeClr>
                </a:solidFill>
                <a:latin typeface="Arial Black" pitchFamily="34" charset="0"/>
              </a:rPr>
              <a:t>sean pensadores </a:t>
            </a:r>
            <a:r>
              <a:rPr lang="es-ES" dirty="0">
                <a:solidFill>
                  <a:schemeClr val="accent6">
                    <a:lumMod val="50000"/>
                  </a:schemeClr>
                </a:solidFill>
                <a:latin typeface="Arial Black" pitchFamily="34" charset="0"/>
              </a:rPr>
              <a:t>y no meros reflectores de los pensamientos de otros… dirigirlos a las fuentes de la verdad, a los campos abiertos a la </a:t>
            </a:r>
            <a:r>
              <a:rPr lang="es-ES" u="sng" dirty="0">
                <a:solidFill>
                  <a:schemeClr val="accent6">
                    <a:lumMod val="50000"/>
                  </a:schemeClr>
                </a:solidFill>
                <a:latin typeface="Arial Black" pitchFamily="34" charset="0"/>
              </a:rPr>
              <a:t>investigación</a:t>
            </a:r>
            <a:r>
              <a:rPr lang="es-ES" dirty="0">
                <a:solidFill>
                  <a:schemeClr val="accent6">
                    <a:lumMod val="50000"/>
                  </a:schemeClr>
                </a:solidFill>
                <a:latin typeface="Arial Black" pitchFamily="34" charset="0"/>
              </a:rPr>
              <a:t> en la naturaleza y en la revelación.” </a:t>
            </a:r>
            <a:r>
              <a:rPr lang="es-ES" dirty="0">
                <a:solidFill>
                  <a:srgbClr val="C00000"/>
                </a:solidFill>
                <a:latin typeface="Arial Black" pitchFamily="34" charset="0"/>
              </a:rPr>
              <a:t>(Educación 17)</a:t>
            </a:r>
            <a:endParaRPr lang="es-ES" sz="2000" dirty="0">
              <a:solidFill>
                <a:srgbClr val="C00000"/>
              </a:solidFill>
              <a:latin typeface="Arial Black" pitchFamily="34" charset="0"/>
            </a:endParaRP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recomendación nos da Dios?</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despertar interés para aprender?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¿Qué alcance nos da Pablo sobre el plan de salvación divino?</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¿Qué ha hecho Dios por nosotros mediante su Hijo Jesucristo?</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¿Cómo debemos vivir como hijos de luz?</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140899" cy="4895874"/>
          </a:xfrm>
        </p:spPr>
        <p:txBody>
          <a:bodyPr/>
          <a:lstStyle/>
          <a:p>
            <a:r>
              <a:rPr lang="es-ES" sz="2400" b="1" dirty="0">
                <a:solidFill>
                  <a:schemeClr val="accent6">
                    <a:lumMod val="50000"/>
                  </a:schemeClr>
                </a:solidFill>
              </a:rPr>
              <a:t>“Efesios 1:3 al 14 Pablo nos orienta hacia nuestro lugar bendito en el vasto paisaje del plan de la salvación.” </a:t>
            </a:r>
            <a:r>
              <a:rPr lang="es-ES" sz="1800" b="1" dirty="0">
                <a:solidFill>
                  <a:schemeClr val="accent6">
                    <a:lumMod val="50000"/>
                  </a:schemeClr>
                </a:solidFill>
              </a:rPr>
              <a:t>(GEB 141)</a:t>
            </a:r>
          </a:p>
          <a:p>
            <a:r>
              <a:rPr lang="es-ES" sz="2400" b="1" dirty="0">
                <a:solidFill>
                  <a:schemeClr val="accent6">
                    <a:lumMod val="50000"/>
                  </a:schemeClr>
                </a:solidFill>
              </a:rPr>
              <a:t>En el verso 4, nos indica, según el plan de redención seremos santos, para alabar su gloriosa gracia, que nos dio generosamente en Cristo Jesús.</a:t>
            </a:r>
          </a:p>
          <a:p>
            <a:r>
              <a:rPr lang="es-ES" sz="2400" b="1" dirty="0">
                <a:solidFill>
                  <a:schemeClr val="accent6">
                    <a:lumMod val="50000"/>
                  </a:schemeClr>
                </a:solidFill>
              </a:rPr>
              <a:t>“El plan de la salvación había sido concebido antes de la creación de la tierra, pues Cristo es el Cordero que fue inmolado desde el principio del mundo (</a:t>
            </a:r>
            <a:r>
              <a:rPr lang="es-ES" sz="2400" b="1" dirty="0" err="1">
                <a:solidFill>
                  <a:schemeClr val="accent6">
                    <a:lumMod val="50000"/>
                  </a:schemeClr>
                </a:solidFill>
              </a:rPr>
              <a:t>Apoc</a:t>
            </a:r>
            <a:r>
              <a:rPr lang="es-ES" sz="2400" b="1" dirty="0">
                <a:solidFill>
                  <a:schemeClr val="accent6">
                    <a:lumMod val="50000"/>
                  </a:schemeClr>
                </a:solidFill>
              </a:rPr>
              <a:t>. 13:8); sin embargo fue una lucha, aún para el mismo Rey del universo, entregar a su Hijo a la muerte por la raza culpable… para redimir mediante el arrepentimiento y la fe en Cristo.”</a:t>
            </a:r>
            <a:r>
              <a:rPr lang="es-ES" sz="1600" b="1" dirty="0">
                <a:solidFill>
                  <a:schemeClr val="accent6">
                    <a:lumMod val="50000"/>
                  </a:schemeClr>
                </a:solidFill>
              </a:rPr>
              <a:t> (PP 33)</a:t>
            </a: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r>
              <a:rPr lang="es-MX" sz="2400" b="1" dirty="0">
                <a:solidFill>
                  <a:srgbClr val="FF0000"/>
                </a:solidFill>
                <a:latin typeface="Tahoma" pitchFamily="34" charset="0"/>
              </a:rPr>
              <a:t>III.</a:t>
            </a:r>
            <a:r>
              <a:rPr lang="es-MX" sz="2400" b="1" dirty="0">
                <a:latin typeface="Tahoma" pitchFamily="34" charset="0"/>
              </a:rPr>
              <a:t> </a:t>
            </a:r>
            <a:r>
              <a:rPr lang="es-MX" sz="2400" b="1" dirty="0">
                <a:solidFill>
                  <a:srgbClr val="F2021F"/>
                </a:solidFill>
                <a:latin typeface="Tahoma" pitchFamily="34" charset="0"/>
              </a:rPr>
              <a:t>EXPLORA: </a:t>
            </a:r>
            <a:r>
              <a:rPr lang="es-MX" sz="2400" b="1" dirty="0">
                <a:solidFill>
                  <a:srgbClr val="FFFFCC"/>
                </a:solidFill>
              </a:rPr>
              <a:t>1. ¿</a:t>
            </a:r>
            <a:r>
              <a:rPr lang="es-MX" sz="2400" b="1" dirty="0">
                <a:solidFill>
                  <a:schemeClr val="bg1"/>
                </a:solidFill>
              </a:rPr>
              <a:t>Qué alcance nos da Pablo sobre el plan de salvación divino</a:t>
            </a:r>
            <a:r>
              <a:rPr lang="es-MX" sz="2400" b="1" dirty="0">
                <a:solidFill>
                  <a:srgbClr val="FFFFCC"/>
                </a:solidFill>
              </a:rPr>
              <a:t>? </a:t>
            </a:r>
            <a:r>
              <a:rPr lang="es-MX" sz="2000" b="1" dirty="0">
                <a:solidFill>
                  <a:srgbClr val="FFCC99"/>
                </a:solidFill>
              </a:rPr>
              <a:t>Efesios 1:3-12   </a:t>
            </a:r>
            <a:endParaRPr lang="es-MX" sz="1600" b="1" dirty="0">
              <a:solidFill>
                <a:srgbClr val="CC66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313"/>
            <a:ext cx="8015287" cy="4419600"/>
          </a:xfrm>
        </p:spPr>
        <p:txBody>
          <a:bodyPr/>
          <a:lstStyle/>
          <a:p>
            <a:r>
              <a:rPr lang="es-ES" sz="2400" b="1" dirty="0">
                <a:solidFill>
                  <a:schemeClr val="accent6">
                    <a:lumMod val="50000"/>
                  </a:schemeClr>
                </a:solidFill>
              </a:rPr>
              <a:t>“Dios que es rico en misericordia por su gran amor con que nos amó… nos dio vida junto con Cristo. Por gracia habéis sido salvos.” </a:t>
            </a:r>
            <a:r>
              <a:rPr lang="es-ES" sz="1800" b="1" dirty="0">
                <a:solidFill>
                  <a:schemeClr val="accent6">
                    <a:lumMod val="50000"/>
                  </a:schemeClr>
                </a:solidFill>
              </a:rPr>
              <a:t>(Ef. 2:4, 5)</a:t>
            </a:r>
          </a:p>
          <a:p>
            <a:r>
              <a:rPr lang="es-ES" sz="2400" b="1" dirty="0">
                <a:solidFill>
                  <a:schemeClr val="accent6">
                    <a:lumMod val="50000"/>
                  </a:schemeClr>
                </a:solidFill>
              </a:rPr>
              <a:t>“La caída del hombre llenó todo el cielo de tristeza… El Hijo de Dios, el glorioso Comandante del cielo, se conmovió de compasión por la raza caída… Pero el amor divino había concebido un plan mediante el cual el hombre podría ser redimido. La quebrantada ley de Dios exigía la vida del pecador.” </a:t>
            </a:r>
            <a:r>
              <a:rPr lang="es-ES" sz="1800" b="1" dirty="0">
                <a:solidFill>
                  <a:schemeClr val="accent6">
                    <a:lumMod val="50000"/>
                  </a:schemeClr>
                </a:solidFill>
              </a:rPr>
              <a:t>(PP 33)</a:t>
            </a:r>
            <a:endParaRPr lang="es-ES" sz="2400" b="1" dirty="0">
              <a:solidFill>
                <a:schemeClr val="accent6">
                  <a:lumMod val="50000"/>
                </a:schemeClr>
              </a:solidFill>
            </a:endParaRPr>
          </a:p>
          <a:p>
            <a:r>
              <a:rPr lang="es-ES" sz="2400" b="1" dirty="0">
                <a:solidFill>
                  <a:schemeClr val="accent6">
                    <a:lumMod val="50000"/>
                  </a:schemeClr>
                </a:solidFill>
              </a:rPr>
              <a:t>“Cristo podía redimir al hombre de la maldición de la ley… Cristo cargaría la culpa.” </a:t>
            </a:r>
            <a:r>
              <a:rPr lang="es-ES" sz="1800" b="1" dirty="0">
                <a:solidFill>
                  <a:schemeClr val="accent6">
                    <a:lumMod val="50000"/>
                  </a:schemeClr>
                </a:solidFill>
              </a:rPr>
              <a:t>(Id)</a:t>
            </a: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2. </a:t>
            </a:r>
            <a:r>
              <a:rPr lang="es-MX" sz="2400" b="1" dirty="0">
                <a:solidFill>
                  <a:srgbClr val="FFFFCC"/>
                </a:solidFill>
              </a:rPr>
              <a:t>¿</a:t>
            </a:r>
            <a:r>
              <a:rPr lang="es-MX" sz="2400" b="1" dirty="0">
                <a:solidFill>
                  <a:schemeClr val="bg1"/>
                </a:solidFill>
              </a:rPr>
              <a:t>Qué ha hecho Dios por nosotros mediante su Hijo Jesucristo</a:t>
            </a:r>
            <a:r>
              <a:rPr lang="es-MX" sz="2400" b="1" dirty="0">
                <a:solidFill>
                  <a:srgbClr val="FFFFCC"/>
                </a:solidFill>
              </a:rPr>
              <a:t>?</a:t>
            </a:r>
            <a:r>
              <a:rPr lang="es-MX" sz="2400" b="1" dirty="0">
                <a:solidFill>
                  <a:srgbClr val="FFCC99"/>
                </a:solidFill>
              </a:rPr>
              <a:t> </a:t>
            </a:r>
            <a:r>
              <a:rPr lang="es-MX" sz="2000" b="1" dirty="0">
                <a:solidFill>
                  <a:srgbClr val="FFCC99"/>
                </a:solidFill>
              </a:rPr>
              <a:t>Efesios 2:4- 10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783"/>
            <a:ext cx="8064127" cy="4578391"/>
          </a:xfrm>
        </p:spPr>
        <p:txBody>
          <a:bodyPr/>
          <a:lstStyle/>
          <a:p>
            <a:r>
              <a:rPr lang="es-ES" sz="2400" b="1" dirty="0">
                <a:solidFill>
                  <a:schemeClr val="accent6">
                    <a:lumMod val="50000"/>
                  </a:schemeClr>
                </a:solidFill>
              </a:rPr>
              <a:t>La Escritura dice: “Sed, pues, imitadores de Dios como hijos amados… andad como hijos de luz.” </a:t>
            </a:r>
            <a:r>
              <a:rPr lang="es-ES" sz="1800" b="1" dirty="0">
                <a:solidFill>
                  <a:schemeClr val="accent6">
                    <a:lumMod val="50000"/>
                  </a:schemeClr>
                </a:solidFill>
              </a:rPr>
              <a:t>(Ef. 5:1, 8)</a:t>
            </a:r>
          </a:p>
          <a:p>
            <a:r>
              <a:rPr lang="es-ES" sz="2400" b="1" dirty="0">
                <a:solidFill>
                  <a:schemeClr val="accent6">
                    <a:lumMod val="50000"/>
                  </a:schemeClr>
                </a:solidFill>
              </a:rPr>
              <a:t>“Los creyentes deben alejarse de la oscuridad de su pasado y andar como hijos de luz” (Ef. 5:8-10), imitando el amor del Padre. De nuevo Pablo nos advierte que nos alejemos de las obras infructuosas de las tinieblas, hechas en oculto </a:t>
            </a:r>
            <a:r>
              <a:rPr lang="es-ES" sz="1800" b="1" dirty="0">
                <a:solidFill>
                  <a:schemeClr val="accent6">
                    <a:lumMod val="50000"/>
                  </a:schemeClr>
                </a:solidFill>
              </a:rPr>
              <a:t>(Ef. 5:11, 12)</a:t>
            </a:r>
          </a:p>
          <a:p>
            <a:r>
              <a:rPr lang="es-ES" sz="2400" b="1" dirty="0">
                <a:solidFill>
                  <a:schemeClr val="accent6">
                    <a:lumMod val="50000"/>
                  </a:schemeClr>
                </a:solidFill>
              </a:rPr>
              <a:t>“Pablo amplía la temática de imitar el amor de Dios al aconsejar a los esposos y las esposas cristianos. El amor abnegado de Cristo por la iglesia se convierte en el modelo para los esposos.” </a:t>
            </a:r>
            <a:r>
              <a:rPr lang="es-ES" sz="1800" b="1" dirty="0">
                <a:solidFill>
                  <a:schemeClr val="accent6">
                    <a:lumMod val="50000"/>
                  </a:schemeClr>
                </a:solidFill>
              </a:rPr>
              <a:t>(GEB 145)</a:t>
            </a: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chemeClr val="bg1"/>
                </a:solidFill>
              </a:rPr>
              <a:t>¿Cómo debemos vivir como hijos de luz</a:t>
            </a:r>
            <a:r>
              <a:rPr lang="es-MX" sz="2400" b="1" dirty="0">
                <a:solidFill>
                  <a:srgbClr val="FFFFCC"/>
                </a:solidFill>
              </a:rPr>
              <a:t>? </a:t>
            </a:r>
            <a:r>
              <a:rPr lang="es-MX" sz="2000" b="1" dirty="0">
                <a:solidFill>
                  <a:srgbClr val="FFCC99"/>
                </a:solidFill>
              </a:rPr>
              <a:t>Efesios 5:1, 8- 10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El deseo de imitar a Dios en su carácter, especialmente en el amor; apoyar la ejecución del plan de salvación divino.</a:t>
            </a:r>
          </a:p>
          <a:p>
            <a:pPr>
              <a:lnSpc>
                <a:spcPct val="80000"/>
              </a:lnSpc>
              <a:buFont typeface="Wingdings" pitchFamily="2" charset="2"/>
              <a:buNone/>
            </a:pPr>
            <a:r>
              <a:rPr lang="es-ES" sz="2400" b="1" dirty="0">
                <a:solidFill>
                  <a:schemeClr val="accent6">
                    <a:lumMod val="50000"/>
                  </a:schemeClr>
                </a:solidFill>
              </a:rPr>
              <a:t>	¿Deseas ser semejante a Dios?</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compartir sobre el plan de salvación y del amor de Dios.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536774" y="2599831"/>
            <a:ext cx="1442938" cy="219231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79628</TotalTime>
  <Words>1036</Words>
  <Application>Microsoft Office PowerPoint</Application>
  <PresentationFormat>Presentación en pantalla (4:3)</PresentationFormat>
  <Paragraphs>86</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despertar interés para aprender? </vt:lpstr>
      <vt:lpstr>III. EXPLORA: 1. ¿Qué alcance nos da Pablo sobre el plan de salvación divino? Efesios 1:3-12   </vt:lpstr>
      <vt:lpstr>Presentación de PowerPoint</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Alejandrino Halire Ccahuana</cp:lastModifiedBy>
  <cp:revision>7138</cp:revision>
  <dcterms:created xsi:type="dcterms:W3CDTF">2007-04-17T14:25:21Z</dcterms:created>
  <dcterms:modified xsi:type="dcterms:W3CDTF">2023-09-25T17:58:45Z</dcterms:modified>
</cp:coreProperties>
</file>