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12"/>
  </p:notesMasterIdLst>
  <p:sldIdLst>
    <p:sldId id="256" r:id="rId2"/>
    <p:sldId id="284" r:id="rId3"/>
    <p:sldId id="285" r:id="rId4"/>
    <p:sldId id="286" r:id="rId5"/>
    <p:sldId id="265" r:id="rId6"/>
    <p:sldId id="269" r:id="rId7"/>
    <p:sldId id="282" r:id="rId8"/>
    <p:sldId id="279" r:id="rId9"/>
    <p:sldId id="263" r:id="rId10"/>
    <p:sldId id="281" r:id="rId11"/>
  </p:sldIdLst>
  <p:sldSz cx="9144000" cy="6858000" type="screen4x3"/>
  <p:notesSz cx="6858000" cy="9144000"/>
  <p:defaultTextStyle>
    <a:defPPr>
      <a:defRPr lang="es-MX"/>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a:srgbClr val="FFFF07"/>
    <a:srgbClr val="F2021F"/>
    <a:srgbClr val="F33F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p:cViewPr varScale="1">
        <p:scale>
          <a:sx n="72" d="100"/>
          <a:sy n="72" d="100"/>
        </p:scale>
        <p:origin x="1350"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D3446F-5817-4C25-929D-4F180A64F446}" type="datetimeFigureOut">
              <a:rPr lang="en-US" smtClean="0"/>
              <a:pPr/>
              <a:t>4/12/2023</a:t>
            </a:fld>
            <a:endParaRPr lang="en-U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CF0B65-7D7D-4124-8CC2-64ACEAB319AA}" type="slidenum">
              <a:rPr lang="en-US" smtClean="0"/>
              <a:pPr/>
              <a:t>‹Nº›</a:t>
            </a:fld>
            <a:endParaRPr lang="en-US"/>
          </a:p>
        </p:txBody>
      </p:sp>
    </p:spTree>
    <p:extLst>
      <p:ext uri="{BB962C8B-B14F-4D97-AF65-F5344CB8AC3E}">
        <p14:creationId xmlns:p14="http://schemas.microsoft.com/office/powerpoint/2010/main" val="37569866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5</a:t>
            </a:fld>
            <a:endParaRPr lang="en-US"/>
          </a:p>
        </p:txBody>
      </p:sp>
    </p:spTree>
    <p:extLst>
      <p:ext uri="{BB962C8B-B14F-4D97-AF65-F5344CB8AC3E}">
        <p14:creationId xmlns:p14="http://schemas.microsoft.com/office/powerpoint/2010/main" val="19461554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6</a:t>
            </a:fld>
            <a:endParaRPr lang="en-US"/>
          </a:p>
        </p:txBody>
      </p:sp>
    </p:spTree>
    <p:extLst>
      <p:ext uri="{BB962C8B-B14F-4D97-AF65-F5344CB8AC3E}">
        <p14:creationId xmlns:p14="http://schemas.microsoft.com/office/powerpoint/2010/main" val="6098588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PE" dirty="0"/>
              <a:t> </a:t>
            </a:r>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7</a:t>
            </a:fld>
            <a:endParaRPr lang="en-US"/>
          </a:p>
        </p:txBody>
      </p:sp>
    </p:spTree>
    <p:extLst>
      <p:ext uri="{BB962C8B-B14F-4D97-AF65-F5344CB8AC3E}">
        <p14:creationId xmlns:p14="http://schemas.microsoft.com/office/powerpoint/2010/main" val="23899007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3ED0F7BE-E3AA-46EA-A2AF-7CD581104091}" type="slidenum">
              <a:rPr lang="es-MX"/>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450013" y="228600"/>
            <a:ext cx="2084387" cy="5791200"/>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195263" y="228600"/>
            <a:ext cx="6102350" cy="579120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623415EB-96B7-43E0-822F-C9D61E0D6D5A}" type="slidenum">
              <a:rPr lang="es-MX"/>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EA168BFF-7334-4524-B060-8FA62EB200FE}" type="slidenum">
              <a:rPr lang="es-MX"/>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6096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0329015A-E9DF-4999-BA96-80B4C3B68754}" type="slidenum">
              <a:rPr lang="es-MX"/>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Rectangle 8"/>
          <p:cNvSpPr>
            <a:spLocks noGrp="1" noChangeArrowheads="1"/>
          </p:cNvSpPr>
          <p:nvPr>
            <p:ph type="dt" sz="half" idx="10"/>
          </p:nvPr>
        </p:nvSpPr>
        <p:spPr>
          <a:ln/>
        </p:spPr>
        <p:txBody>
          <a:bodyPr/>
          <a:lstStyle>
            <a:lvl1pPr>
              <a:defRPr/>
            </a:lvl1pPr>
          </a:lstStyle>
          <a:p>
            <a:pPr>
              <a:defRPr/>
            </a:pPr>
            <a:endParaRPr lang="es-MX"/>
          </a:p>
        </p:txBody>
      </p:sp>
      <p:sp>
        <p:nvSpPr>
          <p:cNvPr id="8" name="Rectangle 9"/>
          <p:cNvSpPr>
            <a:spLocks noGrp="1" noChangeArrowheads="1"/>
          </p:cNvSpPr>
          <p:nvPr>
            <p:ph type="ftr" sz="quarter" idx="11"/>
          </p:nvPr>
        </p:nvSpPr>
        <p:spPr>
          <a:ln/>
        </p:spPr>
        <p:txBody>
          <a:bodyPr/>
          <a:lstStyle>
            <a:lvl1pPr>
              <a:defRPr/>
            </a:lvl1pPr>
          </a:lstStyle>
          <a:p>
            <a:pPr>
              <a:defRPr/>
            </a:pPr>
            <a:endParaRPr lang="es-MX"/>
          </a:p>
        </p:txBody>
      </p:sp>
      <p:sp>
        <p:nvSpPr>
          <p:cNvPr id="9" name="Rectangle 10"/>
          <p:cNvSpPr>
            <a:spLocks noGrp="1" noChangeArrowheads="1"/>
          </p:cNvSpPr>
          <p:nvPr>
            <p:ph type="sldNum" sz="quarter" idx="12"/>
          </p:nvPr>
        </p:nvSpPr>
        <p:spPr>
          <a:ln/>
        </p:spPr>
        <p:txBody>
          <a:bodyPr/>
          <a:lstStyle>
            <a:lvl1pPr>
              <a:defRPr/>
            </a:lvl1pPr>
          </a:lstStyle>
          <a:p>
            <a:fld id="{CC867857-65F8-4624-9800-9A1D2E106D71}" type="slidenum">
              <a:rPr lang="es-MX"/>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Rectangle 8"/>
          <p:cNvSpPr>
            <a:spLocks noGrp="1" noChangeArrowheads="1"/>
          </p:cNvSpPr>
          <p:nvPr>
            <p:ph type="dt" sz="half" idx="10"/>
          </p:nvPr>
        </p:nvSpPr>
        <p:spPr>
          <a:ln/>
        </p:spPr>
        <p:txBody>
          <a:bodyPr/>
          <a:lstStyle>
            <a:lvl1pPr>
              <a:defRPr/>
            </a:lvl1pPr>
          </a:lstStyle>
          <a:p>
            <a:pPr>
              <a:defRPr/>
            </a:pPr>
            <a:endParaRPr lang="es-MX"/>
          </a:p>
        </p:txBody>
      </p:sp>
      <p:sp>
        <p:nvSpPr>
          <p:cNvPr id="4" name="Rectangle 9"/>
          <p:cNvSpPr>
            <a:spLocks noGrp="1" noChangeArrowheads="1"/>
          </p:cNvSpPr>
          <p:nvPr>
            <p:ph type="ftr" sz="quarter" idx="11"/>
          </p:nvPr>
        </p:nvSpPr>
        <p:spPr>
          <a:ln/>
        </p:spPr>
        <p:txBody>
          <a:bodyPr/>
          <a:lstStyle>
            <a:lvl1pPr>
              <a:defRPr/>
            </a:lvl1pPr>
          </a:lstStyle>
          <a:p>
            <a:pPr>
              <a:defRPr/>
            </a:pPr>
            <a:endParaRPr lang="es-MX"/>
          </a:p>
        </p:txBody>
      </p:sp>
      <p:sp>
        <p:nvSpPr>
          <p:cNvPr id="5" name="Rectangle 10"/>
          <p:cNvSpPr>
            <a:spLocks noGrp="1" noChangeArrowheads="1"/>
          </p:cNvSpPr>
          <p:nvPr>
            <p:ph type="sldNum" sz="quarter" idx="12"/>
          </p:nvPr>
        </p:nvSpPr>
        <p:spPr>
          <a:ln/>
        </p:spPr>
        <p:txBody>
          <a:bodyPr/>
          <a:lstStyle>
            <a:lvl1pPr>
              <a:defRPr/>
            </a:lvl1pPr>
          </a:lstStyle>
          <a:p>
            <a:fld id="{64F4103F-56A9-456A-BBC1-4F8FE456CDB3}" type="slidenum">
              <a:rPr lang="es-MX"/>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s-MX"/>
          </a:p>
        </p:txBody>
      </p:sp>
      <p:sp>
        <p:nvSpPr>
          <p:cNvPr id="3" name="Rectangle 9"/>
          <p:cNvSpPr>
            <a:spLocks noGrp="1" noChangeArrowheads="1"/>
          </p:cNvSpPr>
          <p:nvPr>
            <p:ph type="ftr" sz="quarter" idx="11"/>
          </p:nvPr>
        </p:nvSpPr>
        <p:spPr>
          <a:ln/>
        </p:spPr>
        <p:txBody>
          <a:bodyPr/>
          <a:lstStyle>
            <a:lvl1pPr>
              <a:defRPr/>
            </a:lvl1pPr>
          </a:lstStyle>
          <a:p>
            <a:pPr>
              <a:defRPr/>
            </a:pPr>
            <a:endParaRPr lang="es-MX"/>
          </a:p>
        </p:txBody>
      </p:sp>
      <p:sp>
        <p:nvSpPr>
          <p:cNvPr id="4" name="Rectangle 10"/>
          <p:cNvSpPr>
            <a:spLocks noGrp="1" noChangeArrowheads="1"/>
          </p:cNvSpPr>
          <p:nvPr>
            <p:ph type="sldNum" sz="quarter" idx="12"/>
          </p:nvPr>
        </p:nvSpPr>
        <p:spPr>
          <a:ln/>
        </p:spPr>
        <p:txBody>
          <a:bodyPr/>
          <a:lstStyle>
            <a:lvl1pPr>
              <a:defRPr/>
            </a:lvl1pPr>
          </a:lstStyle>
          <a:p>
            <a:fld id="{609F1150-F025-40A1-8C0E-A093890BB6AB}" type="slidenum">
              <a:rPr lang="es-MX"/>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2DD5691C-32EC-415A-9C86-A5A11EA90AD1}" type="slidenum">
              <a:rPr lang="es-MX"/>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0D6CC3B3-BC7B-4C19-A548-5E4108AA5E31}" type="slidenum">
              <a:rPr lang="es-MX"/>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2722B1C7-C32D-491F-9835-10D9D954E90D}" type="slidenum">
              <a:rPr lang="es-MX"/>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152400"/>
            <a:ext cx="8686800" cy="6096000"/>
            <a:chOff x="0" y="96"/>
            <a:chExt cx="5472" cy="3840"/>
          </a:xfrm>
        </p:grpSpPr>
        <p:sp>
          <p:nvSpPr>
            <p:cNvPr id="1032" name="AutoShape 3"/>
            <p:cNvSpPr>
              <a:spLocks noChangeArrowheads="1"/>
            </p:cNvSpPr>
            <p:nvPr/>
          </p:nvSpPr>
          <p:spPr bwMode="auto">
            <a:xfrm>
              <a:off x="240" y="336"/>
              <a:ext cx="5232" cy="3600"/>
            </a:xfrm>
            <a:prstGeom prst="roundRect">
              <a:avLst>
                <a:gd name="adj" fmla="val 13727"/>
              </a:avLst>
            </a:prstGeom>
            <a:noFill/>
            <a:ln w="50800">
              <a:solidFill>
                <a:schemeClr val="bg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s-ES" sz="2400">
                <a:latin typeface="Times New Roman" panose="02020603050405020304" pitchFamily="18" charset="0"/>
              </a:endParaRPr>
            </a:p>
          </p:txBody>
        </p:sp>
        <p:sp>
          <p:nvSpPr>
            <p:cNvPr id="1033" name="AutoShape 4"/>
            <p:cNvSpPr>
              <a:spLocks noChangeArrowheads="1"/>
            </p:cNvSpPr>
            <p:nvPr/>
          </p:nvSpPr>
          <p:spPr bwMode="blackWhite">
            <a:xfrm>
              <a:off x="0" y="96"/>
              <a:ext cx="5376" cy="768"/>
            </a:xfrm>
            <a:custGeom>
              <a:avLst/>
              <a:gdLst>
                <a:gd name="T0" fmla="*/ 0 w 7000"/>
                <a:gd name="T1" fmla="*/ 0 h 1000"/>
                <a:gd name="T2" fmla="*/ 2261 w 7000"/>
                <a:gd name="T3" fmla="*/ 0 h 1000"/>
                <a:gd name="T4" fmla="*/ 2435 w 7000"/>
                <a:gd name="T5" fmla="*/ 174 h 1000"/>
                <a:gd name="T6" fmla="*/ 2262 w 7000"/>
                <a:gd name="T7" fmla="*/ 348 h 1000"/>
                <a:gd name="T8" fmla="*/ 0 w 7000"/>
                <a:gd name="T9" fmla="*/ 348 h 1000"/>
                <a:gd name="T10" fmla="*/ 0 60000 65536"/>
                <a:gd name="T11" fmla="*/ 0 60000 65536"/>
                <a:gd name="T12" fmla="*/ 0 60000 65536"/>
                <a:gd name="T13" fmla="*/ 0 60000 65536"/>
                <a:gd name="T14" fmla="*/ 0 60000 65536"/>
                <a:gd name="T15" fmla="*/ 0 w 7000"/>
                <a:gd name="T16" fmla="*/ 0 h 1000"/>
                <a:gd name="T17" fmla="*/ 3500 w 7000"/>
                <a:gd name="T18" fmla="*/ 1000 h 1000"/>
              </a:gdLst>
              <a:ahLst/>
              <a:cxnLst>
                <a:cxn ang="T10">
                  <a:pos x="T0" y="T1"/>
                </a:cxn>
                <a:cxn ang="T11">
                  <a:pos x="T2" y="T3"/>
                </a:cxn>
                <a:cxn ang="T12">
                  <a:pos x="T4" y="T5"/>
                </a:cxn>
                <a:cxn ang="T13">
                  <a:pos x="T6" y="T7"/>
                </a:cxn>
                <a:cxn ang="T14">
                  <a:pos x="T8" y="T9"/>
                </a:cxn>
              </a:cxnLst>
              <a:rect l="T15" t="T16" r="T17" b="T18"/>
              <a:pathLst>
                <a:path w="7000" h="1000">
                  <a:moveTo>
                    <a:pt x="0" y="0"/>
                  </a:moveTo>
                  <a:lnTo>
                    <a:pt x="6499" y="0"/>
                  </a:lnTo>
                  <a:cubicBezTo>
                    <a:pt x="6776" y="0"/>
                    <a:pt x="7000" y="223"/>
                    <a:pt x="7000" y="500"/>
                  </a:cubicBezTo>
                  <a:cubicBezTo>
                    <a:pt x="7000" y="776"/>
                    <a:pt x="6776" y="999"/>
                    <a:pt x="6500" y="1000"/>
                  </a:cubicBezTo>
                  <a:lnTo>
                    <a:pt x="0" y="1000"/>
                  </a:lnTo>
                  <a:lnTo>
                    <a:pt x="0" y="0"/>
                  </a:lnTo>
                  <a:close/>
                </a:path>
              </a:pathLst>
            </a:custGeom>
            <a:solidFill>
              <a:schemeClr val="folHlink"/>
            </a:solidFill>
            <a:ln w="9525">
              <a:noFill/>
              <a:miter lim="800000"/>
              <a:headEnd/>
              <a:tailEnd/>
            </a:ln>
          </p:spPr>
          <p:txBody>
            <a:bodyPr/>
            <a:lstStyle/>
            <a:p>
              <a:endParaRPr lang="es-ES"/>
            </a:p>
          </p:txBody>
        </p:sp>
        <p:sp>
          <p:nvSpPr>
            <p:cNvPr id="1034" name="Line 5"/>
            <p:cNvSpPr>
              <a:spLocks noChangeShapeType="1"/>
            </p:cNvSpPr>
            <p:nvPr/>
          </p:nvSpPr>
          <p:spPr bwMode="auto">
            <a:xfrm>
              <a:off x="0" y="768"/>
              <a:ext cx="5088" cy="0"/>
            </a:xfrm>
            <a:prstGeom prst="line">
              <a:avLst/>
            </a:prstGeom>
            <a:noFill/>
            <a:ln w="38100">
              <a:solidFill>
                <a:schemeClr val="bg1"/>
              </a:solidFill>
              <a:round/>
              <a:headEnd/>
              <a:tailEnd/>
            </a:ln>
          </p:spPr>
          <p:txBody>
            <a:bodyPr/>
            <a:lstStyle/>
            <a:p>
              <a:endParaRPr lang="es-ES"/>
            </a:p>
          </p:txBody>
        </p:sp>
      </p:grpSp>
      <p:sp>
        <p:nvSpPr>
          <p:cNvPr id="1027" name="Rectangle 6"/>
          <p:cNvSpPr>
            <a:spLocks noGrp="1" noChangeArrowheads="1"/>
          </p:cNvSpPr>
          <p:nvPr>
            <p:ph type="title"/>
          </p:nvPr>
        </p:nvSpPr>
        <p:spPr bwMode="auto">
          <a:xfrm>
            <a:off x="195263" y="228600"/>
            <a:ext cx="8015287"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MX"/>
              <a:t>Haga clic para cambiar el estilo de título	</a:t>
            </a:r>
          </a:p>
        </p:txBody>
      </p:sp>
      <p:sp>
        <p:nvSpPr>
          <p:cNvPr id="1028" name="Rectangle 7"/>
          <p:cNvSpPr>
            <a:spLocks noGrp="1" noChangeArrowheads="1"/>
          </p:cNvSpPr>
          <p:nvPr>
            <p:ph type="body" idx="1"/>
          </p:nvPr>
        </p:nvSpPr>
        <p:spPr bwMode="auto">
          <a:xfrm>
            <a:off x="609600" y="1600200"/>
            <a:ext cx="79248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MX"/>
              <a:t>Haga clic para modificar el estilo de texto del patrón</a:t>
            </a:r>
          </a:p>
          <a:p>
            <a:pPr lvl="1"/>
            <a:r>
              <a:rPr lang="es-MX"/>
              <a:t>Segundo nivel</a:t>
            </a:r>
          </a:p>
          <a:p>
            <a:pPr lvl="2"/>
            <a:r>
              <a:rPr lang="es-MX"/>
              <a:t>Tercer nivel</a:t>
            </a:r>
          </a:p>
          <a:p>
            <a:pPr lvl="3"/>
            <a:r>
              <a:rPr lang="es-MX"/>
              <a:t>Cuarto nivel</a:t>
            </a:r>
          </a:p>
          <a:p>
            <a:pPr lvl="4"/>
            <a:r>
              <a:rPr lang="es-MX"/>
              <a:t>Quinto nivel</a:t>
            </a:r>
          </a:p>
        </p:txBody>
      </p:sp>
      <p:sp>
        <p:nvSpPr>
          <p:cNvPr id="10248"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s-MX"/>
          </a:p>
        </p:txBody>
      </p:sp>
      <p:sp>
        <p:nvSpPr>
          <p:cNvPr id="10249"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pPr>
              <a:defRPr/>
            </a:pPr>
            <a:endParaRPr lang="es-MX"/>
          </a:p>
        </p:txBody>
      </p:sp>
      <p:sp>
        <p:nvSpPr>
          <p:cNvPr id="10250"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defRPr>
            </a:lvl1pPr>
          </a:lstStyle>
          <a:p>
            <a:fld id="{66EC6A28-46CA-4EDE-9959-40C3B0A1AC0A}" type="slidenum">
              <a:rPr lang="es-MX"/>
              <a:pPr/>
              <a:t>‹Nº›</a:t>
            </a:fld>
            <a:endParaRPr lang="es-MX"/>
          </a:p>
        </p:txBody>
      </p:sp>
    </p:spTree>
  </p:cSld>
  <p:clrMap bg1="lt1" tx1="dk1" bg2="lt2" tx2="dk2" accent1="accent1" accent2="accent2" accent3="accent3" accent4="accent4" accent5="accent5" accent6="accent6" hlink="hlink" folHlink="folHlink"/>
  <p:sldLayoutIdLst>
    <p:sldLayoutId id="2147483665" r:id="rId1"/>
    <p:sldLayoutId id="2147483664" r:id="rId2"/>
    <p:sldLayoutId id="2147483663" r:id="rId3"/>
    <p:sldLayoutId id="2147483662" r:id="rId4"/>
    <p:sldLayoutId id="2147483661" r:id="rId5"/>
    <p:sldLayoutId id="2147483660" r:id="rId6"/>
    <p:sldLayoutId id="2147483659" r:id="rId7"/>
    <p:sldLayoutId id="2147483658" r:id="rId8"/>
    <p:sldLayoutId id="2147483657" r:id="rId9"/>
    <p:sldLayoutId id="2147483656" r:id="rId10"/>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28">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2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2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2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8" grpId="0" build="p">
        <p:tmplLst>
          <p:tmpl lvl="1">
            <p:tnLst>
              <p:par>
                <p:cTn presetID="1" presetClass="entr" presetSubtype="0" fill="hold" nodeType="click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Lst>
      </p:bldP>
    </p:bld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defRPr>
      </a:lvl2pPr>
      <a:lvl3pPr algn="l" rtl="0" eaLnBrk="0" fontAlgn="base" hangingPunct="0">
        <a:spcBef>
          <a:spcPct val="0"/>
        </a:spcBef>
        <a:spcAft>
          <a:spcPct val="0"/>
        </a:spcAft>
        <a:defRPr sz="4200">
          <a:solidFill>
            <a:schemeClr val="tx2"/>
          </a:solidFill>
          <a:latin typeface="Arial" charset="0"/>
        </a:defRPr>
      </a:lvl3pPr>
      <a:lvl4pPr algn="l" rtl="0" eaLnBrk="0" fontAlgn="base" hangingPunct="0">
        <a:spcBef>
          <a:spcPct val="0"/>
        </a:spcBef>
        <a:spcAft>
          <a:spcPct val="0"/>
        </a:spcAft>
        <a:defRPr sz="4200">
          <a:solidFill>
            <a:schemeClr val="tx2"/>
          </a:solidFill>
          <a:latin typeface="Arial" charset="0"/>
        </a:defRPr>
      </a:lvl4pPr>
      <a:lvl5pPr algn="l" rtl="0" eaLnBrk="0" fontAlgn="base" hangingPunct="0">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l"/>
        <a:defRPr sz="2400">
          <a:solidFill>
            <a:schemeClr val="tx1"/>
          </a:solidFill>
          <a:latin typeface="+mn-lt"/>
        </a:defRPr>
      </a:lvl3pPr>
      <a:lvl4pPr marL="1600200" indent="-228600" algn="l" rtl="0" eaLnBrk="0" fontAlgn="base" hangingPunct="0">
        <a:spcBef>
          <a:spcPct val="20000"/>
        </a:spcBef>
        <a:spcAft>
          <a:spcPct val="0"/>
        </a:spcAft>
        <a:buClr>
          <a:schemeClr val="hlink"/>
        </a:buClr>
        <a:buSzPct val="60000"/>
        <a:buFont typeface="Wingdings" pitchFamily="2" charset="2"/>
        <a:buChar char="l"/>
        <a:defRPr sz="2000">
          <a:solidFill>
            <a:schemeClr val="tx1"/>
          </a:solidFill>
          <a:latin typeface="+mn-lt"/>
        </a:defRPr>
      </a:lvl4pPr>
      <a:lvl5pPr marL="2057400" indent="-228600" algn="l" rtl="0" eaLnBrk="0" fontAlgn="base" hangingPunct="0">
        <a:spcBef>
          <a:spcPct val="20000"/>
        </a:spcBef>
        <a:spcAft>
          <a:spcPct val="0"/>
        </a:spcAft>
        <a:buClr>
          <a:schemeClr val="bg2"/>
        </a:buClr>
        <a:buSzPct val="40000"/>
        <a:buFont typeface="Wingdings" pitchFamily="2" charset="2"/>
        <a:buChar char="l"/>
        <a:defRPr sz="2000">
          <a:solidFill>
            <a:schemeClr val="tx1"/>
          </a:solidFill>
          <a:latin typeface="+mn-lt"/>
        </a:defRPr>
      </a:lvl5pPr>
      <a:lvl6pPr marL="25146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6pPr>
      <a:lvl7pPr marL="29718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7pPr>
      <a:lvl8pPr marL="34290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8pPr>
      <a:lvl9pPr marL="38862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hyperlink" Target="http://decalogo-janohalire.blogspot.com/p/escuela-sabatica.html" TargetMode="External"/><Relationship Id="rId2" Type="http://schemas.openxmlformats.org/officeDocument/2006/relationships/image" Target="../media/image5.jpeg"/><Relationship Id="rId1" Type="http://schemas.openxmlformats.org/officeDocument/2006/relationships/slideLayout" Target="../slideLayouts/slideLayout6.xml"/><Relationship Id="rId6" Type="http://schemas.openxmlformats.org/officeDocument/2006/relationships/image" Target="../media/image6.png"/><Relationship Id="rId5" Type="http://schemas.openxmlformats.org/officeDocument/2006/relationships/hyperlink" Target="http://decalogo-janohalire.blogspot.com/" TargetMode="External"/><Relationship Id="rId4" Type="http://schemas.openxmlformats.org/officeDocument/2006/relationships/hyperlink" Target="https://www.recursos-biblicos.com/"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2 CuadroTexto"/>
          <p:cNvSpPr txBox="1">
            <a:spLocks noChangeArrowheads="1"/>
          </p:cNvSpPr>
          <p:nvPr/>
        </p:nvSpPr>
        <p:spPr bwMode="auto">
          <a:xfrm>
            <a:off x="4857750" y="285750"/>
            <a:ext cx="2520950" cy="304800"/>
          </a:xfrm>
          <a:prstGeom prst="rect">
            <a:avLst/>
          </a:prstGeom>
          <a:noFill/>
          <a:ln w="9525">
            <a:noFill/>
            <a:miter lim="800000"/>
            <a:headEnd/>
            <a:tailEnd/>
          </a:ln>
        </p:spPr>
        <p:txBody>
          <a:bodyPr>
            <a:spAutoFit/>
          </a:bodyPr>
          <a:lstStyle/>
          <a:p>
            <a:pPr algn="r" eaLnBrk="1" hangingPunct="1"/>
            <a:r>
              <a:rPr lang="es-ES" sz="1400" dirty="0">
                <a:solidFill>
                  <a:srgbClr val="E8E8FA"/>
                </a:solidFill>
              </a:rPr>
              <a:t>15 de abril 2023</a:t>
            </a:r>
          </a:p>
        </p:txBody>
      </p:sp>
      <p:sp>
        <p:nvSpPr>
          <p:cNvPr id="2052" name="Text Box 8"/>
          <p:cNvSpPr txBox="1">
            <a:spLocks noChangeArrowheads="1"/>
          </p:cNvSpPr>
          <p:nvPr/>
        </p:nvSpPr>
        <p:spPr bwMode="auto">
          <a:xfrm>
            <a:off x="323850" y="663575"/>
            <a:ext cx="7734300" cy="369332"/>
          </a:xfrm>
          <a:prstGeom prst="rect">
            <a:avLst/>
          </a:prstGeom>
          <a:noFill/>
          <a:ln w="9525">
            <a:noFill/>
            <a:miter lim="800000"/>
            <a:headEnd/>
            <a:tailEnd/>
          </a:ln>
        </p:spPr>
        <p:txBody>
          <a:bodyPr>
            <a:spAutoFit/>
          </a:bodyPr>
          <a:lstStyle/>
          <a:p>
            <a:pPr eaLnBrk="1" hangingPunct="1"/>
            <a:r>
              <a:rPr lang="es-MX" dirty="0">
                <a:solidFill>
                  <a:schemeClr val="bg1"/>
                </a:solidFill>
                <a:latin typeface="Arial Black" pitchFamily="34" charset="0"/>
              </a:rPr>
              <a:t>EL EVANGELIO ETERNO </a:t>
            </a:r>
          </a:p>
        </p:txBody>
      </p:sp>
      <p:sp>
        <p:nvSpPr>
          <p:cNvPr id="2053" name="Text Box 10"/>
          <p:cNvSpPr txBox="1">
            <a:spLocks noChangeArrowheads="1"/>
          </p:cNvSpPr>
          <p:nvPr/>
        </p:nvSpPr>
        <p:spPr bwMode="auto">
          <a:xfrm>
            <a:off x="1692275" y="5768975"/>
            <a:ext cx="5686425" cy="400110"/>
          </a:xfrm>
          <a:prstGeom prst="rect">
            <a:avLst/>
          </a:prstGeom>
          <a:noFill/>
          <a:ln w="9525">
            <a:noFill/>
            <a:miter lim="800000"/>
            <a:headEnd/>
            <a:tailEnd/>
          </a:ln>
        </p:spPr>
        <p:txBody>
          <a:bodyPr wrap="square">
            <a:spAutoFit/>
          </a:bodyPr>
          <a:lstStyle/>
          <a:p>
            <a:pPr algn="just" eaLnBrk="1" hangingPunct="1"/>
            <a:r>
              <a:rPr lang="es-MX" sz="2000" dirty="0">
                <a:solidFill>
                  <a:srgbClr val="F2021F"/>
                </a:solidFill>
                <a:latin typeface="Arial Black" pitchFamily="34" charset="0"/>
              </a:rPr>
              <a:t>TEXTO CLAVE:</a:t>
            </a:r>
            <a:r>
              <a:rPr lang="es-MX" sz="2000" dirty="0">
                <a:solidFill>
                  <a:schemeClr val="folHlink"/>
                </a:solidFill>
                <a:latin typeface="Arial Black" pitchFamily="34" charset="0"/>
              </a:rPr>
              <a:t> Apocalipsis 14:6</a:t>
            </a:r>
          </a:p>
        </p:txBody>
      </p:sp>
      <p:sp>
        <p:nvSpPr>
          <p:cNvPr id="2054" name="Rectangle 11"/>
          <p:cNvSpPr>
            <a:spLocks noChangeArrowheads="1"/>
          </p:cNvSpPr>
          <p:nvPr/>
        </p:nvSpPr>
        <p:spPr bwMode="auto">
          <a:xfrm>
            <a:off x="2044700" y="6381750"/>
            <a:ext cx="5165725" cy="304800"/>
          </a:xfrm>
          <a:prstGeom prst="rect">
            <a:avLst/>
          </a:prstGeom>
          <a:noFill/>
          <a:ln w="9525">
            <a:noFill/>
            <a:miter lim="800000"/>
            <a:headEnd/>
            <a:tailEnd/>
          </a:ln>
        </p:spPr>
        <p:txBody>
          <a:bodyPr>
            <a:spAutoFit/>
          </a:bodyPr>
          <a:lstStyle/>
          <a:p>
            <a:pPr algn="ctr" eaLnBrk="1" hangingPunct="1"/>
            <a:r>
              <a:rPr lang="es-ES" sz="1400" b="1" dirty="0">
                <a:solidFill>
                  <a:schemeClr val="bg2"/>
                </a:solidFill>
              </a:rPr>
              <a:t>Escuela Sabática – 2° Trimestre de 2023</a:t>
            </a:r>
            <a:endParaRPr lang="es-MX" sz="1400" b="1" dirty="0">
              <a:solidFill>
                <a:schemeClr val="bg2"/>
              </a:solidFill>
            </a:endParaRPr>
          </a:p>
        </p:txBody>
      </p:sp>
      <p:sp>
        <p:nvSpPr>
          <p:cNvPr id="2055" name="Rectangle 9"/>
          <p:cNvSpPr>
            <a:spLocks noChangeArrowheads="1"/>
          </p:cNvSpPr>
          <p:nvPr/>
        </p:nvSpPr>
        <p:spPr bwMode="auto">
          <a:xfrm>
            <a:off x="323850" y="260350"/>
            <a:ext cx="1584325" cy="369332"/>
          </a:xfrm>
          <a:prstGeom prst="rect">
            <a:avLst/>
          </a:prstGeom>
          <a:noFill/>
          <a:ln w="9525">
            <a:noFill/>
            <a:miter lim="800000"/>
            <a:headEnd/>
            <a:tailEnd/>
          </a:ln>
        </p:spPr>
        <p:txBody>
          <a:bodyPr>
            <a:spAutoFit/>
          </a:bodyPr>
          <a:lstStyle/>
          <a:p>
            <a:pPr eaLnBrk="1" hangingPunct="1"/>
            <a:r>
              <a:rPr lang="es-ES" dirty="0">
                <a:solidFill>
                  <a:srgbClr val="F2021F"/>
                </a:solidFill>
                <a:latin typeface="Arial Black" pitchFamily="34" charset="0"/>
              </a:rPr>
              <a:t>Lección 03</a:t>
            </a:r>
            <a:endParaRPr lang="es-MX" dirty="0">
              <a:solidFill>
                <a:srgbClr val="FFFF07"/>
              </a:solidFill>
            </a:endParaRPr>
          </a:p>
        </p:txBody>
      </p:sp>
      <p:pic>
        <p:nvPicPr>
          <p:cNvPr id="5" name="Imagen 4">
            <a:extLst>
              <a:ext uri="{FF2B5EF4-FFF2-40B4-BE49-F238E27FC236}">
                <a16:creationId xmlns:a16="http://schemas.microsoft.com/office/drawing/2014/main" id="{47A2B1E7-9246-5895-E6CE-B4DCC12FE504}"/>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909549" y="1686986"/>
            <a:ext cx="5241608" cy="3931206"/>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250825" y="206375"/>
            <a:ext cx="8015288" cy="914400"/>
          </a:xfrm>
          <a:prstGeom prst="rect">
            <a:avLst/>
          </a:prstGeom>
          <a:noFill/>
          <a:ln>
            <a:noFill/>
          </a:ln>
        </p:spPr>
        <p:txBody>
          <a:bodyPr anchor="ctr"/>
          <a:lst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defRPr>
            </a:lvl2pPr>
            <a:lvl3pPr algn="l" rtl="0" eaLnBrk="0" fontAlgn="base" hangingPunct="0">
              <a:spcBef>
                <a:spcPct val="0"/>
              </a:spcBef>
              <a:spcAft>
                <a:spcPct val="0"/>
              </a:spcAft>
              <a:defRPr sz="4200">
                <a:solidFill>
                  <a:schemeClr val="tx2"/>
                </a:solidFill>
                <a:latin typeface="Arial" charset="0"/>
              </a:defRPr>
            </a:lvl3pPr>
            <a:lvl4pPr algn="l" rtl="0" eaLnBrk="0" fontAlgn="base" hangingPunct="0">
              <a:spcBef>
                <a:spcPct val="0"/>
              </a:spcBef>
              <a:spcAft>
                <a:spcPct val="0"/>
              </a:spcAft>
              <a:defRPr sz="4200">
                <a:solidFill>
                  <a:schemeClr val="tx2"/>
                </a:solidFill>
                <a:latin typeface="Arial" charset="0"/>
              </a:defRPr>
            </a:lvl4pPr>
            <a:lvl5pPr algn="l" rtl="0" eaLnBrk="0" fontAlgn="base" hangingPunct="0">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a:lstStyle>
          <a:p>
            <a:pPr>
              <a:defRPr/>
            </a:pPr>
            <a:r>
              <a:rPr lang="es-MX" sz="3200" b="1" kern="0" dirty="0">
                <a:solidFill>
                  <a:srgbClr val="FFFF99"/>
                </a:solidFill>
                <a:latin typeface="Tahoma" panose="020B0604030504040204" pitchFamily="34" charset="0"/>
                <a:ea typeface="Tahoma" panose="020B0604030504040204" pitchFamily="34" charset="0"/>
                <a:cs typeface="Tahoma" panose="020B0604030504040204" pitchFamily="34" charset="0"/>
              </a:rPr>
              <a:t>Créditos</a:t>
            </a:r>
            <a:endParaRPr lang="es-MX" sz="2400" b="1" kern="0" dirty="0">
              <a:solidFill>
                <a:srgbClr val="FFFF99"/>
              </a:solidFill>
              <a:latin typeface="Tahoma" panose="020B0604030504040204" pitchFamily="34" charset="0"/>
              <a:ea typeface="Tahoma" panose="020B0604030504040204" pitchFamily="34" charset="0"/>
              <a:cs typeface="Tahoma" panose="020B0604030504040204" pitchFamily="34" charset="0"/>
            </a:endParaRPr>
          </a:p>
        </p:txBody>
      </p:sp>
      <p:sp>
        <p:nvSpPr>
          <p:cNvPr id="6" name="Rectángulo 5"/>
          <p:cNvSpPr/>
          <p:nvPr/>
        </p:nvSpPr>
        <p:spPr>
          <a:xfrm>
            <a:off x="8532813" y="677863"/>
            <a:ext cx="360362" cy="5472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AR"/>
          </a:p>
        </p:txBody>
      </p:sp>
      <p:pic>
        <p:nvPicPr>
          <p:cNvPr id="9220" name="Picture 4" descr="Jesús sonriente"/>
          <p:cNvPicPr>
            <a:picLocks noChangeAspect="1" noChangeArrowheads="1"/>
          </p:cNvPicPr>
          <p:nvPr/>
        </p:nvPicPr>
        <p:blipFill>
          <a:blip r:embed="rId2"/>
          <a:srcRect/>
          <a:stretch>
            <a:fillRect/>
          </a:stretch>
        </p:blipFill>
        <p:spPr bwMode="auto">
          <a:xfrm>
            <a:off x="327025" y="1341438"/>
            <a:ext cx="8205788" cy="5011737"/>
          </a:xfrm>
          <a:prstGeom prst="rect">
            <a:avLst/>
          </a:prstGeom>
          <a:noFill/>
          <a:ln w="9525">
            <a:noFill/>
            <a:miter lim="800000"/>
            <a:headEnd/>
            <a:tailEnd/>
          </a:ln>
        </p:spPr>
      </p:pic>
      <p:sp>
        <p:nvSpPr>
          <p:cNvPr id="9221" name="Rectangle 2"/>
          <p:cNvSpPr>
            <a:spLocks noChangeArrowheads="1"/>
          </p:cNvSpPr>
          <p:nvPr/>
        </p:nvSpPr>
        <p:spPr bwMode="auto">
          <a:xfrm>
            <a:off x="1979613" y="1844675"/>
            <a:ext cx="6480175" cy="4216539"/>
          </a:xfrm>
          <a:prstGeom prst="rect">
            <a:avLst/>
          </a:prstGeom>
          <a:noFill/>
          <a:ln w="9525">
            <a:noFill/>
            <a:miter lim="800000"/>
            <a:headEnd/>
            <a:tailEnd/>
          </a:ln>
        </p:spPr>
        <p:txBody>
          <a:bodyPr>
            <a:spAutoFit/>
          </a:bodyPr>
          <a:lstStyle/>
          <a:p>
            <a:pPr algn="ctr" eaLnBrk="1" hangingPunct="1"/>
            <a:r>
              <a:rPr lang="es-AR" sz="1600" b="1" dirty="0">
                <a:solidFill>
                  <a:srgbClr val="FFFFCC"/>
                </a:solidFill>
                <a:latin typeface="Tahoma" pitchFamily="34" charset="0"/>
              </a:rPr>
              <a:t>DISEÑO ORIGINAL</a:t>
            </a:r>
          </a:p>
          <a:p>
            <a:pPr algn="ctr" eaLnBrk="1" hangingPunct="1"/>
            <a:r>
              <a:rPr lang="es-AR" sz="1200" b="1" dirty="0">
                <a:solidFill>
                  <a:srgbClr val="FFFFCC"/>
                </a:solidFill>
                <a:latin typeface="Tahoma" pitchFamily="34" charset="0"/>
              </a:rPr>
              <a:t>Lic. Alejandrino </a:t>
            </a:r>
            <a:r>
              <a:rPr lang="es-AR" sz="1200" b="1" dirty="0" err="1">
                <a:solidFill>
                  <a:srgbClr val="FFFFCC"/>
                </a:solidFill>
                <a:latin typeface="Tahoma" pitchFamily="34" charset="0"/>
              </a:rPr>
              <a:t>Halire</a:t>
            </a:r>
            <a:r>
              <a:rPr lang="es-AR" sz="1200" b="1" dirty="0">
                <a:solidFill>
                  <a:srgbClr val="FFFFCC"/>
                </a:solidFill>
                <a:latin typeface="Tahoma" pitchFamily="34" charset="0"/>
              </a:rPr>
              <a:t> </a:t>
            </a:r>
            <a:r>
              <a:rPr lang="es-AR" sz="1200" b="1" dirty="0" err="1">
                <a:solidFill>
                  <a:srgbClr val="FFFFCC"/>
                </a:solidFill>
                <a:latin typeface="Tahoma" pitchFamily="34" charset="0"/>
              </a:rPr>
              <a:t>Ccahuana</a:t>
            </a:r>
            <a:r>
              <a:rPr lang="es-AR" sz="1200" b="1" dirty="0">
                <a:solidFill>
                  <a:srgbClr val="FFFFCC"/>
                </a:solidFill>
                <a:latin typeface="Tahoma" pitchFamily="34" charset="0"/>
              </a:rPr>
              <a:t> </a:t>
            </a:r>
          </a:p>
          <a:p>
            <a:pPr algn="ctr" eaLnBrk="1" hangingPunct="1"/>
            <a:r>
              <a:rPr lang="es-AR" sz="1400" dirty="0">
                <a:solidFill>
                  <a:srgbClr val="FFFFCC"/>
                </a:solidFill>
                <a:latin typeface="Tahoma" pitchFamily="34" charset="0"/>
                <a:hlinkClick r:id="rId3"/>
              </a:rPr>
              <a:t>http://decalogo-janohalire.blogspot.com/p/escuela-sabatica.html</a:t>
            </a:r>
            <a:r>
              <a:rPr lang="es-AR" sz="1000" dirty="0">
                <a:solidFill>
                  <a:srgbClr val="FFFFCC"/>
                </a:solidFill>
                <a:latin typeface="Tahoma" pitchFamily="34" charset="0"/>
              </a:rPr>
              <a:t> </a:t>
            </a:r>
          </a:p>
          <a:p>
            <a:pPr algn="ctr" eaLnBrk="1" hangingPunct="1"/>
            <a:endParaRPr lang="es-AR" sz="1600" b="1" dirty="0">
              <a:latin typeface="Tahoma" pitchFamily="34" charset="0"/>
            </a:endParaRPr>
          </a:p>
          <a:p>
            <a:pPr algn="ctr" eaLnBrk="1" hangingPunct="1"/>
            <a:r>
              <a:rPr lang="es-AR" sz="1600" b="1" dirty="0">
                <a:solidFill>
                  <a:srgbClr val="CCECFF"/>
                </a:solidFill>
                <a:latin typeface="Tahoma" pitchFamily="34" charset="0"/>
              </a:rPr>
              <a:t>Distribución</a:t>
            </a:r>
          </a:p>
          <a:p>
            <a:pPr algn="ctr" eaLnBrk="1" hangingPunct="1"/>
            <a:r>
              <a:rPr lang="es-AR" sz="1600" b="1" dirty="0">
                <a:solidFill>
                  <a:srgbClr val="CCECFF"/>
                </a:solidFill>
                <a:latin typeface="Tahoma" pitchFamily="34" charset="0"/>
              </a:rPr>
              <a:t>Recursos Escuela Sabática ©</a:t>
            </a:r>
          </a:p>
          <a:p>
            <a:pPr algn="ctr" eaLnBrk="1" hangingPunct="1"/>
            <a:endParaRPr lang="es-AR" sz="1200" b="1" dirty="0">
              <a:latin typeface="Tahoma" pitchFamily="34" charset="0"/>
            </a:endParaRPr>
          </a:p>
          <a:p>
            <a:pPr algn="ctr" eaLnBrk="1" hangingPunct="1"/>
            <a:r>
              <a:rPr lang="es-AR" sz="1400" b="1" dirty="0">
                <a:solidFill>
                  <a:schemeClr val="bg1"/>
                </a:solidFill>
                <a:latin typeface="Tahoma" pitchFamily="34" charset="0"/>
              </a:rPr>
              <a:t>Para recibir las próximas lecciones inscríbase enviando un mail a:</a:t>
            </a:r>
          </a:p>
          <a:p>
            <a:pPr algn="ctr" eaLnBrk="1" hangingPunct="1"/>
            <a:r>
              <a:rPr lang="es-PE" sz="1400" u="sng" dirty="0">
                <a:hlinkClick r:id="rId4"/>
              </a:rPr>
              <a:t>www.recursos-biblicos.com</a:t>
            </a:r>
            <a:endParaRPr lang="es-AR" sz="1400" b="1" dirty="0">
              <a:solidFill>
                <a:schemeClr val="bg1"/>
              </a:solidFill>
              <a:latin typeface="Tahoma" pitchFamily="34" charset="0"/>
            </a:endParaRPr>
          </a:p>
          <a:p>
            <a:pPr algn="ctr" eaLnBrk="1" hangingPunct="1">
              <a:buFont typeface="Wingdings" pitchFamily="2" charset="2"/>
              <a:buNone/>
            </a:pPr>
            <a:r>
              <a:rPr lang="es-AR" sz="1200" b="1" dirty="0">
                <a:solidFill>
                  <a:schemeClr val="bg1"/>
                </a:solidFill>
                <a:latin typeface="Tahoma" pitchFamily="34" charset="0"/>
              </a:rPr>
              <a:t> Asunto: Lecciones en </a:t>
            </a:r>
            <a:r>
              <a:rPr lang="es-AR" sz="1200" b="1" dirty="0" err="1">
                <a:solidFill>
                  <a:schemeClr val="bg1"/>
                </a:solidFill>
                <a:latin typeface="Tahoma" pitchFamily="34" charset="0"/>
              </a:rPr>
              <a:t>Powerpoint</a:t>
            </a:r>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a:p>
            <a:pPr algn="ctr" eaLnBrk="1" hangingPunct="1"/>
            <a:endParaRPr lang="es-AR" sz="1400" b="1" dirty="0">
              <a:solidFill>
                <a:schemeClr val="bg1"/>
              </a:solidFill>
              <a:latin typeface="Tahoma" pitchFamily="34" charset="0"/>
            </a:endParaRPr>
          </a:p>
          <a:p>
            <a:pPr algn="ctr" eaLnBrk="1" hangingPunct="1"/>
            <a:r>
              <a:rPr lang="es-AR" sz="1400" b="1" dirty="0">
                <a:solidFill>
                  <a:schemeClr val="bg1"/>
                </a:solidFill>
                <a:latin typeface="Tahoma" pitchFamily="34" charset="0"/>
              </a:rPr>
              <a:t>RECURSOS ADVENTISTAS</a:t>
            </a:r>
          </a:p>
          <a:p>
            <a:pPr algn="ctr" eaLnBrk="1" hangingPunct="1"/>
            <a:r>
              <a:rPr lang="es-AR" sz="1400" b="1" dirty="0">
                <a:solidFill>
                  <a:schemeClr val="bg1"/>
                </a:solidFill>
                <a:latin typeface="Tahoma" pitchFamily="34" charset="0"/>
              </a:rPr>
              <a:t>Recursos gratuitos </a:t>
            </a:r>
          </a:p>
          <a:p>
            <a:pPr algn="ctr" eaLnBrk="1" hangingPunct="1"/>
            <a:endParaRPr lang="es-AR" sz="1200" b="1" dirty="0">
              <a:solidFill>
                <a:schemeClr val="bg1"/>
              </a:solidFill>
              <a:latin typeface="Tahoma" pitchFamily="34" charset="0"/>
            </a:endParaRPr>
          </a:p>
          <a:p>
            <a:pPr algn="ctr" eaLnBrk="1" hangingPunct="1"/>
            <a:r>
              <a:rPr lang="es-AR" sz="1200" b="1" dirty="0">
                <a:solidFill>
                  <a:schemeClr val="bg1"/>
                </a:solidFill>
                <a:latin typeface="Tahoma" pitchFamily="34" charset="0"/>
                <a:hlinkClick r:id="rId5"/>
              </a:rPr>
              <a:t>http://decalogo-janohalire.blogspot.com/</a:t>
            </a:r>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a:p>
            <a:pPr algn="ctr" eaLnBrk="1" hangingPunct="1"/>
            <a:r>
              <a:rPr lang="es-PE" sz="1200" dirty="0"/>
              <a:t>https://www.slideshare.net/ahalirecc</a:t>
            </a:r>
          </a:p>
          <a:p>
            <a:pPr algn="ctr" eaLnBrk="1" hangingPunct="1"/>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p:txBody>
      </p:sp>
      <p:grpSp>
        <p:nvGrpSpPr>
          <p:cNvPr id="9222" name="Group 3"/>
          <p:cNvGrpSpPr>
            <a:grpSpLocks/>
          </p:cNvGrpSpPr>
          <p:nvPr/>
        </p:nvGrpSpPr>
        <p:grpSpPr bwMode="auto">
          <a:xfrm>
            <a:off x="511175" y="5084763"/>
            <a:ext cx="1120775" cy="865187"/>
            <a:chOff x="4694" y="3521"/>
            <a:chExt cx="908" cy="680"/>
          </a:xfrm>
        </p:grpSpPr>
        <p:sp>
          <p:nvSpPr>
            <p:cNvPr id="9223" name="WordArt 4"/>
            <p:cNvSpPr>
              <a:spLocks noChangeArrowheads="1" noChangeShapeType="1" noTextEdit="1"/>
            </p:cNvSpPr>
            <p:nvPr/>
          </p:nvSpPr>
          <p:spPr bwMode="auto">
            <a:xfrm>
              <a:off x="4740" y="3838"/>
              <a:ext cx="804" cy="276"/>
            </a:xfrm>
            <a:prstGeom prst="rect">
              <a:avLst/>
            </a:prstGeom>
          </p:spPr>
          <p:txBody>
            <a:bodyPr wrap="none" fromWordArt="1">
              <a:prstTxWarp prst="textPlain">
                <a:avLst>
                  <a:gd name="adj" fmla="val 50000"/>
                </a:avLst>
              </a:prstTxWarp>
            </a:bodyPr>
            <a:lstStyle/>
            <a:p>
              <a:pPr algn="ctr"/>
              <a:r>
                <a:rPr lang="es-ES" sz="1400" kern="10">
                  <a:ln w="9525">
                    <a:noFill/>
                    <a:round/>
                    <a:headEnd/>
                    <a:tailEnd/>
                  </a:ln>
                  <a:gradFill rotWithShape="1">
                    <a:gsLst>
                      <a:gs pos="0">
                        <a:srgbClr val="FFFF00"/>
                      </a:gs>
                      <a:gs pos="100000">
                        <a:srgbClr val="FF9933"/>
                      </a:gs>
                    </a:gsLst>
                    <a:path path="rect">
                      <a:fillToRect l="50000" t="50000" r="50000" b="50000"/>
                    </a:path>
                  </a:gradFill>
                  <a:effectLst>
                    <a:outerShdw dist="38100" dir="2700000" algn="ctr" rotWithShape="0">
                      <a:srgbClr val="000066">
                        <a:alpha val="79999"/>
                      </a:srgbClr>
                    </a:outerShdw>
                  </a:effectLst>
                  <a:latin typeface="Impact"/>
                </a:rPr>
                <a:t>Recursos</a:t>
              </a:r>
            </a:p>
            <a:p>
              <a:pPr algn="ctr"/>
              <a:r>
                <a:rPr lang="es-ES" sz="1400" kern="10">
                  <a:ln w="9525">
                    <a:noFill/>
                    <a:round/>
                    <a:headEnd/>
                    <a:tailEnd/>
                  </a:ln>
                  <a:gradFill rotWithShape="1">
                    <a:gsLst>
                      <a:gs pos="0">
                        <a:srgbClr val="FFFF00"/>
                      </a:gs>
                      <a:gs pos="100000">
                        <a:srgbClr val="FF9933"/>
                      </a:gs>
                    </a:gsLst>
                    <a:path path="rect">
                      <a:fillToRect l="50000" t="50000" r="50000" b="50000"/>
                    </a:path>
                  </a:gradFill>
                  <a:effectLst>
                    <a:outerShdw dist="38100" dir="2700000" algn="ctr" rotWithShape="0">
                      <a:srgbClr val="000066">
                        <a:alpha val="79999"/>
                      </a:srgbClr>
                    </a:outerShdw>
                  </a:effectLst>
                  <a:latin typeface="Impact"/>
                </a:rPr>
                <a:t>Escuela Sabática</a:t>
              </a:r>
            </a:p>
          </p:txBody>
        </p:sp>
        <p:pic>
          <p:nvPicPr>
            <p:cNvPr id="9224" name="Picture 5" descr="logo IASD - ANI"/>
            <p:cNvPicPr>
              <a:picLocks noChangeAspect="1" noChangeArrowheads="1" noCrop="1"/>
            </p:cNvPicPr>
            <p:nvPr/>
          </p:nvPicPr>
          <p:blipFill>
            <a:blip r:embed="rId6"/>
            <a:srcRect/>
            <a:stretch>
              <a:fillRect/>
            </a:stretch>
          </p:blipFill>
          <p:spPr bwMode="auto">
            <a:xfrm>
              <a:off x="5012" y="3521"/>
              <a:ext cx="288" cy="317"/>
            </a:xfrm>
            <a:prstGeom prst="rect">
              <a:avLst/>
            </a:prstGeom>
            <a:noFill/>
            <a:ln w="9525">
              <a:noFill/>
              <a:miter lim="800000"/>
              <a:headEnd/>
              <a:tailEnd/>
            </a:ln>
          </p:spPr>
        </p:pic>
        <p:sp>
          <p:nvSpPr>
            <p:cNvPr id="9225" name="Line 6"/>
            <p:cNvSpPr>
              <a:spLocks noChangeShapeType="1"/>
            </p:cNvSpPr>
            <p:nvPr/>
          </p:nvSpPr>
          <p:spPr bwMode="auto">
            <a:xfrm>
              <a:off x="4988" y="3802"/>
              <a:ext cx="329" cy="0"/>
            </a:xfrm>
            <a:prstGeom prst="line">
              <a:avLst/>
            </a:prstGeom>
            <a:noFill/>
            <a:ln w="76200">
              <a:solidFill>
                <a:srgbClr val="990099"/>
              </a:solidFill>
              <a:round/>
              <a:headEnd/>
              <a:tailEnd/>
            </a:ln>
          </p:spPr>
          <p:txBody>
            <a:bodyPr/>
            <a:lstStyle/>
            <a:p>
              <a:endParaRPr lang="es-ES"/>
            </a:p>
          </p:txBody>
        </p:sp>
        <p:sp>
          <p:nvSpPr>
            <p:cNvPr id="9226" name="Line 7"/>
            <p:cNvSpPr>
              <a:spLocks noChangeShapeType="1"/>
            </p:cNvSpPr>
            <p:nvPr/>
          </p:nvSpPr>
          <p:spPr bwMode="auto">
            <a:xfrm>
              <a:off x="4694" y="4201"/>
              <a:ext cx="908" cy="0"/>
            </a:xfrm>
            <a:prstGeom prst="line">
              <a:avLst/>
            </a:prstGeom>
            <a:noFill/>
            <a:ln w="76200">
              <a:solidFill>
                <a:srgbClr val="990099"/>
              </a:solidFill>
              <a:round/>
              <a:headEnd/>
              <a:tailEnd/>
            </a:ln>
          </p:spPr>
          <p:txBody>
            <a:bodyPr/>
            <a:lstStyle/>
            <a:p>
              <a:endParaRPr lang="es-ES"/>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idx="4294967295"/>
          </p:nvPr>
        </p:nvSpPr>
        <p:spPr>
          <a:xfrm>
            <a:off x="3625851" y="2561531"/>
            <a:ext cx="4857750" cy="3348955"/>
          </a:xfrm>
        </p:spPr>
        <p:txBody>
          <a:bodyPr/>
          <a:lstStyle/>
          <a:p>
            <a:pPr eaLnBrk="1" hangingPunct="1">
              <a:lnSpc>
                <a:spcPct val="90000"/>
              </a:lnSpc>
            </a:pPr>
            <a:r>
              <a:rPr lang="es-MX" sz="2400" b="1" dirty="0">
                <a:solidFill>
                  <a:schemeClr val="accent6">
                    <a:lumMod val="75000"/>
                  </a:schemeClr>
                </a:solidFill>
              </a:rPr>
              <a:t>SABER  entender sobre el evangelio eterno.</a:t>
            </a:r>
          </a:p>
          <a:p>
            <a:pPr eaLnBrk="1" hangingPunct="1">
              <a:lnSpc>
                <a:spcPct val="90000"/>
              </a:lnSpc>
            </a:pPr>
            <a:r>
              <a:rPr lang="es-MX" sz="2400" b="1" dirty="0">
                <a:solidFill>
                  <a:schemeClr val="accent6">
                    <a:lumMod val="75000"/>
                  </a:schemeClr>
                </a:solidFill>
              </a:rPr>
              <a:t>SENTIR el deseo de ser un predicador.</a:t>
            </a:r>
          </a:p>
          <a:p>
            <a:pPr eaLnBrk="1" hangingPunct="1">
              <a:lnSpc>
                <a:spcPct val="90000"/>
              </a:lnSpc>
            </a:pPr>
            <a:r>
              <a:rPr lang="es-MX" sz="2400" b="1" dirty="0">
                <a:solidFill>
                  <a:schemeClr val="accent6">
                    <a:lumMod val="75000"/>
                  </a:schemeClr>
                </a:solidFill>
              </a:rPr>
              <a:t>HACER la decisión de ser predicador del evangelio eterno.</a:t>
            </a:r>
          </a:p>
        </p:txBody>
      </p:sp>
      <p:sp>
        <p:nvSpPr>
          <p:cNvPr id="21507" name="5 CuadroTexto"/>
          <p:cNvSpPr txBox="1">
            <a:spLocks noChangeArrowheads="1"/>
          </p:cNvSpPr>
          <p:nvPr/>
        </p:nvSpPr>
        <p:spPr bwMode="auto">
          <a:xfrm>
            <a:off x="468313" y="1484313"/>
            <a:ext cx="8015288" cy="1077218"/>
          </a:xfrm>
          <a:prstGeom prst="rect">
            <a:avLst/>
          </a:prstGeom>
          <a:noFill/>
          <a:ln w="9525">
            <a:noFill/>
            <a:miter lim="800000"/>
            <a:headEnd/>
            <a:tailEnd/>
          </a:ln>
        </p:spPr>
        <p:txBody>
          <a:bodyPr wrap="square">
            <a:spAutoFit/>
          </a:bodyPr>
          <a:lstStyle/>
          <a:p>
            <a:pPr eaLnBrk="1" hangingPunct="1"/>
            <a:r>
              <a:rPr lang="es-ES" sz="2000" dirty="0">
                <a:solidFill>
                  <a:schemeClr val="accent6">
                    <a:lumMod val="75000"/>
                  </a:schemeClr>
                </a:solidFill>
                <a:latin typeface="Arial Black" pitchFamily="34" charset="0"/>
              </a:rPr>
              <a:t>Aprender</a:t>
            </a:r>
            <a:r>
              <a:rPr lang="es-ES" sz="2400" dirty="0">
                <a:solidFill>
                  <a:srgbClr val="F33F61"/>
                </a:solidFill>
                <a:latin typeface="Arial Black" pitchFamily="34" charset="0"/>
              </a:rPr>
              <a:t> a ser</a:t>
            </a:r>
            <a:r>
              <a:rPr lang="es-ES" sz="2000" dirty="0">
                <a:solidFill>
                  <a:schemeClr val="accent6">
                    <a:lumMod val="75000"/>
                  </a:schemeClr>
                </a:solidFill>
                <a:latin typeface="Arial Black" pitchFamily="34" charset="0"/>
              </a:rPr>
              <a:t> un discípulo predicador del evangelio eterno.</a:t>
            </a:r>
          </a:p>
          <a:p>
            <a:pPr eaLnBrk="1" hangingPunct="1"/>
            <a:r>
              <a:rPr lang="es-ES" sz="2000" u="sng" dirty="0">
                <a:solidFill>
                  <a:schemeClr val="accent6">
                    <a:lumMod val="75000"/>
                  </a:schemeClr>
                </a:solidFill>
                <a:latin typeface="Arial Black" pitchFamily="34" charset="0"/>
              </a:rPr>
              <a:t>APRENDIZAJE  POR  NIVELES</a:t>
            </a:r>
            <a:r>
              <a:rPr lang="es-ES" sz="2000" dirty="0">
                <a:solidFill>
                  <a:schemeClr val="accent6">
                    <a:lumMod val="75000"/>
                  </a:schemeClr>
                </a:solidFill>
                <a:latin typeface="Arial Black" pitchFamily="34" charset="0"/>
              </a:rPr>
              <a:t>:</a:t>
            </a:r>
            <a:endParaRPr lang="es-ES" dirty="0">
              <a:solidFill>
                <a:schemeClr val="accent6">
                  <a:lumMod val="75000"/>
                </a:schemeClr>
              </a:solidFill>
              <a:latin typeface="Arial Black" pitchFamily="34" charset="0"/>
            </a:endParaRPr>
          </a:p>
        </p:txBody>
      </p:sp>
      <p:pic>
        <p:nvPicPr>
          <p:cNvPr id="21508" name="7 Imagen" descr="jesus0090.jpg"/>
          <p:cNvPicPr>
            <a:picLocks noChangeAspect="1"/>
          </p:cNvPicPr>
          <p:nvPr/>
        </p:nvPicPr>
        <p:blipFill>
          <a:blip r:embed="rId2"/>
          <a:srcRect/>
          <a:stretch>
            <a:fillRect/>
          </a:stretch>
        </p:blipFill>
        <p:spPr bwMode="auto">
          <a:xfrm>
            <a:off x="611188" y="3068638"/>
            <a:ext cx="2784475" cy="2087562"/>
          </a:xfrm>
          <a:prstGeom prst="rect">
            <a:avLst/>
          </a:prstGeom>
          <a:noFill/>
          <a:ln w="9525">
            <a:noFill/>
            <a:miter lim="800000"/>
            <a:headEnd/>
            <a:tailEnd/>
          </a:ln>
        </p:spPr>
      </p:pic>
      <p:sp>
        <p:nvSpPr>
          <p:cNvPr id="21509" name="Rectangle 2"/>
          <p:cNvSpPr txBox="1">
            <a:spLocks noChangeArrowheads="1"/>
          </p:cNvSpPr>
          <p:nvPr/>
        </p:nvSpPr>
        <p:spPr bwMode="auto">
          <a:xfrm>
            <a:off x="250825" y="133495"/>
            <a:ext cx="8015288" cy="914400"/>
          </a:xfrm>
          <a:prstGeom prst="rect">
            <a:avLst/>
          </a:prstGeom>
          <a:noFill/>
          <a:ln w="9525">
            <a:noFill/>
            <a:miter lim="800000"/>
            <a:headEnd/>
            <a:tailEnd/>
          </a:ln>
        </p:spPr>
        <p:txBody>
          <a:bodyPr anchor="ctr"/>
          <a:lstStyle/>
          <a:p>
            <a:pPr marL="354013" indent="-354013" eaLnBrk="1" hangingPunct="1">
              <a:spcAft>
                <a:spcPts val="600"/>
              </a:spcAft>
            </a:pPr>
            <a:r>
              <a:rPr lang="es-MX" sz="2800" b="1" dirty="0">
                <a:solidFill>
                  <a:srgbClr val="F2021F"/>
                </a:solidFill>
                <a:latin typeface="Tahoma" pitchFamily="34" charset="0"/>
              </a:rPr>
              <a:t>I. OBJETIVO: </a:t>
            </a:r>
            <a:r>
              <a:rPr lang="es-MX" sz="2400" b="1" dirty="0">
                <a:solidFill>
                  <a:schemeClr val="bg1"/>
                </a:solidFill>
                <a:latin typeface="Tahoma" pitchFamily="34" charset="0"/>
              </a:rPr>
              <a:t>¿Qué aprendizaje debo lograr?</a:t>
            </a:r>
            <a:endParaRPr lang="es-MX" sz="2400" b="1"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5 CuadroTexto"/>
          <p:cNvSpPr txBox="1">
            <a:spLocks noChangeArrowheads="1"/>
          </p:cNvSpPr>
          <p:nvPr/>
        </p:nvSpPr>
        <p:spPr bwMode="auto">
          <a:xfrm>
            <a:off x="468313" y="1484313"/>
            <a:ext cx="7848600" cy="5232202"/>
          </a:xfrm>
          <a:prstGeom prst="rect">
            <a:avLst/>
          </a:prstGeom>
          <a:noFill/>
          <a:ln w="9525">
            <a:noFill/>
            <a:miter lim="800000"/>
            <a:headEnd/>
            <a:tailEnd/>
          </a:ln>
        </p:spPr>
        <p:txBody>
          <a:bodyPr>
            <a:spAutoFit/>
          </a:bodyPr>
          <a:lstStyle/>
          <a:p>
            <a:pPr eaLnBrk="1" hangingPunct="1"/>
            <a:r>
              <a:rPr lang="es-ES" sz="2000" dirty="0">
                <a:solidFill>
                  <a:srgbClr val="7070FF"/>
                </a:solidFill>
                <a:latin typeface="Arial Black" pitchFamily="34" charset="0"/>
              </a:rPr>
              <a:t>1° </a:t>
            </a:r>
            <a:r>
              <a:rPr lang="es-ES" sz="2000" u="sng" dirty="0">
                <a:solidFill>
                  <a:srgbClr val="7070FF"/>
                </a:solidFill>
                <a:latin typeface="Arial Black" pitchFamily="34" charset="0"/>
              </a:rPr>
              <a:t>MOTIVA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 Motivar el logro de una capacidad, un aprendizaje, que puede ser los rasgos del carácter de Cristo Jesús. </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2° </a:t>
            </a:r>
            <a:r>
              <a:rPr lang="es-ES" sz="2000" u="sng" dirty="0">
                <a:solidFill>
                  <a:srgbClr val="7070FF"/>
                </a:solidFill>
                <a:latin typeface="Arial Black" pitchFamily="34" charset="0"/>
              </a:rPr>
              <a:t>EXPLORA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SABER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Buscar información, procesarlo, comprender, sintetizar y generalizar, o encontrar principios.</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3° </a:t>
            </a:r>
            <a:r>
              <a:rPr lang="es-ES" sz="2000" u="sng" dirty="0">
                <a:solidFill>
                  <a:srgbClr val="7070FF"/>
                </a:solidFill>
                <a:latin typeface="Arial Black" pitchFamily="34" charset="0"/>
              </a:rPr>
              <a:t>APLICA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SENTIR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Sentir el deseo de aplicar los conocimientos descubiertos en la vida.</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4° </a:t>
            </a:r>
            <a:r>
              <a:rPr lang="es-ES" sz="2000" u="sng" dirty="0">
                <a:solidFill>
                  <a:srgbClr val="7070FF"/>
                </a:solidFill>
                <a:latin typeface="Arial Black" pitchFamily="34" charset="0"/>
              </a:rPr>
              <a:t>CREA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HACER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Tomar la decisión  de crear oportunidades para vivir lo aprendido y compartirlas.</a:t>
            </a:r>
          </a:p>
          <a:p>
            <a:pPr eaLnBrk="1" hangingPunct="1"/>
            <a:endParaRPr lang="es-ES" sz="1600" dirty="0">
              <a:solidFill>
                <a:srgbClr val="7070FF"/>
              </a:solidFill>
              <a:latin typeface="Arial Black" pitchFamily="34" charset="0"/>
            </a:endParaRPr>
          </a:p>
          <a:p>
            <a:pPr eaLnBrk="1" hangingPunct="1"/>
            <a:r>
              <a:rPr lang="es-ES" dirty="0">
                <a:solidFill>
                  <a:srgbClr val="CC6600"/>
                </a:solidFill>
                <a:latin typeface="Arial Black" pitchFamily="34" charset="0"/>
              </a:rPr>
              <a:t> </a:t>
            </a:r>
          </a:p>
        </p:txBody>
      </p:sp>
      <p:sp>
        <p:nvSpPr>
          <p:cNvPr id="20485" name="Rectangle 2"/>
          <p:cNvSpPr txBox="1">
            <a:spLocks noChangeArrowheads="1"/>
          </p:cNvSpPr>
          <p:nvPr/>
        </p:nvSpPr>
        <p:spPr bwMode="auto">
          <a:xfrm>
            <a:off x="250825" y="188912"/>
            <a:ext cx="8015288" cy="1168386"/>
          </a:xfrm>
          <a:prstGeom prst="rect">
            <a:avLst/>
          </a:prstGeom>
          <a:noFill/>
          <a:ln w="9525">
            <a:noFill/>
            <a:miter lim="800000"/>
            <a:headEnd/>
            <a:tailEnd/>
          </a:ln>
        </p:spPr>
        <p:txBody>
          <a:bodyPr anchor="ctr"/>
          <a:lstStyle/>
          <a:p>
            <a:pPr marL="354013" indent="-354013" eaLnBrk="1" hangingPunct="1">
              <a:spcAft>
                <a:spcPts val="600"/>
              </a:spcAft>
            </a:pPr>
            <a:r>
              <a:rPr lang="es-MX" sz="2400" b="1" dirty="0">
                <a:solidFill>
                  <a:srgbClr val="F2021F"/>
                </a:solidFill>
                <a:latin typeface="Tahoma" pitchFamily="34" charset="0"/>
              </a:rPr>
              <a:t>EL MÉTODO, O ESTRATEGIA M.: </a:t>
            </a:r>
            <a:r>
              <a:rPr lang="es-MX" sz="2400" b="1" dirty="0">
                <a:solidFill>
                  <a:schemeClr val="tx2"/>
                </a:solidFill>
                <a:latin typeface="Tahoma" pitchFamily="34" charset="0"/>
              </a:rPr>
              <a:t>¿Cómo enseñar? </a:t>
            </a:r>
          </a:p>
          <a:p>
            <a:pPr marL="354013" indent="-354013" eaLnBrk="1" hangingPunct="1">
              <a:spcAft>
                <a:spcPts val="600"/>
              </a:spcAft>
            </a:pPr>
            <a:r>
              <a:rPr lang="es-MX" sz="2400" b="1" dirty="0">
                <a:solidFill>
                  <a:schemeClr val="tx2"/>
                </a:solidFill>
                <a:latin typeface="Tahoma" pitchFamily="34" charset="0"/>
              </a:rPr>
              <a:t>¿Qué camino seguir con el alumno?</a:t>
            </a:r>
            <a:endParaRPr lang="es-MX" sz="2000" b="1" dirty="0">
              <a:solidFill>
                <a:schemeClr val="tx2"/>
              </a:solidFill>
            </a:endParaRPr>
          </a:p>
          <a:p>
            <a:pPr marL="354013" indent="-354013" eaLnBrk="1" hangingPunct="1">
              <a:spcAft>
                <a:spcPts val="600"/>
              </a:spcAft>
            </a:pPr>
            <a:r>
              <a:rPr lang="es-MX" sz="2000" b="1" dirty="0">
                <a:solidFill>
                  <a:schemeClr val="bg1"/>
                </a:solidFill>
              </a:rPr>
              <a:t>	</a:t>
            </a:r>
            <a:endParaRPr lang="es-MX" sz="2800" b="1" dirty="0">
              <a:solidFill>
                <a:schemeClr val="tx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5 CuadroTexto"/>
          <p:cNvSpPr txBox="1">
            <a:spLocks noChangeArrowheads="1"/>
          </p:cNvSpPr>
          <p:nvPr/>
        </p:nvSpPr>
        <p:spPr bwMode="auto">
          <a:xfrm>
            <a:off x="468313" y="1484313"/>
            <a:ext cx="7848600" cy="4924425"/>
          </a:xfrm>
          <a:prstGeom prst="rect">
            <a:avLst/>
          </a:prstGeom>
          <a:noFill/>
          <a:ln w="9525">
            <a:noFill/>
            <a:miter lim="800000"/>
            <a:headEnd/>
            <a:tailEnd/>
          </a:ln>
        </p:spPr>
        <p:txBody>
          <a:bodyPr>
            <a:spAutoFit/>
          </a:bodyPr>
          <a:lstStyle/>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 </a:t>
            </a:r>
            <a:r>
              <a:rPr lang="es-ES" sz="2400" dirty="0">
                <a:solidFill>
                  <a:schemeClr val="accent6">
                    <a:lumMod val="50000"/>
                  </a:schemeClr>
                </a:solidFill>
                <a:latin typeface="Arial Black" pitchFamily="34" charset="0"/>
              </a:rPr>
              <a:t>La escuela sabática, cuando es bien dirigida, es uno de los grandes instrumentos de Dios para traer almas al conocimiento de la verdad. </a:t>
            </a:r>
            <a:r>
              <a:rPr lang="es-ES" sz="2400" u="sng" dirty="0">
                <a:solidFill>
                  <a:schemeClr val="accent6">
                    <a:lumMod val="50000"/>
                  </a:schemeClr>
                </a:solidFill>
                <a:latin typeface="Arial Black" pitchFamily="34" charset="0"/>
              </a:rPr>
              <a:t>No es el mejor plan que solo los maestros hablen. Ellos deberían inducir a los miembros de la clase a decir los que saben. </a:t>
            </a:r>
            <a:r>
              <a:rPr lang="es-ES" sz="2400" dirty="0">
                <a:solidFill>
                  <a:schemeClr val="accent6">
                    <a:lumMod val="50000"/>
                  </a:schemeClr>
                </a:solidFill>
                <a:latin typeface="Arial Black" pitchFamily="34" charset="0"/>
              </a:rPr>
              <a:t>Y entonces el maestro, con pocas palabras y breves observaciones o ilustraciones debería imprimir la lección en sus mentes. </a:t>
            </a:r>
            <a:r>
              <a:rPr lang="es-ES" dirty="0">
                <a:solidFill>
                  <a:schemeClr val="accent6">
                    <a:lumMod val="50000"/>
                  </a:schemeClr>
                </a:solidFill>
                <a:latin typeface="Arial Black" pitchFamily="34" charset="0"/>
              </a:rPr>
              <a:t>(Consejos sobre la Obra de la Escuela Sabática, 128)</a:t>
            </a:r>
          </a:p>
          <a:p>
            <a:pPr eaLnBrk="1" hangingPunct="1"/>
            <a:r>
              <a:rPr lang="es-ES" sz="2000" dirty="0">
                <a:solidFill>
                  <a:srgbClr val="7070FF"/>
                </a:solidFill>
                <a:latin typeface="Arial Black" pitchFamily="34" charset="0"/>
              </a:rPr>
              <a:t>.</a:t>
            </a:r>
          </a:p>
          <a:p>
            <a:pPr eaLnBrk="1" hangingPunct="1"/>
            <a:endParaRPr lang="es-ES" sz="1600" dirty="0">
              <a:solidFill>
                <a:srgbClr val="7070FF"/>
              </a:solidFill>
              <a:latin typeface="Arial Black" pitchFamily="34" charset="0"/>
            </a:endParaRPr>
          </a:p>
          <a:p>
            <a:pPr eaLnBrk="1" hangingPunct="1"/>
            <a:r>
              <a:rPr lang="es-ES" dirty="0">
                <a:solidFill>
                  <a:srgbClr val="CC6600"/>
                </a:solidFill>
                <a:latin typeface="Arial Black" pitchFamily="34" charset="0"/>
              </a:rPr>
              <a:t> </a:t>
            </a:r>
          </a:p>
        </p:txBody>
      </p:sp>
      <p:sp>
        <p:nvSpPr>
          <p:cNvPr id="20485" name="Rectangle 2"/>
          <p:cNvSpPr txBox="1">
            <a:spLocks noChangeArrowheads="1"/>
          </p:cNvSpPr>
          <p:nvPr/>
        </p:nvSpPr>
        <p:spPr bwMode="auto">
          <a:xfrm>
            <a:off x="250825" y="188912"/>
            <a:ext cx="8015288" cy="1168386"/>
          </a:xfrm>
          <a:prstGeom prst="rect">
            <a:avLst/>
          </a:prstGeom>
          <a:noFill/>
          <a:ln w="9525">
            <a:noFill/>
            <a:miter lim="800000"/>
            <a:headEnd/>
            <a:tailEnd/>
          </a:ln>
        </p:spPr>
        <p:txBody>
          <a:bodyPr anchor="ctr"/>
          <a:lstStyle/>
          <a:p>
            <a:pPr marL="354013" indent="-354013" eaLnBrk="1" hangingPunct="1">
              <a:spcAft>
                <a:spcPts val="600"/>
              </a:spcAft>
            </a:pPr>
            <a:r>
              <a:rPr lang="es-MX" sz="2400" b="1" dirty="0">
                <a:solidFill>
                  <a:srgbClr val="F2021F"/>
                </a:solidFill>
                <a:latin typeface="Tahoma" pitchFamily="34" charset="0"/>
              </a:rPr>
              <a:t>LA ESTRATEGIA METODOLÓGICA. </a:t>
            </a:r>
          </a:p>
          <a:p>
            <a:pPr marL="354013" indent="-354013" eaLnBrk="1" hangingPunct="1">
              <a:spcAft>
                <a:spcPts val="600"/>
              </a:spcAft>
            </a:pPr>
            <a:r>
              <a:rPr lang="es-MX" sz="2400" b="1" dirty="0">
                <a:solidFill>
                  <a:schemeClr val="tx2"/>
                </a:solidFill>
                <a:latin typeface="Tahoma" pitchFamily="34" charset="0"/>
              </a:rPr>
              <a:t>¿Qué estrategia nos da Dios para el aprendizaje?</a:t>
            </a:r>
            <a:endParaRPr lang="es-MX" sz="2000" b="1" dirty="0">
              <a:solidFill>
                <a:schemeClr val="tx2"/>
              </a:solidFill>
            </a:endParaRPr>
          </a:p>
          <a:p>
            <a:pPr marL="354013" indent="-354013" eaLnBrk="1" hangingPunct="1">
              <a:spcAft>
                <a:spcPts val="600"/>
              </a:spcAft>
            </a:pPr>
            <a:r>
              <a:rPr lang="es-MX" sz="2000" b="1" dirty="0">
                <a:solidFill>
                  <a:schemeClr val="bg1"/>
                </a:solidFill>
              </a:rPr>
              <a:t>	</a:t>
            </a:r>
            <a:endParaRPr lang="es-MX" sz="2800" b="1" dirty="0">
              <a:solidFill>
                <a:schemeClr val="tx2"/>
              </a:solidFill>
            </a:endParaRPr>
          </a:p>
        </p:txBody>
      </p:sp>
    </p:spTree>
    <p:extLst>
      <p:ext uri="{BB962C8B-B14F-4D97-AF65-F5344CB8AC3E}">
        <p14:creationId xmlns:p14="http://schemas.microsoft.com/office/powerpoint/2010/main" val="4149587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5 CuadroTexto"/>
          <p:cNvSpPr txBox="1">
            <a:spLocks noChangeArrowheads="1"/>
          </p:cNvSpPr>
          <p:nvPr/>
        </p:nvSpPr>
        <p:spPr bwMode="auto">
          <a:xfrm>
            <a:off x="468313" y="1373188"/>
            <a:ext cx="7613650" cy="830997"/>
          </a:xfrm>
          <a:prstGeom prst="rect">
            <a:avLst/>
          </a:prstGeom>
          <a:noFill/>
          <a:ln w="9525">
            <a:noFill/>
            <a:miter lim="800000"/>
            <a:headEnd/>
            <a:tailEnd/>
          </a:ln>
        </p:spPr>
        <p:txBody>
          <a:bodyPr>
            <a:spAutoFit/>
          </a:bodyPr>
          <a:lstStyle/>
          <a:p>
            <a:pPr eaLnBrk="1" hangingPunct="1"/>
            <a:r>
              <a:rPr lang="es-ES" sz="2400" b="1" dirty="0">
                <a:solidFill>
                  <a:srgbClr val="CC6600"/>
                </a:solidFill>
              </a:rPr>
              <a:t>Con preguntas motivadoras, presentando necesidades y casos de la vida:</a:t>
            </a:r>
            <a:endParaRPr lang="es-ES" sz="2400" b="1" dirty="0">
              <a:solidFill>
                <a:srgbClr val="CC6600"/>
              </a:solidFill>
              <a:latin typeface="Arial Black" pitchFamily="34" charset="0"/>
            </a:endParaRPr>
          </a:p>
        </p:txBody>
      </p:sp>
      <p:pic>
        <p:nvPicPr>
          <p:cNvPr id="4099" name="Picture 2" descr="H:\Interrogante.5.jpg"/>
          <p:cNvPicPr>
            <a:picLocks noChangeAspect="1" noChangeArrowheads="1"/>
          </p:cNvPicPr>
          <p:nvPr/>
        </p:nvPicPr>
        <p:blipFill>
          <a:blip r:embed="rId3"/>
          <a:srcRect/>
          <a:stretch>
            <a:fillRect/>
          </a:stretch>
        </p:blipFill>
        <p:spPr bwMode="auto">
          <a:xfrm>
            <a:off x="515938" y="2817813"/>
            <a:ext cx="2616200" cy="1781175"/>
          </a:xfrm>
          <a:prstGeom prst="rect">
            <a:avLst/>
          </a:prstGeom>
          <a:noFill/>
          <a:ln w="9525">
            <a:noFill/>
            <a:miter lim="800000"/>
            <a:headEnd/>
            <a:tailEnd/>
          </a:ln>
        </p:spPr>
      </p:pic>
      <p:sp>
        <p:nvSpPr>
          <p:cNvPr id="4100" name="Rectangle 2"/>
          <p:cNvSpPr>
            <a:spLocks noGrp="1" noChangeArrowheads="1"/>
          </p:cNvSpPr>
          <p:nvPr>
            <p:ph type="title"/>
          </p:nvPr>
        </p:nvSpPr>
        <p:spPr>
          <a:xfrm>
            <a:off x="195263" y="260350"/>
            <a:ext cx="8015287" cy="914400"/>
          </a:xfrm>
        </p:spPr>
        <p:txBody>
          <a:bodyPr/>
          <a:lstStyle/>
          <a:p>
            <a:pPr eaLnBrk="1" hangingPunct="1"/>
            <a:r>
              <a:rPr lang="es-MX" sz="2800" b="1" dirty="0">
                <a:solidFill>
                  <a:srgbClr val="FF0000"/>
                </a:solidFill>
                <a:latin typeface="Tahoma" pitchFamily="34" charset="0"/>
              </a:rPr>
              <a:t>II.</a:t>
            </a:r>
            <a:r>
              <a:rPr lang="es-MX" sz="2800" b="1" dirty="0">
                <a:latin typeface="Tahoma" pitchFamily="34" charset="0"/>
              </a:rPr>
              <a:t> </a:t>
            </a:r>
            <a:r>
              <a:rPr lang="es-MX" sz="2800" b="1" dirty="0">
                <a:solidFill>
                  <a:srgbClr val="F2021F"/>
                </a:solidFill>
                <a:latin typeface="Tahoma" pitchFamily="34" charset="0"/>
              </a:rPr>
              <a:t>MOTIVAR: </a:t>
            </a:r>
            <a:r>
              <a:rPr lang="es-MX" sz="2400" b="1" dirty="0">
                <a:solidFill>
                  <a:srgbClr val="FFFFCC"/>
                </a:solidFill>
              </a:rPr>
              <a:t>¿Cómo despertar interés para aprender?</a:t>
            </a:r>
            <a:r>
              <a:rPr lang="es-MX" sz="2400" b="1" dirty="0">
                <a:solidFill>
                  <a:srgbClr val="F2021F"/>
                </a:solidFill>
                <a:latin typeface="Tahoma" pitchFamily="34" charset="0"/>
              </a:rPr>
              <a:t> </a:t>
            </a:r>
            <a:endParaRPr lang="es-MX" sz="2400" b="1" dirty="0">
              <a:solidFill>
                <a:srgbClr val="CAE2FF"/>
              </a:solidFill>
              <a:latin typeface="Tahoma" pitchFamily="34" charset="0"/>
            </a:endParaRPr>
          </a:p>
        </p:txBody>
      </p:sp>
      <p:sp>
        <p:nvSpPr>
          <p:cNvPr id="4101" name="Rectangle 3"/>
          <p:cNvSpPr>
            <a:spLocks noGrp="1" noChangeArrowheads="1"/>
          </p:cNvSpPr>
          <p:nvPr>
            <p:ph type="body" idx="1"/>
          </p:nvPr>
        </p:nvSpPr>
        <p:spPr>
          <a:xfrm>
            <a:off x="2483769" y="2492374"/>
            <a:ext cx="5904656" cy="3528913"/>
          </a:xfrm>
        </p:spPr>
        <p:txBody>
          <a:bodyPr/>
          <a:lstStyle/>
          <a:p>
            <a:pPr eaLnBrk="1" hangingPunct="1">
              <a:lnSpc>
                <a:spcPct val="90000"/>
              </a:lnSpc>
            </a:pPr>
            <a:r>
              <a:rPr lang="es-MX" sz="2400" b="1" dirty="0">
                <a:solidFill>
                  <a:schemeClr val="accent6">
                    <a:lumMod val="50000"/>
                  </a:schemeClr>
                </a:solidFill>
              </a:rPr>
              <a:t>¿Apocalipsis tiene mensaje de gracia y esperanza?</a:t>
            </a:r>
          </a:p>
          <a:p>
            <a:pPr eaLnBrk="1" hangingPunct="1">
              <a:lnSpc>
                <a:spcPct val="90000"/>
              </a:lnSpc>
            </a:pPr>
            <a:endParaRPr lang="es-MX" sz="2400" b="1" dirty="0">
              <a:solidFill>
                <a:schemeClr val="accent6">
                  <a:lumMod val="50000"/>
                </a:schemeClr>
              </a:solidFill>
            </a:endParaRPr>
          </a:p>
          <a:p>
            <a:pPr eaLnBrk="1" hangingPunct="1">
              <a:lnSpc>
                <a:spcPct val="90000"/>
              </a:lnSpc>
            </a:pPr>
            <a:r>
              <a:rPr lang="es-MX" sz="2400" b="1" dirty="0">
                <a:solidFill>
                  <a:schemeClr val="accent6">
                    <a:lumMod val="50000"/>
                  </a:schemeClr>
                </a:solidFill>
              </a:rPr>
              <a:t>¿Qué es el evangelio eterno?</a:t>
            </a:r>
          </a:p>
          <a:p>
            <a:pPr eaLnBrk="1" hangingPunct="1">
              <a:lnSpc>
                <a:spcPct val="90000"/>
              </a:lnSpc>
            </a:pPr>
            <a:endParaRPr lang="es-MX" sz="2400" b="1" dirty="0">
              <a:solidFill>
                <a:schemeClr val="accent6">
                  <a:lumMod val="50000"/>
                </a:schemeClr>
              </a:solidFill>
            </a:endParaRPr>
          </a:p>
          <a:p>
            <a:pPr eaLnBrk="1" hangingPunct="1">
              <a:lnSpc>
                <a:spcPct val="90000"/>
              </a:lnSpc>
            </a:pPr>
            <a:r>
              <a:rPr lang="es-MX" sz="2400" b="1" dirty="0">
                <a:solidFill>
                  <a:schemeClr val="accent6">
                    <a:lumMod val="50000"/>
                  </a:schemeClr>
                </a:solidFill>
              </a:rPr>
              <a:t> ¿Cuál es la misión de la iglesia según Apocalipsis 14:6?</a:t>
            </a:r>
            <a:endParaRPr lang="es-MX" sz="2400" dirty="0">
              <a:solidFill>
                <a:schemeClr val="accent6">
                  <a:lumMod val="50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463549" y="1341438"/>
            <a:ext cx="8140899" cy="4895874"/>
          </a:xfrm>
        </p:spPr>
        <p:txBody>
          <a:bodyPr/>
          <a:lstStyle/>
          <a:p>
            <a:r>
              <a:rPr lang="es-ES" sz="2400" b="1" dirty="0">
                <a:solidFill>
                  <a:schemeClr val="accent6">
                    <a:lumMod val="50000"/>
                  </a:schemeClr>
                </a:solidFill>
              </a:rPr>
              <a:t>“Al considerar Apocalipsis, la mayoría no piensa en la gracia de Dios. Cuando contemplan el mensaje de Dios para los últimos días, sus pensamientos a menudo se fijan inmediatamente en las bestias aterradoras, los símbolos místicos y la imágenes extrañas… en realidad está saturada de gracia y lleno de esperanza.” </a:t>
            </a:r>
            <a:r>
              <a:rPr lang="es-ES" sz="1800" b="1" dirty="0">
                <a:solidFill>
                  <a:schemeClr val="accent6">
                    <a:lumMod val="50000"/>
                  </a:schemeClr>
                </a:solidFill>
              </a:rPr>
              <a:t>(GEB 28)</a:t>
            </a:r>
          </a:p>
          <a:p>
            <a:r>
              <a:rPr lang="es-ES" sz="2400" b="1" dirty="0">
                <a:solidFill>
                  <a:schemeClr val="accent6">
                    <a:lumMod val="50000"/>
                  </a:schemeClr>
                </a:solidFill>
              </a:rPr>
              <a:t>“Todo el Apocalipsis trata acerca de Jesús. Es el mensaje para su pueblo, y especialmente se aplica a la iglesia de los últimos días. El mensaje lleno de gracia acerca de nuestra esperanza para el tiempo del fin.” </a:t>
            </a:r>
            <a:r>
              <a:rPr lang="es-ES" sz="1800" b="1" dirty="0">
                <a:solidFill>
                  <a:schemeClr val="accent6">
                    <a:lumMod val="50000"/>
                  </a:schemeClr>
                </a:solidFill>
              </a:rPr>
              <a:t>(Id)</a:t>
            </a:r>
          </a:p>
          <a:p>
            <a:r>
              <a:rPr lang="es-ES" sz="2400" b="1" dirty="0">
                <a:solidFill>
                  <a:schemeClr val="accent6">
                    <a:lumMod val="50000"/>
                  </a:schemeClr>
                </a:solidFill>
              </a:rPr>
              <a:t>“Apocalipsis tiene mensaje de esperanza.”</a:t>
            </a:r>
            <a:r>
              <a:rPr lang="es-ES" sz="1800" b="1" dirty="0">
                <a:solidFill>
                  <a:schemeClr val="accent6">
                    <a:lumMod val="50000"/>
                  </a:schemeClr>
                </a:solidFill>
              </a:rPr>
              <a:t>(Id) </a:t>
            </a: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1800" b="1" dirty="0">
              <a:solidFill>
                <a:schemeClr val="accent6">
                  <a:lumMod val="75000"/>
                </a:schemeClr>
              </a:solidFill>
            </a:endParaRPr>
          </a:p>
        </p:txBody>
      </p:sp>
      <p:sp>
        <p:nvSpPr>
          <p:cNvPr id="5123" name="Rectangle 2"/>
          <p:cNvSpPr>
            <a:spLocks noGrp="1" noChangeArrowheads="1"/>
          </p:cNvSpPr>
          <p:nvPr>
            <p:ph type="title"/>
          </p:nvPr>
        </p:nvSpPr>
        <p:spPr/>
        <p:txBody>
          <a:bodyPr/>
          <a:lstStyle/>
          <a:p>
            <a:r>
              <a:rPr lang="es-MX" sz="2400" b="1" dirty="0">
                <a:solidFill>
                  <a:srgbClr val="FF0000"/>
                </a:solidFill>
                <a:latin typeface="Tahoma" pitchFamily="34" charset="0"/>
              </a:rPr>
              <a:t>III.</a:t>
            </a:r>
            <a:r>
              <a:rPr lang="es-MX" sz="2400" b="1" dirty="0">
                <a:latin typeface="Tahoma" pitchFamily="34" charset="0"/>
              </a:rPr>
              <a:t> </a:t>
            </a:r>
            <a:r>
              <a:rPr lang="es-MX" sz="2400" b="1" dirty="0">
                <a:solidFill>
                  <a:srgbClr val="F2021F"/>
                </a:solidFill>
                <a:latin typeface="Tahoma" pitchFamily="34" charset="0"/>
              </a:rPr>
              <a:t>EXPLORA: </a:t>
            </a:r>
            <a:r>
              <a:rPr lang="es-MX" sz="2400" b="1" dirty="0">
                <a:solidFill>
                  <a:srgbClr val="FFFFCC"/>
                </a:solidFill>
              </a:rPr>
              <a:t>1. ¿</a:t>
            </a:r>
            <a:r>
              <a:rPr lang="es-MX" sz="2400" b="1" dirty="0">
                <a:solidFill>
                  <a:schemeClr val="bg1"/>
                </a:solidFill>
              </a:rPr>
              <a:t>Apocalipsis tiene mensaje de gracia y esperanza</a:t>
            </a:r>
            <a:r>
              <a:rPr lang="es-MX" sz="2400" b="1" dirty="0">
                <a:solidFill>
                  <a:srgbClr val="FFFFCC"/>
                </a:solidFill>
              </a:rPr>
              <a:t>? </a:t>
            </a:r>
            <a:r>
              <a:rPr lang="es-MX" sz="2000" b="1" dirty="0">
                <a:solidFill>
                  <a:srgbClr val="FFCC99"/>
                </a:solidFill>
              </a:rPr>
              <a:t>Apocalipsis 1:1- 3; 14:6</a:t>
            </a:r>
            <a:endParaRPr lang="es-MX" sz="1600" b="1" dirty="0">
              <a:solidFill>
                <a:srgbClr val="CC66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68312" y="1484313"/>
            <a:ext cx="8015287" cy="4419600"/>
          </a:xfrm>
        </p:spPr>
        <p:txBody>
          <a:bodyPr/>
          <a:lstStyle/>
          <a:p>
            <a:r>
              <a:rPr lang="es-ES" sz="2400" b="1" dirty="0">
                <a:solidFill>
                  <a:schemeClr val="accent6">
                    <a:lumMod val="50000"/>
                  </a:schemeClr>
                </a:solidFill>
              </a:rPr>
              <a:t>“Si no entendemos la profundidad del evangelio, no apreciaremos el mensaje de los tres ángeles. Nunca podremos comprender cabalmente los elementos del mensaje de la hora del juicio de Dios, la caída de Babilonia...” </a:t>
            </a:r>
            <a:r>
              <a:rPr lang="es-ES" sz="1800" b="1" dirty="0">
                <a:solidFill>
                  <a:schemeClr val="accent6">
                    <a:lumMod val="50000"/>
                  </a:schemeClr>
                </a:solidFill>
              </a:rPr>
              <a:t>(GEB 29)</a:t>
            </a:r>
          </a:p>
          <a:p>
            <a:r>
              <a:rPr lang="es-ES" sz="2400" b="1" dirty="0">
                <a:solidFill>
                  <a:schemeClr val="accent6">
                    <a:lumMod val="50000"/>
                  </a:schemeClr>
                </a:solidFill>
              </a:rPr>
              <a:t>“¿Qué es el evangelio? Son las buenas nuevas eternas de la vida, la muerte, la resurrección, el ministerio sumo sacerdotal de Cristo y su propio regreso. Es la buena noticia de que Jesús nos salva del pecado y nos capacita para vencer.” </a:t>
            </a:r>
            <a:r>
              <a:rPr lang="es-ES" sz="1800" b="1" dirty="0">
                <a:solidFill>
                  <a:schemeClr val="accent6">
                    <a:lumMod val="50000"/>
                  </a:schemeClr>
                </a:solidFill>
              </a:rPr>
              <a:t>(Id)</a:t>
            </a:r>
          </a:p>
          <a:p>
            <a:r>
              <a:rPr lang="es-ES" sz="2400" b="1" dirty="0">
                <a:solidFill>
                  <a:schemeClr val="accent6">
                    <a:lumMod val="50000"/>
                  </a:schemeClr>
                </a:solidFill>
              </a:rPr>
              <a:t>“La frase evangelio eterno en Apocalipsis 14:6 habla del pasado, el presente y el futuro.” </a:t>
            </a:r>
            <a:r>
              <a:rPr lang="es-ES" sz="1800" b="1" dirty="0">
                <a:solidFill>
                  <a:schemeClr val="accent6">
                    <a:lumMod val="50000"/>
                  </a:schemeClr>
                </a:solidFill>
              </a:rPr>
              <a:t>(GEB 135)</a:t>
            </a:r>
          </a:p>
        </p:txBody>
      </p:sp>
      <p:sp>
        <p:nvSpPr>
          <p:cNvPr id="6147" name="Rectangle 2"/>
          <p:cNvSpPr txBox="1">
            <a:spLocks noChangeArrowheads="1"/>
          </p:cNvSpPr>
          <p:nvPr/>
        </p:nvSpPr>
        <p:spPr bwMode="auto">
          <a:xfrm>
            <a:off x="195263" y="282575"/>
            <a:ext cx="8015287" cy="914400"/>
          </a:xfrm>
          <a:prstGeom prst="rect">
            <a:avLst/>
          </a:prstGeom>
          <a:noFill/>
          <a:ln w="9525">
            <a:noFill/>
            <a:miter lim="800000"/>
            <a:headEnd/>
            <a:tailEnd/>
          </a:ln>
        </p:spPr>
        <p:txBody>
          <a:bodyPr/>
          <a:lstStyle/>
          <a:p>
            <a:r>
              <a:rPr lang="es-MX" sz="2600" b="1" dirty="0">
                <a:solidFill>
                  <a:srgbClr val="FFFFCC"/>
                </a:solidFill>
              </a:rPr>
              <a:t>2. </a:t>
            </a:r>
            <a:r>
              <a:rPr lang="es-MX" sz="2400" b="1" dirty="0">
                <a:solidFill>
                  <a:srgbClr val="FFFFCC"/>
                </a:solidFill>
              </a:rPr>
              <a:t>¿</a:t>
            </a:r>
            <a:r>
              <a:rPr lang="es-MX" sz="2400" b="1" dirty="0">
                <a:solidFill>
                  <a:schemeClr val="bg1"/>
                </a:solidFill>
              </a:rPr>
              <a:t>Qué es el evangelio eterno</a:t>
            </a:r>
            <a:r>
              <a:rPr lang="es-MX" sz="2400" b="1" dirty="0">
                <a:solidFill>
                  <a:srgbClr val="FFFFCC"/>
                </a:solidFill>
              </a:rPr>
              <a:t>?</a:t>
            </a:r>
            <a:r>
              <a:rPr lang="es-MX" sz="2400" b="1" dirty="0">
                <a:solidFill>
                  <a:srgbClr val="FFCC99"/>
                </a:solidFill>
              </a:rPr>
              <a:t> </a:t>
            </a:r>
            <a:r>
              <a:rPr lang="es-MX" sz="2000" b="1" dirty="0">
                <a:solidFill>
                  <a:srgbClr val="FFCC99"/>
                </a:solidFill>
              </a:rPr>
              <a:t> Apocalipsis 14:6</a:t>
            </a:r>
            <a:r>
              <a:rPr lang="es-MX" sz="2000" b="1">
                <a:solidFill>
                  <a:srgbClr val="FFCC99"/>
                </a:solidFill>
              </a:rPr>
              <a:t>; Romanos </a:t>
            </a:r>
            <a:r>
              <a:rPr lang="es-MX" sz="2000" b="1" dirty="0">
                <a:solidFill>
                  <a:srgbClr val="FFCC99"/>
                </a:solidFill>
              </a:rPr>
              <a:t>5:8</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68312" y="1484783"/>
            <a:ext cx="8064127" cy="4578391"/>
          </a:xfrm>
        </p:spPr>
        <p:txBody>
          <a:bodyPr/>
          <a:lstStyle/>
          <a:p>
            <a:r>
              <a:rPr lang="es-ES" sz="2400" b="1" dirty="0">
                <a:solidFill>
                  <a:schemeClr val="accent6">
                    <a:lumMod val="50000"/>
                  </a:schemeClr>
                </a:solidFill>
              </a:rPr>
              <a:t>“Según el mensaje urgente para el tiempo del fin del primero de estos tres ángeles, el evangelio eterno debe proclamarse a cada nación, tribu, lengua y pueblo. He aquí una misión tan grande, tan abarcadora y tan completa que ocupa toda la atención. Exige nuestros mejores esfuerzos y requiere nuestro compromiso total.” </a:t>
            </a:r>
            <a:r>
              <a:rPr lang="es-ES" sz="1800" b="1" dirty="0">
                <a:solidFill>
                  <a:schemeClr val="accent6">
                    <a:lumMod val="50000"/>
                  </a:schemeClr>
                </a:solidFill>
              </a:rPr>
              <a:t>(GEB 31)</a:t>
            </a:r>
          </a:p>
          <a:p>
            <a:r>
              <a:rPr lang="es-ES" sz="2400" b="1" dirty="0">
                <a:solidFill>
                  <a:schemeClr val="accent6">
                    <a:lumMod val="50000"/>
                  </a:schemeClr>
                </a:solidFill>
              </a:rPr>
              <a:t>“Siervos de Dios, con semblantes iluminados y resplandecientes de santa consagración, se apresuran de lugar en lugar para proclamar el mensaje del cielo. Miles de voces darán la advertencia por toda la tierra.” </a:t>
            </a:r>
            <a:r>
              <a:rPr lang="es-ES" sz="1800" b="1" dirty="0">
                <a:solidFill>
                  <a:schemeClr val="accent6">
                    <a:lumMod val="50000"/>
                  </a:schemeClr>
                </a:solidFill>
              </a:rPr>
              <a:t>(GEB 33)</a:t>
            </a:r>
          </a:p>
        </p:txBody>
      </p:sp>
      <p:sp>
        <p:nvSpPr>
          <p:cNvPr id="7171" name="Rectangle 2"/>
          <p:cNvSpPr txBox="1">
            <a:spLocks noChangeArrowheads="1"/>
          </p:cNvSpPr>
          <p:nvPr/>
        </p:nvSpPr>
        <p:spPr bwMode="auto">
          <a:xfrm>
            <a:off x="195263" y="282575"/>
            <a:ext cx="8015287" cy="914400"/>
          </a:xfrm>
          <a:prstGeom prst="rect">
            <a:avLst/>
          </a:prstGeom>
          <a:noFill/>
          <a:ln w="9525">
            <a:noFill/>
            <a:miter lim="800000"/>
            <a:headEnd/>
            <a:tailEnd/>
          </a:ln>
        </p:spPr>
        <p:txBody>
          <a:bodyPr/>
          <a:lstStyle/>
          <a:p>
            <a:r>
              <a:rPr lang="es-MX" sz="2600" b="1" dirty="0">
                <a:solidFill>
                  <a:srgbClr val="FFFFCC"/>
                </a:solidFill>
              </a:rPr>
              <a:t>3. </a:t>
            </a:r>
            <a:r>
              <a:rPr lang="es-MX" sz="2400" b="1" dirty="0">
                <a:solidFill>
                  <a:schemeClr val="bg1"/>
                </a:solidFill>
              </a:rPr>
              <a:t>¿Cuál es la misión de la iglesia según Apocalipsis 14:6</a:t>
            </a:r>
            <a:r>
              <a:rPr lang="es-MX" sz="2400" b="1" dirty="0">
                <a:solidFill>
                  <a:srgbClr val="FFFFCC"/>
                </a:solidFill>
              </a:rPr>
              <a:t>? </a:t>
            </a:r>
            <a:r>
              <a:rPr lang="es-MX" sz="2000" b="1" dirty="0">
                <a:solidFill>
                  <a:srgbClr val="FFCC99"/>
                </a:solidFill>
              </a:rPr>
              <a:t>Apocalipsis 14:6; Mateo 28:19, 20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body" idx="1"/>
          </p:nvPr>
        </p:nvSpPr>
        <p:spPr>
          <a:xfrm>
            <a:off x="1979712" y="1650493"/>
            <a:ext cx="6592887" cy="4090987"/>
          </a:xfrm>
        </p:spPr>
        <p:txBody>
          <a:bodyPr/>
          <a:lstStyle/>
          <a:p>
            <a:pPr>
              <a:lnSpc>
                <a:spcPct val="80000"/>
              </a:lnSpc>
              <a:buFont typeface="Wingdings" pitchFamily="2" charset="2"/>
              <a:buNone/>
            </a:pPr>
            <a:r>
              <a:rPr lang="es-ES" sz="2800" b="1" dirty="0">
                <a:solidFill>
                  <a:srgbClr val="3D3DD7"/>
                </a:solidFill>
              </a:rPr>
              <a:t>  	</a:t>
            </a:r>
            <a:r>
              <a:rPr lang="es-ES" sz="2400" b="1" dirty="0">
                <a:solidFill>
                  <a:schemeClr val="accent6">
                    <a:lumMod val="50000"/>
                  </a:schemeClr>
                </a:solidFill>
              </a:rPr>
              <a:t>El deseo de predicar el evangelio eterno, ser parte de miles de voces que darán la advertencia por toda la tierra.</a:t>
            </a:r>
            <a:endParaRPr lang="es-ES" sz="1800" b="1" dirty="0">
              <a:solidFill>
                <a:schemeClr val="accent6">
                  <a:lumMod val="50000"/>
                </a:schemeClr>
              </a:solidFill>
            </a:endParaRPr>
          </a:p>
          <a:p>
            <a:pPr>
              <a:lnSpc>
                <a:spcPct val="80000"/>
              </a:lnSpc>
              <a:buFont typeface="Wingdings" pitchFamily="2" charset="2"/>
              <a:buNone/>
            </a:pPr>
            <a:r>
              <a:rPr lang="es-ES" sz="2400" b="1" dirty="0">
                <a:solidFill>
                  <a:schemeClr val="accent6">
                    <a:lumMod val="50000"/>
                  </a:schemeClr>
                </a:solidFill>
              </a:rPr>
              <a:t>	¿Deseas predicar el evangelio?</a:t>
            </a:r>
            <a:endParaRPr lang="es-MX" sz="2400" b="1" dirty="0">
              <a:solidFill>
                <a:schemeClr val="accent6">
                  <a:lumMod val="50000"/>
                </a:schemeClr>
              </a:solidFill>
            </a:endParaRPr>
          </a:p>
          <a:p>
            <a:pPr eaLnBrk="1" hangingPunct="1">
              <a:lnSpc>
                <a:spcPct val="80000"/>
              </a:lnSpc>
              <a:buFont typeface="Wingdings" pitchFamily="2" charset="2"/>
              <a:buNone/>
            </a:pPr>
            <a:r>
              <a:rPr lang="es-MX" sz="2400" b="1" dirty="0">
                <a:solidFill>
                  <a:srgbClr val="F33F61"/>
                </a:solidFill>
              </a:rPr>
              <a:t>    ¿Cuál es tu decisión?</a:t>
            </a:r>
          </a:p>
          <a:p>
            <a:pPr eaLnBrk="1" hangingPunct="1">
              <a:lnSpc>
                <a:spcPct val="80000"/>
              </a:lnSpc>
              <a:buFont typeface="Wingdings" pitchFamily="2" charset="2"/>
              <a:buNone/>
            </a:pPr>
            <a:endParaRPr lang="es-MX" sz="2400" b="1" dirty="0">
              <a:solidFill>
                <a:srgbClr val="F33F61"/>
              </a:solidFill>
            </a:endParaRPr>
          </a:p>
          <a:p>
            <a:pPr eaLnBrk="1" hangingPunct="1">
              <a:lnSpc>
                <a:spcPct val="80000"/>
              </a:lnSpc>
              <a:buFont typeface="Wingdings" pitchFamily="2" charset="2"/>
              <a:buNone/>
            </a:pPr>
            <a:r>
              <a:rPr lang="es-MX" sz="2400" b="1" dirty="0">
                <a:solidFill>
                  <a:srgbClr val="F33F61"/>
                </a:solidFill>
              </a:rPr>
              <a:t>V. CREA: </a:t>
            </a:r>
            <a:r>
              <a:rPr lang="es-ES" sz="2400" b="1" dirty="0">
                <a:solidFill>
                  <a:schemeClr val="accent6">
                    <a:lumMod val="50000"/>
                  </a:schemeClr>
                </a:solidFill>
              </a:rPr>
              <a:t>¿Qué haré para compartir esta lección la próxima semana? Crear  oportunidades para compartir nuestra esperanza y predicar el evangelio eterno en lugares cercanos donde radicamos. Amén</a:t>
            </a:r>
            <a:endParaRPr lang="es-MX" sz="2400" b="1" dirty="0">
              <a:solidFill>
                <a:schemeClr val="accent6">
                  <a:lumMod val="50000"/>
                </a:schemeClr>
              </a:solidFill>
            </a:endParaRPr>
          </a:p>
          <a:p>
            <a:pPr eaLnBrk="1" hangingPunct="1">
              <a:lnSpc>
                <a:spcPct val="80000"/>
              </a:lnSpc>
              <a:buFont typeface="Wingdings" pitchFamily="2" charset="2"/>
              <a:buNone/>
            </a:pPr>
            <a:endParaRPr lang="es-MX" sz="2800" b="1" dirty="0">
              <a:solidFill>
                <a:srgbClr val="F33F61"/>
              </a:solidFill>
            </a:endParaRPr>
          </a:p>
        </p:txBody>
      </p:sp>
      <p:pic>
        <p:nvPicPr>
          <p:cNvPr id="8195" name="Picture 10" descr="J"/>
          <p:cNvPicPr>
            <a:picLocks noChangeAspect="1" noChangeArrowheads="1"/>
          </p:cNvPicPr>
          <p:nvPr/>
        </p:nvPicPr>
        <p:blipFill>
          <a:blip r:embed="rId2"/>
          <a:srcRect/>
          <a:stretch>
            <a:fillRect/>
          </a:stretch>
        </p:blipFill>
        <p:spPr bwMode="auto">
          <a:xfrm>
            <a:off x="684213" y="1682750"/>
            <a:ext cx="1149350" cy="1746250"/>
          </a:xfrm>
          <a:prstGeom prst="rect">
            <a:avLst/>
          </a:prstGeom>
          <a:noFill/>
          <a:ln w="9525">
            <a:noFill/>
            <a:miter lim="800000"/>
            <a:headEnd/>
            <a:tailEnd/>
          </a:ln>
        </p:spPr>
      </p:pic>
      <p:sp>
        <p:nvSpPr>
          <p:cNvPr id="8196" name="Rectangle 2"/>
          <p:cNvSpPr>
            <a:spLocks noGrp="1" noChangeArrowheads="1"/>
          </p:cNvSpPr>
          <p:nvPr>
            <p:ph type="title"/>
          </p:nvPr>
        </p:nvSpPr>
        <p:spPr/>
        <p:txBody>
          <a:bodyPr/>
          <a:lstStyle/>
          <a:p>
            <a:pPr eaLnBrk="1" hangingPunct="1"/>
            <a:r>
              <a:rPr lang="es-MX" sz="2800" b="1" dirty="0">
                <a:solidFill>
                  <a:srgbClr val="FF0000"/>
                </a:solidFill>
                <a:latin typeface="Tahoma" pitchFamily="34" charset="0"/>
              </a:rPr>
              <a:t>IV.</a:t>
            </a:r>
            <a:r>
              <a:rPr lang="es-MX" sz="2800" dirty="0">
                <a:solidFill>
                  <a:srgbClr val="FF0000"/>
                </a:solidFill>
                <a:latin typeface="Tahoma" pitchFamily="34" charset="0"/>
              </a:rPr>
              <a:t> </a:t>
            </a:r>
            <a:r>
              <a:rPr lang="es-MX" sz="2800" b="1" dirty="0">
                <a:solidFill>
                  <a:srgbClr val="F2021F"/>
                </a:solidFill>
                <a:latin typeface="Tahoma" pitchFamily="34" charset="0"/>
              </a:rPr>
              <a:t>APLICA:</a:t>
            </a:r>
            <a:br>
              <a:rPr lang="es-MX" sz="2800" b="1" dirty="0">
                <a:latin typeface="Tahoma" pitchFamily="34" charset="0"/>
              </a:rPr>
            </a:br>
            <a:r>
              <a:rPr lang="es-MX" sz="2400" b="1" dirty="0">
                <a:latin typeface="Tahoma" pitchFamily="34" charset="0"/>
              </a:rPr>
              <a:t>¿Qué debo sentir al recibir estos conocimientos?</a:t>
            </a:r>
            <a:r>
              <a:rPr lang="es-MX" sz="2800" b="1" dirty="0">
                <a:latin typeface="Tahoma" pitchFamily="34" charset="0"/>
              </a:rPr>
              <a:t> </a:t>
            </a:r>
          </a:p>
        </p:txBody>
      </p:sp>
    </p:spTree>
  </p:cSld>
  <p:clrMapOvr>
    <a:masterClrMapping/>
  </p:clrMapOvr>
</p:sld>
</file>

<file path=ppt/theme/theme1.xml><?xml version="1.0" encoding="utf-8"?>
<a:theme xmlns:a="http://schemas.openxmlformats.org/drawingml/2006/main" name="Radial">
  <a:themeElements>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fontScheme name="Rad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clrMap bg1="lt1" tx1="dk1" bg2="lt2" tx2="dk2" accent1="accent1" accent2="accent2" accent3="accent3" accent4="accent4" accent5="accent5" accent6="accent6" hlink="hlink" folHlink="folHlink"/>
    </a:extraClrScheme>
    <a:extraClrScheme>
      <a:clrScheme name="Radial 2">
        <a:dk1>
          <a:srgbClr val="000000"/>
        </a:dk1>
        <a:lt1>
          <a:srgbClr val="FFFFFF"/>
        </a:lt1>
        <a:dk2>
          <a:srgbClr val="FFFFFF"/>
        </a:dk2>
        <a:lt2>
          <a:srgbClr val="817F3F"/>
        </a:lt2>
        <a:accent1>
          <a:srgbClr val="FFCC00"/>
        </a:accent1>
        <a:accent2>
          <a:srgbClr val="CC9900"/>
        </a:accent2>
        <a:accent3>
          <a:srgbClr val="FFFFFF"/>
        </a:accent3>
        <a:accent4>
          <a:srgbClr val="000000"/>
        </a:accent4>
        <a:accent5>
          <a:srgbClr val="FFE2AA"/>
        </a:accent5>
        <a:accent6>
          <a:srgbClr val="B98A00"/>
        </a:accent6>
        <a:hlink>
          <a:srgbClr val="996666"/>
        </a:hlink>
        <a:folHlink>
          <a:srgbClr val="C94503"/>
        </a:folHlink>
      </a:clrScheme>
      <a:clrMap bg1="lt1" tx1="dk1" bg2="lt2" tx2="dk2" accent1="accent1" accent2="accent2" accent3="accent3" accent4="accent4" accent5="accent5" accent6="accent6" hlink="hlink" folHlink="folHlink"/>
    </a:extraClrScheme>
    <a:extraClrScheme>
      <a:clrScheme name="Radial 3">
        <a:dk1>
          <a:srgbClr val="CC6600"/>
        </a:dk1>
        <a:lt1>
          <a:srgbClr val="FFFFFF"/>
        </a:lt1>
        <a:dk2>
          <a:srgbClr val="800000"/>
        </a:dk2>
        <a:lt2>
          <a:srgbClr val="FFFFFF"/>
        </a:lt2>
        <a:accent1>
          <a:srgbClr val="FF6600"/>
        </a:accent1>
        <a:accent2>
          <a:srgbClr val="33CCCC"/>
        </a:accent2>
        <a:accent3>
          <a:srgbClr val="C0AAAA"/>
        </a:accent3>
        <a:accent4>
          <a:srgbClr val="DADADA"/>
        </a:accent4>
        <a:accent5>
          <a:srgbClr val="FFB8AA"/>
        </a:accent5>
        <a:accent6>
          <a:srgbClr val="2DB9B9"/>
        </a:accent6>
        <a:hlink>
          <a:srgbClr val="99FF33"/>
        </a:hlink>
        <a:folHlink>
          <a:srgbClr val="CC3300"/>
        </a:folHlink>
      </a:clrScheme>
      <a:clrMap bg1="dk2" tx1="lt1" bg2="dk1" tx2="lt2" accent1="accent1" accent2="accent2" accent3="accent3" accent4="accent4" accent5="accent5" accent6="accent6" hlink="hlink" folHlink="folHlink"/>
    </a:extraClrScheme>
    <a:extraClrScheme>
      <a:clrScheme name="Radial 4">
        <a:dk1>
          <a:srgbClr val="993300"/>
        </a:dk1>
        <a:lt1>
          <a:srgbClr val="FFFFFF"/>
        </a:lt1>
        <a:dk2>
          <a:srgbClr val="431A01"/>
        </a:dk2>
        <a:lt2>
          <a:srgbClr val="FFFFFF"/>
        </a:lt2>
        <a:accent1>
          <a:srgbClr val="FFCC00"/>
        </a:accent1>
        <a:accent2>
          <a:srgbClr val="FF9966"/>
        </a:accent2>
        <a:accent3>
          <a:srgbClr val="B0ABAA"/>
        </a:accent3>
        <a:accent4>
          <a:srgbClr val="DADADA"/>
        </a:accent4>
        <a:accent5>
          <a:srgbClr val="FFE2AA"/>
        </a:accent5>
        <a:accent6>
          <a:srgbClr val="E78A5C"/>
        </a:accent6>
        <a:hlink>
          <a:srgbClr val="FF6600"/>
        </a:hlink>
        <a:folHlink>
          <a:srgbClr val="CC3300"/>
        </a:folHlink>
      </a:clrScheme>
      <a:clrMap bg1="dk2" tx1="lt1" bg2="dk1" tx2="lt2" accent1="accent1" accent2="accent2" accent3="accent3" accent4="accent4" accent5="accent5" accent6="accent6" hlink="hlink" folHlink="folHlink"/>
    </a:extraClrScheme>
    <a:extraClrScheme>
      <a:clrScheme name="Radial 5">
        <a:dk1>
          <a:srgbClr val="75878B"/>
        </a:dk1>
        <a:lt1>
          <a:srgbClr val="FFFFFF"/>
        </a:lt1>
        <a:dk2>
          <a:srgbClr val="260000"/>
        </a:dk2>
        <a:lt2>
          <a:srgbClr val="FFFFFF"/>
        </a:lt2>
        <a:accent1>
          <a:srgbClr val="0099CC"/>
        </a:accent1>
        <a:accent2>
          <a:srgbClr val="FF3300"/>
        </a:accent2>
        <a:accent3>
          <a:srgbClr val="ACAAAA"/>
        </a:accent3>
        <a:accent4>
          <a:srgbClr val="DADADA"/>
        </a:accent4>
        <a:accent5>
          <a:srgbClr val="AACAE2"/>
        </a:accent5>
        <a:accent6>
          <a:srgbClr val="E72D00"/>
        </a:accent6>
        <a:hlink>
          <a:srgbClr val="FFCC00"/>
        </a:hlink>
        <a:folHlink>
          <a:srgbClr val="CC0000"/>
        </a:folHlink>
      </a:clrScheme>
      <a:clrMap bg1="dk2" tx1="lt1" bg2="dk1" tx2="lt2" accent1="accent1" accent2="accent2" accent3="accent3" accent4="accent4" accent5="accent5" accent6="accent6" hlink="hlink" folHlink="folHlink"/>
    </a:extraClrScheme>
    <a:extraClrScheme>
      <a:clrScheme name="Radial 6">
        <a:dk1>
          <a:srgbClr val="666699"/>
        </a:dk1>
        <a:lt1>
          <a:srgbClr val="FFFFFF"/>
        </a:lt1>
        <a:dk2>
          <a:srgbClr val="000000"/>
        </a:dk2>
        <a:lt2>
          <a:srgbClr val="FFFFFF"/>
        </a:lt2>
        <a:accent1>
          <a:srgbClr val="9966FF"/>
        </a:accent1>
        <a:accent2>
          <a:srgbClr val="99CCFF"/>
        </a:accent2>
        <a:accent3>
          <a:srgbClr val="AAAAAA"/>
        </a:accent3>
        <a:accent4>
          <a:srgbClr val="DADADA"/>
        </a:accent4>
        <a:accent5>
          <a:srgbClr val="CAB8FF"/>
        </a:accent5>
        <a:accent6>
          <a:srgbClr val="8AB9E7"/>
        </a:accent6>
        <a:hlink>
          <a:srgbClr val="FFFFCC"/>
        </a:hlink>
        <a:folHlink>
          <a:srgbClr val="6600CC"/>
        </a:folHlink>
      </a:clrScheme>
      <a:clrMap bg1="dk2" tx1="lt1" bg2="dk1" tx2="lt2" accent1="accent1" accent2="accent2" accent3="accent3" accent4="accent4" accent5="accent5" accent6="accent6" hlink="hlink" folHlink="folHlink"/>
    </a:extraClrScheme>
    <a:extraClrScheme>
      <a:clrScheme name="Radial 7">
        <a:dk1>
          <a:srgbClr val="666699"/>
        </a:dk1>
        <a:lt1>
          <a:srgbClr val="FFFFFF"/>
        </a:lt1>
        <a:dk2>
          <a:srgbClr val="2A2A40"/>
        </a:dk2>
        <a:lt2>
          <a:srgbClr val="FFFFFF"/>
        </a:lt2>
        <a:accent1>
          <a:srgbClr val="006699"/>
        </a:accent1>
        <a:accent2>
          <a:srgbClr val="CC9900"/>
        </a:accent2>
        <a:accent3>
          <a:srgbClr val="ACACAF"/>
        </a:accent3>
        <a:accent4>
          <a:srgbClr val="DADADA"/>
        </a:accent4>
        <a:accent5>
          <a:srgbClr val="AAB8CA"/>
        </a:accent5>
        <a:accent6>
          <a:srgbClr val="B98A00"/>
        </a:accent6>
        <a:hlink>
          <a:srgbClr val="CC6600"/>
        </a:hlink>
        <a:folHlink>
          <a:srgbClr val="6C948A"/>
        </a:folHlink>
      </a:clrScheme>
      <a:clrMap bg1="dk2" tx1="lt1" bg2="dk1" tx2="lt2" accent1="accent1" accent2="accent2" accent3="accent3" accent4="accent4" accent5="accent5" accent6="accent6" hlink="hlink" folHlink="folHlink"/>
    </a:extraClrScheme>
    <a:extraClrScheme>
      <a:clrScheme name="Radial 8">
        <a:dk1>
          <a:srgbClr val="BECBD8"/>
        </a:dk1>
        <a:lt1>
          <a:srgbClr val="FFFFFF"/>
        </a:lt1>
        <a:dk2>
          <a:srgbClr val="2B335B"/>
        </a:dk2>
        <a:lt2>
          <a:srgbClr val="FFFFFF"/>
        </a:lt2>
        <a:accent1>
          <a:srgbClr val="0099CC"/>
        </a:accent1>
        <a:accent2>
          <a:srgbClr val="B5DBE3"/>
        </a:accent2>
        <a:accent3>
          <a:srgbClr val="ACADB5"/>
        </a:accent3>
        <a:accent4>
          <a:srgbClr val="DADADA"/>
        </a:accent4>
        <a:accent5>
          <a:srgbClr val="AACAE2"/>
        </a:accent5>
        <a:accent6>
          <a:srgbClr val="A4C6CE"/>
        </a:accent6>
        <a:hlink>
          <a:srgbClr val="FFCC00"/>
        </a:hlink>
        <a:folHlink>
          <a:srgbClr val="58648C"/>
        </a:folHlink>
      </a:clrScheme>
      <a:clrMap bg1="dk2" tx1="lt1" bg2="dk1" tx2="lt2" accent1="accent1" accent2="accent2" accent3="accent3" accent4="accent4" accent5="accent5" accent6="accent6" hlink="hlink" folHlink="folHlink"/>
    </a:extraClrScheme>
    <a:extraClrScheme>
      <a:clrScheme name="Radial 9">
        <a:dk1>
          <a:srgbClr val="3333FF"/>
        </a:dk1>
        <a:lt1>
          <a:srgbClr val="FFFFFF"/>
        </a:lt1>
        <a:dk2>
          <a:srgbClr val="000099"/>
        </a:dk2>
        <a:lt2>
          <a:srgbClr val="FFFFFF"/>
        </a:lt2>
        <a:accent1>
          <a:srgbClr val="339966"/>
        </a:accent1>
        <a:accent2>
          <a:srgbClr val="9999FF"/>
        </a:accent2>
        <a:accent3>
          <a:srgbClr val="AAAACA"/>
        </a:accent3>
        <a:accent4>
          <a:srgbClr val="DADADA"/>
        </a:accent4>
        <a:accent5>
          <a:srgbClr val="ADCAB8"/>
        </a:accent5>
        <a:accent6>
          <a:srgbClr val="8A8AE7"/>
        </a:accent6>
        <a:hlink>
          <a:srgbClr val="FFFF99"/>
        </a:hlink>
        <a:folHlink>
          <a:srgbClr val="17A0D1"/>
        </a:folHlink>
      </a:clrScheme>
      <a:clrMap bg1="dk2" tx1="lt1" bg2="dk1" tx2="lt2" accent1="accent1" accent2="accent2" accent3="accent3" accent4="accent4" accent5="accent5" accent6="accent6" hlink="hlink" folHlink="folHlink"/>
    </a:extraClrScheme>
    <a:extraClrScheme>
      <a:clrScheme name="Radial 10">
        <a:dk1>
          <a:srgbClr val="808000"/>
        </a:dk1>
        <a:lt1>
          <a:srgbClr val="FFFFFF"/>
        </a:lt1>
        <a:dk2>
          <a:srgbClr val="354418"/>
        </a:dk2>
        <a:lt2>
          <a:srgbClr val="FFFFFF"/>
        </a:lt2>
        <a:accent1>
          <a:srgbClr val="60897C"/>
        </a:accent1>
        <a:accent2>
          <a:srgbClr val="99CC00"/>
        </a:accent2>
        <a:accent3>
          <a:srgbClr val="AEB0AB"/>
        </a:accent3>
        <a:accent4>
          <a:srgbClr val="DADADA"/>
        </a:accent4>
        <a:accent5>
          <a:srgbClr val="B6C4BF"/>
        </a:accent5>
        <a:accent6>
          <a:srgbClr val="8AB900"/>
        </a:accent6>
        <a:hlink>
          <a:srgbClr val="CCCC00"/>
        </a:hlink>
        <a:folHlink>
          <a:srgbClr val="66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Radial</Template>
  <TotalTime>73965</TotalTime>
  <Words>901</Words>
  <Application>Microsoft Office PowerPoint</Application>
  <PresentationFormat>Presentación en pantalla (4:3)</PresentationFormat>
  <Paragraphs>90</Paragraphs>
  <Slides>10</Slides>
  <Notes>3</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10</vt:i4>
      </vt:variant>
    </vt:vector>
  </HeadingPairs>
  <TitlesOfParts>
    <vt:vector size="18" baseType="lpstr">
      <vt:lpstr>Arial</vt:lpstr>
      <vt:lpstr>Arial Black</vt:lpstr>
      <vt:lpstr>Calibri</vt:lpstr>
      <vt:lpstr>Impact</vt:lpstr>
      <vt:lpstr>Tahoma</vt:lpstr>
      <vt:lpstr>Times New Roman</vt:lpstr>
      <vt:lpstr>Wingdings</vt:lpstr>
      <vt:lpstr>Radial</vt:lpstr>
      <vt:lpstr>Presentación de PowerPoint</vt:lpstr>
      <vt:lpstr>Presentación de PowerPoint</vt:lpstr>
      <vt:lpstr>Presentación de PowerPoint</vt:lpstr>
      <vt:lpstr>Presentación de PowerPoint</vt:lpstr>
      <vt:lpstr>II. MOTIVAR: ¿Cómo despertar interés para aprender? </vt:lpstr>
      <vt:lpstr>III. EXPLORA: 1. ¿Apocalipsis tiene mensaje de gracia y esperanza? Apocalipsis 1:1- 3; 14:6</vt:lpstr>
      <vt:lpstr>Presentación de PowerPoint</vt:lpstr>
      <vt:lpstr>Presentación de PowerPoint</vt:lpstr>
      <vt:lpstr>IV. APLICA: ¿Qué debo sentir al recibir estos conocimientos? </vt:lpstr>
      <vt:lpstr>Presentación de PowerPoint</vt:lpstr>
    </vt:vector>
  </TitlesOfParts>
  <Company>DELBELCONPU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Amor y juicio, el dilema de Dios</dc:title>
  <dc:creator>pc3</dc:creator>
  <cp:lastModifiedBy>alex.halire@gmail.com</cp:lastModifiedBy>
  <cp:revision>6789</cp:revision>
  <dcterms:created xsi:type="dcterms:W3CDTF">2007-04-17T14:25:21Z</dcterms:created>
  <dcterms:modified xsi:type="dcterms:W3CDTF">2023-04-12T17:05:21Z</dcterms:modified>
</cp:coreProperties>
</file>