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2"/>
  </p:notesMasterIdLst>
  <p:sldIdLst>
    <p:sldId id="256" r:id="rId2"/>
    <p:sldId id="284" r:id="rId3"/>
    <p:sldId id="285" r:id="rId4"/>
    <p:sldId id="286" r:id="rId5"/>
    <p:sldId id="265" r:id="rId6"/>
    <p:sldId id="287" r:id="rId7"/>
    <p:sldId id="269" r:id="rId8"/>
    <p:sldId id="282" r:id="rId9"/>
    <p:sldId id="263" r:id="rId10"/>
    <p:sldId id="281" r:id="rId11"/>
  </p:sldIdLst>
  <p:sldSz cx="9144000" cy="6858000" type="screen4x3"/>
  <p:notesSz cx="6858000" cy="9144000"/>
  <p:defaultTextStyle>
    <a:defPPr>
      <a:defRPr lang="es-MX"/>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Sección predeterminada" id="{1B2364EF-C85E-465D-8903-99FDDE7DDF15}">
          <p14:sldIdLst>
            <p14:sldId id="256"/>
            <p14:sldId id="284"/>
            <p14:sldId id="285"/>
            <p14:sldId id="286"/>
            <p14:sldId id="265"/>
            <p14:sldId id="287"/>
            <p14:sldId id="269"/>
          </p14:sldIdLst>
        </p14:section>
        <p14:section name="Sección sin título" id="{AED1ED32-3F7B-4EF3-AA8C-1268E0351262}">
          <p14:sldIdLst/>
        </p14:section>
        <p14:section name="Sección sin título" id="{81AE0154-2E74-4C08-B009-D7DE51CFE955}">
          <p14:sldIdLst>
            <p14:sldId id="282"/>
            <p14:sldId id="263"/>
            <p14:sldId id="28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FF07"/>
    <a:srgbClr val="F2021F"/>
    <a:srgbClr val="F33F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p:cViewPr varScale="1">
        <p:scale>
          <a:sx n="68" d="100"/>
          <a:sy n="68" d="100"/>
        </p:scale>
        <p:origin x="1458"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3446F-5817-4C25-929D-4F180A64F446}" type="datetimeFigureOut">
              <a:rPr lang="en-US" smtClean="0"/>
              <a:pPr/>
              <a:t>4/10/2024</a:t>
            </a:fld>
            <a:endParaRPr lang="en-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CF0B65-7D7D-4124-8CC2-64ACEAB319AA}" type="slidenum">
              <a:rPr lang="en-US" smtClean="0"/>
              <a:pPr/>
              <a:t>‹Nº›</a:t>
            </a:fld>
            <a:endParaRPr lang="en-US"/>
          </a:p>
        </p:txBody>
      </p:sp>
    </p:spTree>
    <p:extLst>
      <p:ext uri="{BB962C8B-B14F-4D97-AF65-F5344CB8AC3E}">
        <p14:creationId xmlns:p14="http://schemas.microsoft.com/office/powerpoint/2010/main" val="375698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5</a:t>
            </a:fld>
            <a:endParaRPr lang="en-US"/>
          </a:p>
        </p:txBody>
      </p:sp>
    </p:spTree>
    <p:extLst>
      <p:ext uri="{BB962C8B-B14F-4D97-AF65-F5344CB8AC3E}">
        <p14:creationId xmlns:p14="http://schemas.microsoft.com/office/powerpoint/2010/main" val="1946155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7</a:t>
            </a:fld>
            <a:endParaRPr lang="en-US"/>
          </a:p>
        </p:txBody>
      </p:sp>
    </p:spTree>
    <p:extLst>
      <p:ext uri="{BB962C8B-B14F-4D97-AF65-F5344CB8AC3E}">
        <p14:creationId xmlns:p14="http://schemas.microsoft.com/office/powerpoint/2010/main" val="609858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PE" dirty="0"/>
              <a:t> .</a:t>
            </a:r>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8</a:t>
            </a:fld>
            <a:endParaRPr lang="en-US"/>
          </a:p>
        </p:txBody>
      </p:sp>
    </p:spTree>
    <p:extLst>
      <p:ext uri="{BB962C8B-B14F-4D97-AF65-F5344CB8AC3E}">
        <p14:creationId xmlns:p14="http://schemas.microsoft.com/office/powerpoint/2010/main" val="238990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3ED0F7BE-E3AA-46EA-A2AF-7CD581104091}" type="slidenum">
              <a:rPr lang="es-MX"/>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50013" y="228600"/>
            <a:ext cx="2084387" cy="57912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95263" y="228600"/>
            <a:ext cx="6102350" cy="5791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623415EB-96B7-43E0-822F-C9D61E0D6D5A}" type="slidenum">
              <a:rPr lang="es-MX"/>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EA168BFF-7334-4524-B060-8FA62EB200FE}" type="slidenum">
              <a:rPr lang="es-MX"/>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329015A-E9DF-4999-BA96-80B4C3B68754}" type="slidenum">
              <a:rPr lang="es-MX"/>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8"/>
          <p:cNvSpPr>
            <a:spLocks noGrp="1" noChangeArrowheads="1"/>
          </p:cNvSpPr>
          <p:nvPr>
            <p:ph type="dt" sz="half" idx="10"/>
          </p:nvPr>
        </p:nvSpPr>
        <p:spPr>
          <a:ln/>
        </p:spPr>
        <p:txBody>
          <a:bodyPr/>
          <a:lstStyle>
            <a:lvl1pPr>
              <a:defRPr/>
            </a:lvl1pPr>
          </a:lstStyle>
          <a:p>
            <a:pPr>
              <a:defRPr/>
            </a:pPr>
            <a:endParaRPr lang="es-MX"/>
          </a:p>
        </p:txBody>
      </p:sp>
      <p:sp>
        <p:nvSpPr>
          <p:cNvPr id="8" name="Rectangle 9"/>
          <p:cNvSpPr>
            <a:spLocks noGrp="1" noChangeArrowheads="1"/>
          </p:cNvSpPr>
          <p:nvPr>
            <p:ph type="ftr" sz="quarter" idx="11"/>
          </p:nvPr>
        </p:nvSpPr>
        <p:spPr>
          <a:ln/>
        </p:spPr>
        <p:txBody>
          <a:bodyPr/>
          <a:lstStyle>
            <a:lvl1pPr>
              <a:defRPr/>
            </a:lvl1pPr>
          </a:lstStyle>
          <a:p>
            <a:pPr>
              <a:defRPr/>
            </a:pPr>
            <a:endParaRPr lang="es-MX"/>
          </a:p>
        </p:txBody>
      </p:sp>
      <p:sp>
        <p:nvSpPr>
          <p:cNvPr id="9" name="Rectangle 10"/>
          <p:cNvSpPr>
            <a:spLocks noGrp="1" noChangeArrowheads="1"/>
          </p:cNvSpPr>
          <p:nvPr>
            <p:ph type="sldNum" sz="quarter" idx="12"/>
          </p:nvPr>
        </p:nvSpPr>
        <p:spPr>
          <a:ln/>
        </p:spPr>
        <p:txBody>
          <a:bodyPr/>
          <a:lstStyle>
            <a:lvl1pPr>
              <a:defRPr/>
            </a:lvl1pPr>
          </a:lstStyle>
          <a:p>
            <a:fld id="{CC867857-65F8-4624-9800-9A1D2E106D71}" type="slidenum">
              <a:rPr lang="es-MX"/>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8"/>
          <p:cNvSpPr>
            <a:spLocks noGrp="1" noChangeArrowheads="1"/>
          </p:cNvSpPr>
          <p:nvPr>
            <p:ph type="dt" sz="half" idx="10"/>
          </p:nvPr>
        </p:nvSpPr>
        <p:spPr>
          <a:ln/>
        </p:spPr>
        <p:txBody>
          <a:bodyPr/>
          <a:lstStyle>
            <a:lvl1pPr>
              <a:defRPr/>
            </a:lvl1pPr>
          </a:lstStyle>
          <a:p>
            <a:pPr>
              <a:defRPr/>
            </a:pPr>
            <a:endParaRPr lang="es-MX"/>
          </a:p>
        </p:txBody>
      </p:sp>
      <p:sp>
        <p:nvSpPr>
          <p:cNvPr id="4" name="Rectangle 9"/>
          <p:cNvSpPr>
            <a:spLocks noGrp="1" noChangeArrowheads="1"/>
          </p:cNvSpPr>
          <p:nvPr>
            <p:ph type="ftr" sz="quarter" idx="11"/>
          </p:nvPr>
        </p:nvSpPr>
        <p:spPr>
          <a:ln/>
        </p:spPr>
        <p:txBody>
          <a:bodyPr/>
          <a:lstStyle>
            <a:lvl1pPr>
              <a:defRPr/>
            </a:lvl1pPr>
          </a:lstStyle>
          <a:p>
            <a:pPr>
              <a:defRPr/>
            </a:pPr>
            <a:endParaRPr lang="es-MX"/>
          </a:p>
        </p:txBody>
      </p:sp>
      <p:sp>
        <p:nvSpPr>
          <p:cNvPr id="5" name="Rectangle 10"/>
          <p:cNvSpPr>
            <a:spLocks noGrp="1" noChangeArrowheads="1"/>
          </p:cNvSpPr>
          <p:nvPr>
            <p:ph type="sldNum" sz="quarter" idx="12"/>
          </p:nvPr>
        </p:nvSpPr>
        <p:spPr>
          <a:ln/>
        </p:spPr>
        <p:txBody>
          <a:bodyPr/>
          <a:lstStyle>
            <a:lvl1pPr>
              <a:defRPr/>
            </a:lvl1pPr>
          </a:lstStyle>
          <a:p>
            <a:fld id="{64F4103F-56A9-456A-BBC1-4F8FE456CDB3}" type="slidenum">
              <a:rPr lang="es-MX"/>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s-MX"/>
          </a:p>
        </p:txBody>
      </p:sp>
      <p:sp>
        <p:nvSpPr>
          <p:cNvPr id="3" name="Rectangle 9"/>
          <p:cNvSpPr>
            <a:spLocks noGrp="1" noChangeArrowheads="1"/>
          </p:cNvSpPr>
          <p:nvPr>
            <p:ph type="ftr" sz="quarter" idx="11"/>
          </p:nvPr>
        </p:nvSpPr>
        <p:spPr>
          <a:ln/>
        </p:spPr>
        <p:txBody>
          <a:bodyPr/>
          <a:lstStyle>
            <a:lvl1pPr>
              <a:defRPr/>
            </a:lvl1pPr>
          </a:lstStyle>
          <a:p>
            <a:pPr>
              <a:defRPr/>
            </a:pPr>
            <a:endParaRPr lang="es-MX"/>
          </a:p>
        </p:txBody>
      </p:sp>
      <p:sp>
        <p:nvSpPr>
          <p:cNvPr id="4" name="Rectangle 10"/>
          <p:cNvSpPr>
            <a:spLocks noGrp="1" noChangeArrowheads="1"/>
          </p:cNvSpPr>
          <p:nvPr>
            <p:ph type="sldNum" sz="quarter" idx="12"/>
          </p:nvPr>
        </p:nvSpPr>
        <p:spPr>
          <a:ln/>
        </p:spPr>
        <p:txBody>
          <a:bodyPr/>
          <a:lstStyle>
            <a:lvl1pPr>
              <a:defRPr/>
            </a:lvl1pPr>
          </a:lstStyle>
          <a:p>
            <a:fld id="{609F1150-F025-40A1-8C0E-A093890BB6AB}" type="slidenum">
              <a:rPr lang="es-MX"/>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2DD5691C-32EC-415A-9C86-A5A11EA90AD1}" type="slidenum">
              <a:rPr lang="es-MX"/>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D6CC3B3-BC7B-4C19-A548-5E4108AA5E31}" type="slidenum">
              <a:rPr lang="es-MX"/>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2722B1C7-C32D-491F-9835-10D9D954E90D}" type="slidenum">
              <a:rPr lang="es-MX"/>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s-ES" sz="2400">
                <a:latin typeface="Times New Roman" panose="02020603050405020304"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2261 w 7000"/>
                <a:gd name="T3" fmla="*/ 0 h 1000"/>
                <a:gd name="T4" fmla="*/ 2435 w 7000"/>
                <a:gd name="T5" fmla="*/ 174 h 1000"/>
                <a:gd name="T6" fmla="*/ 2262 w 7000"/>
                <a:gd name="T7" fmla="*/ 348 h 1000"/>
                <a:gd name="T8" fmla="*/ 0 w 7000"/>
                <a:gd name="T9" fmla="*/ 348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headEnd/>
              <a:tailEnd/>
            </a:ln>
          </p:spPr>
          <p:txBody>
            <a:bodyPr/>
            <a:lstStyle/>
            <a:p>
              <a:endParaRPr lang="es-E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p:spPr>
          <p:txBody>
            <a:bodyPr/>
            <a:lstStyle/>
            <a:p>
              <a:endParaRPr lang="es-E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MX"/>
              <a:t>Haga clic para cambiar el estilo de título	</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MX"/>
              <a:t>Haga clic para modificar el estilo de texto del patrón</a:t>
            </a:r>
          </a:p>
          <a:p>
            <a:pPr lvl="1"/>
            <a:r>
              <a:rPr lang="es-MX"/>
              <a:t>Segundo nivel</a:t>
            </a:r>
          </a:p>
          <a:p>
            <a:pPr lvl="2"/>
            <a:r>
              <a:rPr lang="es-MX"/>
              <a:t>Tercer nivel</a:t>
            </a:r>
          </a:p>
          <a:p>
            <a:pPr lvl="3"/>
            <a:r>
              <a:rPr lang="es-MX"/>
              <a:t>Cuarto nivel</a:t>
            </a:r>
          </a:p>
          <a:p>
            <a:pPr lvl="4"/>
            <a:r>
              <a:rPr lang="es-MX"/>
              <a:t>Quinto nivel</a:t>
            </a:r>
          </a:p>
        </p:txBody>
      </p:sp>
      <p:sp>
        <p:nvSpPr>
          <p:cNvPr id="102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s-MX"/>
          </a:p>
        </p:txBody>
      </p:sp>
      <p:sp>
        <p:nvSpPr>
          <p:cNvPr id="102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s-MX"/>
          </a:p>
        </p:txBody>
      </p:sp>
      <p:sp>
        <p:nvSpPr>
          <p:cNvPr id="102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66EC6A28-46CA-4EDE-9959-40C3B0A1AC0A}" type="slidenum">
              <a:rPr lang="es-MX"/>
              <a:pPr/>
              <a:t>‹Nº›</a:t>
            </a:fld>
            <a:endParaRPr lang="es-MX"/>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tmplLst>
          <p:tmpl lvl="1">
            <p:tnLst>
              <p:par>
                <p:cTn presetID="1" presetClass="entr" presetSubtype="0" fill="hold" nodeType="click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decalogo-janohalire.blogspot.com/p/escuela-sabatica.html" TargetMode="External"/><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hyperlink" Target="http://decalogo-janohalire.blogspot.com/" TargetMode="External"/><Relationship Id="rId4" Type="http://schemas.openxmlformats.org/officeDocument/2006/relationships/hyperlink" Target="https://www.recursos-biblicos.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2 CuadroTexto"/>
          <p:cNvSpPr txBox="1">
            <a:spLocks noChangeArrowheads="1"/>
          </p:cNvSpPr>
          <p:nvPr/>
        </p:nvSpPr>
        <p:spPr bwMode="auto">
          <a:xfrm>
            <a:off x="4857750" y="285750"/>
            <a:ext cx="2520950" cy="304800"/>
          </a:xfrm>
          <a:prstGeom prst="rect">
            <a:avLst/>
          </a:prstGeom>
          <a:noFill/>
          <a:ln w="9525">
            <a:noFill/>
            <a:miter lim="800000"/>
            <a:headEnd/>
            <a:tailEnd/>
          </a:ln>
        </p:spPr>
        <p:txBody>
          <a:bodyPr>
            <a:spAutoFit/>
          </a:bodyPr>
          <a:lstStyle/>
          <a:p>
            <a:pPr algn="r" eaLnBrk="1" hangingPunct="1"/>
            <a:r>
              <a:rPr lang="es-ES" sz="1400" dirty="0">
                <a:solidFill>
                  <a:srgbClr val="E8E8FA"/>
                </a:solidFill>
              </a:rPr>
              <a:t>13 de abril 2024</a:t>
            </a:r>
          </a:p>
        </p:txBody>
      </p:sp>
      <p:sp>
        <p:nvSpPr>
          <p:cNvPr id="2052" name="Text Box 8"/>
          <p:cNvSpPr txBox="1">
            <a:spLocks noChangeArrowheads="1"/>
          </p:cNvSpPr>
          <p:nvPr/>
        </p:nvSpPr>
        <p:spPr bwMode="auto">
          <a:xfrm>
            <a:off x="323850" y="663575"/>
            <a:ext cx="7734300" cy="369332"/>
          </a:xfrm>
          <a:prstGeom prst="rect">
            <a:avLst/>
          </a:prstGeom>
          <a:noFill/>
          <a:ln w="9525">
            <a:noFill/>
            <a:miter lim="800000"/>
            <a:headEnd/>
            <a:tailEnd/>
          </a:ln>
        </p:spPr>
        <p:txBody>
          <a:bodyPr>
            <a:spAutoFit/>
          </a:bodyPr>
          <a:lstStyle/>
          <a:p>
            <a:pPr eaLnBrk="1" hangingPunct="1"/>
            <a:r>
              <a:rPr lang="es-MX" dirty="0">
                <a:solidFill>
                  <a:schemeClr val="bg1"/>
                </a:solidFill>
                <a:latin typeface="Arial Black" pitchFamily="34" charset="0"/>
              </a:rPr>
              <a:t>¿AMOR O EGOÍSMO? ESO ES LA CUESTIÓN</a:t>
            </a:r>
          </a:p>
        </p:txBody>
      </p:sp>
      <p:sp>
        <p:nvSpPr>
          <p:cNvPr id="2053" name="Text Box 10"/>
          <p:cNvSpPr txBox="1">
            <a:spLocks noChangeArrowheads="1"/>
          </p:cNvSpPr>
          <p:nvPr/>
        </p:nvSpPr>
        <p:spPr bwMode="auto">
          <a:xfrm>
            <a:off x="1692275" y="5768975"/>
            <a:ext cx="5686425" cy="400110"/>
          </a:xfrm>
          <a:prstGeom prst="rect">
            <a:avLst/>
          </a:prstGeom>
          <a:noFill/>
          <a:ln w="9525">
            <a:noFill/>
            <a:miter lim="800000"/>
            <a:headEnd/>
            <a:tailEnd/>
          </a:ln>
        </p:spPr>
        <p:txBody>
          <a:bodyPr wrap="square">
            <a:spAutoFit/>
          </a:bodyPr>
          <a:lstStyle/>
          <a:p>
            <a:pPr algn="just" eaLnBrk="1" hangingPunct="1"/>
            <a:r>
              <a:rPr lang="es-MX" sz="2000" dirty="0">
                <a:solidFill>
                  <a:srgbClr val="F2021F"/>
                </a:solidFill>
                <a:latin typeface="Arial Black" pitchFamily="34" charset="0"/>
              </a:rPr>
              <a:t>TEXTO CLAVE:</a:t>
            </a:r>
            <a:r>
              <a:rPr lang="es-MX" sz="2000" dirty="0">
                <a:solidFill>
                  <a:schemeClr val="folHlink"/>
                </a:solidFill>
                <a:latin typeface="Arial Black" pitchFamily="34" charset="0"/>
              </a:rPr>
              <a:t> Isaías 41:10</a:t>
            </a:r>
          </a:p>
        </p:txBody>
      </p:sp>
      <p:sp>
        <p:nvSpPr>
          <p:cNvPr id="2054" name="Rectangle 11"/>
          <p:cNvSpPr>
            <a:spLocks noChangeArrowheads="1"/>
          </p:cNvSpPr>
          <p:nvPr/>
        </p:nvSpPr>
        <p:spPr bwMode="auto">
          <a:xfrm>
            <a:off x="2044700" y="6381750"/>
            <a:ext cx="5165725" cy="304800"/>
          </a:xfrm>
          <a:prstGeom prst="rect">
            <a:avLst/>
          </a:prstGeom>
          <a:noFill/>
          <a:ln w="9525">
            <a:noFill/>
            <a:miter lim="800000"/>
            <a:headEnd/>
            <a:tailEnd/>
          </a:ln>
        </p:spPr>
        <p:txBody>
          <a:bodyPr>
            <a:spAutoFit/>
          </a:bodyPr>
          <a:lstStyle/>
          <a:p>
            <a:pPr algn="ctr" eaLnBrk="1" hangingPunct="1"/>
            <a:r>
              <a:rPr lang="es-ES" sz="1400" b="1" dirty="0">
                <a:solidFill>
                  <a:schemeClr val="bg2"/>
                </a:solidFill>
              </a:rPr>
              <a:t>Escuela Sabática – 2° Trimestre de 2024</a:t>
            </a:r>
            <a:endParaRPr lang="es-MX" sz="1400" b="1" dirty="0">
              <a:solidFill>
                <a:schemeClr val="bg2"/>
              </a:solidFill>
            </a:endParaRPr>
          </a:p>
        </p:txBody>
      </p:sp>
      <p:sp>
        <p:nvSpPr>
          <p:cNvPr id="2055" name="Rectangle 9"/>
          <p:cNvSpPr>
            <a:spLocks noChangeArrowheads="1"/>
          </p:cNvSpPr>
          <p:nvPr/>
        </p:nvSpPr>
        <p:spPr bwMode="auto">
          <a:xfrm>
            <a:off x="323850" y="260350"/>
            <a:ext cx="1584325" cy="369332"/>
          </a:xfrm>
          <a:prstGeom prst="rect">
            <a:avLst/>
          </a:prstGeom>
          <a:noFill/>
          <a:ln w="9525">
            <a:noFill/>
            <a:miter lim="800000"/>
            <a:headEnd/>
            <a:tailEnd/>
          </a:ln>
        </p:spPr>
        <p:txBody>
          <a:bodyPr>
            <a:spAutoFit/>
          </a:bodyPr>
          <a:lstStyle/>
          <a:p>
            <a:pPr eaLnBrk="1" hangingPunct="1"/>
            <a:r>
              <a:rPr lang="es-ES" dirty="0">
                <a:solidFill>
                  <a:srgbClr val="F2021F"/>
                </a:solidFill>
                <a:latin typeface="Arial Black" pitchFamily="34" charset="0"/>
              </a:rPr>
              <a:t>Lección 02</a:t>
            </a:r>
            <a:endParaRPr lang="es-MX" dirty="0">
              <a:solidFill>
                <a:srgbClr val="FFFF07"/>
              </a:solidFill>
            </a:endParaRPr>
          </a:p>
        </p:txBody>
      </p:sp>
      <p:pic>
        <p:nvPicPr>
          <p:cNvPr id="5" name="Imagen 4">
            <a:extLst>
              <a:ext uri="{FF2B5EF4-FFF2-40B4-BE49-F238E27FC236}">
                <a16:creationId xmlns:a16="http://schemas.microsoft.com/office/drawing/2014/main" id="{47A2B1E7-9246-5895-E6CE-B4DCC12FE50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555775" y="1653296"/>
            <a:ext cx="4032450" cy="400886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50825" y="206375"/>
            <a:ext cx="8015288" cy="914400"/>
          </a:xfrm>
          <a:prstGeom prst="rect">
            <a:avLst/>
          </a:prstGeom>
          <a:noFill/>
          <a:ln>
            <a:noFill/>
          </a:ln>
        </p:spPr>
        <p:txBody>
          <a:bodyPr anchor="ct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a:lstStyle>
          <a:p>
            <a:pPr>
              <a:defRPr/>
            </a:pPr>
            <a:r>
              <a:rPr lang="es-MX" sz="3200" b="1" kern="0" dirty="0">
                <a:solidFill>
                  <a:srgbClr val="FFFF99"/>
                </a:solidFill>
                <a:latin typeface="Tahoma" panose="020B0604030504040204" pitchFamily="34" charset="0"/>
                <a:ea typeface="Tahoma" panose="020B0604030504040204" pitchFamily="34" charset="0"/>
                <a:cs typeface="Tahoma" panose="020B0604030504040204" pitchFamily="34" charset="0"/>
              </a:rPr>
              <a:t>Créditos</a:t>
            </a:r>
            <a:endParaRPr lang="es-MX" sz="2400" b="1" kern="0" dirty="0">
              <a:solidFill>
                <a:srgbClr val="FFFF99"/>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ángulo 5"/>
          <p:cNvSpPr/>
          <p:nvPr/>
        </p:nvSpPr>
        <p:spPr>
          <a:xfrm>
            <a:off x="8532813" y="677863"/>
            <a:ext cx="360362" cy="547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AR"/>
          </a:p>
        </p:txBody>
      </p:sp>
      <p:pic>
        <p:nvPicPr>
          <p:cNvPr id="9220" name="Picture 4" descr="Jesús sonriente"/>
          <p:cNvPicPr>
            <a:picLocks noChangeAspect="1" noChangeArrowheads="1"/>
          </p:cNvPicPr>
          <p:nvPr/>
        </p:nvPicPr>
        <p:blipFill>
          <a:blip r:embed="rId2"/>
          <a:srcRect/>
          <a:stretch>
            <a:fillRect/>
          </a:stretch>
        </p:blipFill>
        <p:spPr bwMode="auto">
          <a:xfrm>
            <a:off x="327025" y="1341438"/>
            <a:ext cx="8205788" cy="5011737"/>
          </a:xfrm>
          <a:prstGeom prst="rect">
            <a:avLst/>
          </a:prstGeom>
          <a:noFill/>
          <a:ln w="9525">
            <a:noFill/>
            <a:miter lim="800000"/>
            <a:headEnd/>
            <a:tailEnd/>
          </a:ln>
        </p:spPr>
      </p:pic>
      <p:sp>
        <p:nvSpPr>
          <p:cNvPr id="9221" name="Rectangle 2"/>
          <p:cNvSpPr>
            <a:spLocks noChangeArrowheads="1"/>
          </p:cNvSpPr>
          <p:nvPr/>
        </p:nvSpPr>
        <p:spPr bwMode="auto">
          <a:xfrm>
            <a:off x="1979613" y="1844675"/>
            <a:ext cx="6480175" cy="4216539"/>
          </a:xfrm>
          <a:prstGeom prst="rect">
            <a:avLst/>
          </a:prstGeom>
          <a:noFill/>
          <a:ln w="9525">
            <a:noFill/>
            <a:miter lim="800000"/>
            <a:headEnd/>
            <a:tailEnd/>
          </a:ln>
        </p:spPr>
        <p:txBody>
          <a:bodyPr>
            <a:spAutoFit/>
          </a:bodyPr>
          <a:lstStyle/>
          <a:p>
            <a:pPr algn="ctr" eaLnBrk="1" hangingPunct="1"/>
            <a:r>
              <a:rPr lang="es-AR" sz="1600" b="1" dirty="0">
                <a:solidFill>
                  <a:srgbClr val="FFFFCC"/>
                </a:solidFill>
                <a:latin typeface="Tahoma" pitchFamily="34" charset="0"/>
              </a:rPr>
              <a:t>DISEÑO ORIGINAL</a:t>
            </a:r>
          </a:p>
          <a:p>
            <a:pPr algn="ctr" eaLnBrk="1" hangingPunct="1"/>
            <a:r>
              <a:rPr lang="es-AR" sz="1200" b="1" dirty="0">
                <a:solidFill>
                  <a:srgbClr val="FFFFCC"/>
                </a:solidFill>
                <a:latin typeface="Tahoma" pitchFamily="34" charset="0"/>
              </a:rPr>
              <a:t>Lic. Alejandrino </a:t>
            </a:r>
            <a:r>
              <a:rPr lang="es-AR" sz="1200" b="1" dirty="0" err="1">
                <a:solidFill>
                  <a:srgbClr val="FFFFCC"/>
                </a:solidFill>
                <a:latin typeface="Tahoma" pitchFamily="34" charset="0"/>
              </a:rPr>
              <a:t>Halire</a:t>
            </a:r>
            <a:r>
              <a:rPr lang="es-AR" sz="1200" b="1" dirty="0">
                <a:solidFill>
                  <a:srgbClr val="FFFFCC"/>
                </a:solidFill>
                <a:latin typeface="Tahoma" pitchFamily="34" charset="0"/>
              </a:rPr>
              <a:t> </a:t>
            </a:r>
            <a:r>
              <a:rPr lang="es-AR" sz="1200" b="1" dirty="0" err="1">
                <a:solidFill>
                  <a:srgbClr val="FFFFCC"/>
                </a:solidFill>
                <a:latin typeface="Tahoma" pitchFamily="34" charset="0"/>
              </a:rPr>
              <a:t>Ccahuana</a:t>
            </a:r>
            <a:r>
              <a:rPr lang="es-AR" sz="1200" b="1" dirty="0">
                <a:solidFill>
                  <a:srgbClr val="FFFFCC"/>
                </a:solidFill>
                <a:latin typeface="Tahoma" pitchFamily="34" charset="0"/>
              </a:rPr>
              <a:t> </a:t>
            </a:r>
          </a:p>
          <a:p>
            <a:pPr algn="ctr" eaLnBrk="1" hangingPunct="1"/>
            <a:r>
              <a:rPr lang="es-AR" sz="1400" dirty="0">
                <a:solidFill>
                  <a:srgbClr val="FFFFCC"/>
                </a:solidFill>
                <a:latin typeface="Tahoma" pitchFamily="34" charset="0"/>
                <a:hlinkClick r:id="rId3"/>
              </a:rPr>
              <a:t>http://decalogo-janohalire.blogspot.com/p/escuela-sabatica.html</a:t>
            </a:r>
            <a:r>
              <a:rPr lang="es-AR" sz="1000" dirty="0">
                <a:solidFill>
                  <a:srgbClr val="FFFFCC"/>
                </a:solidFill>
                <a:latin typeface="Tahoma" pitchFamily="34" charset="0"/>
              </a:rPr>
              <a:t> </a:t>
            </a:r>
          </a:p>
          <a:p>
            <a:pPr algn="ctr" eaLnBrk="1" hangingPunct="1"/>
            <a:endParaRPr lang="es-AR" sz="1600" b="1" dirty="0">
              <a:latin typeface="Tahoma" pitchFamily="34" charset="0"/>
            </a:endParaRPr>
          </a:p>
          <a:p>
            <a:pPr algn="ctr" eaLnBrk="1" hangingPunct="1"/>
            <a:r>
              <a:rPr lang="es-AR" sz="1600" b="1" dirty="0">
                <a:solidFill>
                  <a:srgbClr val="CCECFF"/>
                </a:solidFill>
                <a:latin typeface="Tahoma" pitchFamily="34" charset="0"/>
              </a:rPr>
              <a:t>Distribución</a:t>
            </a:r>
          </a:p>
          <a:p>
            <a:pPr algn="ctr" eaLnBrk="1" hangingPunct="1"/>
            <a:r>
              <a:rPr lang="es-AR" sz="1600" b="1" dirty="0">
                <a:solidFill>
                  <a:srgbClr val="CCECFF"/>
                </a:solidFill>
                <a:latin typeface="Tahoma" pitchFamily="34" charset="0"/>
              </a:rPr>
              <a:t>Recursos Escuela Sabática ©</a:t>
            </a:r>
          </a:p>
          <a:p>
            <a:pPr algn="ctr" eaLnBrk="1" hangingPunct="1"/>
            <a:endParaRPr lang="es-AR" sz="1200" b="1" dirty="0">
              <a:latin typeface="Tahoma" pitchFamily="34" charset="0"/>
            </a:endParaRPr>
          </a:p>
          <a:p>
            <a:pPr algn="ctr" eaLnBrk="1" hangingPunct="1"/>
            <a:r>
              <a:rPr lang="es-AR" sz="1400" b="1" dirty="0">
                <a:solidFill>
                  <a:schemeClr val="bg1"/>
                </a:solidFill>
                <a:latin typeface="Tahoma" pitchFamily="34" charset="0"/>
              </a:rPr>
              <a:t>Para recibir las próximas lecciones inscríbase enviando un mail a:</a:t>
            </a:r>
          </a:p>
          <a:p>
            <a:pPr algn="ctr" eaLnBrk="1" hangingPunct="1"/>
            <a:r>
              <a:rPr lang="es-PE" sz="1400" u="sng" dirty="0">
                <a:hlinkClick r:id="rId4"/>
              </a:rPr>
              <a:t>www.recursos-biblicos.com</a:t>
            </a:r>
            <a:endParaRPr lang="es-AR" sz="1400" b="1" dirty="0">
              <a:solidFill>
                <a:schemeClr val="bg1"/>
              </a:solidFill>
              <a:latin typeface="Tahoma" pitchFamily="34" charset="0"/>
            </a:endParaRPr>
          </a:p>
          <a:p>
            <a:pPr algn="ctr" eaLnBrk="1" hangingPunct="1">
              <a:buFont typeface="Wingdings" pitchFamily="2" charset="2"/>
              <a:buNone/>
            </a:pPr>
            <a:r>
              <a:rPr lang="es-AR" sz="1200" b="1" dirty="0">
                <a:solidFill>
                  <a:schemeClr val="bg1"/>
                </a:solidFill>
                <a:latin typeface="Tahoma" pitchFamily="34" charset="0"/>
              </a:rPr>
              <a:t> Asunto: Lecciones en </a:t>
            </a:r>
            <a:r>
              <a:rPr lang="es-AR" sz="1200" b="1" dirty="0" err="1">
                <a:solidFill>
                  <a:schemeClr val="bg1"/>
                </a:solidFill>
                <a:latin typeface="Tahoma" pitchFamily="34" charset="0"/>
              </a:rPr>
              <a:t>Powerpoint</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400" b="1" dirty="0">
              <a:solidFill>
                <a:schemeClr val="bg1"/>
              </a:solidFill>
              <a:latin typeface="Tahoma" pitchFamily="34" charset="0"/>
            </a:endParaRPr>
          </a:p>
          <a:p>
            <a:pPr algn="ctr" eaLnBrk="1" hangingPunct="1"/>
            <a:r>
              <a:rPr lang="es-AR" sz="1400" b="1" dirty="0">
                <a:solidFill>
                  <a:schemeClr val="bg1"/>
                </a:solidFill>
                <a:latin typeface="Tahoma" pitchFamily="34" charset="0"/>
              </a:rPr>
              <a:t>RECURSOS ADVENTISTAS</a:t>
            </a:r>
          </a:p>
          <a:p>
            <a:pPr algn="ctr" eaLnBrk="1" hangingPunct="1"/>
            <a:r>
              <a:rPr lang="es-AR" sz="1400" b="1" dirty="0">
                <a:solidFill>
                  <a:schemeClr val="bg1"/>
                </a:solidFill>
                <a:latin typeface="Tahoma" pitchFamily="34" charset="0"/>
              </a:rPr>
              <a:t>Recursos gratuitos </a:t>
            </a:r>
          </a:p>
          <a:p>
            <a:pPr algn="ctr" eaLnBrk="1" hangingPunct="1"/>
            <a:endParaRPr lang="es-AR" sz="1200" b="1" dirty="0">
              <a:solidFill>
                <a:schemeClr val="bg1"/>
              </a:solidFill>
              <a:latin typeface="Tahoma" pitchFamily="34" charset="0"/>
            </a:endParaRPr>
          </a:p>
          <a:p>
            <a:pPr algn="ctr" eaLnBrk="1" hangingPunct="1"/>
            <a:r>
              <a:rPr lang="es-AR" sz="1200" b="1" dirty="0">
                <a:solidFill>
                  <a:schemeClr val="bg1"/>
                </a:solidFill>
                <a:latin typeface="Tahoma" pitchFamily="34" charset="0"/>
                <a:hlinkClick r:id="rId5"/>
              </a:rPr>
              <a:t>http://decalogo-janohalire.blogspot.com/</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r>
              <a:rPr lang="es-PE" sz="1200" dirty="0"/>
              <a:t>https://www.slideshare.net/ahalirecc</a:t>
            </a:r>
          </a:p>
          <a:p>
            <a:pPr algn="ctr" eaLnBrk="1" hangingPunct="1"/>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p:txBody>
      </p:sp>
      <p:grpSp>
        <p:nvGrpSpPr>
          <p:cNvPr id="9222" name="Group 3"/>
          <p:cNvGrpSpPr>
            <a:grpSpLocks/>
          </p:cNvGrpSpPr>
          <p:nvPr/>
        </p:nvGrpSpPr>
        <p:grpSpPr bwMode="auto">
          <a:xfrm>
            <a:off x="511175" y="5084763"/>
            <a:ext cx="1120775" cy="865187"/>
            <a:chOff x="4694" y="3521"/>
            <a:chExt cx="908" cy="680"/>
          </a:xfrm>
        </p:grpSpPr>
        <p:sp>
          <p:nvSpPr>
            <p:cNvPr id="9223" name="WordArt 4"/>
            <p:cNvSpPr>
              <a:spLocks noChangeArrowheads="1" noChangeShapeType="1" noTextEdit="1"/>
            </p:cNvSpPr>
            <p:nvPr/>
          </p:nvSpPr>
          <p:spPr bwMode="auto">
            <a:xfrm>
              <a:off x="4740" y="3838"/>
              <a:ext cx="804" cy="276"/>
            </a:xfrm>
            <a:prstGeom prst="rect">
              <a:avLst/>
            </a:prstGeom>
          </p:spPr>
          <p:txBody>
            <a:bodyPr wrap="none" fromWordArt="1">
              <a:prstTxWarp prst="textPlain">
                <a:avLst>
                  <a:gd name="adj" fmla="val 50000"/>
                </a:avLst>
              </a:prstTxWarp>
            </a:bodyPr>
            <a:lstStyle/>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Recursos</a:t>
              </a:r>
            </a:p>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Escuela Sabática</a:t>
              </a:r>
            </a:p>
          </p:txBody>
        </p:sp>
        <p:pic>
          <p:nvPicPr>
            <p:cNvPr id="9224" name="Picture 5" descr="logo IASD - ANI"/>
            <p:cNvPicPr>
              <a:picLocks noChangeAspect="1" noChangeArrowheads="1" noCrop="1"/>
            </p:cNvPicPr>
            <p:nvPr/>
          </p:nvPicPr>
          <p:blipFill>
            <a:blip r:embed="rId6"/>
            <a:srcRect/>
            <a:stretch>
              <a:fillRect/>
            </a:stretch>
          </p:blipFill>
          <p:spPr bwMode="auto">
            <a:xfrm>
              <a:off x="5012" y="3521"/>
              <a:ext cx="288" cy="317"/>
            </a:xfrm>
            <a:prstGeom prst="rect">
              <a:avLst/>
            </a:prstGeom>
            <a:noFill/>
            <a:ln w="9525">
              <a:noFill/>
              <a:miter lim="800000"/>
              <a:headEnd/>
              <a:tailEnd/>
            </a:ln>
          </p:spPr>
        </p:pic>
        <p:sp>
          <p:nvSpPr>
            <p:cNvPr id="9225" name="Line 6"/>
            <p:cNvSpPr>
              <a:spLocks noChangeShapeType="1"/>
            </p:cNvSpPr>
            <p:nvPr/>
          </p:nvSpPr>
          <p:spPr bwMode="auto">
            <a:xfrm>
              <a:off x="4988" y="3802"/>
              <a:ext cx="329" cy="0"/>
            </a:xfrm>
            <a:prstGeom prst="line">
              <a:avLst/>
            </a:prstGeom>
            <a:noFill/>
            <a:ln w="76200">
              <a:solidFill>
                <a:srgbClr val="990099"/>
              </a:solidFill>
              <a:round/>
              <a:headEnd/>
              <a:tailEnd/>
            </a:ln>
          </p:spPr>
          <p:txBody>
            <a:bodyPr/>
            <a:lstStyle/>
            <a:p>
              <a:endParaRPr lang="es-ES"/>
            </a:p>
          </p:txBody>
        </p:sp>
        <p:sp>
          <p:nvSpPr>
            <p:cNvPr id="9226" name="Line 7"/>
            <p:cNvSpPr>
              <a:spLocks noChangeShapeType="1"/>
            </p:cNvSpPr>
            <p:nvPr/>
          </p:nvSpPr>
          <p:spPr bwMode="auto">
            <a:xfrm>
              <a:off x="4694" y="4201"/>
              <a:ext cx="908" cy="0"/>
            </a:xfrm>
            <a:prstGeom prst="line">
              <a:avLst/>
            </a:prstGeom>
            <a:noFill/>
            <a:ln w="76200">
              <a:solidFill>
                <a:srgbClr val="990099"/>
              </a:solidFill>
              <a:round/>
              <a:headEnd/>
              <a:tailEnd/>
            </a:ln>
          </p:spPr>
          <p:txBody>
            <a:bodyPr/>
            <a:lstStyle/>
            <a:p>
              <a:endParaRPr lang="es-E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625851" y="2561531"/>
            <a:ext cx="4857750" cy="3348955"/>
          </a:xfrm>
        </p:spPr>
        <p:txBody>
          <a:bodyPr/>
          <a:lstStyle/>
          <a:p>
            <a:pPr eaLnBrk="1" hangingPunct="1">
              <a:lnSpc>
                <a:spcPct val="90000"/>
              </a:lnSpc>
            </a:pPr>
            <a:r>
              <a:rPr lang="es-MX" sz="2400" b="1" dirty="0">
                <a:solidFill>
                  <a:schemeClr val="accent6">
                    <a:lumMod val="75000"/>
                  </a:schemeClr>
                </a:solidFill>
              </a:rPr>
              <a:t>SABER  entender sobre el como serle fiel a Dios y predicar el evangelio.</a:t>
            </a:r>
          </a:p>
          <a:p>
            <a:pPr eaLnBrk="1" hangingPunct="1">
              <a:lnSpc>
                <a:spcPct val="90000"/>
              </a:lnSpc>
            </a:pPr>
            <a:r>
              <a:rPr lang="es-MX" sz="2400" b="1" dirty="0">
                <a:solidFill>
                  <a:schemeClr val="accent6">
                    <a:lumMod val="75000"/>
                  </a:schemeClr>
                </a:solidFill>
              </a:rPr>
              <a:t>SENTIR el deseo de predicar el evangelio en todo memento.</a:t>
            </a:r>
          </a:p>
          <a:p>
            <a:pPr eaLnBrk="1" hangingPunct="1">
              <a:lnSpc>
                <a:spcPct val="90000"/>
              </a:lnSpc>
            </a:pPr>
            <a:r>
              <a:rPr lang="es-MX" sz="2400" b="1" dirty="0">
                <a:solidFill>
                  <a:schemeClr val="accent6">
                    <a:lumMod val="75000"/>
                  </a:schemeClr>
                </a:solidFill>
              </a:rPr>
              <a:t>HACER la decisión ser fiel a Dios y predicar el evangelio eterno.</a:t>
            </a:r>
          </a:p>
        </p:txBody>
      </p:sp>
      <p:sp>
        <p:nvSpPr>
          <p:cNvPr id="21507" name="5 CuadroTexto"/>
          <p:cNvSpPr txBox="1">
            <a:spLocks noChangeArrowheads="1"/>
          </p:cNvSpPr>
          <p:nvPr/>
        </p:nvSpPr>
        <p:spPr bwMode="auto">
          <a:xfrm>
            <a:off x="468313" y="1484313"/>
            <a:ext cx="8015288" cy="1015663"/>
          </a:xfrm>
          <a:prstGeom prst="rect">
            <a:avLst/>
          </a:prstGeom>
          <a:noFill/>
          <a:ln w="9525">
            <a:noFill/>
            <a:miter lim="800000"/>
            <a:headEnd/>
            <a:tailEnd/>
          </a:ln>
        </p:spPr>
        <p:txBody>
          <a:bodyPr wrap="square">
            <a:spAutoFit/>
          </a:bodyPr>
          <a:lstStyle/>
          <a:p>
            <a:pPr eaLnBrk="1" hangingPunct="1"/>
            <a:r>
              <a:rPr lang="es-ES" sz="2000" dirty="0">
                <a:solidFill>
                  <a:schemeClr val="accent6">
                    <a:lumMod val="75000"/>
                  </a:schemeClr>
                </a:solidFill>
                <a:latin typeface="Arial Black" pitchFamily="34" charset="0"/>
              </a:rPr>
              <a:t>Ser un discípulo fiel en momentos de paz y de adversidad, anunciando siempre el evangelio de Cristo.</a:t>
            </a:r>
          </a:p>
          <a:p>
            <a:pPr eaLnBrk="1" hangingPunct="1"/>
            <a:r>
              <a:rPr lang="es-ES" sz="2000" u="sng" dirty="0">
                <a:solidFill>
                  <a:schemeClr val="accent6">
                    <a:lumMod val="75000"/>
                  </a:schemeClr>
                </a:solidFill>
                <a:latin typeface="Arial Black" pitchFamily="34" charset="0"/>
              </a:rPr>
              <a:t>APRENDIZAJE  POR  NIVELES</a:t>
            </a:r>
            <a:r>
              <a:rPr lang="es-ES" sz="2000" dirty="0">
                <a:solidFill>
                  <a:schemeClr val="accent6">
                    <a:lumMod val="75000"/>
                  </a:schemeClr>
                </a:solidFill>
                <a:latin typeface="Arial Black" pitchFamily="34" charset="0"/>
              </a:rPr>
              <a:t>:</a:t>
            </a:r>
            <a:endParaRPr lang="es-ES" dirty="0">
              <a:solidFill>
                <a:schemeClr val="accent6">
                  <a:lumMod val="75000"/>
                </a:schemeClr>
              </a:solidFill>
              <a:latin typeface="Arial Black" pitchFamily="34" charset="0"/>
            </a:endParaRPr>
          </a:p>
        </p:txBody>
      </p:sp>
      <p:pic>
        <p:nvPicPr>
          <p:cNvPr id="21508" name="7 Imagen" descr="jesus0090.jpg"/>
          <p:cNvPicPr>
            <a:picLocks noChangeAspect="1"/>
          </p:cNvPicPr>
          <p:nvPr/>
        </p:nvPicPr>
        <p:blipFill>
          <a:blip r:embed="rId2"/>
          <a:srcRect/>
          <a:stretch>
            <a:fillRect/>
          </a:stretch>
        </p:blipFill>
        <p:spPr bwMode="auto">
          <a:xfrm>
            <a:off x="611188" y="3068638"/>
            <a:ext cx="2784475" cy="2087562"/>
          </a:xfrm>
          <a:prstGeom prst="rect">
            <a:avLst/>
          </a:prstGeom>
          <a:noFill/>
          <a:ln w="9525">
            <a:noFill/>
            <a:miter lim="800000"/>
            <a:headEnd/>
            <a:tailEnd/>
          </a:ln>
        </p:spPr>
      </p:pic>
      <p:sp>
        <p:nvSpPr>
          <p:cNvPr id="21509" name="Rectangle 2"/>
          <p:cNvSpPr txBox="1">
            <a:spLocks noChangeArrowheads="1"/>
          </p:cNvSpPr>
          <p:nvPr/>
        </p:nvSpPr>
        <p:spPr bwMode="auto">
          <a:xfrm>
            <a:off x="250825" y="133495"/>
            <a:ext cx="8015288" cy="914400"/>
          </a:xfrm>
          <a:prstGeom prst="rect">
            <a:avLst/>
          </a:prstGeom>
          <a:noFill/>
          <a:ln w="9525">
            <a:noFill/>
            <a:miter lim="800000"/>
            <a:headEnd/>
            <a:tailEnd/>
          </a:ln>
        </p:spPr>
        <p:txBody>
          <a:bodyPr anchor="ctr"/>
          <a:lstStyle/>
          <a:p>
            <a:pPr marL="354013" indent="-354013" eaLnBrk="1" hangingPunct="1">
              <a:spcAft>
                <a:spcPts val="600"/>
              </a:spcAft>
            </a:pPr>
            <a:r>
              <a:rPr lang="es-MX" sz="2800" b="1" dirty="0">
                <a:solidFill>
                  <a:srgbClr val="F2021F"/>
                </a:solidFill>
                <a:latin typeface="Tahoma" pitchFamily="34" charset="0"/>
              </a:rPr>
              <a:t>I. OBJETIVO: </a:t>
            </a:r>
            <a:r>
              <a:rPr lang="es-MX" sz="2400" b="1" dirty="0">
                <a:solidFill>
                  <a:schemeClr val="bg1"/>
                </a:solidFill>
                <a:latin typeface="Tahoma" pitchFamily="34" charset="0"/>
              </a:rPr>
              <a:t>¿Qué aprender?</a:t>
            </a:r>
            <a:endParaRPr lang="es-MX" sz="24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232202"/>
          </a:xfrm>
          <a:prstGeom prst="rect">
            <a:avLst/>
          </a:prstGeom>
          <a:noFill/>
          <a:ln w="9525">
            <a:noFill/>
            <a:miter lim="800000"/>
            <a:headEnd/>
            <a:tailEnd/>
          </a:ln>
        </p:spPr>
        <p:txBody>
          <a:bodyPr>
            <a:spAutoFit/>
          </a:bodyPr>
          <a:lstStyle/>
          <a:p>
            <a:pPr eaLnBrk="1" hangingPunct="1"/>
            <a:r>
              <a:rPr lang="es-ES" sz="2000" dirty="0">
                <a:solidFill>
                  <a:srgbClr val="7070FF"/>
                </a:solidFill>
                <a:latin typeface="Arial Black" pitchFamily="34" charset="0"/>
              </a:rPr>
              <a:t>1° </a:t>
            </a:r>
            <a:r>
              <a:rPr lang="es-ES" sz="2000" u="sng" dirty="0">
                <a:solidFill>
                  <a:srgbClr val="7070FF"/>
                </a:solidFill>
                <a:latin typeface="Arial Black" pitchFamily="34" charset="0"/>
              </a:rPr>
              <a:t>MOTIVA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 Motivar el logro de una capacidad, un aprendizaje; a </a:t>
            </a:r>
            <a:r>
              <a:rPr lang="es-ES" sz="2000" u="sng" dirty="0">
                <a:solidFill>
                  <a:srgbClr val="7070FF"/>
                </a:solidFill>
                <a:latin typeface="Arial Black" pitchFamily="34" charset="0"/>
              </a:rPr>
              <a:t>SER semejante a Cristo Jesús </a:t>
            </a:r>
            <a:r>
              <a:rPr lang="es-ES" sz="2000" dirty="0">
                <a:solidFill>
                  <a:srgbClr val="7070FF"/>
                </a:solidFill>
                <a:latin typeface="Arial Black" pitchFamily="34" charset="0"/>
              </a:rPr>
              <a:t>en su carácter. </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2° </a:t>
            </a:r>
            <a:r>
              <a:rPr lang="es-ES" sz="2000" u="sng" dirty="0">
                <a:solidFill>
                  <a:srgbClr val="7070FF"/>
                </a:solidFill>
                <a:latin typeface="Arial Black" pitchFamily="34" charset="0"/>
              </a:rPr>
              <a:t>EXPLORA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SABER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Buscar información, </a:t>
            </a:r>
            <a:r>
              <a:rPr lang="es-ES" sz="2000" u="sng" dirty="0">
                <a:solidFill>
                  <a:srgbClr val="7070FF"/>
                </a:solidFill>
                <a:latin typeface="Arial Black" pitchFamily="34" charset="0"/>
              </a:rPr>
              <a:t>con preguntas</a:t>
            </a:r>
            <a:r>
              <a:rPr lang="es-ES" sz="2000" dirty="0">
                <a:solidFill>
                  <a:srgbClr val="7070FF"/>
                </a:solidFill>
                <a:latin typeface="Arial Black" pitchFamily="34" charset="0"/>
              </a:rPr>
              <a:t>, procesarlo, comprender, sintetizar y generalizar.</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3° </a:t>
            </a:r>
            <a:r>
              <a:rPr lang="es-ES" sz="2000" u="sng" dirty="0">
                <a:solidFill>
                  <a:srgbClr val="7070FF"/>
                </a:solidFill>
                <a:latin typeface="Arial Black" pitchFamily="34" charset="0"/>
              </a:rPr>
              <a:t>APLICA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SENTIR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Sentir el deseo de aplicar los conocimientos descubiertos en la vida.</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4° </a:t>
            </a:r>
            <a:r>
              <a:rPr lang="es-ES" sz="2000" u="sng" dirty="0">
                <a:solidFill>
                  <a:srgbClr val="7070FF"/>
                </a:solidFill>
                <a:latin typeface="Arial Black" pitchFamily="34" charset="0"/>
              </a:rPr>
              <a:t>CREA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HACER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Tomar la decisión  de crear oportunidades para vivir lo aprendido y compartirlas.</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EL MÉTODO, O ESTRATEGIA M.: </a:t>
            </a:r>
            <a:r>
              <a:rPr lang="es-MX" sz="2400" b="1" dirty="0">
                <a:solidFill>
                  <a:schemeClr val="tx2"/>
                </a:solidFill>
                <a:latin typeface="Tahoma" pitchFamily="34" charset="0"/>
              </a:rPr>
              <a:t>¿Cómo aprender? </a:t>
            </a:r>
          </a:p>
          <a:p>
            <a:pPr marL="354013" indent="-354013" eaLnBrk="1" hangingPunct="1">
              <a:spcAft>
                <a:spcPts val="600"/>
              </a:spcAft>
            </a:pPr>
            <a:r>
              <a:rPr lang="es-MX" sz="2400" b="1" dirty="0">
                <a:solidFill>
                  <a:schemeClr val="tx2"/>
                </a:solidFill>
                <a:latin typeface="Tahoma" pitchFamily="34" charset="0"/>
              </a:rPr>
              <a:t>¿Qué camino seguir con el alumno?</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078313"/>
          </a:xfrm>
          <a:prstGeom prst="rect">
            <a:avLst/>
          </a:prstGeom>
          <a:noFill/>
          <a:ln w="9525">
            <a:noFill/>
            <a:miter lim="800000"/>
            <a:headEnd/>
            <a:tailEnd/>
          </a:ln>
        </p:spPr>
        <p:txBody>
          <a:bodyPr>
            <a:spAutoFit/>
          </a:bodyPr>
          <a:lstStyle/>
          <a:p>
            <a:pPr eaLnBrk="1" hangingPunct="1"/>
            <a:r>
              <a:rPr lang="es-ES" dirty="0">
                <a:solidFill>
                  <a:srgbClr val="7070FF"/>
                </a:solidFill>
                <a:latin typeface="Arial Black" pitchFamily="34" charset="0"/>
              </a:rPr>
              <a:t>“</a:t>
            </a:r>
            <a:r>
              <a:rPr lang="es-ES" dirty="0">
                <a:solidFill>
                  <a:schemeClr val="accent6">
                    <a:lumMod val="50000"/>
                  </a:schemeClr>
                </a:solidFill>
                <a:latin typeface="Arial Black" pitchFamily="34" charset="0"/>
              </a:rPr>
              <a:t>La escuela sabática, cuando es bien dirigida, es uno de los grandes instrumentos de Dios para traer almas al conocimiento de la verdad. </a:t>
            </a:r>
            <a:r>
              <a:rPr lang="es-ES" u="sng" dirty="0">
                <a:solidFill>
                  <a:schemeClr val="accent6">
                    <a:lumMod val="50000"/>
                  </a:schemeClr>
                </a:solidFill>
                <a:latin typeface="Arial Black" pitchFamily="34" charset="0"/>
              </a:rPr>
              <a:t>No es el mejor plan que solo los maestros hablen. Ellos deberían inducir a los miembros de la clase a decir los que saben. </a:t>
            </a:r>
            <a:r>
              <a:rPr lang="es-ES" dirty="0">
                <a:solidFill>
                  <a:schemeClr val="accent6">
                    <a:lumMod val="50000"/>
                  </a:schemeClr>
                </a:solidFill>
                <a:latin typeface="Arial Black" pitchFamily="34" charset="0"/>
              </a:rPr>
              <a:t>Y entonces el maestro, con pocas palabras y breves observaciones o ilustraciones debería imprimir la lección en sus mentes.” </a:t>
            </a:r>
            <a:r>
              <a:rPr lang="es-ES" dirty="0">
                <a:solidFill>
                  <a:srgbClr val="C00000"/>
                </a:solidFill>
                <a:latin typeface="Arial Black" pitchFamily="34" charset="0"/>
              </a:rPr>
              <a:t>(Consejos sobre la Obra de la Escuela Sabática, 128)</a:t>
            </a:r>
          </a:p>
          <a:p>
            <a:pPr eaLnBrk="1" hangingPunct="1"/>
            <a:endParaRPr lang="es-ES" dirty="0">
              <a:solidFill>
                <a:schemeClr val="accent6">
                  <a:lumMod val="50000"/>
                </a:schemeClr>
              </a:solidFill>
              <a:latin typeface="Arial Black" pitchFamily="34" charset="0"/>
            </a:endParaRPr>
          </a:p>
          <a:p>
            <a:pPr eaLnBrk="1" hangingPunct="1"/>
            <a:r>
              <a:rPr lang="es-ES" dirty="0">
                <a:solidFill>
                  <a:schemeClr val="accent6">
                    <a:lumMod val="50000"/>
                  </a:schemeClr>
                </a:solidFill>
                <a:latin typeface="Arial Black" pitchFamily="34" charset="0"/>
              </a:rPr>
              <a:t>“Cada ser humano, creado a imagen de Dios, está dotado de un facultad semejante a la del Creador: la individualidad, la </a:t>
            </a:r>
            <a:r>
              <a:rPr lang="es-ES" u="sng" dirty="0">
                <a:solidFill>
                  <a:schemeClr val="accent6">
                    <a:lumMod val="50000"/>
                  </a:schemeClr>
                </a:solidFill>
                <a:latin typeface="Arial Black" pitchFamily="34" charset="0"/>
              </a:rPr>
              <a:t>facultad de pensar </a:t>
            </a:r>
            <a:r>
              <a:rPr lang="es-ES" dirty="0">
                <a:solidFill>
                  <a:schemeClr val="accent6">
                    <a:lumMod val="50000"/>
                  </a:schemeClr>
                </a:solidFill>
                <a:latin typeface="Arial Black" pitchFamily="34" charset="0"/>
              </a:rPr>
              <a:t>y hacer… que </a:t>
            </a:r>
            <a:r>
              <a:rPr lang="es-ES" u="sng" dirty="0">
                <a:solidFill>
                  <a:schemeClr val="accent6">
                    <a:lumMod val="50000"/>
                  </a:schemeClr>
                </a:solidFill>
                <a:latin typeface="Arial Black" pitchFamily="34" charset="0"/>
              </a:rPr>
              <a:t>sean pensadores </a:t>
            </a:r>
            <a:r>
              <a:rPr lang="es-ES" dirty="0">
                <a:solidFill>
                  <a:schemeClr val="accent6">
                    <a:lumMod val="50000"/>
                  </a:schemeClr>
                </a:solidFill>
                <a:latin typeface="Arial Black" pitchFamily="34" charset="0"/>
              </a:rPr>
              <a:t>y no meros reflectores de los pensamientos de otros… dirigirlos a las fuentes de la verdad, a los campos abiertos a la </a:t>
            </a:r>
            <a:r>
              <a:rPr lang="es-ES" u="sng" dirty="0">
                <a:solidFill>
                  <a:schemeClr val="accent6">
                    <a:lumMod val="50000"/>
                  </a:schemeClr>
                </a:solidFill>
                <a:latin typeface="Arial Black" pitchFamily="34" charset="0"/>
              </a:rPr>
              <a:t>investigación</a:t>
            </a:r>
            <a:r>
              <a:rPr lang="es-ES" dirty="0">
                <a:solidFill>
                  <a:schemeClr val="accent6">
                    <a:lumMod val="50000"/>
                  </a:schemeClr>
                </a:solidFill>
                <a:latin typeface="Arial Black" pitchFamily="34" charset="0"/>
              </a:rPr>
              <a:t> en la naturaleza y en la revelación.” </a:t>
            </a:r>
            <a:r>
              <a:rPr lang="es-ES" dirty="0">
                <a:solidFill>
                  <a:srgbClr val="C00000"/>
                </a:solidFill>
                <a:latin typeface="Arial Black" pitchFamily="34" charset="0"/>
              </a:rPr>
              <a:t>(Educación 17)</a:t>
            </a:r>
            <a:endParaRPr lang="es-ES" sz="2000" dirty="0">
              <a:solidFill>
                <a:srgbClr val="C00000"/>
              </a:solidFill>
              <a:latin typeface="Arial Black" pitchFamily="34" charset="0"/>
            </a:endParaRP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LA ESTRATEGIA METODOLÓGICA. </a:t>
            </a:r>
          </a:p>
          <a:p>
            <a:pPr marL="354013" indent="-354013" eaLnBrk="1" hangingPunct="1">
              <a:spcAft>
                <a:spcPts val="600"/>
              </a:spcAft>
            </a:pPr>
            <a:r>
              <a:rPr lang="es-MX" sz="2400" b="1" dirty="0">
                <a:solidFill>
                  <a:schemeClr val="tx2"/>
                </a:solidFill>
                <a:latin typeface="Tahoma" pitchFamily="34" charset="0"/>
              </a:rPr>
              <a:t>¿Qué recomendación nos da Dios?</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extLst>
      <p:ext uri="{BB962C8B-B14F-4D97-AF65-F5344CB8AC3E}">
        <p14:creationId xmlns:p14="http://schemas.microsoft.com/office/powerpoint/2010/main" val="414958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5 CuadroTexto"/>
          <p:cNvSpPr txBox="1">
            <a:spLocks noChangeArrowheads="1"/>
          </p:cNvSpPr>
          <p:nvPr/>
        </p:nvSpPr>
        <p:spPr bwMode="auto">
          <a:xfrm>
            <a:off x="468313" y="1373188"/>
            <a:ext cx="7613650" cy="830997"/>
          </a:xfrm>
          <a:prstGeom prst="rect">
            <a:avLst/>
          </a:prstGeom>
          <a:noFill/>
          <a:ln w="9525">
            <a:noFill/>
            <a:miter lim="800000"/>
            <a:headEnd/>
            <a:tailEnd/>
          </a:ln>
        </p:spPr>
        <p:txBody>
          <a:bodyPr>
            <a:spAutoFit/>
          </a:bodyPr>
          <a:lstStyle/>
          <a:p>
            <a:pPr eaLnBrk="1" hangingPunct="1"/>
            <a:r>
              <a:rPr lang="es-ES" sz="2400" b="1" dirty="0">
                <a:solidFill>
                  <a:srgbClr val="CC6600"/>
                </a:solidFill>
              </a:rPr>
              <a:t>Con preguntas motivadoras, presentando necesidades y casos de la vida:</a:t>
            </a:r>
            <a:endParaRPr lang="es-ES" sz="2400" b="1" dirty="0">
              <a:solidFill>
                <a:srgbClr val="CC6600"/>
              </a:solidFill>
              <a:latin typeface="Arial Black" pitchFamily="34" charset="0"/>
            </a:endParaRPr>
          </a:p>
        </p:txBody>
      </p:sp>
      <p:pic>
        <p:nvPicPr>
          <p:cNvPr id="4099" name="Picture 2" descr="H:\Interrogante.5.jpg"/>
          <p:cNvPicPr>
            <a:picLocks noChangeAspect="1" noChangeArrowheads="1"/>
          </p:cNvPicPr>
          <p:nvPr/>
        </p:nvPicPr>
        <p:blipFill>
          <a:blip r:embed="rId3"/>
          <a:srcRect/>
          <a:stretch>
            <a:fillRect/>
          </a:stretch>
        </p:blipFill>
        <p:spPr bwMode="auto">
          <a:xfrm>
            <a:off x="515938" y="2817813"/>
            <a:ext cx="2616200" cy="1781175"/>
          </a:xfrm>
          <a:prstGeom prst="rect">
            <a:avLst/>
          </a:prstGeom>
          <a:noFill/>
          <a:ln w="9525">
            <a:noFill/>
            <a:miter lim="800000"/>
            <a:headEnd/>
            <a:tailEnd/>
          </a:ln>
        </p:spPr>
      </p:pic>
      <p:sp>
        <p:nvSpPr>
          <p:cNvPr id="4100" name="Rectangle 2"/>
          <p:cNvSpPr>
            <a:spLocks noGrp="1" noChangeArrowheads="1"/>
          </p:cNvSpPr>
          <p:nvPr>
            <p:ph type="title"/>
          </p:nvPr>
        </p:nvSpPr>
        <p:spPr>
          <a:xfrm>
            <a:off x="195263" y="260350"/>
            <a:ext cx="8015287" cy="914400"/>
          </a:xfrm>
        </p:spPr>
        <p:txBody>
          <a:bodyPr/>
          <a:lstStyle/>
          <a:p>
            <a:pPr eaLnBrk="1" hangingPunct="1"/>
            <a:r>
              <a:rPr lang="es-MX" sz="2800" b="1" dirty="0">
                <a:solidFill>
                  <a:srgbClr val="FF0000"/>
                </a:solidFill>
                <a:latin typeface="Tahoma" pitchFamily="34" charset="0"/>
              </a:rPr>
              <a:t>II.</a:t>
            </a:r>
            <a:r>
              <a:rPr lang="es-MX" sz="2800" b="1" dirty="0">
                <a:latin typeface="Tahoma" pitchFamily="34" charset="0"/>
              </a:rPr>
              <a:t> </a:t>
            </a:r>
            <a:r>
              <a:rPr lang="es-MX" sz="2800" b="1" dirty="0">
                <a:solidFill>
                  <a:srgbClr val="F2021F"/>
                </a:solidFill>
                <a:latin typeface="Tahoma" pitchFamily="34" charset="0"/>
              </a:rPr>
              <a:t>MOTIVAR: </a:t>
            </a:r>
            <a:r>
              <a:rPr lang="es-MX" sz="2400" b="1" dirty="0">
                <a:solidFill>
                  <a:srgbClr val="FFFFCC"/>
                </a:solidFill>
              </a:rPr>
              <a:t>¿Cómo despertar interés y cómo enseñar?</a:t>
            </a:r>
            <a:r>
              <a:rPr lang="es-MX" sz="2400" b="1" dirty="0">
                <a:solidFill>
                  <a:srgbClr val="F2021F"/>
                </a:solidFill>
                <a:latin typeface="Tahoma" pitchFamily="34" charset="0"/>
              </a:rPr>
              <a:t> </a:t>
            </a:r>
            <a:endParaRPr lang="es-MX" sz="2400" b="1" dirty="0">
              <a:solidFill>
                <a:srgbClr val="CAE2FF"/>
              </a:solidFill>
              <a:latin typeface="Tahoma" pitchFamily="34" charset="0"/>
            </a:endParaRPr>
          </a:p>
        </p:txBody>
      </p:sp>
      <p:sp>
        <p:nvSpPr>
          <p:cNvPr id="4101" name="Rectangle 3"/>
          <p:cNvSpPr>
            <a:spLocks noGrp="1" noChangeArrowheads="1"/>
          </p:cNvSpPr>
          <p:nvPr>
            <p:ph type="body" idx="1"/>
          </p:nvPr>
        </p:nvSpPr>
        <p:spPr>
          <a:xfrm>
            <a:off x="2483769" y="2492374"/>
            <a:ext cx="5904656" cy="3528913"/>
          </a:xfrm>
        </p:spPr>
        <p:txBody>
          <a:bodyPr/>
          <a:lstStyle/>
          <a:p>
            <a:pPr eaLnBrk="1" hangingPunct="1">
              <a:lnSpc>
                <a:spcPct val="90000"/>
              </a:lnSpc>
            </a:pPr>
            <a:r>
              <a:rPr lang="es-MX" sz="2400" b="1" dirty="0">
                <a:solidFill>
                  <a:schemeClr val="accent6">
                    <a:lumMod val="50000"/>
                  </a:schemeClr>
                </a:solidFill>
              </a:rPr>
              <a:t>¿Jesús hizo todo para salvar a su pueblo y la destrucción de Jerusalén?</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¿Podemos ser fieles como la iglesia primitiva en las persecuciones?</a:t>
            </a:r>
          </a:p>
          <a:p>
            <a:pPr marL="0" indent="0" eaLnBrk="1" hangingPunct="1">
              <a:lnSpc>
                <a:spcPct val="90000"/>
              </a:lnSpc>
              <a:buNone/>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 ¿Debemos imitar a Cristo Jesús en la predicación del evangelio?</a:t>
            </a:r>
            <a:endParaRPr lang="es-MX" sz="2400" dirty="0">
              <a:solidFill>
                <a:schemeClr val="accent6">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783"/>
            <a:ext cx="8064127" cy="4578391"/>
          </a:xfrm>
        </p:spPr>
        <p:txBody>
          <a:bodyPr/>
          <a:lstStyle/>
          <a:p>
            <a:r>
              <a:rPr lang="es-ES" sz="2400" b="1" dirty="0">
                <a:solidFill>
                  <a:schemeClr val="accent6">
                    <a:lumMod val="50000"/>
                  </a:schemeClr>
                </a:solidFill>
              </a:rPr>
              <a:t>Sí, “Mientras Jesús estaba sentado en el monte de los olivos, con vista a la ciudad de Jerusalén, su corazón estaba destrozado. El evangelio de Juan dice: ‘Vino a lo que era suyo, y los suyos no lo recibieron. </a:t>
            </a:r>
            <a:r>
              <a:rPr lang="es-ES" sz="1800" b="1" dirty="0">
                <a:solidFill>
                  <a:schemeClr val="accent6">
                    <a:lumMod val="50000"/>
                  </a:schemeClr>
                </a:solidFill>
              </a:rPr>
              <a:t>(Juan 1:11; GEB 17)</a:t>
            </a:r>
          </a:p>
          <a:p>
            <a:r>
              <a:rPr lang="es-ES" sz="2400" b="1" dirty="0">
                <a:solidFill>
                  <a:schemeClr val="accent6">
                    <a:lumMod val="50000"/>
                  </a:schemeClr>
                </a:solidFill>
              </a:rPr>
              <a:t>“Jesús hizo todo lo posible para salvar a su pueblo de la destrucción venidera de su amada ciudad. El amor de Jesús por su pueblo fluía de un corazón de amor infinito. Repetidamente le suplicó que se arrepintiera y aceptara su misericordiosa invitación.” </a:t>
            </a:r>
            <a:r>
              <a:rPr lang="es-ES" sz="1800" b="1" dirty="0">
                <a:solidFill>
                  <a:schemeClr val="accent6">
                    <a:lumMod val="50000"/>
                  </a:schemeClr>
                </a:solidFill>
              </a:rPr>
              <a:t>(GEB 17)</a:t>
            </a:r>
          </a:p>
          <a:p>
            <a:r>
              <a:rPr lang="es-ES" sz="2400" b="1" dirty="0">
                <a:solidFill>
                  <a:schemeClr val="accent6">
                    <a:lumMod val="50000"/>
                  </a:schemeClr>
                </a:solidFill>
              </a:rPr>
              <a:t>“Es difícil entender la destrucción de Jerusalén.”</a:t>
            </a:r>
            <a:r>
              <a:rPr lang="es-ES" sz="1800" b="1" dirty="0">
                <a:solidFill>
                  <a:schemeClr val="accent6">
                    <a:lumMod val="50000"/>
                  </a:schemeClr>
                </a:solidFill>
              </a:rPr>
              <a:t>(Id)</a:t>
            </a:r>
          </a:p>
        </p:txBody>
      </p:sp>
      <p:sp>
        <p:nvSpPr>
          <p:cNvPr id="7171"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800" b="1" dirty="0">
                <a:solidFill>
                  <a:srgbClr val="FF0000"/>
                </a:solidFill>
                <a:latin typeface="Tahoma" pitchFamily="34" charset="0"/>
              </a:rPr>
              <a:t>III.</a:t>
            </a:r>
            <a:r>
              <a:rPr lang="es-MX" sz="2800" b="1" dirty="0">
                <a:latin typeface="Tahoma" pitchFamily="34" charset="0"/>
              </a:rPr>
              <a:t> </a:t>
            </a:r>
            <a:r>
              <a:rPr lang="es-MX" sz="2800" b="1" dirty="0">
                <a:solidFill>
                  <a:srgbClr val="F2021F"/>
                </a:solidFill>
                <a:latin typeface="Tahoma" pitchFamily="34" charset="0"/>
              </a:rPr>
              <a:t>EXPLORA: </a:t>
            </a:r>
            <a:r>
              <a:rPr lang="es-MX" sz="2600" b="1" dirty="0">
                <a:solidFill>
                  <a:srgbClr val="FFFFCC"/>
                </a:solidFill>
              </a:rPr>
              <a:t>1.</a:t>
            </a:r>
            <a:r>
              <a:rPr lang="es-MX" sz="2400" b="1" dirty="0">
                <a:solidFill>
                  <a:schemeClr val="bg1"/>
                </a:solidFill>
              </a:rPr>
              <a:t>¿Jesús hizo todo para salvar a su pueblo y la destrucción de Jerusalén</a:t>
            </a:r>
            <a:r>
              <a:rPr lang="es-MX" sz="2400" b="1" dirty="0">
                <a:solidFill>
                  <a:srgbClr val="FFFFCC"/>
                </a:solidFill>
              </a:rPr>
              <a:t>? </a:t>
            </a:r>
            <a:r>
              <a:rPr lang="es-MX" sz="2000" b="1">
                <a:solidFill>
                  <a:srgbClr val="FFCC99"/>
                </a:solidFill>
              </a:rPr>
              <a:t>Lucas 19:41- 44</a:t>
            </a:r>
            <a:endParaRPr lang="es-MX" sz="2000" b="1" dirty="0">
              <a:solidFill>
                <a:srgbClr val="FFCC99"/>
              </a:solidFill>
            </a:endParaRPr>
          </a:p>
        </p:txBody>
      </p:sp>
    </p:spTree>
    <p:extLst>
      <p:ext uri="{BB962C8B-B14F-4D97-AF65-F5344CB8AC3E}">
        <p14:creationId xmlns:p14="http://schemas.microsoft.com/office/powerpoint/2010/main" val="4171447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63549" y="1341438"/>
            <a:ext cx="8140899" cy="4895874"/>
          </a:xfrm>
        </p:spPr>
        <p:txBody>
          <a:bodyPr/>
          <a:lstStyle/>
          <a:p>
            <a:r>
              <a:rPr lang="es-ES" sz="2400" b="1" dirty="0">
                <a:solidFill>
                  <a:schemeClr val="accent6">
                    <a:lumMod val="50000"/>
                  </a:schemeClr>
                </a:solidFill>
              </a:rPr>
              <a:t>Sí podemos con el poder de Dios. “Durante los primeros siglos del cristianismo, la iglesia cristiana creció rápidamente, a pesar de los encarcelamientos, las torturas y la persecuciones. Los creyentes fieles, totalmente comprometidos con Cristo, llenos de Espíritu Santo, proclamaban con su Palabra con poder.” </a:t>
            </a:r>
            <a:r>
              <a:rPr lang="es-ES" sz="1800" b="1" dirty="0">
                <a:solidFill>
                  <a:schemeClr val="accent6">
                    <a:lumMod val="50000"/>
                  </a:schemeClr>
                </a:solidFill>
              </a:rPr>
              <a:t>(GEB 19)</a:t>
            </a:r>
          </a:p>
          <a:p>
            <a:r>
              <a:rPr lang="es-ES" sz="2400" b="1" dirty="0">
                <a:solidFill>
                  <a:schemeClr val="accent6">
                    <a:lumMod val="50000"/>
                  </a:schemeClr>
                </a:solidFill>
              </a:rPr>
              <a:t>“El evangelio penetró hasta los rincones más remotos  de la tierra (Col. 1:23). Aunque el último de los discípulos, Juan, murió a fines del siglo I, otros recogieron la antorcha de la verdad y proclamaron al Cristo Vivo. Se quebrantaban los grilletes de Satanás. La superstición pagana </a:t>
            </a:r>
            <a:r>
              <a:rPr lang="es-ES" sz="2400" b="1">
                <a:solidFill>
                  <a:schemeClr val="accent6">
                    <a:lumMod val="50000"/>
                  </a:schemeClr>
                </a:solidFill>
              </a:rPr>
              <a:t>se derrumbaba.” </a:t>
            </a:r>
            <a:r>
              <a:rPr lang="es-ES" sz="2400" b="1" dirty="0">
                <a:solidFill>
                  <a:schemeClr val="accent6">
                    <a:lumMod val="50000"/>
                  </a:schemeClr>
                </a:solidFill>
              </a:rPr>
              <a:t>. </a:t>
            </a:r>
            <a:r>
              <a:rPr lang="es-ES" sz="1600" b="1" dirty="0">
                <a:solidFill>
                  <a:schemeClr val="accent6">
                    <a:lumMod val="50000"/>
                  </a:schemeClr>
                </a:solidFill>
              </a:rPr>
              <a:t>(Id)</a:t>
            </a: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1800" b="1" dirty="0">
              <a:solidFill>
                <a:schemeClr val="accent6">
                  <a:lumMod val="75000"/>
                </a:schemeClr>
              </a:solidFill>
            </a:endParaRPr>
          </a:p>
        </p:txBody>
      </p:sp>
      <p:sp>
        <p:nvSpPr>
          <p:cNvPr id="5123" name="Rectangle 2"/>
          <p:cNvSpPr>
            <a:spLocks noGrp="1" noChangeArrowheads="1"/>
          </p:cNvSpPr>
          <p:nvPr>
            <p:ph type="title"/>
          </p:nvPr>
        </p:nvSpPr>
        <p:spPr/>
        <p:txBody>
          <a:bodyPr/>
          <a:lstStyle/>
          <a:p>
            <a:r>
              <a:rPr lang="es-MX" sz="2400" b="1" dirty="0">
                <a:solidFill>
                  <a:srgbClr val="FFFFCC"/>
                </a:solidFill>
                <a:latin typeface="Tahoma" pitchFamily="34" charset="0"/>
              </a:rPr>
              <a:t>2</a:t>
            </a:r>
            <a:r>
              <a:rPr lang="es-MX" sz="2400" b="1" dirty="0">
                <a:solidFill>
                  <a:srgbClr val="FFFFCC"/>
                </a:solidFill>
              </a:rPr>
              <a:t>. ¿</a:t>
            </a:r>
            <a:r>
              <a:rPr lang="es-MX" sz="2400" b="1" dirty="0">
                <a:solidFill>
                  <a:schemeClr val="bg1"/>
                </a:solidFill>
              </a:rPr>
              <a:t>Podemos ser fieles como la iglesia primitiva en las persecuciones</a:t>
            </a:r>
            <a:r>
              <a:rPr lang="es-MX" sz="2400" b="1" dirty="0">
                <a:solidFill>
                  <a:srgbClr val="FFFFCC"/>
                </a:solidFill>
              </a:rPr>
              <a:t>? </a:t>
            </a:r>
            <a:r>
              <a:rPr lang="es-MX" sz="2000" b="1" dirty="0">
                <a:solidFill>
                  <a:srgbClr val="FFCC99"/>
                </a:solidFill>
              </a:rPr>
              <a:t>Hecho 4:4, 31; 8:1- 8</a:t>
            </a:r>
            <a:endParaRPr lang="es-MX" sz="1600" b="1" dirty="0">
              <a:solidFill>
                <a:srgbClr val="CC66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313"/>
            <a:ext cx="8015287" cy="4419600"/>
          </a:xfrm>
        </p:spPr>
        <p:txBody>
          <a:bodyPr/>
          <a:lstStyle/>
          <a:p>
            <a:r>
              <a:rPr lang="es-ES" sz="2400" b="1" dirty="0">
                <a:solidFill>
                  <a:schemeClr val="accent6">
                    <a:lumMod val="50000"/>
                  </a:schemeClr>
                </a:solidFill>
              </a:rPr>
              <a:t>Sí, “”La iglesia cristiana primitiva crecía no solo porque sus miembros predicaban el evangelio, sino lo vivían. Los creyentes imitaban el ministerio de Cristo, que recorría toda galilea toda galilea enseñando en las sinagogas, predicando el evangelio del reino, y sanando toda enfermedad y dolencia de la gente (Mat. 4:23)” </a:t>
            </a:r>
            <a:r>
              <a:rPr lang="es-ES" sz="1800" b="1" dirty="0">
                <a:solidFill>
                  <a:schemeClr val="accent6">
                    <a:lumMod val="50000"/>
                  </a:schemeClr>
                </a:solidFill>
              </a:rPr>
              <a:t>(GEB 20)</a:t>
            </a:r>
          </a:p>
          <a:p>
            <a:r>
              <a:rPr lang="es-ES" sz="2400" b="1" dirty="0">
                <a:solidFill>
                  <a:schemeClr val="accent6">
                    <a:lumMod val="50000"/>
                  </a:schemeClr>
                </a:solidFill>
              </a:rPr>
              <a:t>“Jesús se preocupaba, se interesaba profundamente por la gente, y lo mismo hacía la iglesia del Nuevo Testamento.” </a:t>
            </a:r>
            <a:r>
              <a:rPr lang="es-ES" sz="1800" b="1" dirty="0">
                <a:solidFill>
                  <a:schemeClr val="accent6">
                    <a:lumMod val="50000"/>
                  </a:schemeClr>
                </a:solidFill>
              </a:rPr>
              <a:t>(Id)</a:t>
            </a:r>
          </a:p>
          <a:p>
            <a:r>
              <a:rPr lang="es-ES" sz="2400" b="1" dirty="0">
                <a:solidFill>
                  <a:schemeClr val="accent6">
                    <a:lumMod val="50000"/>
                  </a:schemeClr>
                </a:solidFill>
              </a:rPr>
              <a:t>“Fue ese amor abnegado y el compromiso de satisfacer las necesidades humanas.” </a:t>
            </a:r>
            <a:r>
              <a:rPr lang="es-ES" sz="1800" b="1" dirty="0">
                <a:solidFill>
                  <a:schemeClr val="accent6">
                    <a:lumMod val="50000"/>
                  </a:schemeClr>
                </a:solidFill>
              </a:rPr>
              <a:t>(Id) </a:t>
            </a:r>
          </a:p>
        </p:txBody>
      </p:sp>
      <p:sp>
        <p:nvSpPr>
          <p:cNvPr id="6147"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3. </a:t>
            </a:r>
            <a:r>
              <a:rPr lang="es-MX" sz="2400" b="1" dirty="0">
                <a:solidFill>
                  <a:srgbClr val="FFFFCC"/>
                </a:solidFill>
              </a:rPr>
              <a:t>¿</a:t>
            </a:r>
            <a:r>
              <a:rPr lang="es-MX" sz="2400" b="1" dirty="0">
                <a:solidFill>
                  <a:schemeClr val="bg1"/>
                </a:solidFill>
              </a:rPr>
              <a:t>Debemos imitar a Cristo Jesús en la predicación del evangelio</a:t>
            </a:r>
            <a:r>
              <a:rPr lang="es-MX" sz="2400" b="1" dirty="0">
                <a:solidFill>
                  <a:srgbClr val="FFFFCC"/>
                </a:solidFill>
              </a:rPr>
              <a:t>?</a:t>
            </a:r>
            <a:r>
              <a:rPr lang="es-MX" sz="2400" b="1" dirty="0">
                <a:solidFill>
                  <a:srgbClr val="FFCC99"/>
                </a:solidFill>
              </a:rPr>
              <a:t> </a:t>
            </a:r>
            <a:r>
              <a:rPr lang="es-MX" sz="2000" b="1" dirty="0">
                <a:solidFill>
                  <a:srgbClr val="FFCC99"/>
                </a:solidFill>
              </a:rPr>
              <a:t>Juan 13:35; Mateo 4:23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1979712" y="1650493"/>
            <a:ext cx="6592887" cy="4090987"/>
          </a:xfrm>
        </p:spPr>
        <p:txBody>
          <a:bodyPr/>
          <a:lstStyle/>
          <a:p>
            <a:pPr>
              <a:lnSpc>
                <a:spcPct val="80000"/>
              </a:lnSpc>
              <a:buFont typeface="Wingdings" pitchFamily="2" charset="2"/>
              <a:buNone/>
            </a:pPr>
            <a:r>
              <a:rPr lang="es-ES" sz="2800" b="1" dirty="0">
                <a:solidFill>
                  <a:srgbClr val="3D3DD7"/>
                </a:solidFill>
              </a:rPr>
              <a:t>  	</a:t>
            </a:r>
            <a:r>
              <a:rPr lang="es-ES" sz="2400" b="1" dirty="0">
                <a:solidFill>
                  <a:schemeClr val="accent6">
                    <a:lumMod val="50000"/>
                  </a:schemeClr>
                </a:solidFill>
              </a:rPr>
              <a:t>El deseo de ser un discípulo fiel proclamando el evangelio de Cristo en tiempos de paz y de adversidad.</a:t>
            </a:r>
          </a:p>
          <a:p>
            <a:pPr>
              <a:lnSpc>
                <a:spcPct val="80000"/>
              </a:lnSpc>
              <a:buFont typeface="Wingdings" pitchFamily="2" charset="2"/>
              <a:buNone/>
            </a:pPr>
            <a:r>
              <a:rPr lang="es-ES" sz="2400" b="1" dirty="0">
                <a:solidFill>
                  <a:schemeClr val="accent6">
                    <a:lumMod val="50000"/>
                  </a:schemeClr>
                </a:solidFill>
              </a:rPr>
              <a:t>	¿Deseas ser vencedor con Cristo Jesús?</a:t>
            </a:r>
            <a:endParaRPr lang="es-MX" sz="2400" b="1" dirty="0">
              <a:solidFill>
                <a:schemeClr val="accent6">
                  <a:lumMod val="50000"/>
                </a:schemeClr>
              </a:solidFill>
            </a:endParaRPr>
          </a:p>
          <a:p>
            <a:pPr eaLnBrk="1" hangingPunct="1">
              <a:lnSpc>
                <a:spcPct val="80000"/>
              </a:lnSpc>
              <a:buFont typeface="Wingdings" pitchFamily="2" charset="2"/>
              <a:buNone/>
            </a:pPr>
            <a:r>
              <a:rPr lang="es-MX" sz="2400" b="1" dirty="0">
                <a:solidFill>
                  <a:srgbClr val="F33F61"/>
                </a:solidFill>
              </a:rPr>
              <a:t>    ¿Cuál es tu decisión?</a:t>
            </a:r>
          </a:p>
          <a:p>
            <a:pPr eaLnBrk="1" hangingPunct="1">
              <a:lnSpc>
                <a:spcPct val="80000"/>
              </a:lnSpc>
              <a:buFont typeface="Wingdings" pitchFamily="2" charset="2"/>
              <a:buNone/>
            </a:pPr>
            <a:endParaRPr lang="es-MX" sz="2400" b="1" dirty="0">
              <a:solidFill>
                <a:srgbClr val="F33F61"/>
              </a:solidFill>
            </a:endParaRPr>
          </a:p>
          <a:p>
            <a:pPr eaLnBrk="1" hangingPunct="1">
              <a:lnSpc>
                <a:spcPct val="80000"/>
              </a:lnSpc>
              <a:buFont typeface="Wingdings" pitchFamily="2" charset="2"/>
              <a:buNone/>
            </a:pPr>
            <a:r>
              <a:rPr lang="es-MX" sz="2400" b="1" dirty="0">
                <a:solidFill>
                  <a:srgbClr val="F33F61"/>
                </a:solidFill>
              </a:rPr>
              <a:t>V. CREA: </a:t>
            </a:r>
            <a:r>
              <a:rPr lang="es-ES" sz="2400" b="1" dirty="0">
                <a:solidFill>
                  <a:schemeClr val="accent6">
                    <a:lumMod val="50000"/>
                  </a:schemeClr>
                </a:solidFill>
              </a:rPr>
              <a:t>¿Qué haré para compartir esta lección la próxima semana? Crear  oportunidades para compartir las enseñanzas sobre la fidelidad de Dios y la fidelidad del discípulo. Amén</a:t>
            </a:r>
            <a:endParaRPr lang="es-MX" sz="2400" b="1" dirty="0">
              <a:solidFill>
                <a:schemeClr val="accent6">
                  <a:lumMod val="50000"/>
                </a:schemeClr>
              </a:solidFill>
            </a:endParaRPr>
          </a:p>
          <a:p>
            <a:pPr eaLnBrk="1" hangingPunct="1">
              <a:lnSpc>
                <a:spcPct val="80000"/>
              </a:lnSpc>
              <a:buFont typeface="Wingdings" pitchFamily="2" charset="2"/>
              <a:buNone/>
            </a:pPr>
            <a:endParaRPr lang="es-MX" sz="2800" b="1" dirty="0">
              <a:solidFill>
                <a:srgbClr val="F33F61"/>
              </a:solidFill>
            </a:endParaRPr>
          </a:p>
        </p:txBody>
      </p:sp>
      <p:pic>
        <p:nvPicPr>
          <p:cNvPr id="8195" name="Picture 10" descr="J"/>
          <p:cNvPicPr>
            <a:picLocks noChangeAspect="1" noChangeArrowheads="1"/>
          </p:cNvPicPr>
          <p:nvPr/>
        </p:nvPicPr>
        <p:blipFill>
          <a:blip r:embed="rId2"/>
          <a:srcRect/>
          <a:stretch>
            <a:fillRect/>
          </a:stretch>
        </p:blipFill>
        <p:spPr bwMode="auto">
          <a:xfrm>
            <a:off x="536774" y="2599831"/>
            <a:ext cx="1442938" cy="2192310"/>
          </a:xfrm>
          <a:prstGeom prst="rect">
            <a:avLst/>
          </a:prstGeom>
          <a:noFill/>
          <a:ln w="9525">
            <a:noFill/>
            <a:miter lim="800000"/>
            <a:headEnd/>
            <a:tailEnd/>
          </a:ln>
        </p:spPr>
      </p:pic>
      <p:sp>
        <p:nvSpPr>
          <p:cNvPr id="8196" name="Rectangle 2"/>
          <p:cNvSpPr>
            <a:spLocks noGrp="1" noChangeArrowheads="1"/>
          </p:cNvSpPr>
          <p:nvPr>
            <p:ph type="title"/>
          </p:nvPr>
        </p:nvSpPr>
        <p:spPr/>
        <p:txBody>
          <a:bodyPr/>
          <a:lstStyle/>
          <a:p>
            <a:pPr eaLnBrk="1" hangingPunct="1"/>
            <a:r>
              <a:rPr lang="es-MX" sz="2800" b="1" dirty="0">
                <a:solidFill>
                  <a:srgbClr val="FF0000"/>
                </a:solidFill>
                <a:latin typeface="Tahoma" pitchFamily="34" charset="0"/>
              </a:rPr>
              <a:t>IV.</a:t>
            </a:r>
            <a:r>
              <a:rPr lang="es-MX" sz="2800" dirty="0">
                <a:solidFill>
                  <a:srgbClr val="FF0000"/>
                </a:solidFill>
                <a:latin typeface="Tahoma" pitchFamily="34" charset="0"/>
              </a:rPr>
              <a:t> </a:t>
            </a:r>
            <a:r>
              <a:rPr lang="es-MX" sz="2800" b="1" dirty="0">
                <a:solidFill>
                  <a:srgbClr val="F2021F"/>
                </a:solidFill>
                <a:latin typeface="Tahoma" pitchFamily="34" charset="0"/>
              </a:rPr>
              <a:t>APLICA:</a:t>
            </a:r>
            <a:br>
              <a:rPr lang="es-MX" sz="2800" b="1" dirty="0">
                <a:latin typeface="Tahoma" pitchFamily="34" charset="0"/>
              </a:rPr>
            </a:br>
            <a:r>
              <a:rPr lang="es-MX" sz="2400" b="1" dirty="0">
                <a:latin typeface="Tahoma" pitchFamily="34" charset="0"/>
              </a:rPr>
              <a:t>¿Qué debo sentir al recibir estos conocimientos?</a:t>
            </a:r>
            <a:r>
              <a:rPr lang="es-MX" sz="2800" b="1" dirty="0">
                <a:latin typeface="Tahoma" pitchFamily="34" charset="0"/>
              </a:rPr>
              <a:t> </a:t>
            </a:r>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Radial</Template>
  <TotalTime>86092</TotalTime>
  <Words>1019</Words>
  <Application>Microsoft Office PowerPoint</Application>
  <PresentationFormat>Presentación en pantalla (4:3)</PresentationFormat>
  <Paragraphs>86</Paragraphs>
  <Slides>10</Slides>
  <Notes>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Arial Black</vt:lpstr>
      <vt:lpstr>Calibri</vt:lpstr>
      <vt:lpstr>Impact</vt:lpstr>
      <vt:lpstr>Tahoma</vt:lpstr>
      <vt:lpstr>Times New Roman</vt:lpstr>
      <vt:lpstr>Wingdings</vt:lpstr>
      <vt:lpstr>Radial</vt:lpstr>
      <vt:lpstr>Presentación de PowerPoint</vt:lpstr>
      <vt:lpstr>Presentación de PowerPoint</vt:lpstr>
      <vt:lpstr>Presentación de PowerPoint</vt:lpstr>
      <vt:lpstr>Presentación de PowerPoint</vt:lpstr>
      <vt:lpstr>II. MOTIVAR: ¿Cómo despertar interés y cómo enseñar? </vt:lpstr>
      <vt:lpstr>Presentación de PowerPoint</vt:lpstr>
      <vt:lpstr>2. ¿Podemos ser fieles como la iglesia primitiva en las persecuciones? Hecho 4:4, 31; 8:1- 8</vt:lpstr>
      <vt:lpstr>Presentación de PowerPoint</vt:lpstr>
      <vt:lpstr>IV. APLICA: ¿Qué debo sentir al recibir estos conocimientos? </vt:lpstr>
      <vt:lpstr>Presentación de PowerPoint</vt:lpstr>
    </vt:vector>
  </TitlesOfParts>
  <Company>DELBELCONPU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Amor y juicio, el dilema de Dios</dc:title>
  <dc:creator>pc3</dc:creator>
  <cp:lastModifiedBy>Alejandrino Halire Ccahuana</cp:lastModifiedBy>
  <cp:revision>7486</cp:revision>
  <dcterms:created xsi:type="dcterms:W3CDTF">2007-04-17T14:25:21Z</dcterms:created>
  <dcterms:modified xsi:type="dcterms:W3CDTF">2024-04-10T17:07:47Z</dcterms:modified>
</cp:coreProperties>
</file>