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57" r:id="rId5"/>
    <p:sldId id="270" r:id="rId6"/>
    <p:sldId id="265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4" r:id="rId27"/>
    <p:sldId id="283" r:id="rId28"/>
    <p:sldId id="282" r:id="rId29"/>
    <p:sldId id="287" r:id="rId30"/>
    <p:sldId id="288" r:id="rId31"/>
    <p:sldId id="289" r:id="rId32"/>
    <p:sldId id="290" r:id="rId33"/>
    <p:sldId id="291" r:id="rId34"/>
    <p:sldId id="293" r:id="rId35"/>
    <p:sldId id="284" r:id="rId36"/>
    <p:sldId id="285" r:id="rId37"/>
    <p:sldId id="292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334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368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54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221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516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332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726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515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354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0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48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35E5-F024-43A6-A26E-8E569EA5FE1F}" type="datetimeFigureOut">
              <a:rPr lang="es-MX" smtClean="0"/>
              <a:t>10/07/2024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14B49-DB98-4491-9BDF-8AF1AEC993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28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“Permaneciendo unidos en Cristo: Estrategias para la retención de miembros”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954106"/>
            <a:ext cx="914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" y="5791842"/>
            <a:ext cx="1094435" cy="9193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05243" y="5791842"/>
            <a:ext cx="7638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16"/>
            <a:ext cx="9144000" cy="44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2154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través de un liderazgo comprometido, relaciones auténticas y un enfoque en el discipulado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el compañerismo, podemos mitigar los factores que llevan a la deserción y construir una comunidad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se enfrenta a los desafíos juntos, creciendo en la gracia y el amor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congregación </a:t>
            </a:r>
            <a:r>
              <a:rPr lang="es-MX" sz="2000" b="1" dirty="0">
                <a:latin typeface="Arial Black" panose="020B0A04020102020204" pitchFamily="34" charset="0"/>
              </a:rPr>
              <a:t>y la comunidad son esenciales en la vida del creyente. Cuando los miembros se reúnen,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tienen la oportunidad de alentarse mutuamente, compartir sus luchas y edificarse en la fe.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Asimismo, en </a:t>
            </a:r>
            <a:r>
              <a:rPr lang="es-MX" sz="2000" b="1" dirty="0">
                <a:latin typeface="Arial Black" panose="020B0A04020102020204" pitchFamily="34" charset="0"/>
              </a:rPr>
              <a:t>este versículo se resalta la importancia de inspirarnos unos a otros a vivir vidas piadosas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obedientes al Señor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También, se advierte sobre dejar de congregarse, señalando </a:t>
            </a:r>
            <a:r>
              <a:rPr lang="es-MX" sz="2800" b="1" dirty="0" smtClean="0">
                <a:latin typeface="Arial Black" panose="020B0A04020102020204" pitchFamily="34" charset="0"/>
              </a:rPr>
              <a:t>que algunos podrían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caer en el hábito de aislarse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la comunidad de fe.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congregación regular no solo nutre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crecimiento espiritual individual, sino que también fortalece los lazos entre los miembros.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Finalmente, se hace hincapié en la urgencia de mantener el compañerismo, especialmente en vista </a:t>
            </a:r>
            <a:r>
              <a:rPr lang="es-MX" sz="2000" b="1" dirty="0" smtClean="0">
                <a:latin typeface="Arial Black" panose="020B0A04020102020204" pitchFamily="34" charset="0"/>
              </a:rPr>
              <a:t>del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pronto retorno de Cristo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026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Recordemos, no dejemos de congregarnos,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sea </a:t>
            </a:r>
            <a:r>
              <a:rPr lang="es-MX" sz="2400" b="1" dirty="0">
                <a:latin typeface="Arial Black" panose="020B0A04020102020204" pitchFamily="34" charset="0"/>
              </a:rPr>
              <a:t>en la iglesia o en nuestros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grupos pequeños, piense en la persona que hoy no está a su lado y que antes sí lo estaba, no perdamos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ni uno más.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6320711"/>
            <a:ext cx="9144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COMPROMETIDOS CON EL DISCIPULADO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0"/>
            <a:ext cx="4991100" cy="63207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707885"/>
            <a:ext cx="2245262" cy="56128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067550" y="707885"/>
            <a:ext cx="2076450" cy="56128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757267" y="707886"/>
            <a:ext cx="844062" cy="7165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48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473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23293" y="243512"/>
            <a:ext cx="607020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Diversos estudios mencionan que establecer programas de </a:t>
            </a:r>
            <a:r>
              <a:rPr lang="es-MX" sz="2400" b="1" dirty="0" err="1">
                <a:latin typeface="Arial Black" panose="020B0A04020102020204" pitchFamily="34" charset="0"/>
              </a:rPr>
              <a:t>mentoría</a:t>
            </a:r>
            <a:r>
              <a:rPr lang="es-MX" sz="2400" b="1" dirty="0">
                <a:latin typeface="Arial Black" panose="020B0A04020102020204" pitchFamily="34" charset="0"/>
              </a:rPr>
              <a:t> para los miembros nuevos en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Adventista, puede ser una forma efectiva de ayudarlos a sentirse bienvenidos, apoyados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conectados en su nueva comunidad de fe. Para que esto tenga éxito es necesario que </a:t>
            </a:r>
            <a:r>
              <a:rPr lang="es-MX" sz="2400" b="1" dirty="0" smtClean="0">
                <a:latin typeface="Arial Black" panose="020B0A04020102020204" pitchFamily="34" charset="0"/>
              </a:rPr>
              <a:t>miembros experimentados </a:t>
            </a:r>
            <a:r>
              <a:rPr lang="es-MX" sz="2400" b="1" dirty="0">
                <a:latin typeface="Arial Black" panose="020B0A04020102020204" pitchFamily="34" charset="0"/>
              </a:rPr>
              <a:t>y comprometidos estén dispuestos a ser mentores de los nuevos miembros. Estos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deberían ser personas que tengan un corazón de servicio y que estén dispuestas a compartir su fe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conocimientos con otros.</a:t>
            </a:r>
          </a:p>
        </p:txBody>
      </p:sp>
    </p:spTree>
    <p:extLst>
      <p:ext uri="{BB962C8B-B14F-4D97-AF65-F5344CB8AC3E}">
        <p14:creationId xmlns:p14="http://schemas.microsoft.com/office/powerpoint/2010/main" val="1211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" y="-297"/>
            <a:ext cx="9114310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54479" y="612844"/>
            <a:ext cx="5788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Posteriormente, se asignará a cada nuevo miembro un mentor que comparta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intereses similares o experiencias de vida.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emparejamiento exitoso puede aumentar la efectividad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programa.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Este </a:t>
            </a:r>
            <a:r>
              <a:rPr lang="es-MX" sz="2400" b="1" dirty="0">
                <a:latin typeface="Arial Black" panose="020B0A04020102020204" pitchFamily="34" charset="0"/>
              </a:rPr>
              <a:t>plan lo ejecuta la iglesia al momento de asignarle un hermano mayor al recién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bautizado. Si en estos momentos el Espíritu Santo le dice a la mente, ¿dónde está tu hermano menor? </a:t>
            </a:r>
          </a:p>
        </p:txBody>
      </p:sp>
    </p:spTree>
    <p:extLst>
      <p:ext uri="{BB962C8B-B14F-4D97-AF65-F5344CB8AC3E}">
        <p14:creationId xmlns:p14="http://schemas.microsoft.com/office/powerpoint/2010/main" val="9932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" y="-297"/>
            <a:ext cx="9114310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29861" y="1166842"/>
            <a:ext cx="6084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 momento de volver a comprometerse con la responsabilidad que el Señor le ha conferido.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Asimismo, si el Señor ha puesto en su corazón convertirse en el mentor de alguien, hágalo, todos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necesitamos de todos.</a:t>
            </a:r>
          </a:p>
        </p:txBody>
      </p:sp>
    </p:spTree>
    <p:extLst>
      <p:ext uri="{BB962C8B-B14F-4D97-AF65-F5344CB8AC3E}">
        <p14:creationId xmlns:p14="http://schemas.microsoft.com/office/powerpoint/2010/main" val="6632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" y="-297"/>
            <a:ext cx="9114310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38886" y="707966"/>
            <a:ext cx="6126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Otro aspecto que ayuda a la retención de los miembros es ofrecer enseñanzas relevantes y prácticas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aborden las necesidades y desafíos de la vida cotidiana.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</a:t>
            </a:r>
            <a:r>
              <a:rPr lang="es-MX" sz="2400" b="1" dirty="0">
                <a:latin typeface="Arial Black" panose="020B0A04020102020204" pitchFamily="34" charset="0"/>
              </a:rPr>
              <a:t>que la iglesia pueda aplicar esto, 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necesario que los propios miembros conozcan las necesidades e intereses de los miembros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congregación. Esto permitirá adaptar las enseñanzas para que sean significativas para ellos.</a:t>
            </a:r>
          </a:p>
        </p:txBody>
      </p:sp>
    </p:spTree>
    <p:extLst>
      <p:ext uri="{BB962C8B-B14F-4D97-AF65-F5344CB8AC3E}">
        <p14:creationId xmlns:p14="http://schemas.microsoft.com/office/powerpoint/2010/main" val="27376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#530 “SOMOS UN PEQUEÑO PUEBLO MUY FELIZ”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" y="1046440"/>
            <a:ext cx="9144000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2874" y="1508105"/>
            <a:ext cx="16599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# 531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297"/>
            <a:ext cx="9120406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35833" y="400655"/>
            <a:ext cx="57044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</a:t>
            </a:r>
            <a:r>
              <a:rPr lang="es-MX" sz="2400" b="1" dirty="0" smtClean="0">
                <a:latin typeface="Arial Black" panose="020B0A04020102020204" pitchFamily="34" charset="0"/>
              </a:rPr>
              <a:t>vez hecho </a:t>
            </a:r>
            <a:r>
              <a:rPr lang="es-MX" sz="2400" b="1" dirty="0">
                <a:latin typeface="Arial Black" panose="020B0A04020102020204" pitchFamily="34" charset="0"/>
              </a:rPr>
              <a:t>esto, elija temas que sean relevantes para la vida cotidiana de los miembros, que aborden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cuestiones actuales y relevantes desde una perspectiva bíblica y tenga la confianza de comunicárselo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algún responsable de iglesia. Luego, entran en acción los encargados de los diferentes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departamentos, es necesario desarrollar enseñanzas que ofrezcan consejos prácticos y aplicables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enfrentar situaciones reales. </a:t>
            </a:r>
          </a:p>
        </p:txBody>
      </p:sp>
    </p:spTree>
    <p:extLst>
      <p:ext uri="{BB962C8B-B14F-4D97-AF65-F5344CB8AC3E}">
        <p14:creationId xmlns:p14="http://schemas.microsoft.com/office/powerpoint/2010/main" val="7546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297"/>
            <a:ext cx="9120406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24817" y="687367"/>
            <a:ext cx="60139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Sirve también, incorporar testimonios y experiencias personales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resuenen con la audiencia. Cuando las enseñanzas son significativas y aplicables, es más probable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los miembros se sientan inspirados y equipados para vivir su fe de manera auténtica 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comprometida.</a:t>
            </a:r>
          </a:p>
        </p:txBody>
      </p:sp>
    </p:spTree>
    <p:extLst>
      <p:ext uri="{BB962C8B-B14F-4D97-AF65-F5344CB8AC3E}">
        <p14:creationId xmlns:p14="http://schemas.microsoft.com/office/powerpoint/2010/main" val="38155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707882"/>
            <a:ext cx="1702191" cy="2035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1"/>
            <a:ext cx="1871003" cy="21619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37759" y="2897944"/>
            <a:ext cx="405149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DOMINICA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812" y="309489"/>
            <a:ext cx="1917896" cy="9589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8" y="182880"/>
            <a:ext cx="1735748" cy="17357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35343" y="182880"/>
            <a:ext cx="3673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DOMINICA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CAPITAL:ROSEAU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08656" y="2166424"/>
            <a:ext cx="234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IDIOMA: INGLÉS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MONEDA: DÓLAR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" y="0"/>
            <a:ext cx="9120406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45919" y="928469"/>
            <a:ext cx="61757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aspecto vital en la retención de miembros es la participación activa. Involucre a sus hermanos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menores, seres queridos, personas a su cargo etc. en la planificación y ejecución de actividades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proyectos. Cuando las personas se sienten parte activa, es más probable que se comprometan </a:t>
            </a:r>
            <a:r>
              <a:rPr lang="es-MX" sz="2400" b="1" dirty="0" smtClean="0">
                <a:latin typeface="Arial Black" panose="020B0A04020102020204" pitchFamily="34" charset="0"/>
              </a:rPr>
              <a:t>a plazo</a:t>
            </a:r>
            <a:r>
              <a:rPr lang="es-MX" sz="2400" b="1" dirty="0">
                <a:latin typeface="Arial Black" panose="020B0A04020102020204" pitchFamily="34" charset="0"/>
              </a:rPr>
              <a:t>. Por eso, informe a los demás sobre las próximas actividades y proyectos y diseñe oportunidades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que expresen sus ideas y opiniones.</a:t>
            </a:r>
          </a:p>
        </p:txBody>
      </p:sp>
    </p:spTree>
    <p:extLst>
      <p:ext uri="{BB962C8B-B14F-4D97-AF65-F5344CB8AC3E}">
        <p14:creationId xmlns:p14="http://schemas.microsoft.com/office/powerpoint/2010/main" val="20385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" y="-594"/>
            <a:ext cx="9120406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72529" y="717453"/>
            <a:ext cx="604910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Aunque no sea líder de algún grupo,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puede </a:t>
            </a:r>
            <a:r>
              <a:rPr lang="es-MX" sz="2000" b="1" dirty="0">
                <a:latin typeface="Arial Black" panose="020B0A04020102020204" pitchFamily="34" charset="0"/>
              </a:rPr>
              <a:t>organizar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reuniones periódicas donde los miembros puedan compartir de su fe. Sea un agente activo en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fortalecimiento de los grupos pequeños, invite a miembros interesados a unirse y participar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activamente en él. Asimismo, no tema en asignar roles y tareas claras a los miembros en función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 habilidades e intereses de </a:t>
            </a:r>
            <a:r>
              <a:rPr lang="es-MX" sz="2000" b="1" dirty="0" smtClean="0">
                <a:latin typeface="Arial Black" panose="020B0A04020102020204" pitchFamily="34" charset="0"/>
              </a:rPr>
              <a:t>la persona</a:t>
            </a:r>
            <a:r>
              <a:rPr lang="es-MX" sz="2000" b="1" dirty="0">
                <a:latin typeface="Arial Black" panose="020B0A04020102020204" pitchFamily="34" charset="0"/>
              </a:rPr>
              <a:t>. Esto empodera a los miembros y les da un sentido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propósito. Esto está dirigido no solo a encargados, sino a la iglesia en general, todos somos parte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cuerpo de Cristo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2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#529 “IGLESIA DE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214945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3422" y="137863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297"/>
            <a:ext cx="9120406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80624" y="797510"/>
            <a:ext cx="61827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cuidado pastoral. Quizá esto confunda a los miembros ¿Qué no  </a:t>
            </a:r>
            <a:r>
              <a:rPr lang="es-MX" sz="2400" b="1" dirty="0" smtClean="0">
                <a:latin typeface="Arial Black" panose="020B0A04020102020204" pitchFamily="34" charset="0"/>
              </a:rPr>
              <a:t>es esto </a:t>
            </a:r>
            <a:r>
              <a:rPr lang="es-MX" sz="2400" b="1" dirty="0">
                <a:latin typeface="Arial Black" panose="020B0A04020102020204" pitchFamily="34" charset="0"/>
              </a:rPr>
              <a:t>responsabilidad del pastor?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cierto es que Dios nos ha mandado a todos a ser cuidadosos de su grey. Aunque usted no sea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pastor, puede desempeñar un papel valioso en el cuidado pastoral de los miembros de iglesia.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cuidado pastoral no se limita a los líderes formales; todos pueden contribuir a crear una comunidad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apoyo y amor. Hagámonos visitas los unos a los otros</a:t>
            </a:r>
          </a:p>
        </p:txBody>
      </p:sp>
    </p:spTree>
    <p:extLst>
      <p:ext uri="{BB962C8B-B14F-4D97-AF65-F5344CB8AC3E}">
        <p14:creationId xmlns:p14="http://schemas.microsoft.com/office/powerpoint/2010/main" val="38031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56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Atendamos a los miembros enfermos,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ancianos o que enfrentan dificultades. Incluso una llamada telefónica o un mensaje de apoyo pueden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marcar la diferencia. Oremos sinceramente por las necesidades de nuestros miembros y </a:t>
            </a:r>
            <a:r>
              <a:rPr lang="es-MX" sz="2000" b="1" dirty="0" smtClean="0">
                <a:latin typeface="Arial Black" panose="020B0A04020102020204" pitchFamily="34" charset="0"/>
              </a:rPr>
              <a:t>animémonos entre </a:t>
            </a:r>
            <a:r>
              <a:rPr lang="es-MX" sz="2000" b="1" dirty="0">
                <a:latin typeface="Arial Black" panose="020B0A04020102020204" pitchFamily="34" charset="0"/>
              </a:rPr>
              <a:t>todos.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oración es un poderoso acto de cuidado y apoyo espiritual.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5868" cy="50818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614202"/>
            <a:ext cx="9115868" cy="467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28132" y="4503254"/>
            <a:ext cx="9115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 aprenderemos cómo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podemos fomentar la participación activa y el compromiso continuo de nuestros hermanos en la fe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buscando no perder a ningún miembro más.</a:t>
            </a:r>
          </a:p>
        </p:txBody>
      </p:sp>
    </p:spTree>
    <p:extLst>
      <p:ext uri="{BB962C8B-B14F-4D97-AF65-F5344CB8AC3E}">
        <p14:creationId xmlns:p14="http://schemas.microsoft.com/office/powerpoint/2010/main" val="18852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19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se niegue tampoco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brindar acompañamiento a aquellos que buscan consejo y dirección en su vida espiritual y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decisiones importantes. No tenga duda que su interés por ayudar y estar presente tendrá un </a:t>
            </a:r>
            <a:r>
              <a:rPr lang="es-MX" sz="2400" b="1" dirty="0" smtClean="0">
                <a:latin typeface="Arial Black" panose="020B0A04020102020204" pitchFamily="34" charset="0"/>
              </a:rPr>
              <a:t>impacto significativo </a:t>
            </a:r>
            <a:r>
              <a:rPr lang="es-MX" sz="2400" b="1" dirty="0">
                <a:latin typeface="Arial Black" panose="020B0A04020102020204" pitchFamily="34" charset="0"/>
              </a:rPr>
              <a:t>en la vida de los demás</a:t>
            </a:r>
            <a:r>
              <a:rPr lang="es-MX" sz="2400" b="1" dirty="0" smtClean="0">
                <a:latin typeface="Arial Black" panose="020B0A04020102020204" pitchFamily="34" charset="0"/>
              </a:rPr>
              <a:t>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9124951" cy="43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dice que los años en los que se encuentra el grupo con mayor deserción dentro de la iglesia está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 los 18 y 35 años, es decir, los jóvenes. Cómo ayudar a los jóvenes a que desarrollen su fe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manera relevante y significativa. Pues bien, Lo primero es establecer relaciones genuinas y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confianza con los jóvenes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Escuche sus opiniones y preocupaciones, y muestre interés verdadero </a:t>
            </a:r>
            <a:r>
              <a:rPr lang="es-MX" sz="2000" b="1" dirty="0" smtClean="0">
                <a:latin typeface="Arial Black" panose="020B0A04020102020204" pitchFamily="34" charset="0"/>
              </a:rPr>
              <a:t>por sus </a:t>
            </a:r>
            <a:r>
              <a:rPr lang="es-MX" sz="2000" b="1" dirty="0">
                <a:latin typeface="Arial Black" panose="020B0A04020102020204" pitchFamily="34" charset="0"/>
              </a:rPr>
              <a:t>vidas. Diseñe programas y actividades dirigidos a los intereses y necesidades de los jóvenes, como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grupos de jóvenes, retiros, campamentos y eventos sociales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necesario que los miembros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empoderen a los jóvenes para asumir roles de liderazgo en la iglesia y se les dé la oportunidad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planificar y liderar actividades sin criticarlos o juzgarlos,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sino </a:t>
            </a:r>
            <a:r>
              <a:rPr lang="es-MX" sz="2000" b="1" dirty="0">
                <a:latin typeface="Arial Black" panose="020B0A04020102020204" pitchFamily="34" charset="0"/>
              </a:rPr>
              <a:t>buscando apoyarles, recuerde que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cristiana es un crecimiento.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123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Finalmente trabaje en conjunto con los padres para apoyar la fe y </a:t>
            </a:r>
            <a:r>
              <a:rPr lang="es-MX" sz="2400" b="1" dirty="0" smtClean="0">
                <a:latin typeface="Arial Black" panose="020B0A04020102020204" pitchFamily="34" charset="0"/>
              </a:rPr>
              <a:t>el crecimiento </a:t>
            </a:r>
            <a:r>
              <a:rPr lang="es-MX" sz="2400" b="1" dirty="0">
                <a:latin typeface="Arial Black" panose="020B0A04020102020204" pitchFamily="34" charset="0"/>
              </a:rPr>
              <a:t>espiritual de los jóvenes dentro y fuera de la iglesia. Si usted es padre,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aconseja desarrollar </a:t>
            </a:r>
            <a:r>
              <a:rPr lang="es-MX" sz="2400" b="1" dirty="0">
                <a:latin typeface="Arial Black" panose="020B0A04020102020204" pitchFamily="34" charset="0"/>
              </a:rPr>
              <a:t>algún ministerio con sus hijos de tal forma que establezcan lazos y compromisos con </a:t>
            </a:r>
            <a:r>
              <a:rPr lang="es-MX" sz="2400" b="1" dirty="0" smtClean="0">
                <a:latin typeface="Arial Black" panose="020B0A04020102020204" pitchFamily="34" charset="0"/>
              </a:rPr>
              <a:t>la obra </a:t>
            </a:r>
            <a:r>
              <a:rPr lang="es-MX" sz="2400" b="1" dirty="0">
                <a:latin typeface="Arial Black" panose="020B0A04020102020204" pitchFamily="34" charset="0"/>
              </a:rPr>
              <a:t>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"/>
            <a:ext cx="9144793" cy="44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3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-297"/>
            <a:ext cx="9120406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79563" y="752348"/>
            <a:ext cx="58591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Mis hermanos, cada uno de nosotros es valioso y precioso para Dios y para la comunidad de fe.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Permanecer unidos en Cristo y en nuestro compromiso mutuo es un testimonio poderoso para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mundo. Sigamos esforzándonos por cultivar relaciones genuinas, ofrecer apoyo y crecer juntos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mientras esperamos el cumplimiento de la promesa de ver a nuestro Señor Jesús en las nubes de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cielos</a:t>
            </a:r>
          </a:p>
        </p:txBody>
      </p:sp>
    </p:spTree>
    <p:extLst>
      <p:ext uri="{BB962C8B-B14F-4D97-AF65-F5344CB8AC3E}">
        <p14:creationId xmlns:p14="http://schemas.microsoft.com/office/powerpoint/2010/main" val="9264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47926" cy="61501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47926" y="707885"/>
            <a:ext cx="4096074" cy="280076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>
                <a:solidFill>
                  <a:schemeClr val="bg1"/>
                </a:solidFill>
                <a:latin typeface="Arial Black" panose="020B0A04020102020204" pitchFamily="34" charset="0"/>
              </a:rPr>
              <a:t>UN DÍA EN EL MINISTERIO DE JESÚS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927" y="3508652"/>
            <a:ext cx="4077074" cy="33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#512 “NUNCA ESTÉIS DESANIMADOS”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2"/>
            <a:ext cx="9163820" cy="587311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96887" y="984881"/>
            <a:ext cx="666934" cy="7735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30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9132537" cy="61501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3253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0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85206"/>
            <a:ext cx="3868615" cy="3727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06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Fomentar la responsabilidad que cada individuo tiene de retener a los miembros en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Adventista, identificando desafíos comunes y aprendiendo estrategias prácticas para nutrir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fortalecer la comunión y el compromiso de los creyentes.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0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0027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1052" y="1463040"/>
            <a:ext cx="28273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Hebreos 10: 24-25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30498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462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siguiente es una temática que no debería de ser abordada dentro de la iglesia, pero por </a:t>
            </a:r>
            <a:r>
              <a:rPr lang="es-MX" sz="2000" b="1" dirty="0" smtClean="0">
                <a:latin typeface="Arial Black" panose="020B0A04020102020204" pitchFamily="34" charset="0"/>
              </a:rPr>
              <a:t>las circunstancias</a:t>
            </a:r>
            <a:r>
              <a:rPr lang="es-MX" sz="2000" b="1" dirty="0">
                <a:latin typeface="Arial Black" panose="020B0A04020102020204" pitchFamily="34" charset="0"/>
              </a:rPr>
              <a:t>, es necesario hacerlo. Ojalá toda persona que decide entregarse a Jesús </a:t>
            </a:r>
            <a:r>
              <a:rPr lang="es-MX" sz="2000" b="1" dirty="0" smtClean="0">
                <a:latin typeface="Arial Black" panose="020B0A04020102020204" pitchFamily="34" charset="0"/>
              </a:rPr>
              <a:t>permaneciera en </a:t>
            </a:r>
            <a:r>
              <a:rPr lang="es-MX" sz="2000" b="1" dirty="0">
                <a:latin typeface="Arial Black" panose="020B0A04020102020204" pitchFamily="34" charset="0"/>
              </a:rPr>
              <a:t>su iglesia hasta que él volviera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realidad es que no, es por ello que la tarea de retener a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miembros en la Iglesia Adventista presenta desafíos significativos.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Cada individuo tiene sus propias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luchas y necesidades, y a veces, las razones para abandonar la comunidad de fe pueden ser complejas.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es vital recordar que nuestra misión como iglesia va más allá de solo atraer nuevos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miembros, es también cuidar y fortalecer a aquellos que ya forman parte de nuestra familia espiritual.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13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desafío de la retención de miembros no se trata solo de mantener números, sino de nutrir corazones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almas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</TotalTime>
  <Words>1538</Words>
  <Application>Microsoft Office PowerPoint</Application>
  <PresentationFormat>Presentación en pantalla (4:3)</PresentationFormat>
  <Paragraphs>134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31</cp:revision>
  <dcterms:created xsi:type="dcterms:W3CDTF">2024-07-09T20:54:41Z</dcterms:created>
  <dcterms:modified xsi:type="dcterms:W3CDTF">2024-07-11T02:42:16Z</dcterms:modified>
</cp:coreProperties>
</file>