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8" r:id="rId5"/>
    <p:sldId id="266" r:id="rId6"/>
    <p:sldId id="257" r:id="rId7"/>
    <p:sldId id="259" r:id="rId8"/>
    <p:sldId id="260" r:id="rId9"/>
    <p:sldId id="261" r:id="rId10"/>
    <p:sldId id="263" r:id="rId11"/>
    <p:sldId id="264" r:id="rId12"/>
    <p:sldId id="265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6" r:id="rId30"/>
    <p:sldId id="287" r:id="rId31"/>
    <p:sldId id="288" r:id="rId32"/>
    <p:sldId id="289" r:id="rId33"/>
    <p:sldId id="290" r:id="rId34"/>
    <p:sldId id="283" r:id="rId35"/>
    <p:sldId id="284" r:id="rId36"/>
    <p:sldId id="292" r:id="rId37"/>
    <p:sldId id="291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00FF"/>
    <a:srgbClr val="FF9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22" autoAdjust="0"/>
    <p:restoredTop sz="94660"/>
  </p:normalViewPr>
  <p:slideViewPr>
    <p:cSldViewPr snapToGrid="0">
      <p:cViewPr varScale="1">
        <p:scale>
          <a:sx n="68" d="100"/>
          <a:sy n="68" d="100"/>
        </p:scale>
        <p:origin x="15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660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44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960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515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178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347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531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33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473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282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417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E1952-7CFD-4223-8B0B-C869D3C5919C}" type="datetimeFigureOut">
              <a:rPr lang="es-MX" smtClean="0"/>
              <a:t>22/05/2024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81EC9-4184-4B5D-BE27-C5A7BFC4F5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06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“ADICCIONES, SALUD Y ESPERANZA: UN FUTURO LIBRE DE CADENAS”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830997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5786438"/>
            <a:ext cx="1071562" cy="9001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14525" y="5815013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31107"/>
            <a:ext cx="9144001" cy="44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375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Antes se pensaba que una adicción se relacionaba únicamente con el empleo recurrente de drogas o </a:t>
            </a:r>
            <a:r>
              <a:rPr lang="es-MX" sz="2000" b="1" dirty="0" smtClean="0">
                <a:latin typeface="Arial Black" panose="020B0A04020102020204" pitchFamily="34" charset="0"/>
              </a:rPr>
              <a:t>sustancias </a:t>
            </a:r>
            <a:r>
              <a:rPr lang="es-MX" sz="2000" b="1" dirty="0">
                <a:latin typeface="Arial Black" panose="020B0A04020102020204" pitchFamily="34" charset="0"/>
              </a:rPr>
              <a:t>como la cocaína, la nicotina, el alcohol, etc. Pero hoy en día no es así, ya que se considera </a:t>
            </a:r>
            <a:r>
              <a:rPr lang="es-MX" sz="2000" b="1" dirty="0" smtClean="0">
                <a:latin typeface="Arial Black" panose="020B0A04020102020204" pitchFamily="34" charset="0"/>
              </a:rPr>
              <a:t>posible </a:t>
            </a:r>
            <a:r>
              <a:rPr lang="es-MX" sz="2000" b="1" dirty="0">
                <a:latin typeface="Arial Black" panose="020B0A04020102020204" pitchFamily="34" charset="0"/>
              </a:rPr>
              <a:t>desarrollar adicción a factores como el juego, entre una gran diversidad de elementos.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265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173329" y="3995224"/>
            <a:ext cx="970671" cy="10313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76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circuitos que participan en el refuerzo de las adicciones están localizados en varias regiones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cerebrales, y en muchos casos son accionados por diferentes estímulos, por mencionar un ejemplo: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que se activan con drogas pueden activarse también con alimentos azucarados.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5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#14 “ENGRANDECIDO SEA 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30"/>
            <a:ext cx="9144001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5237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prevenir adicciones, ya sea a sustancias o comportamientos, es necesario tener una salud integral.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Podríamos pensar que no tiene nada que ver, sin embargo,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hay </a:t>
            </a:r>
            <a:r>
              <a:rPr lang="es-MX" sz="2000" b="1" dirty="0">
                <a:latin typeface="Arial Black" panose="020B0A04020102020204" pitchFamily="34" charset="0"/>
              </a:rPr>
              <a:t>por lo menos seis aspectos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interconectados que desempeñan un papel crucial en la prevención de adicciones: Salud física, salud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mental, salud emocional, salud social, educación y habilidades de la vida y salud espiritual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5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1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69439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PRACTIQUEMOS LO APRENDIDO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8"/>
            <a:ext cx="9144000" cy="5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50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03119" y="1382286"/>
            <a:ext cx="539495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salud física desempeña un papel crucial en la prevención de adicciones. Mantener un cuerpo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saludable a través de una alimentación adecuada, ejercicio regular y sueño suficiente puede fortalecer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resistencia ante las adicciones. Cuando una persona se siente físicamente bien, es más probable que </a:t>
            </a:r>
            <a:r>
              <a:rPr lang="es-MX" sz="2000" b="1" dirty="0" smtClean="0">
                <a:latin typeface="Arial Black" panose="020B0A04020102020204" pitchFamily="34" charset="0"/>
              </a:rPr>
              <a:t>tome </a:t>
            </a:r>
            <a:r>
              <a:rPr lang="es-MX" sz="2000" b="1" dirty="0">
                <a:latin typeface="Arial Black" panose="020B0A04020102020204" pitchFamily="34" charset="0"/>
              </a:rPr>
              <a:t>decisiones saludables y evite comportamientos de alto riesgo</a:t>
            </a:r>
          </a:p>
        </p:txBody>
      </p:sp>
    </p:spTree>
    <p:extLst>
      <p:ext uri="{BB962C8B-B14F-4D97-AF65-F5344CB8AC3E}">
        <p14:creationId xmlns:p14="http://schemas.microsoft.com/office/powerpoint/2010/main" val="10179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87468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00665" y="902737"/>
            <a:ext cx="56130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Además, el ejercicio puede liberar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endorfinas, que son neurotransmisores que generan una sensación de bienestar y ayudan a reducir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estrés, lo que puede prevenir las adicciones como una forma de escape. Al fortalecer la salud física </a:t>
            </a:r>
            <a:r>
              <a:rPr lang="es-MX" sz="2400" b="1" dirty="0" smtClean="0">
                <a:latin typeface="Arial Black" panose="020B0A04020102020204" pitchFamily="34" charset="0"/>
              </a:rPr>
              <a:t>se </a:t>
            </a:r>
            <a:r>
              <a:rPr lang="es-MX" sz="2400" b="1" dirty="0">
                <a:latin typeface="Arial Black" panose="020B0A04020102020204" pitchFamily="34" charset="0"/>
              </a:rPr>
              <a:t>fortalece la capacidad de una persona para enfrentar los desafíos de la vida de manera saludable y </a:t>
            </a:r>
          </a:p>
          <a:p>
            <a:pPr algn="ctr"/>
            <a:r>
              <a:rPr lang="es-MX" sz="2400" b="1" dirty="0" err="1">
                <a:latin typeface="Arial Black" panose="020B0A04020102020204" pitchFamily="34" charset="0"/>
              </a:rPr>
              <a:t>resiliente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12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315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73126" y="1270674"/>
            <a:ext cx="6056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Tener buena salud mental nos dará la capacidad de manejar el estrés de manera efectiva. Las personas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habilidades sólidas de manejo del estrés, son menos propensas a recurrir a sustancias o acciones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adictivas como una forma de escape del estrés crónico.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Tener una autoestima positiva y una imagen saludable de uno mismo reduce la vulnerabilidad a las </a:t>
            </a:r>
            <a:r>
              <a:rPr lang="es-MX" sz="2400" b="1" dirty="0" smtClean="0">
                <a:latin typeface="Arial Black" panose="020B0A04020102020204" pitchFamily="34" charset="0"/>
              </a:rPr>
              <a:t>adicciones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" y="-297"/>
            <a:ext cx="912650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27870" y="1174379"/>
            <a:ext cx="552156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personas que se sienten bien consigo mismas tienden a tomar decisiones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saludables y tienen menos necesidad de buscar validación en sustancias o actividades adictivas.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resiliencia es la capacidad de recuperarse de adversidades y desafíos. Las personas con una buena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salud mental suelen ser más resistentes a las circunstancias difíciles, lo que disminuye la probabilidad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recurrir a las adicciones como una vía de escape ante la adversidad.</a:t>
            </a:r>
          </a:p>
        </p:txBody>
      </p:sp>
    </p:spTree>
    <p:extLst>
      <p:ext uri="{BB962C8B-B14F-4D97-AF65-F5344CB8AC3E}">
        <p14:creationId xmlns:p14="http://schemas.microsoft.com/office/powerpoint/2010/main" val="17824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88" y="0"/>
            <a:ext cx="916538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73124" y="539154"/>
            <a:ext cx="62108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Salud mental implica poseer habilidades de afrontamiento eficaces. Las personas con estas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habilidades pueden enfrentar situaciones difíciles de manera saludable.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Mantener un equilibrio emocional es esencial en la prevención de adicciones. La salud mental permite </a:t>
            </a:r>
            <a:r>
              <a:rPr lang="es-MX" sz="2400" b="1" dirty="0" smtClean="0">
                <a:latin typeface="Arial Black" panose="020B0A04020102020204" pitchFamily="34" charset="0"/>
              </a:rPr>
              <a:t>reconocer </a:t>
            </a:r>
            <a:r>
              <a:rPr lang="es-MX" sz="2400" b="1" dirty="0">
                <a:latin typeface="Arial Black" panose="020B0A04020102020204" pitchFamily="34" charset="0"/>
              </a:rPr>
              <a:t>y gestionar las emociones de manera adecuada, lo que disminuye la necesidad de recurrir </a:t>
            </a:r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las adicciones para amortiguar las emociones negativas.</a:t>
            </a:r>
          </a:p>
        </p:txBody>
      </p:sp>
    </p:spTree>
    <p:extLst>
      <p:ext uri="{BB962C8B-B14F-4D97-AF65-F5344CB8AC3E}">
        <p14:creationId xmlns:p14="http://schemas.microsoft.com/office/powerpoint/2010/main" val="28562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5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#248 “QUE MI VIDA ENTERA ESTÉ”, #293 “¿QUIERES SER SALVO DE TODA MALDAD?”, #299 “HAY VIDA EN MIRAR”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0134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9179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13803" y="1013251"/>
            <a:ext cx="59717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Una buena salud mental promueve la búsqueda de apoyo y la comunicación abierta</a:t>
            </a:r>
            <a:r>
              <a:rPr lang="es-MX" sz="28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Las personas que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 sienten emocionalmente respaldadas son menos propensas a recurrir a las adicciones como una </a:t>
            </a:r>
            <a:r>
              <a:rPr lang="es-MX" sz="2800" b="1" dirty="0" smtClean="0">
                <a:latin typeface="Arial Black" panose="020B0A04020102020204" pitchFamily="34" charset="0"/>
              </a:rPr>
              <a:t>forma </a:t>
            </a:r>
            <a:r>
              <a:rPr lang="es-MX" sz="2800" b="1" dirty="0">
                <a:latin typeface="Arial Black" panose="020B0A04020102020204" pitchFamily="34" charset="0"/>
              </a:rPr>
              <a:t>de lidiar con la soledad o el aislamiento</a:t>
            </a:r>
          </a:p>
        </p:txBody>
      </p:sp>
    </p:spTree>
    <p:extLst>
      <p:ext uri="{BB962C8B-B14F-4D97-AF65-F5344CB8AC3E}">
        <p14:creationId xmlns:p14="http://schemas.microsoft.com/office/powerpoint/2010/main" val="28099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46330"/>
            <a:ext cx="1730325" cy="20687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" y="955771"/>
            <a:ext cx="1726014" cy="144985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51827" y="2855740"/>
            <a:ext cx="4065563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ARMENIA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6635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04313" y="1351508"/>
            <a:ext cx="65063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capacidad de reconocer y comprender las propias emociones es fundamental para la prevención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adicciones. Las personas emocionalmente conscientes pueden identificar las emociones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desencadenan el deseo de recurrir a adicciones y, en consecuencia, pueden tomar medidas para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afrontar esas emociones de manera saludable</a:t>
            </a:r>
          </a:p>
        </p:txBody>
      </p:sp>
    </p:spTree>
    <p:extLst>
      <p:ext uri="{BB962C8B-B14F-4D97-AF65-F5344CB8AC3E}">
        <p14:creationId xmlns:p14="http://schemas.microsoft.com/office/powerpoint/2010/main" val="14073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46516" y="1228694"/>
            <a:ext cx="64219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salud emocional implica la capacidad de regular las emociones de manera efectiva, tener esta </a:t>
            </a:r>
            <a:r>
              <a:rPr lang="es-MX" sz="2000" b="1" dirty="0" smtClean="0">
                <a:latin typeface="Arial Black" panose="020B0A04020102020204" pitchFamily="34" charset="0"/>
              </a:rPr>
              <a:t>capacidad </a:t>
            </a:r>
            <a:r>
              <a:rPr lang="es-MX" sz="2000" b="1" dirty="0">
                <a:latin typeface="Arial Black" panose="020B0A04020102020204" pitchFamily="34" charset="0"/>
              </a:rPr>
              <a:t>nos ayuda a prevenir conductas o sustancias adictivas como vía de escape ante la angustia </a:t>
            </a:r>
            <a:r>
              <a:rPr lang="es-MX" sz="2000" b="1" dirty="0" smtClean="0">
                <a:latin typeface="Arial Black" panose="020B0A04020102020204" pitchFamily="34" charset="0"/>
              </a:rPr>
              <a:t>emocional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relaciones interpersonales saludables son una parte importante de la salud emocional. Desarrollar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habilidades sociales sólidas, como la empatía y la comunicación efectiva, puede ayudar a las personas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establecer conexiones significativas con otros en lugar de buscar consuelo en las adicciones</a:t>
            </a:r>
          </a:p>
        </p:txBody>
      </p:sp>
    </p:spTree>
    <p:extLst>
      <p:ext uri="{BB962C8B-B14F-4D97-AF65-F5344CB8AC3E}">
        <p14:creationId xmlns:p14="http://schemas.microsoft.com/office/powerpoint/2010/main" val="25208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62109" y="1074509"/>
            <a:ext cx="65625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resiliencia emocional implica la capacidad de recuperarse de situaciones estresantes o traumáticas.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personas emocionalmente </a:t>
            </a:r>
            <a:r>
              <a:rPr lang="es-MX" sz="2000" b="1" dirty="0" err="1">
                <a:latin typeface="Arial Black" panose="020B0A04020102020204" pitchFamily="34" charset="0"/>
              </a:rPr>
              <a:t>resilientes</a:t>
            </a:r>
            <a:r>
              <a:rPr lang="es-MX" sz="2000" b="1" dirty="0">
                <a:latin typeface="Arial Black" panose="020B0A04020102020204" pitchFamily="34" charset="0"/>
              </a:rPr>
              <a:t> son más capaces de enfrentar los desafíos de la vida sin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recurrir a adicciones como una forma de lidiar con el estrés o el trauma.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Mantener un estado general de bienestar emocional es clave para la prevención de adicciones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Las </a:t>
            </a:r>
            <a:r>
              <a:rPr lang="es-MX" sz="2000" b="1" dirty="0" smtClean="0">
                <a:latin typeface="Arial Black" panose="020B0A04020102020204" pitchFamily="34" charset="0"/>
              </a:rPr>
              <a:t>personas </a:t>
            </a:r>
            <a:r>
              <a:rPr lang="es-MX" sz="2000" b="1" dirty="0">
                <a:latin typeface="Arial Black" panose="020B0A04020102020204" pitchFamily="34" charset="0"/>
              </a:rPr>
              <a:t>que se sienten emocionalmente saludables y equilibradas tienen menos necesidad de buscar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alivio en sustancias o actividades adictivas.</a:t>
            </a:r>
          </a:p>
        </p:txBody>
      </p:sp>
    </p:spTree>
    <p:extLst>
      <p:ext uri="{BB962C8B-B14F-4D97-AF65-F5344CB8AC3E}">
        <p14:creationId xmlns:p14="http://schemas.microsoft.com/office/powerpoint/2010/main" val="384456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707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4235" y="773724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308">
            <a:off x="1055076" y="4235922"/>
            <a:ext cx="1020787" cy="8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50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33045" y="751344"/>
            <a:ext cx="77231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salud social desempeña un papel fundamental en la prevención de adicciones al proporcionar un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entorno de apoyo y relaciones interpersonales saludables. Las personas que cuentan con amigos,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familiares y comunidades que los respaldan tienen menos probabilidades de caer en patrones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adictivos, ya que tienen recursos emocionales y sociales para afrontar el estrés y los desafíos. Sentirse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parte de una comunidad o grupo social puede satisfacer la necesidad humana de pertenencia</a:t>
            </a:r>
            <a:r>
              <a:rPr lang="es-MX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Las </a:t>
            </a:r>
            <a:r>
              <a:rPr lang="es-MX" b="1" dirty="0" smtClean="0">
                <a:latin typeface="Arial Black" panose="020B0A04020102020204" pitchFamily="34" charset="0"/>
              </a:rPr>
              <a:t>adicciones </a:t>
            </a:r>
            <a:r>
              <a:rPr lang="es-MX" b="1" dirty="0">
                <a:latin typeface="Arial Black" panose="020B0A04020102020204" pitchFamily="34" charset="0"/>
              </a:rPr>
              <a:t>a menudo llenan un vacío social, y al promover la inclusión y la pertenencia, se reducen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las razones para recurrir a las adicciones como una forma de encontrar un sentido de comunidad.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contar </a:t>
            </a:r>
            <a:r>
              <a:rPr lang="es-MX" b="1" dirty="0">
                <a:latin typeface="Arial Black" panose="020B0A04020102020204" pitchFamily="34" charset="0"/>
              </a:rPr>
              <a:t>en la familia o en la iglesia con modelos de rol positivos, personas que manejan el estrés, los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conflictos y las emociones de manera efectiva, proporciona un ejemplo para niños y adolescentes,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quienes son las personas más vulnerables a todo tipo de adicciones.</a:t>
            </a:r>
          </a:p>
        </p:txBody>
      </p:sp>
    </p:spTree>
    <p:extLst>
      <p:ext uri="{BB962C8B-B14F-4D97-AF65-F5344CB8AC3E}">
        <p14:creationId xmlns:p14="http://schemas.microsoft.com/office/powerpoint/2010/main" val="28255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34" y="-297"/>
            <a:ext cx="9187468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86264" y="612844"/>
            <a:ext cx="6977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promoción de habilidades sociales sólidas, como la comunicación efectiva, la resolución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conflictos y la empatía, puede ayudar a las personas a establecer y mantener </a:t>
            </a:r>
            <a:r>
              <a:rPr lang="es-MX" sz="2400" b="1" dirty="0" err="1">
                <a:latin typeface="Arial Black" panose="020B0A04020102020204" pitchFamily="34" charset="0"/>
              </a:rPr>
              <a:t>relacionesinterpersonales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saludables. Estas habilidades pueden actuar como defensores contra la soledad y el aislamiento, que </a:t>
            </a:r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menudo son factores de riesgo para las adicciones.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fortalecer la salud social, se crea un entorno que reduce la vulnerabilidad a las adicciones y apoya </a:t>
            </a:r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aquellos que luchan contra ellas.</a:t>
            </a:r>
          </a:p>
        </p:txBody>
      </p:sp>
    </p:spTree>
    <p:extLst>
      <p:ext uri="{BB962C8B-B14F-4D97-AF65-F5344CB8AC3E}">
        <p14:creationId xmlns:p14="http://schemas.microsoft.com/office/powerpoint/2010/main" val="10016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2564" cy="68580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0466" y="320775"/>
            <a:ext cx="8651631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educación y el desarrollo de habilidades para la vida desempeñan un papel crucial en la prevención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adicciones al proporcionar a las personas las herramientas necesarias para tomar decisiones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saludables y enfrentar los desafíos de la vida.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Educar sobre los riesgos asociados con las adicciones dando información precisa y basada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evidencia puede aumentar la conciencia de los peligros y fomentar una toma de decisiones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informada. La educación puede enseñar a las personas cómo evaluar las opciones, considerar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consecuencias a corto y largo plazo y tomar decisiones que promuevan su bienestar. Las habilidades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afrontamiento efectivas son esenciales para lidiar con el estrés, la presión de grupo y otras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situaciones desafiantes sin recurrir a sustancias adictivas. La educación en el ámbito de habilidades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comunicación puede ayudar a las personas a construir relaciones sólidas, expresar sus necesidades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resolver conflictos de manera efectiva</a:t>
            </a:r>
          </a:p>
        </p:txBody>
      </p:sp>
    </p:spTree>
    <p:extLst>
      <p:ext uri="{BB962C8B-B14F-4D97-AF65-F5344CB8AC3E}">
        <p14:creationId xmlns:p14="http://schemas.microsoft.com/office/powerpoint/2010/main" val="7971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75" y="0"/>
            <a:ext cx="9175275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2790" y="797807"/>
            <a:ext cx="7927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educación puede empoderar a las personas para resistir la presión de grupo, poder decir "no"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manera asertiva y establecer límites es una habilidad valiosa. La educación puede ayudar a las </a:t>
            </a:r>
            <a:r>
              <a:rPr lang="es-MX" sz="2400" b="1" dirty="0" smtClean="0">
                <a:latin typeface="Arial Black" panose="020B0A04020102020204" pitchFamily="34" charset="0"/>
              </a:rPr>
              <a:t>personas </a:t>
            </a:r>
            <a:r>
              <a:rPr lang="es-MX" sz="2400" b="1" dirty="0">
                <a:latin typeface="Arial Black" panose="020B0A04020102020204" pitchFamily="34" charset="0"/>
              </a:rPr>
              <a:t>a desarrollar una autoestima saludable y una imagen corporal positiva, reduciendo la </a:t>
            </a:r>
            <a:r>
              <a:rPr lang="es-MX" sz="2400" b="1" dirty="0" smtClean="0">
                <a:latin typeface="Arial Black" panose="020B0A04020102020204" pitchFamily="34" charset="0"/>
              </a:rPr>
              <a:t>necesidad </a:t>
            </a:r>
            <a:r>
              <a:rPr lang="es-MX" sz="2400" b="1" dirty="0">
                <a:latin typeface="Arial Black" panose="020B0A04020102020204" pitchFamily="34" charset="0"/>
              </a:rPr>
              <a:t>de buscar validación en las adicciones. Conocer las consecuencias negativas que pueden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resultar de las adicciones, tanto en la salud física como en la vida en general, puede ser un poderoso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disuasivo. </a:t>
            </a:r>
          </a:p>
        </p:txBody>
      </p:sp>
    </p:spTree>
    <p:extLst>
      <p:ext uri="{BB962C8B-B14F-4D97-AF65-F5344CB8AC3E}">
        <p14:creationId xmlns:p14="http://schemas.microsoft.com/office/powerpoint/2010/main" val="1317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543901"/>
            <a:ext cx="9115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Bienvenidos a nuestro programa de hoy, deseamos que todos podamos tener una vida libre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cualquier tipo de cadenas.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439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60053" y="4297405"/>
            <a:ext cx="463524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IGLESIA ADVENTISTA DEL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7° DÍA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61181" y="936009"/>
            <a:ext cx="815926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las últimas décadas, la Organización Mundial de la Salud ha considerado la salud espiritual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factor muy importante para la salud integral.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asistimos y participamos de manera regular en nuestros cultos y programas de la iglesia,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fortalecemos la capacidad de evitar cualquier tipo de adicciones porque: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a. Encontramos un sentido de propósito en la vida, de esta manera podemos enfocarnos en metas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objetivos saludables, disminuyendo la probabilidad de recurrir a adicciones.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b. La participación en la iglesia, proporciona oportunidades para conectarse con otros y desarrollar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relaciones significativas, estas conexiones sociales actúan como un sistema de apoyo que disuade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adicciones</a:t>
            </a:r>
          </a:p>
        </p:txBody>
      </p:sp>
    </p:spTree>
    <p:extLst>
      <p:ext uri="{BB962C8B-B14F-4D97-AF65-F5344CB8AC3E}">
        <p14:creationId xmlns:p14="http://schemas.microsoft.com/office/powerpoint/2010/main" val="25459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3131" y="230839"/>
            <a:ext cx="825773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c. Al orar y meditar en la Palabra de Dios obtenemos alternativas saludables para enfrentar </a:t>
            </a:r>
            <a:r>
              <a:rPr lang="es-MX" sz="2400" b="1" dirty="0" smtClean="0">
                <a:latin typeface="Arial Black" panose="020B0A04020102020204" pitchFamily="34" charset="0"/>
              </a:rPr>
              <a:t>situaciones </a:t>
            </a:r>
            <a:r>
              <a:rPr lang="es-MX" sz="2400" b="1" dirty="0">
                <a:latin typeface="Arial Black" panose="020B0A04020102020204" pitchFamily="34" charset="0"/>
              </a:rPr>
              <a:t>difíciles y adversas en la vida.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d. Cuando vivimos una vida religiosa producimos frutos como la compasión, la empatía y la </a:t>
            </a:r>
            <a:r>
              <a:rPr lang="es-MX" sz="2400" b="1" dirty="0" smtClean="0">
                <a:latin typeface="Arial Black" panose="020B0A04020102020204" pitchFamily="34" charset="0"/>
              </a:rPr>
              <a:t>honestidad</a:t>
            </a:r>
            <a:r>
              <a:rPr lang="es-MX" sz="2400" b="1" dirty="0">
                <a:latin typeface="Arial Black" panose="020B0A04020102020204" pitchFamily="34" charset="0"/>
              </a:rPr>
              <a:t>, estos valores actúan como un contrapeso a comportamientos autodestructivos.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e. El saber que no estamos solos en este mundo, que Dios está a nuestro lado y que es “nuestro </a:t>
            </a:r>
            <a:r>
              <a:rPr lang="es-MX" sz="2400" b="1" dirty="0" smtClean="0">
                <a:latin typeface="Arial Black" panose="020B0A04020102020204" pitchFamily="34" charset="0"/>
              </a:rPr>
              <a:t>amparo </a:t>
            </a:r>
            <a:r>
              <a:rPr lang="es-MX" sz="2400" b="1" dirty="0">
                <a:latin typeface="Arial Black" panose="020B0A04020102020204" pitchFamily="34" charset="0"/>
              </a:rPr>
              <a:t>y fortaleza, y nuestro pronto auxilio en las tribulaciones” nos ayuda a afrontar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sentimiento de soledad y el vacío existencial que orilla a muchas personas a participar de diversas </a:t>
            </a:r>
            <a:r>
              <a:rPr lang="es-MX" sz="2400" b="1" dirty="0" smtClean="0">
                <a:latin typeface="Arial Black" panose="020B0A04020102020204" pitchFamily="34" charset="0"/>
              </a:rPr>
              <a:t>adicciones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4735" cy="69564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27274" y="662081"/>
            <a:ext cx="72167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promovemos el enfocar nuestros esfuerzos en la salud integral como una herramienta para poder </a:t>
            </a:r>
            <a:r>
              <a:rPr lang="es-MX" sz="2000" b="1" dirty="0" smtClean="0">
                <a:latin typeface="Arial Black" panose="020B0A04020102020204" pitchFamily="34" charset="0"/>
              </a:rPr>
              <a:t>prevenir </a:t>
            </a:r>
            <a:r>
              <a:rPr lang="es-MX" sz="2000" b="1" dirty="0">
                <a:latin typeface="Arial Black" panose="020B0A04020102020204" pitchFamily="34" charset="0"/>
              </a:rPr>
              <a:t>las adicciones, sabemos que los grupos más vulnerables son los niños, adolescentes y </a:t>
            </a:r>
            <a:r>
              <a:rPr lang="es-MX" sz="2000" b="1" dirty="0" smtClean="0">
                <a:latin typeface="Arial Black" panose="020B0A04020102020204" pitchFamily="34" charset="0"/>
              </a:rPr>
              <a:t>jóvenes</a:t>
            </a:r>
            <a:r>
              <a:rPr lang="es-MX" sz="2000" b="1" dirty="0">
                <a:latin typeface="Arial Black" panose="020B0A04020102020204" pitchFamily="34" charset="0"/>
              </a:rPr>
              <a:t>, sin embargo, los adultos no están exentos de adicciones.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familia es el lugar adecuado para iniciar los esfuerzos de prevención, “la familia es un núcleo </a:t>
            </a:r>
            <a:r>
              <a:rPr lang="es-MX" sz="2000" b="1" dirty="0" smtClean="0">
                <a:latin typeface="Arial Black" panose="020B0A04020102020204" pitchFamily="34" charset="0"/>
              </a:rPr>
              <a:t>desencadenante </a:t>
            </a:r>
            <a:r>
              <a:rPr lang="es-MX" sz="2000" b="1" dirty="0">
                <a:latin typeface="Arial Black" panose="020B0A04020102020204" pitchFamily="34" charset="0"/>
              </a:rPr>
              <a:t>de conductas de riesgo, si el adolescente la percibe como un ambiente hostil busca </a:t>
            </a:r>
            <a:r>
              <a:rPr lang="es-MX" sz="2000" b="1" dirty="0" smtClean="0">
                <a:latin typeface="Arial Black" panose="020B0A04020102020204" pitchFamily="34" charset="0"/>
              </a:rPr>
              <a:t>un </a:t>
            </a:r>
            <a:r>
              <a:rPr lang="es-MX" sz="2000" b="1" dirty="0">
                <a:latin typeface="Arial Black" panose="020B0A04020102020204" pitchFamily="34" charset="0"/>
              </a:rPr>
              <a:t>grupo que le brinde seguridad, pero al carecer de una referencia fiable de sus propios atributos, </a:t>
            </a:r>
            <a:r>
              <a:rPr lang="es-MX" sz="2000" b="1" dirty="0" smtClean="0">
                <a:latin typeface="Arial Black" panose="020B0A04020102020204" pitchFamily="34" charset="0"/>
              </a:rPr>
              <a:t>presenta </a:t>
            </a:r>
            <a:r>
              <a:rPr lang="es-MX" sz="2000" b="1" dirty="0">
                <a:latin typeface="Arial Black" panose="020B0A04020102020204" pitchFamily="34" charset="0"/>
              </a:rPr>
              <a:t>un proceso de desadaptación provocándole el rechazo de otros. Esto deriva en la exposición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factores de riesgo para participar de diversas adicciones, promiscuidad y conductas violentas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“(Gómez Cobos, 2008</a:t>
            </a:r>
          </a:p>
        </p:txBody>
      </p:sp>
    </p:spTree>
    <p:extLst>
      <p:ext uri="{BB962C8B-B14F-4D97-AF65-F5344CB8AC3E}">
        <p14:creationId xmlns:p14="http://schemas.microsoft.com/office/powerpoint/2010/main" val="31453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65" y="-49070"/>
            <a:ext cx="9254530" cy="695613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57863" y="924511"/>
            <a:ext cx="66469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Por eso, como iglesia buscamos promover que cada miembro goce de salud integral, no solo por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mejorar el aspecto físico, por modas o por pertenecer a un grupo, buscamos gozar de salud integral </a:t>
            </a:r>
            <a:r>
              <a:rPr lang="es-MX" b="1" dirty="0" smtClean="0">
                <a:latin typeface="Arial Black" panose="020B0A04020102020204" pitchFamily="34" charset="0"/>
              </a:rPr>
              <a:t>para </a:t>
            </a:r>
            <a:r>
              <a:rPr lang="es-MX" b="1" dirty="0">
                <a:latin typeface="Arial Black" panose="020B0A04020102020204" pitchFamily="34" charset="0"/>
              </a:rPr>
              <a:t>poder prevenir las adicciones, para “glorificar a Dios en nuestros cuerpos.”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Dios nos ayude a proveer en nuestras familias e iglesias un lugar seguro, donde los niños,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adolescentes y jóvenes encuentren herramientas para gozar de una salud integral que les ayude 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prevenir las adicciones. Que nuestras iglesias y hogares reflejen a un Dios que ama a sus miembros, </a:t>
            </a:r>
            <a:r>
              <a:rPr lang="es-MX" b="1" dirty="0" smtClean="0">
                <a:latin typeface="Arial Black" panose="020B0A04020102020204" pitchFamily="34" charset="0"/>
              </a:rPr>
              <a:t>que </a:t>
            </a:r>
            <a:r>
              <a:rPr lang="es-MX" b="1" dirty="0">
                <a:latin typeface="Arial Black" panose="020B0A04020102020204" pitchFamily="34" charset="0"/>
              </a:rPr>
              <a:t>sea su amigo, para que la presencia de Dios llene sus vidas, y no haya huecos que llenar con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sustancias o actividades adictivas</a:t>
            </a:r>
          </a:p>
        </p:txBody>
      </p:sp>
    </p:spTree>
    <p:extLst>
      <p:ext uri="{BB962C8B-B14F-4D97-AF65-F5344CB8AC3E}">
        <p14:creationId xmlns:p14="http://schemas.microsoft.com/office/powerpoint/2010/main" val="40117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9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LECCION # 8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529551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29551" y="706603"/>
            <a:ext cx="3614449" cy="31700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LUZ DESDE EL SANTUARIO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51" y="3876702"/>
            <a:ext cx="3614449" cy="29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0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#259 “MI ESPÍRITU, ALMA Y CUERPO”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5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967" cy="68580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69280" y="1730325"/>
            <a:ext cx="28571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FINAL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9489" y="6147581"/>
            <a:ext cx="8342142" cy="478301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60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5388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48507" y="1252025"/>
            <a:ext cx="3342582" cy="212365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DE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RODILLAS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788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conocer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cómo cada uno de estos componentes funcionan en la prevención de adicciones, nos ayudará a poder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 libre de cadenas. El salmo 2:3 nos dice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“¡Vamos a quitarnos sus cadenas!¡Vamos a librarnos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sus ataduras!”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Saber la relación que existe entre la salud integral y la prevención de adicciones, </a:t>
            </a:r>
            <a:r>
              <a:rPr lang="es-MX" sz="2800" b="1" dirty="0" smtClean="0">
                <a:latin typeface="Arial Black" panose="020B0A04020102020204" pitchFamily="34" charset="0"/>
              </a:rPr>
              <a:t>motivar a </a:t>
            </a:r>
            <a:r>
              <a:rPr lang="es-MX" sz="2800" b="1" dirty="0">
                <a:latin typeface="Arial Black" panose="020B0A04020102020204" pitchFamily="34" charset="0"/>
              </a:rPr>
              <a:t>buscar una salud integral.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82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1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18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Adicción se refiere a una dependencia física o psicológica hacia una sustancia; actividad 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comportamiento que lleva a la búsqueda y consumo compulsivo de esta sustancia o a la participación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actividad o comportamiento, a pesar de sus consecuencias negativas para la salud, las relaciones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personales, el trabajo y otros aspectos de la vida.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4001" cy="39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5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292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adicciones pueden ser de varios tipos, incluyendo adicciones a sustancias como drogas, alcohol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tabaco, así como adicciones conductuales, que incluyen comportamientos adictivos como el juego,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comida en exceso, la adicción al trabajo, el uso excesivo de tecnología o la adicción al sexo.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 Black" panose="020B0A04020102020204" pitchFamily="34" charset="0"/>
              </a:rPr>
              <a:t>Las adicciones pueden tener un fuerte impacto negativo en la vida de una persona y, en algunos casos, </a:t>
            </a:r>
            <a:r>
              <a:rPr lang="es-MX" sz="2000" dirty="0" smtClean="0">
                <a:latin typeface="Arial Black" panose="020B0A04020102020204" pitchFamily="34" charset="0"/>
              </a:rPr>
              <a:t>pueden </a:t>
            </a:r>
            <a:r>
              <a:rPr lang="es-MX" sz="2000" dirty="0">
                <a:latin typeface="Arial Black" panose="020B0A04020102020204" pitchFamily="34" charset="0"/>
              </a:rPr>
              <a:t>requerir tratamiento profesional para superarlas. Las personas con adicciones a menudo </a:t>
            </a:r>
            <a:r>
              <a:rPr lang="es-MX" sz="2000" dirty="0" smtClean="0">
                <a:latin typeface="Arial Black" panose="020B0A04020102020204" pitchFamily="34" charset="0"/>
              </a:rPr>
              <a:t>experimentan </a:t>
            </a:r>
            <a:r>
              <a:rPr lang="es-MX" sz="2000" dirty="0">
                <a:latin typeface="Arial Black" panose="020B0A04020102020204" pitchFamily="34" charset="0"/>
              </a:rPr>
              <a:t>una pérdida de control sobre su comportamiento, una fuerte necesidad de la sustancia </a:t>
            </a:r>
          </a:p>
          <a:p>
            <a:pPr algn="ctr"/>
            <a:r>
              <a:rPr lang="es-MX" sz="2000" dirty="0">
                <a:latin typeface="Arial Black" panose="020B0A04020102020204" pitchFamily="34" charset="0"/>
              </a:rPr>
              <a:t>o actividad adictiva y síntomas de abstinencia cuando intentan dejarla.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</TotalTime>
  <Words>2090</Words>
  <Application>Microsoft Office PowerPoint</Application>
  <PresentationFormat>Presentación en pantalla (4:3)</PresentationFormat>
  <Paragraphs>145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25</cp:revision>
  <dcterms:created xsi:type="dcterms:W3CDTF">2024-05-21T23:26:56Z</dcterms:created>
  <dcterms:modified xsi:type="dcterms:W3CDTF">2024-05-22T22:42:07Z</dcterms:modified>
</cp:coreProperties>
</file>