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2" r:id="rId4"/>
    <p:sldId id="272" r:id="rId5"/>
    <p:sldId id="268" r:id="rId6"/>
    <p:sldId id="258" r:id="rId7"/>
    <p:sldId id="259" r:id="rId8"/>
    <p:sldId id="260" r:id="rId9"/>
    <p:sldId id="261" r:id="rId10"/>
    <p:sldId id="263" r:id="rId11"/>
    <p:sldId id="264" r:id="rId12"/>
    <p:sldId id="265" r:id="rId13"/>
    <p:sldId id="266" r:id="rId14"/>
    <p:sldId id="269" r:id="rId15"/>
    <p:sldId id="270" r:id="rId16"/>
    <p:sldId id="271" r:id="rId17"/>
    <p:sldId id="303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4" r:id="rId36"/>
    <p:sldId id="295" r:id="rId37"/>
    <p:sldId id="296" r:id="rId38"/>
    <p:sldId id="297" r:id="rId39"/>
    <p:sldId id="293" r:id="rId40"/>
    <p:sldId id="299" r:id="rId41"/>
    <p:sldId id="300" r:id="rId42"/>
    <p:sldId id="290" r:id="rId43"/>
    <p:sldId id="292" r:id="rId44"/>
    <p:sldId id="298" r:id="rId45"/>
    <p:sldId id="301" r:id="rId46"/>
    <p:sldId id="291" r:id="rId4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CC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147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7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1155E-5E41-4EB9-AAEF-1BB6F71C5059}" type="datetimeFigureOut">
              <a:rPr lang="es-MX" smtClean="0"/>
              <a:t>19/06/2024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45014-53C1-459A-9402-644397615FA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01487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1155E-5E41-4EB9-AAEF-1BB6F71C5059}" type="datetimeFigureOut">
              <a:rPr lang="es-MX" smtClean="0"/>
              <a:t>19/06/2024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45014-53C1-459A-9402-644397615FA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23744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1155E-5E41-4EB9-AAEF-1BB6F71C5059}" type="datetimeFigureOut">
              <a:rPr lang="es-MX" smtClean="0"/>
              <a:t>19/06/2024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45014-53C1-459A-9402-644397615FA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08994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1155E-5E41-4EB9-AAEF-1BB6F71C5059}" type="datetimeFigureOut">
              <a:rPr lang="es-MX" smtClean="0"/>
              <a:t>19/06/2024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45014-53C1-459A-9402-644397615FA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47692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1155E-5E41-4EB9-AAEF-1BB6F71C5059}" type="datetimeFigureOut">
              <a:rPr lang="es-MX" smtClean="0"/>
              <a:t>19/06/2024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45014-53C1-459A-9402-644397615FA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45999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1155E-5E41-4EB9-AAEF-1BB6F71C5059}" type="datetimeFigureOut">
              <a:rPr lang="es-MX" smtClean="0"/>
              <a:t>19/06/2024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45014-53C1-459A-9402-644397615FA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49302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1155E-5E41-4EB9-AAEF-1BB6F71C5059}" type="datetimeFigureOut">
              <a:rPr lang="es-MX" smtClean="0"/>
              <a:t>19/06/2024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45014-53C1-459A-9402-644397615FA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529221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1155E-5E41-4EB9-AAEF-1BB6F71C5059}" type="datetimeFigureOut">
              <a:rPr lang="es-MX" smtClean="0"/>
              <a:t>19/06/2024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45014-53C1-459A-9402-644397615FA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443368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1155E-5E41-4EB9-AAEF-1BB6F71C5059}" type="datetimeFigureOut">
              <a:rPr lang="es-MX" smtClean="0"/>
              <a:t>19/06/2024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45014-53C1-459A-9402-644397615FA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19553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1155E-5E41-4EB9-AAEF-1BB6F71C5059}" type="datetimeFigureOut">
              <a:rPr lang="es-MX" smtClean="0"/>
              <a:t>19/06/2024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45014-53C1-459A-9402-644397615FA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358371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1155E-5E41-4EB9-AAEF-1BB6F71C5059}" type="datetimeFigureOut">
              <a:rPr lang="es-MX" smtClean="0"/>
              <a:t>19/06/2024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45014-53C1-459A-9402-644397615FA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311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91155E-5E41-4EB9-AAEF-1BB6F71C5059}" type="datetimeFigureOut">
              <a:rPr lang="es-MX" smtClean="0"/>
              <a:t>19/06/2024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045014-53C1-459A-9402-644397615FA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07835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“EVANGELIZAR EN INTERNET”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65" y="5824025"/>
            <a:ext cx="1123113" cy="943415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955409" y="5824025"/>
            <a:ext cx="655205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b="1" dirty="0" smtClean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2800" b="1" dirty="0" smtClean="0">
                <a:latin typeface="Arial Black" panose="020B0A04020102020204" pitchFamily="34" charset="0"/>
              </a:rPr>
              <a:t>IGLESIA ADVENTISTA DEL 7 DÍA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-13310" y="646330"/>
            <a:ext cx="9157310" cy="40011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MÁS CERCA DE LA COMUNIDAD</a:t>
            </a:r>
            <a:endParaRPr lang="es-MX" sz="20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46440"/>
            <a:ext cx="9144000" cy="468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192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464266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La Red es el medio de comunicación que más está creciendo, y lo hace porque, en realidad, es mucho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más que un medio de comunicación, es un medio de relación. Internet no solo ha revolucionado la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forma en que nos comunicamos, también está modificando la forma en que nos relacionamos,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trabajamos o, incluso, vivimos los momentos más íntimos.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424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935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38862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Esto ha llevado a cambios profundos en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la forma en la que las personas se acercan a Internet. Para muchos, es cierto, Internet se ha convertido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en una especie de agujero negro que absorbe su vida y su tiempo, sin embargo, para otros muchos,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Internet se ha convertido en el último asidero de esperanza.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4657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099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816735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A tal punto llega esto que, en el mundo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profesional de Internet, se hace la broma de llamar “San Google” al famoso buscador, ya que ahora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“se le hacen preguntas al buscador que antes se hacían a los confesores”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792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291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84774"/>
            <a:ext cx="9144000" cy="461665"/>
          </a:xfrm>
          <a:prstGeom prst="rect">
            <a:avLst/>
          </a:prstGeom>
          <a:solidFill>
            <a:srgbClr val="FF99FF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#107 “CANTO EL GRAN AMOR”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HIMNO DE ALABANZA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6439"/>
            <a:ext cx="9168734" cy="5811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081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915210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Al igual que el joven rico,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hoy hay muchos que realizan preguntas existenciales o del tipo “¿Qué hago con mi vida? ¿Dónde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puedo encontrar amor? ¿Cómo conseguir alcanzar paz?”, y otras muchas similares.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915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091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6699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 Esas mismas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preguntas llegan al buscador cada minuto, y para muchas de ellas no hay una respuesta bíblica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indexada </a:t>
            </a:r>
            <a:r>
              <a:rPr lang="es-MX" sz="2000" b="1" dirty="0">
                <a:latin typeface="Arial Black" panose="020B0A04020102020204" pitchFamily="34" charset="0"/>
              </a:rPr>
              <a:t>(serie de datos o informaciones para facilitar su consulta y análisis) con respuestas bíblicas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según nuestras creencias.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24850"/>
            <a:ext cx="9144001" cy="4652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172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04194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Por eso, es imperativo que nos acerquemos a estas personas, creando esas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respuestas que traerán luz a sus vidas y haciendo un buen trabajo para que sean </a:t>
            </a:r>
            <a:r>
              <a:rPr lang="es-MX" sz="2400" b="1" dirty="0">
                <a:solidFill>
                  <a:srgbClr val="FF0000"/>
                </a:solidFill>
                <a:latin typeface="Arial Black" panose="020B0A04020102020204" pitchFamily="34" charset="0"/>
              </a:rPr>
              <a:t>indexadas</a:t>
            </a:r>
            <a:r>
              <a:rPr lang="es-MX" sz="2400" b="1" dirty="0">
                <a:latin typeface="Arial Black" panose="020B0A04020102020204" pitchFamily="34" charset="0"/>
              </a:rPr>
              <a:t> en los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primeros lugares.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2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958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787790" y="1318234"/>
            <a:ext cx="91440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600" b="1" dirty="0">
                <a:solidFill>
                  <a:srgbClr val="FF0000"/>
                </a:solidFill>
                <a:latin typeface="Arial Black" panose="020B0A04020102020204" pitchFamily="34" charset="0"/>
              </a:rPr>
              <a:t>indexar  </a:t>
            </a:r>
          </a:p>
          <a:p>
            <a:r>
              <a:rPr lang="es-MX" sz="3600" b="1" dirty="0">
                <a:latin typeface="Arial Black" panose="020B0A04020102020204" pitchFamily="34" charset="0"/>
              </a:rPr>
              <a:t>1. </a:t>
            </a:r>
            <a:r>
              <a:rPr lang="es-MX" sz="3600" b="1" dirty="0" err="1">
                <a:latin typeface="Arial Black" panose="020B0A04020102020204" pitchFamily="34" charset="0"/>
              </a:rPr>
              <a:t>tr</a:t>
            </a:r>
            <a:r>
              <a:rPr lang="es-MX" sz="3600" b="1" dirty="0">
                <a:latin typeface="Arial Black" panose="020B0A04020102020204" pitchFamily="34" charset="0"/>
              </a:rPr>
              <a:t>. Hacer índices de algo.</a:t>
            </a:r>
          </a:p>
          <a:p>
            <a:endParaRPr lang="es-MX" sz="3600" b="1" dirty="0">
              <a:latin typeface="Arial Black" panose="020B0A04020102020204" pitchFamily="34" charset="0"/>
            </a:endParaRPr>
          </a:p>
          <a:p>
            <a:r>
              <a:rPr lang="es-MX" sz="3600" b="1" dirty="0" smtClean="0">
                <a:latin typeface="Arial Black" panose="020B0A04020102020204" pitchFamily="34" charset="0"/>
              </a:rPr>
              <a:t>2</a:t>
            </a:r>
            <a:r>
              <a:rPr lang="es-MX" sz="3600" b="1" dirty="0">
                <a:latin typeface="Arial Black" panose="020B0A04020102020204" pitchFamily="34" charset="0"/>
              </a:rPr>
              <a:t>. </a:t>
            </a:r>
            <a:r>
              <a:rPr lang="es-MX" sz="3600" b="1" dirty="0" err="1">
                <a:latin typeface="Arial Black" panose="020B0A04020102020204" pitchFamily="34" charset="0"/>
              </a:rPr>
              <a:t>tr</a:t>
            </a:r>
            <a:r>
              <a:rPr lang="es-MX" sz="3600" b="1" dirty="0">
                <a:latin typeface="Arial Black" panose="020B0A04020102020204" pitchFamily="34" charset="0"/>
              </a:rPr>
              <a:t>. Registrar ordenadamente datos e informaciones, para elaborar su índice.</a:t>
            </a:r>
          </a:p>
          <a:p>
            <a:endParaRPr lang="es-MX" sz="36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0040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64819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¿De qué manera estás usando el internet para compartir el mensaje de la Biblia? ¿Has pensado en ser,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más que un consumidor, un creador de contenido? Pidamos a Dios sabiduría para usar correctamente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el internet y las diferentes plataformas para compartir el amor de Jesús. No es </a:t>
            </a:r>
            <a:r>
              <a:rPr lang="es-MX" sz="2000" b="1" dirty="0" smtClean="0">
                <a:latin typeface="Arial Black" panose="020B0A04020102020204" pitchFamily="34" charset="0"/>
              </a:rPr>
              <a:t>difícil.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71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081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124238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Así como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escribes un mensaje de texto por WhatsApp, así también puedes escribir una frase bíblica por medio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 las redes sociales que utilizas. Tomemos todos, nuestros celulares en estos momentos, abramos la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red social que más usemos o que con más facilidad manejemos, y escribamos el versículo de memoria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 la lección de esta semana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44001" cy="4138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890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584774"/>
            <a:ext cx="91440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#121 “ES JESUCRISTO LA VIDA, LA LUZ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SERVICIO DE CANTO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6439"/>
            <a:ext cx="9146800" cy="5811561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3362178" y="5162843"/>
            <a:ext cx="15664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6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# 562</a:t>
            </a:r>
            <a:endParaRPr lang="es-MX" sz="36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6151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680457" y="1690062"/>
            <a:ext cx="4463543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Si puedes, agrega una imagen o un fondo detrás del texto. </a:t>
            </a:r>
            <a:r>
              <a:rPr lang="es-MX" sz="2000" b="1" dirty="0" smtClean="0">
                <a:latin typeface="Arial Black" panose="020B0A04020102020204" pitchFamily="34" charset="0"/>
              </a:rPr>
              <a:t>Ahora, compartamos </a:t>
            </a:r>
            <a:r>
              <a:rPr lang="es-MX" sz="2000" b="1" dirty="0">
                <a:latin typeface="Arial Black" panose="020B0A04020102020204" pitchFamily="34" charset="0"/>
              </a:rPr>
              <a:t>públicamente el mensaje y etiquetemos a nuestros amigos. Oremos de rodillas para que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el mensaje que acabamos de compartir toque el corazón de quienes lo lean, y sean sensibles al </a:t>
            </a:r>
            <a:r>
              <a:rPr lang="es-MX" sz="2000" b="1" dirty="0" smtClean="0">
                <a:latin typeface="Arial Black" panose="020B0A04020102020204" pitchFamily="34" charset="0"/>
              </a:rPr>
              <a:t>Espíritu Santo</a:t>
            </a:r>
            <a:r>
              <a:rPr lang="es-MX" sz="2000" b="1" dirty="0">
                <a:latin typeface="Arial Black" panose="020B0A04020102020204" pitchFamily="34" charset="0"/>
              </a:rPr>
              <a:t>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6804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115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NUEVO</a:t>
            </a:r>
            <a:r>
              <a:rPr lang="es-MX" sz="4000" b="1" dirty="0" smtClean="0">
                <a:latin typeface="Arial Black" panose="020B0A04020102020204" pitchFamily="34" charset="0"/>
              </a:rPr>
              <a:t> </a:t>
            </a:r>
            <a:r>
              <a:rPr lang="es-MX" sz="40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  <a:endParaRPr lang="es-MX" sz="40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707884"/>
            <a:ext cx="914400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MEJORAMIENTO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6273225"/>
            <a:ext cx="9144000" cy="58477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ATLETAS PARA CRISTO</a:t>
            </a:r>
            <a:endParaRPr lang="es-MX" sz="32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7993"/>
            <a:ext cx="9144000" cy="5165231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8356209" y="1107994"/>
            <a:ext cx="787791" cy="83334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499994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377457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Gracias a la red podemos conectarnos en cualquier lugar en el que nos encontremos y podemos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acceder a contenidos o crearlos en el momento. Si la imprenta de Gutenberg permitió poner una Biblia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al alcance de cualquier persona, el internet permite poner una emisora de radio o un estudio de TV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virtuales al alcance de casi cualquier persona o iglesia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377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196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91900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 Por medio de Internet, la Iglesia tiene acceso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a la inmensa mayoría de la población humana, y a un coste asumible no solo por cualquier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organización sino, incluso, para una gran cantidad de cristianos a título personal.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72"/>
            <a:ext cx="9144000" cy="491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754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3985489"/>
            <a:ext cx="9144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latin typeface="Arial Black" panose="020B0A04020102020204" pitchFamily="34" charset="0"/>
              </a:rPr>
              <a:t>Pensemos que, en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algunos países, se está promocionando la expansión del acceso a Internet a tal punto que la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penetración de las nuevas tecnologías alcanza lugares a los que no se puede llegar por carretera en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época de lluvias, y la propia Google está diseñando enlaces para Internet que estarían situados en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globos aerostáticos o en drones con energía solar para dar cobertura en lugares de África a los que no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se puede llegar con infraestructuras clásicas de cable o de fibra óptica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3985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602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3673833"/>
            <a:ext cx="91440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>
                <a:latin typeface="Arial Black" panose="020B0A04020102020204" pitchFamily="34" charset="0"/>
              </a:rPr>
              <a:t>Por supuesto que el contacto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personal y la labor de los misioneros y evangelistas sobre el terreno es insustituible, pero también es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cierto que con las nuevas tecnologías podemos apoyar la labor misionera y </a:t>
            </a:r>
            <a:r>
              <a:rPr lang="es-MX" sz="2000" b="1" dirty="0" err="1">
                <a:latin typeface="Arial Black" panose="020B0A04020102020204" pitchFamily="34" charset="0"/>
              </a:rPr>
              <a:t>evangelística</a:t>
            </a:r>
            <a:r>
              <a:rPr lang="es-MX" sz="2000" b="1" dirty="0">
                <a:latin typeface="Arial Black" panose="020B0A04020102020204" pitchFamily="34" charset="0"/>
              </a:rPr>
              <a:t> por medio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 contenidos, formación y acceso a literatura o consejería de una forma que sería impensable por los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medios tradicionales, así como establecer contactos y abrir líneas de comunicación que, por otros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medios, costaría mucho realizar.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3673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621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31447"/>
            <a:ext cx="9144000" cy="461665"/>
          </a:xfrm>
          <a:prstGeom prst="rect">
            <a:avLst/>
          </a:prstGeom>
          <a:solidFill>
            <a:srgbClr val="99FFCC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# </a:t>
            </a:r>
            <a:r>
              <a:rPr lang="es-MX" sz="2400" b="1" dirty="0" smtClean="0">
                <a:latin typeface="Arial Black" panose="020B0A04020102020204" pitchFamily="34" charset="0"/>
              </a:rPr>
              <a:t>110 “CRISTO ES EL MEJOR AMIGO”.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HIMNO ESPECIAL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001340"/>
            <a:ext cx="9144001" cy="5856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479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MISIONERO </a:t>
            </a:r>
            <a:r>
              <a:rPr lang="es-MX" sz="4000" b="1" dirty="0" smtClean="0">
                <a:latin typeface="Arial Black" panose="020B0A04020102020204" pitchFamily="34" charset="0"/>
              </a:rPr>
              <a:t>MUNDIAL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7886"/>
            <a:ext cx="9170386" cy="6150114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707886"/>
            <a:ext cx="1659988" cy="186650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9177"/>
            <a:ext cx="1659988" cy="1463919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4965895" y="2926080"/>
            <a:ext cx="4051496" cy="646331"/>
          </a:xfrm>
          <a:prstGeom prst="rect">
            <a:avLst/>
          </a:prstGeom>
          <a:solidFill>
            <a:srgbClr val="99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RUSIA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1658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88149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0" y="4437134"/>
            <a:ext cx="9144000" cy="23083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“Él, respondiendo, les dijo: Os digo que, si estos callaran, las piedras clamarían” (Lucas 19:40).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Piensa que, en el momento de escribir este programa de Escuela Sabática, Facebook cuenta con más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de 1.500 millones de perfiles, y Twitter con más de 300 millones.</a:t>
            </a:r>
          </a:p>
        </p:txBody>
      </p:sp>
    </p:spTree>
    <p:extLst>
      <p:ext uri="{BB962C8B-B14F-4D97-AF65-F5344CB8AC3E}">
        <p14:creationId xmlns:p14="http://schemas.microsoft.com/office/powerpoint/2010/main" val="3007436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52183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Muchos de ellos no conocen a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Cristo como Salvador personal, y la media mensual de búsquedas en Google de las palabras “Dios”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y “</a:t>
            </a:r>
            <a:r>
              <a:rPr lang="es-MX" sz="2400" b="1" dirty="0" err="1">
                <a:latin typeface="Arial Black" panose="020B0A04020102020204" pitchFamily="34" charset="0"/>
              </a:rPr>
              <a:t>God</a:t>
            </a:r>
            <a:r>
              <a:rPr lang="es-MX" sz="2400" b="1" dirty="0">
                <a:latin typeface="Arial Black" panose="020B0A04020102020204" pitchFamily="34" charset="0"/>
              </a:rPr>
              <a:t>” supera las 700.000.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96400" cy="5152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277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78387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5289452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IGLESIA  ADVENTISTA DEL 7° DÍA</a:t>
            </a:r>
            <a:endParaRPr lang="es-MX" sz="36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8285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504067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Ahora bien, cada servicio en Internet tiene sus propias normas y </a:t>
            </a:r>
            <a:r>
              <a:rPr lang="es-MX" sz="2000" b="1" dirty="0" smtClean="0">
                <a:latin typeface="Arial Black" panose="020B0A04020102020204" pitchFamily="34" charset="0"/>
              </a:rPr>
              <a:t>reglas de </a:t>
            </a:r>
            <a:r>
              <a:rPr lang="es-MX" sz="2000" b="1" dirty="0">
                <a:latin typeface="Arial Black" panose="020B0A04020102020204" pitchFamily="34" charset="0"/>
              </a:rPr>
              <a:t>funcionamiento y tiene su propia </a:t>
            </a:r>
            <a:r>
              <a:rPr lang="es-MX" sz="2000" b="1" dirty="0" err="1">
                <a:latin typeface="Arial Black" panose="020B0A04020102020204" pitchFamily="34" charset="0"/>
              </a:rPr>
              <a:t>Homilética</a:t>
            </a:r>
            <a:r>
              <a:rPr lang="es-MX" sz="2000" b="1" dirty="0">
                <a:latin typeface="Arial Black" panose="020B0A04020102020204" pitchFamily="34" charset="0"/>
              </a:rPr>
              <a:t> y pautas de cortesía, lo cual implica que tenemos que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olvidarnos de cómo se hacen las cosas en otros medios y hemos de aprender un nuevo lenguaje y una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nueva forma de crear contenidos y de relacionarnos en las redes sociales.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44001" cy="4504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000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182686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 hecho, no se trata tanto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 evangelizar con Internet, sino de evangelizar en Internet. Recuerda que hay todo un mundo que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está ahí fuera buscando encontrar sentido para sus vidas, y esta es una herramienta que también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debemos aprovechar para ayudar a completar la tarea de hacer llegar el Evangelio hasta lo último de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la Tierra, ¿o vas a dejar que, en Internet, hablen las piedras?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418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366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6394"/>
            <a:ext cx="9144793" cy="687078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25723">
            <a:off x="1125416" y="4379976"/>
            <a:ext cx="866042" cy="727475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433680" y="717452"/>
            <a:ext cx="37696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INFORME</a:t>
            </a:r>
          </a:p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SECRETARIAL</a:t>
            </a:r>
          </a:p>
        </p:txBody>
      </p:sp>
    </p:spTree>
    <p:extLst>
      <p:ext uri="{BB962C8B-B14F-4D97-AF65-F5344CB8AC3E}">
        <p14:creationId xmlns:p14="http://schemas.microsoft.com/office/powerpoint/2010/main" val="162718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-1" y="3889443"/>
            <a:ext cx="914400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¿Han sido los medios sociales destructivos o constructivos para la iglesia? Antes de la imprenta, los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libros eran caros y de propiedad exclusiva de las iglesias y de las instituciones educativas, ya que en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la práctica todos los libros se producían a mano. La confección de un solo ejemplar llevaba años, era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un proceso reservado principalmente a los escribas, que vivían en aquellos monasterios donde había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una sala especial llamada </a:t>
            </a:r>
            <a:r>
              <a:rPr lang="es-MX" sz="2000" b="1" dirty="0" err="1">
                <a:latin typeface="Arial Black" panose="020B0A04020102020204" pitchFamily="34" charset="0"/>
              </a:rPr>
              <a:t>scriptorium</a:t>
            </a:r>
            <a:r>
              <a:rPr lang="es-MX" sz="2000" b="1" dirty="0">
                <a:latin typeface="Arial Black" panose="020B0A04020102020204" pitchFamily="34" charset="0"/>
              </a:rPr>
              <a:t>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0"/>
            <a:ext cx="9144001" cy="3889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173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809201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Los libros eran considerados objetos preciosos porque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contenían conocimientos especiales que la iglesia y las instituciones educativas debían proteger.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Si</a:t>
            </a:r>
            <a:r>
              <a:rPr lang="es-MX" sz="2000" b="1" dirty="0">
                <a:latin typeface="Arial Black" panose="020B0A04020102020204" pitchFamily="34" charset="0"/>
              </a:rPr>
              <a:t> </a:t>
            </a:r>
            <a:r>
              <a:rPr lang="es-MX" sz="2000" b="1" dirty="0" smtClean="0">
                <a:latin typeface="Arial Black" panose="020B0A04020102020204" pitchFamily="34" charset="0"/>
              </a:rPr>
              <a:t>uno </a:t>
            </a:r>
            <a:r>
              <a:rPr lang="es-MX" sz="2000" b="1" dirty="0">
                <a:latin typeface="Arial Black" panose="020B0A04020102020204" pitchFamily="34" charset="0"/>
              </a:rPr>
              <a:t>quería obtener tales conocimientos, debía ir a ese lugar cuando las puertas estaban abiertas.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¿Le parece </a:t>
            </a:r>
            <a:r>
              <a:rPr lang="es-MX" sz="2000" b="1" dirty="0">
                <a:latin typeface="Arial Black" panose="020B0A04020102020204" pitchFamily="34" charset="0"/>
              </a:rPr>
              <a:t>familiar?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62957" cy="4684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043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3995678"/>
            <a:ext cx="9144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¿Han sido los medios sociales destructivos o constructivos para la iglesia? Resulta ser que la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invención de la imprenta ocurrió en la misma época en la que un clérigo radical llamado Martín Lutero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escribió sus 95 tesis en protesta contra la iglesia imperante. Gracias a la imprenta, sus escritos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pudieron ser ampliamente distribuidos, y condujeron a un pequeño acontecimiento que conocemos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como La Reforma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399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101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096103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Fíjese en el detalle: la imprenta se utilizaba para imprimir indulgencias, era la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misma que se imprimían los periódicos donde Lutero expresaba su oposición a ellas, y que finalmente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fue lo que produjo La Reforma. Entonces, ¿fue la invención de la imprenta algo bueno o malo</a:t>
            </a:r>
            <a:r>
              <a:rPr lang="es-MX" sz="2000" b="1" dirty="0" smtClean="0">
                <a:latin typeface="Arial Black" panose="020B0A04020102020204" pitchFamily="34" charset="0"/>
              </a:rPr>
              <a:t>?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</a:t>
            </a:r>
            <a:r>
              <a:rPr lang="es-MX" sz="2000" b="1" dirty="0">
                <a:latin typeface="Arial Black" panose="020B0A04020102020204" pitchFamily="34" charset="0"/>
              </a:rPr>
              <a:t>La </a:t>
            </a:r>
            <a:r>
              <a:rPr lang="es-MX" sz="2000" b="1" dirty="0" smtClean="0">
                <a:latin typeface="Arial Black" panose="020B0A04020102020204" pitchFamily="34" charset="0"/>
              </a:rPr>
              <a:t>respuesta</a:t>
            </a:r>
            <a:r>
              <a:rPr lang="es-MX" sz="2000" b="1" dirty="0">
                <a:latin typeface="Arial Black" panose="020B0A04020102020204" pitchFamily="34" charset="0"/>
              </a:rPr>
              <a:t>, por supuesto, es ni lo uno ni lo otro</a:t>
            </a:r>
            <a:r>
              <a:rPr lang="es-MX" sz="2000" b="1" dirty="0" smtClean="0">
                <a:latin typeface="Arial Black" panose="020B0A04020102020204" pitchFamily="34" charset="0"/>
              </a:rPr>
              <a:t>.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</a:t>
            </a:r>
            <a:r>
              <a:rPr lang="es-MX" sz="2000" b="1" dirty="0">
                <a:latin typeface="Arial Black" panose="020B0A04020102020204" pitchFamily="34" charset="0"/>
              </a:rPr>
              <a:t>Nunca debemos confundir el medio con el mensaje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096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197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3687901"/>
            <a:ext cx="91440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En la actualidad enfrentamos una gran realidad: el lugar donde se encuentran es en su teléfono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inteligente</a:t>
            </a:r>
            <a:r>
              <a:rPr lang="es-MX" sz="2000" b="1" dirty="0">
                <a:latin typeface="Arial Black" panose="020B0A04020102020204" pitchFamily="34" charset="0"/>
              </a:rPr>
              <a:t>. De acuerdo con el Total </a:t>
            </a:r>
            <a:r>
              <a:rPr lang="es-MX" sz="2000" b="1" dirty="0" err="1">
                <a:latin typeface="Arial Black" panose="020B0A04020102020204" pitchFamily="34" charset="0"/>
              </a:rPr>
              <a:t>Audience</a:t>
            </a:r>
            <a:r>
              <a:rPr lang="es-MX" sz="2000" b="1" dirty="0">
                <a:latin typeface="Arial Black" panose="020B0A04020102020204" pitchFamily="34" charset="0"/>
              </a:rPr>
              <a:t> </a:t>
            </a:r>
            <a:r>
              <a:rPr lang="es-MX" sz="2000" b="1" dirty="0" err="1">
                <a:latin typeface="Arial Black" panose="020B0A04020102020204" pitchFamily="34" charset="0"/>
              </a:rPr>
              <a:t>Report</a:t>
            </a:r>
            <a:r>
              <a:rPr lang="es-MX" sz="2000" b="1" dirty="0">
                <a:latin typeface="Arial Black" panose="020B0A04020102020204" pitchFamily="34" charset="0"/>
              </a:rPr>
              <a:t> de </a:t>
            </a:r>
            <a:r>
              <a:rPr lang="es-MX" sz="2000" b="1" dirty="0" err="1">
                <a:latin typeface="Arial Black" panose="020B0A04020102020204" pitchFamily="34" charset="0"/>
              </a:rPr>
              <a:t>Neilson</a:t>
            </a:r>
            <a:r>
              <a:rPr lang="es-MX" sz="2000" b="1" dirty="0">
                <a:latin typeface="Arial Black" panose="020B0A04020102020204" pitchFamily="34" charset="0"/>
              </a:rPr>
              <a:t> [El informe de audiencia total de </a:t>
            </a:r>
          </a:p>
          <a:p>
            <a:pPr algn="ctr"/>
            <a:r>
              <a:rPr lang="es-MX" sz="2000" b="1" dirty="0" err="1">
                <a:latin typeface="Arial Black" panose="020B0A04020102020204" pitchFamily="34" charset="0"/>
              </a:rPr>
              <a:t>Neilson</a:t>
            </a:r>
            <a:r>
              <a:rPr lang="es-MX" sz="2000" b="1" dirty="0">
                <a:latin typeface="Arial Black" panose="020B0A04020102020204" pitchFamily="34" charset="0"/>
              </a:rPr>
              <a:t>] más reciente, más de ochenta por ciento de los consumidores usan teléfono inteligente y lo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revisan unas ¡ciento cincuenta veces al día! ¿Qué es lo que revisan en la mañana, lo último en la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noche, en la pausa para almorzar, en la pausa para ir al baño y en las pausas comerciales</a:t>
            </a:r>
            <a:r>
              <a:rPr lang="es-MX" sz="2000" b="1" dirty="0" smtClean="0">
                <a:latin typeface="Arial Black" panose="020B0A04020102020204" pitchFamily="34" charset="0"/>
              </a:rPr>
              <a:t>? Los medios sociales.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03" y="1"/>
            <a:ext cx="9101797" cy="368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146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3995678"/>
            <a:ext cx="9144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Cuando </a:t>
            </a:r>
            <a:r>
              <a:rPr lang="es-MX" sz="2000" b="1" dirty="0">
                <a:latin typeface="Arial Black" panose="020B0A04020102020204" pitchFamily="34" charset="0"/>
              </a:rPr>
              <a:t>el apóstol Pablo llegaba a un nuevo lugar, de inmediato iba a donde estaba el pueblo: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la plaza pública, las sinagogas, el Areópago. Considere sus palabras en su primera carta a la iglesia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 Corinto: “Entre los débiles me hice débil, a fin de ganar a los débiles. Me hice todo para todos, 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fin de salvar a algunos por todos los medios posibles. Todo esto lo hago por causa del evangelio, para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participar de sus frutos” (1 Corintios 9:22–23).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01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802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2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CONCLUSIÓN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4795133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Como alguien que siente pasión por desarrollar líderes y preparar a la iglesia para que cumpla su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propósito, veo la gran necesidad de alcanzar a la cultura en el lugar en que ahora mismo se encuentra.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Una vez más debemos levantar la cruz en el centro de la conversación, donde sea que esta ocurra.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0166"/>
            <a:ext cx="9144000" cy="421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852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ORACIÓN DE RODILLAS</a:t>
            </a:r>
            <a:endParaRPr lang="es-MX" sz="32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9445" y="584775"/>
            <a:ext cx="5685110" cy="6273225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584774"/>
            <a:ext cx="1729445" cy="627322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5" name="CuadroTexto 4"/>
          <p:cNvSpPr txBox="1"/>
          <p:nvPr/>
        </p:nvSpPr>
        <p:spPr>
          <a:xfrm>
            <a:off x="7414556" y="584774"/>
            <a:ext cx="1729444" cy="62732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640562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-1" y="4162779"/>
            <a:ext cx="914400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¿Es seguro </a:t>
            </a:r>
            <a:r>
              <a:rPr lang="es-MX" sz="2000" b="1" dirty="0">
                <a:latin typeface="Arial Black" panose="020B0A04020102020204" pitchFamily="34" charset="0"/>
              </a:rPr>
              <a:t>y constructivo participar en los medios sociales? ¿Es una atmósfera limpia? ¿Puedo controlarla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por completo? Realmente, no. Mal utilizada, puede ser extremadamente destructiva, entenebrecida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por la pornografía, por los juegos de azar y por otras cosas desagradables. Sin embargo, recordemos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que el evangelio no se manifestó en </a:t>
            </a:r>
            <a:r>
              <a:rPr lang="es-MX" sz="2000" b="1" dirty="0" err="1">
                <a:latin typeface="Arial Black" panose="020B0A04020102020204" pitchFamily="34" charset="0"/>
              </a:rPr>
              <a:t>Villafeliz</a:t>
            </a:r>
            <a:r>
              <a:rPr lang="es-MX" sz="2000" b="1" dirty="0">
                <a:latin typeface="Arial Black" panose="020B0A04020102020204" pitchFamily="34" charset="0"/>
              </a:rPr>
              <a:t> ni en </a:t>
            </a:r>
            <a:r>
              <a:rPr lang="es-MX" sz="2000" b="1" dirty="0" err="1">
                <a:latin typeface="Arial Black" panose="020B0A04020102020204" pitchFamily="34" charset="0"/>
              </a:rPr>
              <a:t>Puebloalegre</a:t>
            </a:r>
            <a:r>
              <a:rPr lang="es-MX" sz="2000" b="1" dirty="0">
                <a:latin typeface="Arial Black" panose="020B0A04020102020204" pitchFamily="34" charset="0"/>
              </a:rPr>
              <a:t>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177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681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303455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Nuestro Salvador y Señor fue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crucificado entre ladrones que lo maldecían, por hombres que se burlaban de Él y que echaban suertes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sobre sus ropas. Jesús dio su vida en un lugar así y por personas como esas. Al fin y al cabo, la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intención de Jesús y sus seguidores era llegar a las personas y esa debe ser también la intención de la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iglesia de hoy, llegar a ellas.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7744" cy="430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525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VERSÍCULO PARA MEMORIZAR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46330"/>
            <a:ext cx="9144000" cy="621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596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99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REPASO DE LA LECCIÓN # 12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1"/>
            <a:ext cx="4698609" cy="6211669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4698609" y="646331"/>
            <a:ext cx="4445391" cy="2862322"/>
          </a:xfrm>
          <a:prstGeom prst="rect">
            <a:avLst/>
          </a:prstGeom>
          <a:solidFill>
            <a:srgbClr val="FF99FF"/>
          </a:solidFill>
        </p:spPr>
        <p:txBody>
          <a:bodyPr wrap="square">
            <a:spAutoFit/>
          </a:bodyPr>
          <a:lstStyle/>
          <a:p>
            <a:pPr algn="ctr"/>
            <a:endParaRPr lang="es-MX" sz="28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LOS</a:t>
            </a:r>
            <a:r>
              <a:rPr lang="es-MX" sz="2800" b="1" dirty="0" smtClean="0">
                <a:latin typeface="Arial Black" panose="020B0A04020102020204" pitchFamily="34" charset="0"/>
              </a:rPr>
              <a:t> </a:t>
            </a:r>
            <a:r>
              <a:rPr lang="es-MX" sz="2800" b="1" dirty="0">
                <a:latin typeface="Arial Black" panose="020B0A04020102020204" pitchFamily="34" charset="0"/>
              </a:rPr>
              <a:t>ACONTECIMIENTOS </a:t>
            </a:r>
            <a:r>
              <a:rPr lang="es-MX" sz="3200" b="1" dirty="0">
                <a:latin typeface="Arial Black" panose="020B0A04020102020204" pitchFamily="34" charset="0"/>
              </a:rPr>
              <a:t>FINALES DE LA </a:t>
            </a:r>
            <a:r>
              <a:rPr lang="es-MX" sz="3200" b="1" dirty="0" smtClean="0">
                <a:latin typeface="Arial Black" panose="020B0A04020102020204" pitchFamily="34" charset="0"/>
              </a:rPr>
              <a:t>TIERRA</a:t>
            </a:r>
          </a:p>
          <a:p>
            <a:pPr algn="ctr"/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8608" y="3395706"/>
            <a:ext cx="4445391" cy="3424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864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HIMNO FINAL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646330"/>
            <a:ext cx="9144000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#120 “¡CUÁNTO ME ALEGRA!”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6440"/>
            <a:ext cx="9144000" cy="581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807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4549377" y="2377440"/>
            <a:ext cx="418787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6000" b="1" dirty="0" smtClean="0">
                <a:latin typeface="Arial Black" panose="020B0A04020102020204" pitchFamily="34" charset="0"/>
              </a:rPr>
              <a:t>ORACIÓN</a:t>
            </a:r>
          </a:p>
          <a:p>
            <a:pPr algn="ctr"/>
            <a:r>
              <a:rPr lang="es-MX" sz="6000" b="1" dirty="0" smtClean="0">
                <a:latin typeface="Arial Black" panose="020B0A04020102020204" pitchFamily="34" charset="0"/>
              </a:rPr>
              <a:t>FINAL</a:t>
            </a:r>
            <a:endParaRPr lang="es-MX" sz="60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2150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59866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434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022166" y="1715753"/>
            <a:ext cx="412183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“Al salir él para seguir su camino, vino uno corriendo, e hincando la rodilla delante de él, le preguntó: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Maestro bueno, ¿qué haré para heredar la vida eterna?”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(</a:t>
            </a:r>
            <a:r>
              <a:rPr lang="es-MX" sz="2400" b="1" dirty="0">
                <a:latin typeface="Arial Black" panose="020B0A04020102020204" pitchFamily="34" charset="0"/>
              </a:rPr>
              <a:t>Marcos 10:17).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LECTURA BÍBLICA</a:t>
            </a:r>
            <a:endParaRPr lang="es-MX" sz="32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5022166" cy="6255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237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433727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El evangelio es comunicación y la Gran Comisión es un mandato para compartir la buena nueva con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todas las personas, y la Iglesia ha sido pionera a la hora de aprovechar cualquier avance para facilitar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dicha comunicación. Tal es así, que, a lo largo de la historia, la Iglesia ha utilizado todos los canales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 su alcance para promover dicha expansión del evangelio.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INTRODUCCIÓN</a:t>
            </a:r>
            <a:endParaRPr lang="es-MX" sz="28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20"/>
            <a:ext cx="9144000" cy="3910507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8621486" y="3759199"/>
            <a:ext cx="522514" cy="674527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28731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554959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Desde cartas y pergaminos a programas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radiales y televisión por satélite, cualquier medio de comunicación es susceptible de poder ser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utilizado para transmitir el glorioso mensaje del Evangelio</a:t>
            </a:r>
            <a:r>
              <a:rPr lang="es-MX" sz="2000" b="1" dirty="0" smtClean="0">
                <a:latin typeface="Arial Black" panose="020B0A04020102020204" pitchFamily="34" charset="0"/>
              </a:rPr>
              <a:t>.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</a:t>
            </a:r>
            <a:r>
              <a:rPr lang="es-MX" sz="2000" b="1" dirty="0">
                <a:latin typeface="Arial Black" panose="020B0A04020102020204" pitchFamily="34" charset="0"/>
              </a:rPr>
              <a:t>Sin embargo, buena parte de estos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métodos tradicionales de compartir el evangelio están perdiendo capacidad de alcance.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554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825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427195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Por </a:t>
            </a:r>
            <a:r>
              <a:rPr lang="es-MX" sz="2400" b="1" dirty="0" smtClean="0">
                <a:latin typeface="Arial Black" panose="020B0A04020102020204" pitchFamily="34" charset="0"/>
              </a:rPr>
              <a:t>aportar un </a:t>
            </a:r>
            <a:r>
              <a:rPr lang="es-MX" sz="2400" b="1" dirty="0">
                <a:latin typeface="Arial Black" panose="020B0A04020102020204" pitchFamily="34" charset="0"/>
              </a:rPr>
              <a:t>dato, el consumo de televisión está cayendo en buena parte de los rangos de edad y sólo crece </a:t>
            </a:r>
            <a:r>
              <a:rPr lang="es-MX" sz="2400" b="1" dirty="0" smtClean="0">
                <a:latin typeface="Arial Black" panose="020B0A04020102020204" pitchFamily="34" charset="0"/>
              </a:rPr>
              <a:t>algo entre </a:t>
            </a:r>
            <a:r>
              <a:rPr lang="es-MX" sz="2400" b="1" dirty="0">
                <a:latin typeface="Arial Black" panose="020B0A04020102020204" pitchFamily="34" charset="0"/>
              </a:rPr>
              <a:t>los mayores de 65 años. Y ocurre porque algo está transformando el mundo de la comunicación: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el internet.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44001" cy="442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092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92955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 El internet no es la manera definitiva para evangelizar,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pero </a:t>
            </a:r>
            <a:r>
              <a:rPr lang="es-MX" sz="2000" b="1" dirty="0">
                <a:latin typeface="Arial Black" panose="020B0A04020102020204" pitchFamily="34" charset="0"/>
              </a:rPr>
              <a:t>si es una gran herramienta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para ayudar a la expansión del evangelio. Sin embargo, como ocurre con todas las herramientas, la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grandeza de la obra obtenida no depende de ella, sino de la habilidad del artesano que la maneja.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15864" cy="479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806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462</TotalTime>
  <Words>2014</Words>
  <Application>Microsoft Office PowerPoint</Application>
  <PresentationFormat>Presentación en pantalla (4:3)</PresentationFormat>
  <Paragraphs>158</Paragraphs>
  <Slides>46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46</vt:i4>
      </vt:variant>
    </vt:vector>
  </HeadingPairs>
  <TitlesOfParts>
    <vt:vector size="51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jmgonzalez_61@hotmail.com</dc:creator>
  <cp:lastModifiedBy>jmgonzalez_61@hotmail.com</cp:lastModifiedBy>
  <cp:revision>40</cp:revision>
  <dcterms:created xsi:type="dcterms:W3CDTF">2024-06-18T22:03:19Z</dcterms:created>
  <dcterms:modified xsi:type="dcterms:W3CDTF">2024-06-20T01:07:44Z</dcterms:modified>
</cp:coreProperties>
</file>