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7" r:id="rId5"/>
    <p:sldId id="265" r:id="rId6"/>
    <p:sldId id="257" r:id="rId7"/>
    <p:sldId id="259" r:id="rId8"/>
    <p:sldId id="260" r:id="rId9"/>
    <p:sldId id="261" r:id="rId10"/>
    <p:sldId id="263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3" r:id="rId27"/>
    <p:sldId id="285" r:id="rId28"/>
    <p:sldId id="286" r:id="rId29"/>
    <p:sldId id="280" r:id="rId30"/>
    <p:sldId id="281" r:id="rId31"/>
    <p:sldId id="284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3399"/>
    <a:srgbClr val="FF0066"/>
    <a:srgbClr val="FFCC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331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26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75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14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366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142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727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584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896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32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600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46F26-18CC-4557-A404-AA8DCDE280B4}" type="datetimeFigureOut">
              <a:rPr lang="es-MX" smtClean="0"/>
              <a:t>01/05/2024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8AA5-BF7F-4F36-8CC9-DEE43D4A2D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294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“LA UNIÓN HACE LA FUERZA”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" y="5726880"/>
            <a:ext cx="1187474" cy="99747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47446" y="5726880"/>
            <a:ext cx="7596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68" y="984885"/>
            <a:ext cx="9182467" cy="46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183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allá de las estadísticas y los números, el llamado a mantener a nuestros miembros unidos en </a:t>
            </a:r>
            <a:r>
              <a:rPr lang="es-MX" sz="2000" b="1" dirty="0" smtClean="0">
                <a:latin typeface="Arial Black" panose="020B0A04020102020204" pitchFamily="34" charset="0"/>
              </a:rPr>
              <a:t>nuestra </a:t>
            </a:r>
            <a:r>
              <a:rPr lang="es-MX" sz="2000" b="1" dirty="0">
                <a:latin typeface="Arial Black" panose="020B0A04020102020204" pitchFamily="34" charset="0"/>
              </a:rPr>
              <a:t>comunidad de fe, tiene el propósito de abrazar el llamado divino de ser una familia de </a:t>
            </a:r>
            <a:r>
              <a:rPr lang="es-MX" sz="2000" b="1" dirty="0" smtClean="0">
                <a:latin typeface="Arial Black" panose="020B0A04020102020204" pitchFamily="34" charset="0"/>
              </a:rPr>
              <a:t>creyentes </a:t>
            </a:r>
            <a:r>
              <a:rPr lang="es-MX" sz="2000" b="1" dirty="0">
                <a:latin typeface="Arial Black" panose="020B0A04020102020204" pitchFamily="34" charset="0"/>
              </a:rPr>
              <a:t>que se ama, se cuida y se edifica mutuamente. A medida que reflexionamos sobre estos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aspectos, recordemos que estamos llamados a ser luz y sal en un mundo sediento de amor genuino y </a:t>
            </a:r>
            <a:r>
              <a:rPr lang="es-MX" sz="2000" b="1" dirty="0" smtClean="0">
                <a:latin typeface="Arial Black" panose="020B0A04020102020204" pitchFamily="34" charset="0"/>
              </a:rPr>
              <a:t>auténtica </a:t>
            </a:r>
            <a:r>
              <a:rPr lang="es-MX" sz="2000" b="1" dirty="0">
                <a:latin typeface="Arial Black" panose="020B0A04020102020204" pitchFamily="34" charset="0"/>
              </a:rPr>
              <a:t>comunidad.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2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4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#224 “OÍ LA VOZ DEL BUEN JESÚS”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9"/>
            <a:ext cx="9144000" cy="59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 apreciados, no subestimemos el poder de la unión espiritual. Cuando nos apoyamos mutuamente,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compartimos nuestras cargas y celebramos nuestras alegrías juntos, estamos siguiendo el </a:t>
            </a:r>
            <a:r>
              <a:rPr lang="es-MX" sz="2000" b="1" dirty="0" smtClean="0">
                <a:latin typeface="Arial Black" panose="020B0A04020102020204" pitchFamily="34" charset="0"/>
              </a:rPr>
              <a:t>modelo </a:t>
            </a:r>
            <a:r>
              <a:rPr lang="es-MX" sz="2000" b="1" dirty="0">
                <a:latin typeface="Arial Black" panose="020B0A04020102020204" pitchFamily="34" charset="0"/>
              </a:rPr>
              <a:t>que Jesús estableció. No solo encontramos consuelo entre los hermanos en Cristo, sino que </a:t>
            </a:r>
            <a:r>
              <a:rPr lang="es-MX" sz="2000" b="1" dirty="0" smtClean="0">
                <a:latin typeface="Arial Black" panose="020B0A04020102020204" pitchFamily="34" charset="0"/>
              </a:rPr>
              <a:t>también </a:t>
            </a:r>
            <a:r>
              <a:rPr lang="es-MX" sz="2000" b="1" dirty="0">
                <a:latin typeface="Arial Black" panose="020B0A04020102020204" pitchFamily="34" charset="0"/>
              </a:rPr>
              <a:t>somos un testimonio viviente del amor de Cristo ante un mundo que anhela autenticidad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conexión.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88265"/>
            <a:ext cx="9144000" cy="52322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PREDICACIÓN DEL EVANGELIO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18714" cy="524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2844"/>
            <a:ext cx="36054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sierva del Señor, hablando sobre la importancia de la unidad entre los miembros de </a:t>
            </a:r>
            <a:r>
              <a:rPr lang="es-MX" sz="2000" b="1" dirty="0" smtClean="0">
                <a:latin typeface="Arial Black" panose="020B0A04020102020204" pitchFamily="34" charset="0"/>
              </a:rPr>
              <a:t>iglesia</a:t>
            </a:r>
            <a:r>
              <a:rPr lang="es-MX" sz="2000" b="1" dirty="0" smtClean="0">
                <a:latin typeface="Arial Black" panose="020B0A04020102020204" pitchFamily="34" charset="0"/>
              </a:rPr>
              <a:t>, menciona</a:t>
            </a:r>
            <a:r>
              <a:rPr lang="es-MX" sz="2000" b="1" dirty="0">
                <a:latin typeface="Arial Black" panose="020B0A04020102020204" pitchFamily="34" charset="0"/>
              </a:rPr>
              <a:t>: “La unión hace la fuerza”.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desunión causa debilidad. Trabajando juntos y con armonía </a:t>
            </a:r>
            <a:r>
              <a:rPr lang="es-MX" sz="2000" b="1" dirty="0" smtClean="0">
                <a:latin typeface="Arial Black" panose="020B0A04020102020204" pitchFamily="34" charset="0"/>
              </a:rPr>
              <a:t>para </a:t>
            </a:r>
            <a:r>
              <a:rPr lang="es-MX" sz="2000" b="1" dirty="0">
                <a:latin typeface="Arial Black" panose="020B0A04020102020204" pitchFamily="34" charset="0"/>
              </a:rPr>
              <a:t>la salvación de los hombres, debemos ser en verdad “coadjutores ... de Dios.” Los que se niegan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trabajar en armonía con los demás deshonran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437" y="0"/>
            <a:ext cx="5538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67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enemigo de las almas se regocija cuando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 a ciertos hermanos contrariándose unos a otros en su trabajo” (3JT p. 234). No permitamos que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enemigo cause desunión entre nosotros, mantengámonos unidos siempre en 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4266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hemos visto hasta ahora, fortalecer la unidad y la conexión en la comunidad de fe, es esencial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crear un ambiente de amor y apoyo en la iglesia.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por esto, que es importante organizar </a:t>
            </a:r>
            <a:r>
              <a:rPr lang="es-MX" sz="2000" b="1" dirty="0" smtClean="0">
                <a:latin typeface="Arial Black" panose="020B0A04020102020204" pitchFamily="34" charset="0"/>
              </a:rPr>
              <a:t>momentos </a:t>
            </a:r>
            <a:r>
              <a:rPr lang="es-MX" sz="2000" b="1" dirty="0">
                <a:latin typeface="Arial Black" panose="020B0A04020102020204" pitchFamily="34" charset="0"/>
              </a:rPr>
              <a:t>regulares de adoración y celebración de reuniones donde los miembros se congreguen para </a:t>
            </a:r>
            <a:r>
              <a:rPr lang="es-MX" sz="2000" b="1" dirty="0" smtClean="0">
                <a:latin typeface="Arial Black" panose="020B0A04020102020204" pitchFamily="34" charset="0"/>
              </a:rPr>
              <a:t>alabar </a:t>
            </a:r>
            <a:r>
              <a:rPr lang="es-MX" sz="2000" b="1" dirty="0">
                <a:latin typeface="Arial Black" panose="020B0A04020102020204" pitchFamily="34" charset="0"/>
              </a:rPr>
              <a:t>a Dios. Esto refuerza el sentido de comunidad y propósito compartido. Algo muy útil en ese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sentido son los grupos pequeños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83389" cy="41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893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eso la iglesia no se cansa en fomentar la formación y el trabajo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los grupos pequeños, ya que esto fortalece el estudio bíblico, la oración y el compañerismo. Estos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grupos permiten que los miembros se conozcan mejor y se apoyen mutuamente. Es por eso, que la </a:t>
            </a:r>
            <a:r>
              <a:rPr lang="es-MX" sz="2000" b="1" dirty="0" smtClean="0">
                <a:latin typeface="Arial Black" panose="020B0A04020102020204" pitchFamily="34" charset="0"/>
              </a:rPr>
              <a:t>hermana </a:t>
            </a:r>
            <a:r>
              <a:rPr lang="es-MX" sz="2000" b="1" dirty="0">
                <a:latin typeface="Arial Black" panose="020B0A04020102020204" pitchFamily="34" charset="0"/>
              </a:rPr>
              <a:t>White dijo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“La formación de pequeños grupos como base del esfuerzo cristiano me ha sido </a:t>
            </a:r>
            <a:r>
              <a:rPr lang="es-MX" sz="2000" b="1" dirty="0" smtClean="0">
                <a:latin typeface="Arial Black" panose="020B0A04020102020204" pitchFamily="34" charset="0"/>
              </a:rPr>
              <a:t>presentada </a:t>
            </a:r>
            <a:r>
              <a:rPr lang="es-MX" sz="2000" b="1" dirty="0">
                <a:latin typeface="Arial Black" panose="020B0A04020102020204" pitchFamily="34" charset="0"/>
              </a:rPr>
              <a:t>por Uno que no puede errar” (3JT p. 84).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96" y="646328"/>
            <a:ext cx="9204791" cy="621167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8"/>
            <a:ext cx="2025748" cy="1928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8"/>
            <a:ext cx="2025748" cy="18609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23692" y="2897943"/>
            <a:ext cx="412183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UZBEKISTAN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486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Según diversos expertos, una actividad que resulta muy útil para fortalecer la unidad de la iglesia y a </a:t>
            </a:r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vez, la mantenga activa, es el servicio comunitario. Esta actividad involucra a la comunidad de fe </a:t>
            </a:r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proyectos de servicio y ayuda a los necesitados. El trabajo conjunto en iniciativas benéficas crea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sentido de unidad y </a:t>
            </a:r>
            <a:r>
              <a:rPr lang="es-MX" sz="2000" b="1" dirty="0" smtClean="0">
                <a:latin typeface="Arial Black" panose="020B0A04020102020204" pitchFamily="34" charset="0"/>
              </a:rPr>
              <a:t>propósito.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08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</a:t>
            </a:r>
            <a:r>
              <a:rPr lang="es-MX" sz="2400" b="1" dirty="0">
                <a:latin typeface="Arial Black" panose="020B0A04020102020204" pitchFamily="34" charset="0"/>
              </a:rPr>
              <a:t>113 “Amor que no me dejarás”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773"/>
            <a:ext cx="9144000" cy="593522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20204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#107 “Canto el gran amor</a:t>
            </a:r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” 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86265"/>
            <a:ext cx="3108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Asimismo, resulta en beneficio organizar algunos eventos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informales, como comidas, días de campo y salidas, para que los miembros interactúen en un </a:t>
            </a:r>
            <a:r>
              <a:rPr lang="es-MX" sz="2000" b="1" dirty="0" smtClean="0">
                <a:latin typeface="Arial Black" panose="020B0A04020102020204" pitchFamily="34" charset="0"/>
              </a:rPr>
              <a:t>ambiente </a:t>
            </a:r>
            <a:r>
              <a:rPr lang="es-MX" sz="2000" b="1" dirty="0">
                <a:latin typeface="Arial Black" panose="020B0A04020102020204" pitchFamily="34" charset="0"/>
              </a:rPr>
              <a:t>relajado y se conozcan mejor, siempre promoviendo un ambiente sano y el buen </a:t>
            </a:r>
            <a:r>
              <a:rPr lang="es-MX" sz="2000" b="1" dirty="0" smtClean="0">
                <a:latin typeface="Arial Black" panose="020B0A04020102020204" pitchFamily="34" charset="0"/>
              </a:rPr>
              <a:t>compañerismo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0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4453" y="928468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084">
            <a:off x="1050725" y="4291390"/>
            <a:ext cx="1283492" cy="10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1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01296" y="589583"/>
            <a:ext cx="40427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Otro aspecto a considerar es la labor de los ujieres. Los ujieres son el equipo encargado de recibir y </a:t>
            </a:r>
            <a:r>
              <a:rPr lang="es-MX" sz="2000" b="1" dirty="0" smtClean="0">
                <a:latin typeface="Arial Black" panose="020B0A04020102020204" pitchFamily="34" charset="0"/>
              </a:rPr>
              <a:t>acoger </a:t>
            </a:r>
            <a:r>
              <a:rPr lang="es-MX" sz="2000" b="1" dirty="0">
                <a:latin typeface="Arial Black" panose="020B0A04020102020204" pitchFamily="34" charset="0"/>
              </a:rPr>
              <a:t>a los visitantes y nuevos miembros, asegurándose de que se sientan bienvenidos desde el </a:t>
            </a:r>
            <a:r>
              <a:rPr lang="es-MX" sz="2000" b="1" dirty="0" smtClean="0">
                <a:latin typeface="Arial Black" panose="020B0A04020102020204" pitchFamily="34" charset="0"/>
              </a:rPr>
              <a:t>primer </a:t>
            </a:r>
            <a:r>
              <a:rPr lang="es-MX" sz="2000" b="1" dirty="0">
                <a:latin typeface="Arial Black" panose="020B0A04020102020204" pitchFamily="34" charset="0"/>
              </a:rPr>
              <a:t>día que llegan a la iglesia. La labor de estos hermanos es más importante de lo que a veces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cree, ya que son el primer rostro que ven todos los visitantes. Los ujieres en su salutación inicial </a:t>
            </a:r>
            <a:r>
              <a:rPr lang="es-MX" sz="2000" b="1" dirty="0" smtClean="0">
                <a:latin typeface="Arial Black" panose="020B0A04020102020204" pitchFamily="34" charset="0"/>
              </a:rPr>
              <a:t>deben </a:t>
            </a:r>
            <a:r>
              <a:rPr lang="es-MX" sz="2000" b="1" dirty="0">
                <a:latin typeface="Arial Black" panose="020B0A04020102020204" pitchFamily="34" charset="0"/>
              </a:rPr>
              <a:t>mostrar un saludo genuino y </a:t>
            </a:r>
            <a:r>
              <a:rPr lang="es-MX" sz="2000" b="1" dirty="0" smtClean="0">
                <a:latin typeface="Arial Black" panose="020B0A04020102020204" pitchFamily="34" charset="0"/>
              </a:rPr>
              <a:t>cálido.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1296" cy="68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92504" y="576776"/>
            <a:ext cx="395302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sonrisa sincera y un apretón de manos a menudo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hacen que las personas se sientan bienvenidas y apreciadas.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importante también que se identifique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los visitantes, no solo los salude, aprenda sus nombres y busque formas de identificar a los visitantes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hacerlos sentir incómodos. Puede también proporcionar tarjetas de bienvenida o insignias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temporales para que los miembros los reconozcan.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6604" y="0"/>
            <a:ext cx="5809957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135902" y="6203852"/>
            <a:ext cx="717451" cy="6541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3699803" y="6358596"/>
            <a:ext cx="436099" cy="49940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97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97414" y="994122"/>
            <a:ext cx="34465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Ahora bien, aunque usted no sea un miembro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oficial del equipo de ujieres, no le niegue un saludo a nadie y muéstrese cortés con los visitantes.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Ojalá que las personas siempre puedan ver en usted al Señor Jesús.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97415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50302" y="6257100"/>
            <a:ext cx="647112" cy="600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4515729" y="6257100"/>
            <a:ext cx="534573" cy="600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765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704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acción que hace que los miembros se sientan parte de su iglesia, son los tiempos destinados a </a:t>
            </a:r>
            <a:r>
              <a:rPr lang="es-MX" sz="2000" b="1" dirty="0" smtClean="0">
                <a:latin typeface="Arial Black" panose="020B0A04020102020204" pitchFamily="34" charset="0"/>
              </a:rPr>
              <a:t>conocer </a:t>
            </a:r>
            <a:r>
              <a:rPr lang="es-MX" sz="2000" b="1" dirty="0">
                <a:latin typeface="Arial Black" panose="020B0A04020102020204" pitchFamily="34" charset="0"/>
              </a:rPr>
              <a:t>la forma en que Dios ha obrado en sus vidas. Es por ello que, en los servicios de adoración, </a:t>
            </a:r>
            <a:r>
              <a:rPr lang="es-MX" sz="2000" b="1" dirty="0" smtClean="0">
                <a:latin typeface="Arial Black" panose="020B0A04020102020204" pitchFamily="34" charset="0"/>
              </a:rPr>
              <a:t>brinde </a:t>
            </a:r>
            <a:r>
              <a:rPr lang="es-MX" sz="2000" b="1" dirty="0">
                <a:latin typeface="Arial Black" panose="020B0A04020102020204" pitchFamily="34" charset="0"/>
              </a:rPr>
              <a:t>oportunidades para que los miembros compartan testimonios y experiencias personales de fe.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Asimismo, si en algún momento usted tiene el espacio de la predicación o el repaso de la escuela </a:t>
            </a:r>
            <a:r>
              <a:rPr lang="es-MX" sz="2000" b="1" dirty="0" smtClean="0">
                <a:latin typeface="Arial Black" panose="020B0A04020102020204" pitchFamily="34" charset="0"/>
              </a:rPr>
              <a:t>sabática</a:t>
            </a:r>
            <a:r>
              <a:rPr lang="es-MX" sz="2000" b="1" dirty="0">
                <a:latin typeface="Arial Black" panose="020B0A04020102020204" pitchFamily="34" charset="0"/>
              </a:rPr>
              <a:t>, procure en lo posible la participación activa de la congregación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35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Diseñe momentos en los </a:t>
            </a:r>
            <a:r>
              <a:rPr lang="es-MX" sz="2000" b="1" dirty="0" smtClean="0">
                <a:latin typeface="Arial Black" panose="020B0A04020102020204" pitchFamily="34" charset="0"/>
              </a:rPr>
              <a:t>servicios</a:t>
            </a:r>
            <a:r>
              <a:rPr lang="es-MX" sz="2000" b="1" dirty="0">
                <a:latin typeface="Arial Black" panose="020B0A04020102020204" pitchFamily="34" charset="0"/>
              </a:rPr>
              <a:t>, donde los miembros puedan interactuar y responder a lo que están experimentando en la </a:t>
            </a:r>
            <a:r>
              <a:rPr lang="es-MX" sz="2000" b="1" dirty="0" smtClean="0">
                <a:latin typeface="Arial Black" panose="020B0A04020102020204" pitchFamily="34" charset="0"/>
              </a:rPr>
              <a:t>adoración</a:t>
            </a:r>
            <a:r>
              <a:rPr lang="es-MX" sz="2000" b="1" dirty="0">
                <a:latin typeface="Arial Black" panose="020B0A04020102020204" pitchFamily="34" charset="0"/>
              </a:rPr>
              <a:t>. Asimismo, invítelos a participar en momentos especiales, desde un canto, dar el rincón </a:t>
            </a:r>
            <a:r>
              <a:rPr lang="es-MX" sz="2000" b="1" dirty="0" smtClean="0">
                <a:latin typeface="Arial Black" panose="020B0A04020102020204" pitchFamily="34" charset="0"/>
              </a:rPr>
              <a:t>infantil</a:t>
            </a:r>
            <a:r>
              <a:rPr lang="es-MX" sz="2000" b="1" dirty="0">
                <a:latin typeface="Arial Black" panose="020B0A04020102020204" pitchFamily="34" charset="0"/>
              </a:rPr>
              <a:t>, una charla de aprendizaje de diversos temas etc. Todos tenemos algo que contribuir al cuerpo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37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implementar estas actividades, podemos crear un ambiente donde los miembros se sientan </a:t>
            </a:r>
            <a:r>
              <a:rPr lang="es-MX" sz="2000" b="1" dirty="0" smtClean="0">
                <a:latin typeface="Arial Black" panose="020B0A04020102020204" pitchFamily="34" charset="0"/>
              </a:rPr>
              <a:t>conectados</a:t>
            </a:r>
            <a:r>
              <a:rPr lang="es-MX" sz="2000" b="1" dirty="0">
                <a:latin typeface="Arial Black" panose="020B0A04020102020204" pitchFamily="34" charset="0"/>
              </a:rPr>
              <a:t>, amados y valorados, lo que sin duda fortalecerá la unidad y la conexión en la comunidad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fe. Recordemos también, que nuestra iglesia es un lugar donde podemos encontrar amor, apoyo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cuidado mutuo.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1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768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Sigamos comprometidos en fortalecer nuestra comunidad espiritual, amándonos unos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otros como Cristo nos amó. Unidos en fe, podemos retener a nuestros miembros y construir un lugar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donde todos se sientan en </a:t>
            </a:r>
            <a:r>
              <a:rPr lang="es-MX" sz="2400" b="1" dirty="0" smtClean="0">
                <a:latin typeface="Arial Black" panose="020B0A04020102020204" pitchFamily="34" charset="0"/>
              </a:rPr>
              <a:t>casa.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54771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3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5510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Bienvenidos a este programa de Escuela Sabática, en el que veremos el impacto </a:t>
            </a:r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tiene el hecho de fortalecer nuestra comunidad espiritual al momento de querer retener a nuestros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queridos miembros en esta iglesia que amamos. Recordemos que somos una familia en Cristo,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juntos podemos crecer en nuestra fe y en el amor compartido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5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529551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29551" y="723273"/>
            <a:ext cx="3614449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FE CONTRA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TODO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PRONÓSTICO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51" y="3400929"/>
            <a:ext cx="3614449" cy="34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9606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#529 “IGLESIA DE CRISTO”.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6102"/>
            <a:ext cx="9114661" cy="57818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00800" y="6488668"/>
            <a:ext cx="271386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027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75" y="0"/>
            <a:ext cx="5610667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0"/>
            <a:ext cx="1817075" cy="6858000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427742" y="0"/>
            <a:ext cx="1716257" cy="6858000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4628271" y="5584873"/>
            <a:ext cx="281354" cy="675249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4909625" y="5584873"/>
            <a:ext cx="815926" cy="78779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39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967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07964" y="872198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3646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Busquemos en nuestras Biblias la lectura que se encuentra en Juan 13:34-35 "Un nuevo </a:t>
            </a:r>
            <a:r>
              <a:rPr lang="es-MX" sz="2000" b="1" dirty="0" smtClean="0">
                <a:latin typeface="Arial Black" panose="020B0A04020102020204" pitchFamily="34" charset="0"/>
              </a:rPr>
              <a:t>mandamiento </a:t>
            </a:r>
            <a:r>
              <a:rPr lang="es-MX" sz="2000" b="1" dirty="0">
                <a:latin typeface="Arial Black" panose="020B0A04020102020204" pitchFamily="34" charset="0"/>
              </a:rPr>
              <a:t>les doy: que se amen los unos a los otros. Así como yo los he amado, también ustedes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deben </a:t>
            </a:r>
            <a:r>
              <a:rPr lang="es-MX" sz="2000" b="1" dirty="0">
                <a:latin typeface="Arial Black" panose="020B0A04020102020204" pitchFamily="34" charset="0"/>
              </a:rPr>
              <a:t>amarse los unos a los otros. De este modo, todos sabrán que son mis discípulos, si se aman los </a:t>
            </a:r>
            <a:r>
              <a:rPr lang="es-MX" sz="2000" b="1" dirty="0" smtClean="0">
                <a:latin typeface="Arial Black" panose="020B0A04020102020204" pitchFamily="34" charset="0"/>
              </a:rPr>
              <a:t>unos </a:t>
            </a:r>
            <a:r>
              <a:rPr lang="es-MX" sz="2000" b="1" dirty="0">
                <a:latin typeface="Arial Black" panose="020B0A04020102020204" pitchFamily="34" charset="0"/>
              </a:rPr>
              <a:t>a los otros”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51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1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986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Brindar una comprensión más profunda de la importancia de una alimentación saludable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cómo esta se relaciona con nuestro bienestar espiritual y físico.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8268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¿Recuerda alguna vez ese sentimiento que experimentó cuando se sintió parte de algo?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planificación </a:t>
            </a:r>
            <a:r>
              <a:rPr lang="es-MX" sz="2000" b="1" dirty="0">
                <a:latin typeface="Arial Black" panose="020B0A04020102020204" pitchFamily="34" charset="0"/>
              </a:rPr>
              <a:t>de una boda de un ser querido, la vez que lo invitaron a ser socio de un negocio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importante, cuando lo reconocieron por un trabajo bien hecho frente a sus compañeros. Sentirse </a:t>
            </a:r>
            <a:r>
              <a:rPr lang="es-MX" sz="2000" b="1" dirty="0" smtClean="0">
                <a:latin typeface="Arial Black" panose="020B0A04020102020204" pitchFamily="34" charset="0"/>
              </a:rPr>
              <a:t>involucrado </a:t>
            </a:r>
            <a:r>
              <a:rPr lang="es-MX" sz="2000" b="1" dirty="0">
                <a:latin typeface="Arial Black" panose="020B0A04020102020204" pitchFamily="34" charset="0"/>
              </a:rPr>
              <a:t>e importante en una comunidad, fortalece el sentido de pertenencia y hace que nos </a:t>
            </a:r>
            <a:r>
              <a:rPr lang="es-MX" sz="2000" b="1" dirty="0" smtClean="0">
                <a:latin typeface="Arial Black" panose="020B0A04020102020204" pitchFamily="34" charset="0"/>
              </a:rPr>
              <a:t>sintamos </a:t>
            </a:r>
            <a:r>
              <a:rPr lang="es-MX" sz="2000" b="1" dirty="0">
                <a:latin typeface="Arial Black" panose="020B0A04020102020204" pitchFamily="34" charset="0"/>
              </a:rPr>
              <a:t>parte de algo.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23220"/>
            <a:ext cx="7620000" cy="36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997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Precisamente</a:t>
            </a:r>
            <a:r>
              <a:rPr lang="es-MX" sz="2000" b="1" dirty="0">
                <a:latin typeface="Arial Black" panose="020B0A04020102020204" pitchFamily="34" charset="0"/>
              </a:rPr>
              <a:t>, en un estudio de congregaciones religiosas, se encontró que la </a:t>
            </a:r>
            <a:r>
              <a:rPr lang="es-MX" sz="2000" b="1" dirty="0" smtClean="0">
                <a:latin typeface="Arial Black" panose="020B0A04020102020204" pitchFamily="34" charset="0"/>
              </a:rPr>
              <a:t>mayoría </a:t>
            </a:r>
            <a:r>
              <a:rPr lang="es-MX" sz="2000" b="1" dirty="0">
                <a:latin typeface="Arial Black" panose="020B0A04020102020204" pitchFamily="34" charset="0"/>
              </a:rPr>
              <a:t>de las personas se unen a una iglesia buscando un sentido de pertenencia y comunidad.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Sin embargo</a:t>
            </a:r>
            <a:r>
              <a:rPr lang="es-MX" sz="2000" b="1" dirty="0">
                <a:latin typeface="Arial Black" panose="020B0A04020102020204" pitchFamily="34" charset="0"/>
              </a:rPr>
              <a:t>, una proporción significativa de miembros de iglesias siente que no ha encontrado la </a:t>
            </a:r>
            <a:r>
              <a:rPr lang="es-MX" sz="2000" b="1" dirty="0" smtClean="0">
                <a:latin typeface="Arial Black" panose="020B0A04020102020204" pitchFamily="34" charset="0"/>
              </a:rPr>
              <a:t>comunidad </a:t>
            </a:r>
            <a:r>
              <a:rPr lang="es-MX" sz="2000" b="1" dirty="0">
                <a:latin typeface="Arial Black" panose="020B0A04020102020204" pitchFamily="34" charset="0"/>
              </a:rPr>
              <a:t>que buscaba, lo que destaca la necesidad de fortalecer los lazos dentro de nuestras </a:t>
            </a:r>
            <a:r>
              <a:rPr lang="es-MX" sz="2000" b="1" dirty="0" smtClean="0">
                <a:latin typeface="Arial Black" panose="020B0A04020102020204" pitchFamily="34" charset="0"/>
              </a:rPr>
              <a:t>congregaciones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32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Mis amigos, ser parte de una comunidad de creyentes, fortalece nuestra comunidad </a:t>
            </a:r>
            <a:r>
              <a:rPr lang="es-MX" sz="2000" b="1" dirty="0" smtClean="0">
                <a:latin typeface="Arial Black" panose="020B0A04020102020204" pitchFamily="34" charset="0"/>
              </a:rPr>
              <a:t>espiritual</a:t>
            </a:r>
            <a:r>
              <a:rPr lang="es-MX" sz="2000" b="1" dirty="0">
                <a:latin typeface="Arial Black" panose="020B0A04020102020204" pitchFamily="34" charset="0"/>
              </a:rPr>
              <a:t>. En estos tiempos en los que quizá nos sentimos más aislados que nunca, donde quizá las </a:t>
            </a:r>
            <a:r>
              <a:rPr lang="es-MX" sz="2000" b="1" dirty="0" smtClean="0">
                <a:latin typeface="Arial Black" panose="020B0A04020102020204" pitchFamily="34" charset="0"/>
              </a:rPr>
              <a:t>reuniones </a:t>
            </a:r>
            <a:r>
              <a:rPr lang="es-MX" sz="2000" b="1" dirty="0">
                <a:latin typeface="Arial Black" panose="020B0A04020102020204" pitchFamily="34" charset="0"/>
              </a:rPr>
              <a:t>presenciales ya no son tan comunes como antes, es esencial recordar la importancia de estar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unidos y conectados como una familia </a:t>
            </a:r>
            <a:r>
              <a:rPr lang="es-MX" sz="2000" b="1" dirty="0" smtClean="0">
                <a:latin typeface="Arial Black" panose="020B0A04020102020204" pitchFamily="34" charset="0"/>
              </a:rPr>
              <a:t>espiritual.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1400</Words>
  <Application>Microsoft Office PowerPoint</Application>
  <PresentationFormat>Presentación en pantalla (4:3)</PresentationFormat>
  <Paragraphs>86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2024-04-30T22:55:33Z</dcterms:created>
  <dcterms:modified xsi:type="dcterms:W3CDTF">2024-05-02T01:42:24Z</dcterms:modified>
</cp:coreProperties>
</file>