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8" r:id="rId6"/>
    <p:sldId id="26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44" d="100"/>
          <a:sy n="44" d="100"/>
        </p:scale>
        <p:origin x="135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42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577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24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47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78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210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64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636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39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18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515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E116-C08B-432C-AC57-2907D24F0FBD}" type="datetimeFigureOut">
              <a:rPr lang="es-MX" smtClean="0"/>
              <a:t>06/07/2022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7D2E2-EB93-43AF-8F3E-0D9DCC2FC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88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COMO ISAÍAS: DIOS LLAMA Y YO RESPONDO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5585345"/>
            <a:ext cx="1116273" cy="111627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02875" y="5624400"/>
            <a:ext cx="8611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988" y="523220"/>
            <a:ext cx="5036024" cy="50360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23220"/>
            <a:ext cx="2053988" cy="50177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7090013" y="523220"/>
            <a:ext cx="2053987" cy="50177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83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151179"/>
            <a:ext cx="3429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 acercaba el fin del reinado de </a:t>
            </a:r>
            <a:r>
              <a:rPr lang="es-MX" sz="2800" b="1" dirty="0" err="1">
                <a:latin typeface="Arial Black" panose="020B0A04020102020204" pitchFamily="34" charset="0"/>
              </a:rPr>
              <a:t>Uzías</a:t>
            </a:r>
            <a:r>
              <a:rPr lang="es-MX" sz="2800" b="1" dirty="0">
                <a:latin typeface="Arial Black" panose="020B0A04020102020204" pitchFamily="34" charset="0"/>
              </a:rPr>
              <a:t> y </a:t>
            </a:r>
            <a:r>
              <a:rPr lang="es-MX" sz="2800" b="1" dirty="0" err="1">
                <a:latin typeface="Arial Black" panose="020B0A04020102020204" pitchFamily="34" charset="0"/>
              </a:rPr>
              <a:t>Jotam</a:t>
            </a:r>
            <a:r>
              <a:rPr lang="es-MX" sz="2800" b="1" dirty="0">
                <a:latin typeface="Arial Black" panose="020B0A04020102020204" pitchFamily="34" charset="0"/>
              </a:rPr>
              <a:t> estaba ya llevando muchas de las cargas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del estado, cuando Isaías, hombre muy joven del linaje real, fue llamado a la misión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profética.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CONOCIENDO UN POCO A ISAÍAS.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3328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Era hijo de </a:t>
            </a:r>
            <a:r>
              <a:rPr lang="es-MX" sz="2800" b="1" dirty="0" err="1">
                <a:latin typeface="Arial Black" panose="020B0A04020102020204" pitchFamily="34" charset="0"/>
              </a:rPr>
              <a:t>Amoz</a:t>
            </a:r>
            <a:r>
              <a:rPr lang="es-MX" sz="2800" b="1" dirty="0">
                <a:latin typeface="Arial Black" panose="020B0A04020102020204" pitchFamily="34" charset="0"/>
              </a:rPr>
              <a:t> y vástago del linaje real cuando fue llamado al oficio profético siendo </a:t>
            </a:r>
            <a:r>
              <a:rPr lang="es-MX" sz="2800" b="1" dirty="0" smtClean="0">
                <a:latin typeface="Arial Black" panose="020B0A04020102020204" pitchFamily="34" charset="0"/>
              </a:rPr>
              <a:t>joven. Su </a:t>
            </a:r>
            <a:r>
              <a:rPr lang="es-MX" sz="2800" b="1" dirty="0">
                <a:latin typeface="Arial Black" panose="020B0A04020102020204" pitchFamily="34" charset="0"/>
              </a:rPr>
              <a:t>ministerio continuó por lo menos durante 60 años.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6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234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Isaías se casó y tuvo dos hijos, </a:t>
            </a:r>
            <a:r>
              <a:rPr lang="es-MX" sz="2400" b="1" dirty="0" err="1">
                <a:latin typeface="Arial Black" panose="020B0A04020102020204" pitchFamily="34" charset="0"/>
              </a:rPr>
              <a:t>Sear-Jasub</a:t>
            </a:r>
            <a:r>
              <a:rPr lang="es-MX" sz="2400" b="1" dirty="0">
                <a:latin typeface="Arial Black" panose="020B0A04020102020204" pitchFamily="34" charset="0"/>
              </a:rPr>
              <a:t> y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err="1" smtClean="0">
                <a:latin typeface="Arial Black" panose="020B0A04020102020204" pitchFamily="34" charset="0"/>
              </a:rPr>
              <a:t>Maher-salal-hasbaz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smtClean="0">
                <a:latin typeface="Arial Black" panose="020B0A04020102020204" pitchFamily="34" charset="0"/>
              </a:rPr>
              <a:t>Isaías </a:t>
            </a:r>
            <a:r>
              <a:rPr lang="es-MX" sz="2400" b="1" dirty="0">
                <a:latin typeface="Arial Black" panose="020B0A04020102020204" pitchFamily="34" charset="0"/>
              </a:rPr>
              <a:t>7:3; 8:3). En Jerusalén,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</a:t>
            </a:r>
            <a:r>
              <a:rPr lang="es-MX" sz="2400" b="1" dirty="0" smtClean="0">
                <a:latin typeface="Arial Black" panose="020B0A04020102020204" pitchFamily="34" charset="0"/>
              </a:rPr>
              <a:t>l escenario </a:t>
            </a:r>
            <a:r>
              <a:rPr lang="es-MX" sz="2400" b="1" dirty="0">
                <a:latin typeface="Arial Black" panose="020B0A04020102020204" pitchFamily="34" charset="0"/>
              </a:rPr>
              <a:t>principal de sus labores; llegó a ser predicador de la corte y tuvo mucha influencia.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97" y="0"/>
            <a:ext cx="6302405" cy="50923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1420797" cy="50923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723202" y="0"/>
            <a:ext cx="1420797" cy="50923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62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7702"/>
            <a:ext cx="9144000" cy="64389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806041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</a:t>
            </a:r>
            <a:r>
              <a:rPr lang="es-MX" sz="2400" b="1" dirty="0">
                <a:latin typeface="Arial Black" panose="020B0A04020102020204" pitchFamily="34" charset="0"/>
              </a:rPr>
              <a:t>Isaías fue llamado, durante el último año del reinado de </a:t>
            </a:r>
            <a:r>
              <a:rPr lang="es-MX" sz="2400" b="1" dirty="0" err="1">
                <a:latin typeface="Arial Black" panose="020B0A04020102020204" pitchFamily="34" charset="0"/>
              </a:rPr>
              <a:t>Uzías</a:t>
            </a:r>
            <a:r>
              <a:rPr lang="es-MX" sz="2400" b="1" dirty="0">
                <a:latin typeface="Arial Black" panose="020B0A04020102020204" pitchFamily="34" charset="0"/>
              </a:rPr>
              <a:t>, para que comunicase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Judá los mensajes de amonestación y reprensión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Dios le mandaba, quiso rehuir </a:t>
            </a:r>
            <a:r>
              <a:rPr lang="es-MX" sz="2400" b="1" dirty="0" smtClean="0">
                <a:latin typeface="Arial Black" panose="020B0A04020102020204" pitchFamily="34" charset="0"/>
              </a:rPr>
              <a:t>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</a:t>
            </a:r>
            <a:r>
              <a:rPr lang="es-MX" sz="2400" b="1" dirty="0" smtClean="0">
                <a:latin typeface="Arial Black" panose="020B0A04020102020204" pitchFamily="34" charset="0"/>
              </a:rPr>
              <a:t>esponsabilidad.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6269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Sabía muy bien que encontraría una resistencia obstinada. Al comprender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propia incapacidad para hacer frente a la situación y al pensar en la terquedad e incredulidad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pueblo por el cual tendría que trabajar,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su </a:t>
            </a:r>
            <a:r>
              <a:rPr lang="es-MX" sz="2400" b="1" dirty="0">
                <a:latin typeface="Arial Black" panose="020B0A04020102020204" pitchFamily="34" charset="0"/>
              </a:rPr>
              <a:t>tarea le parecía desesperada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Profetas y </a:t>
            </a:r>
            <a:r>
              <a:rPr lang="es-MX" sz="2400" b="1" dirty="0" smtClean="0">
                <a:latin typeface="Arial Black" panose="020B0A04020102020204" pitchFamily="34" charset="0"/>
              </a:rPr>
              <a:t>reyes, 228.1</a:t>
            </a:r>
            <a:r>
              <a:rPr lang="es-MX" sz="2400" b="1" dirty="0">
                <a:latin typeface="Arial Black" panose="020B0A04020102020204" pitchFamily="34" charset="0"/>
              </a:rPr>
              <a:t>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0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1777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425273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eso fue necesaria la visión que Dios le dio en el capítulo 6. Por eso es muy necesario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orar para ver la gloria de Dios.</a:t>
            </a:r>
          </a:p>
        </p:txBody>
      </p:sp>
    </p:spTree>
    <p:extLst>
      <p:ext uri="{BB962C8B-B14F-4D97-AF65-F5344CB8AC3E}">
        <p14:creationId xmlns:p14="http://schemas.microsoft.com/office/powerpoint/2010/main" val="3745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1371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PODEMOS INVOLUCRARLOS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23" y="1030773"/>
            <a:ext cx="3973954" cy="52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73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¡Cuán agudo contraste notaba entre la incomparable perfección de su Creador y la conducta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pecaminosa de aquellos que, juntamente con él mismo, se habían contado durante mucho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tiempo entre el pueblo escogido!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542" cy="48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#610 “ESCUCHAMOS TU LLAMADA”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21943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#64 “Yo canto el poder de Dios”,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65 “El mundo es de mi Dios”, #77 “Sea exaltado”.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SERVICIO DE CANTO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0" y="1452940"/>
            <a:ext cx="6823880" cy="54050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452940"/>
            <a:ext cx="1282889" cy="54050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8106770" y="1452940"/>
            <a:ext cx="1037230" cy="54050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1282889" y="6335487"/>
            <a:ext cx="682388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40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un serafín fue enviado para aliviarle de su angustia,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hacerle idóneo para su gran misión.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carbón vivo del altar tocó sus labios y oyó las palabras: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He aquí que esto tocó </a:t>
            </a:r>
            <a:r>
              <a:rPr lang="es-MX" sz="2000" b="1" dirty="0" smtClean="0">
                <a:latin typeface="Arial Black" panose="020B0A04020102020204" pitchFamily="34" charset="0"/>
              </a:rPr>
              <a:t>tus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labios, y es quitada tu culpa, y limpio tu pecado.”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</a:t>
            </a:r>
            <a:r>
              <a:rPr lang="es-MX" sz="2000" b="1" dirty="0">
                <a:latin typeface="Arial Black" panose="020B0A04020102020204" pitchFamily="34" charset="0"/>
              </a:rPr>
              <a:t>nuestros labios también alabamos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139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todo el mundo hay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personas, que, como Isaías, responden al llamado de ser enviados a predicar, por lo tanto,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varias historias dignas de ser contadas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49421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4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“¡Cuán hermosos son sobre los montes los pies del que trae alegres nuevas, del que </a:t>
            </a:r>
            <a:r>
              <a:rPr lang="es-MX" sz="2000" b="1" dirty="0" smtClean="0">
                <a:latin typeface="Arial Black" panose="020B0A04020102020204" pitchFamily="34" charset="0"/>
              </a:rPr>
              <a:t>anuncia la </a:t>
            </a:r>
            <a:r>
              <a:rPr lang="es-MX" sz="2000" b="1" dirty="0" smtClean="0">
                <a:latin typeface="Arial Black" panose="020B0A04020102020204" pitchFamily="34" charset="0"/>
              </a:rPr>
              <a:t>paz ,</a:t>
            </a:r>
            <a:r>
              <a:rPr lang="es-MX" sz="2000" b="1" dirty="0">
                <a:latin typeface="Arial Black" panose="020B0A04020102020204" pitchFamily="34" charset="0"/>
              </a:rPr>
              <a:t>del que trae nuevas del bien, del que publica salvación, del que dice a Sion: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Tu Dios reina</a:t>
            </a:r>
            <a:r>
              <a:rPr lang="es-MX" sz="2000" b="1" dirty="0">
                <a:latin typeface="Arial Black" panose="020B0A04020102020204" pitchFamily="34" charset="0"/>
              </a:rPr>
              <a:t>!“ (Isa. 52:7) Que esto mismo se pueda decir de cada uno de nosotros.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Cuántos </a:t>
            </a:r>
            <a:r>
              <a:rPr lang="es-MX" sz="2000" b="1" dirty="0" smtClean="0">
                <a:latin typeface="Arial Black" panose="020B0A04020102020204" pitchFamily="34" charset="0"/>
              </a:rPr>
              <a:t>lo desean </a:t>
            </a:r>
            <a:r>
              <a:rPr lang="es-MX" sz="2000" b="1" dirty="0">
                <a:latin typeface="Arial Black" panose="020B0A04020102020204" pitchFamily="34" charset="0"/>
              </a:rPr>
              <a:t>así?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9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0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322627" cy="62672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22627" y="646330"/>
            <a:ext cx="3821373" cy="31700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LOS CRISOLES VENIDEROS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27" y="3816429"/>
            <a:ext cx="3821373" cy="21476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22628" y="6086901"/>
            <a:ext cx="3821372" cy="8266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11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#518 “JESÚS ESTÁ BUSCANDO VOLUNTARIOS HOY”.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298496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584774"/>
            <a:ext cx="476250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84774"/>
            <a:ext cx="2190749" cy="6273226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953251" y="584773"/>
            <a:ext cx="2190749" cy="6273226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131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07" y="-20472"/>
            <a:ext cx="6878472" cy="68784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43450" y="1910687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BIENVENIDOS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0"/>
            <a:ext cx="1173706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8052180" y="0"/>
            <a:ext cx="109182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56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431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Tener la disposición de cumplir la misión que requiere Dios de nosotros.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50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247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Isaías </a:t>
            </a:r>
            <a:r>
              <a:rPr lang="es-MX" sz="2800" b="1" dirty="0">
                <a:latin typeface="Arial Black" panose="020B0A04020102020204" pitchFamily="34" charset="0"/>
              </a:rPr>
              <a:t>6:8 “Después oí la voz del Señor, que decía: ¿A quién </a:t>
            </a:r>
            <a:r>
              <a:rPr lang="es-MX" sz="2800" b="1" dirty="0" smtClean="0">
                <a:latin typeface="Arial Black" panose="020B0A04020102020204" pitchFamily="34" charset="0"/>
              </a:rPr>
              <a:t>enviaré</a:t>
            </a:r>
            <a:r>
              <a:rPr lang="es-MX" sz="2800" b="1" dirty="0">
                <a:latin typeface="Arial Black" panose="020B0A04020102020204" pitchFamily="34" charset="0"/>
              </a:rPr>
              <a:t>, y quién irá por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nosotros</a:t>
            </a:r>
            <a:r>
              <a:rPr lang="es-MX" sz="2800" b="1" dirty="0" smtClean="0">
                <a:latin typeface="Arial Black" panose="020B0A04020102020204" pitchFamily="34" charset="0"/>
              </a:rPr>
              <a:t>? Entonces </a:t>
            </a:r>
            <a:r>
              <a:rPr lang="es-MX" sz="2800" b="1" dirty="0">
                <a:latin typeface="Arial Black" panose="020B0A04020102020204" pitchFamily="34" charset="0"/>
              </a:rPr>
              <a:t>respondí yo: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Heme </a:t>
            </a:r>
            <a:r>
              <a:rPr lang="es-MX" sz="2800" b="1" dirty="0">
                <a:latin typeface="Arial Black" panose="020B0A04020102020204" pitchFamily="34" charset="0"/>
              </a:rPr>
              <a:t>aquí, envíame a mí”.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530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medio de la apostasía y peligros, Dios sigue llamando a hombres y mujeres que estén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dispuestos a llevar un mensaje oportuno a muchas personas.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5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8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largo reinado de </a:t>
            </a:r>
            <a:r>
              <a:rPr lang="es-MX" sz="2400" b="1" dirty="0" err="1">
                <a:latin typeface="Arial Black" panose="020B0A04020102020204" pitchFamily="34" charset="0"/>
              </a:rPr>
              <a:t>Uzías</a:t>
            </a:r>
            <a:r>
              <a:rPr lang="es-MX" sz="2400" b="1" dirty="0">
                <a:latin typeface="Arial Black" panose="020B0A04020102020204" pitchFamily="34" charset="0"/>
              </a:rPr>
              <a:t> en la tierra de Judá y de Benjamín, fue caracterizado por 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prosperidad mayor que la conocida bajo cualquier otro gobernante, desde la muerte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Salomón.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38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Sin embargo, esta prosperidad exterior no fue acompañada por el correspondiente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reavivamiento espiritual. El orgullo y el formalismo reemplazaban gradualmente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humildad y la sinceridad.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650</Words>
  <Application>Microsoft Office PowerPoint</Application>
  <PresentationFormat>Presentación en pantalla (4:3)</PresentationFormat>
  <Paragraphs>72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2022-07-06T12:08:40Z</dcterms:created>
  <dcterms:modified xsi:type="dcterms:W3CDTF">2022-07-06T23:04:11Z</dcterms:modified>
</cp:coreProperties>
</file>