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2" r:id="rId4"/>
    <p:sldId id="265" r:id="rId5"/>
    <p:sldId id="264" r:id="rId6"/>
    <p:sldId id="257" r:id="rId7"/>
    <p:sldId id="259" r:id="rId8"/>
    <p:sldId id="260" r:id="rId9"/>
    <p:sldId id="261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0" r:id="rId24"/>
    <p:sldId id="279" r:id="rId25"/>
    <p:sldId id="282" r:id="rId26"/>
    <p:sldId id="283" r:id="rId27"/>
    <p:sldId id="284" r:id="rId28"/>
    <p:sldId id="281" r:id="rId29"/>
    <p:sldId id="285" r:id="rId30"/>
    <p:sldId id="286" r:id="rId31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CC0000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14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F8B60-5228-4477-BD4B-CCDE5BA7ABB7}" type="datetimeFigureOut">
              <a:rPr lang="es-MX" smtClean="0"/>
              <a:t>25/08/2022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61ED9-9900-4BED-A3EB-A32833A5E7D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80245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F8B60-5228-4477-BD4B-CCDE5BA7ABB7}" type="datetimeFigureOut">
              <a:rPr lang="es-MX" smtClean="0"/>
              <a:t>25/08/2022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61ED9-9900-4BED-A3EB-A32833A5E7D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47516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F8B60-5228-4477-BD4B-CCDE5BA7ABB7}" type="datetimeFigureOut">
              <a:rPr lang="es-MX" smtClean="0"/>
              <a:t>25/08/2022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61ED9-9900-4BED-A3EB-A32833A5E7D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91342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F8B60-5228-4477-BD4B-CCDE5BA7ABB7}" type="datetimeFigureOut">
              <a:rPr lang="es-MX" smtClean="0"/>
              <a:t>25/08/2022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61ED9-9900-4BED-A3EB-A32833A5E7D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69087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F8B60-5228-4477-BD4B-CCDE5BA7ABB7}" type="datetimeFigureOut">
              <a:rPr lang="es-MX" smtClean="0"/>
              <a:t>25/08/2022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61ED9-9900-4BED-A3EB-A32833A5E7D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05171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F8B60-5228-4477-BD4B-CCDE5BA7ABB7}" type="datetimeFigureOut">
              <a:rPr lang="es-MX" smtClean="0"/>
              <a:t>25/08/2022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61ED9-9900-4BED-A3EB-A32833A5E7D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70145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F8B60-5228-4477-BD4B-CCDE5BA7ABB7}" type="datetimeFigureOut">
              <a:rPr lang="es-MX" smtClean="0"/>
              <a:t>25/08/2022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61ED9-9900-4BED-A3EB-A32833A5E7D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27548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F8B60-5228-4477-BD4B-CCDE5BA7ABB7}" type="datetimeFigureOut">
              <a:rPr lang="es-MX" smtClean="0"/>
              <a:t>25/08/2022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61ED9-9900-4BED-A3EB-A32833A5E7D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00928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F8B60-5228-4477-BD4B-CCDE5BA7ABB7}" type="datetimeFigureOut">
              <a:rPr lang="es-MX" smtClean="0"/>
              <a:t>25/08/2022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61ED9-9900-4BED-A3EB-A32833A5E7D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85693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F8B60-5228-4477-BD4B-CCDE5BA7ABB7}" type="datetimeFigureOut">
              <a:rPr lang="es-MX" smtClean="0"/>
              <a:t>25/08/2022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61ED9-9900-4BED-A3EB-A32833A5E7D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45421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F8B60-5228-4477-BD4B-CCDE5BA7ABB7}" type="datetimeFigureOut">
              <a:rPr lang="es-MX" smtClean="0"/>
              <a:t>25/08/2022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61ED9-9900-4BED-A3EB-A32833A5E7D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22422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F8B60-5228-4477-BD4B-CCDE5BA7ABB7}" type="datetimeFigureOut">
              <a:rPr lang="es-MX" smtClean="0"/>
              <a:t>25/08/2022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461ED9-9900-4BED-A3EB-A32833A5E7D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08150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BIENVENIDO A LA FAMILIA DE DIOS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692877"/>
            <a:ext cx="1018868" cy="101886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19085" y="5692877"/>
            <a:ext cx="114120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84775"/>
            <a:ext cx="9184665" cy="510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14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“A medida que la iglesia hace énfasis en la ganancia de almas..., se deben hacer esfuerzos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deliberados para conservar esta ganancia. Varios estudios indican que las personas abandonan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 fe por razones sociales y relacionales mucho más a menudo que por desacuerdos doctrinales.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450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43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 falta de relaciones significativas y de un sentido de pertenencia dentro de la congregación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es una de las razones citadas con más frecuencia por los nuevos miembros que salen de la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iglesia”. Oremos por nuestra permanencia en el cuerpo de Cristo.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4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0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4000" b="1" dirty="0" smtClean="0">
                <a:latin typeface="Arial Black" panose="020B0A04020102020204" pitchFamily="34" charset="0"/>
              </a:rPr>
              <a:t> </a:t>
            </a:r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707884"/>
            <a:ext cx="9144000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EVANGELISMO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6273225"/>
            <a:ext cx="9144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Una medicina contra el desanimo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7593" y="1169549"/>
            <a:ext cx="3668814" cy="510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82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1" y="1150227"/>
            <a:ext cx="299392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Cuando </a:t>
            </a:r>
            <a:r>
              <a:rPr lang="es-MX" sz="2400" b="1" dirty="0" smtClean="0">
                <a:latin typeface="Arial Black" panose="020B0A04020102020204" pitchFamily="34" charset="0"/>
              </a:rPr>
              <a:t>alguien llega al punto de tomar la decisión de aceptar a Cristo y convertirse en cristiano,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por lo general se convierte en un apasionado de esta decisión.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3922" y="0"/>
            <a:ext cx="60222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53630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Por desgracia, algunos a veces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entran en la iglesia con esa pasión solo para desilusionarse. Es allí cuando muchos se apartan de la fe. 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95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72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985286"/>
            <a:ext cx="394335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dirty="0" smtClean="0">
                <a:latin typeface="Arial Black" panose="020B0A04020102020204" pitchFamily="34" charset="0"/>
              </a:rPr>
              <a:t> </a:t>
            </a:r>
            <a:r>
              <a:rPr lang="es-MX" sz="3200" dirty="0" smtClean="0">
                <a:latin typeface="Arial Black" panose="020B0A04020102020204" pitchFamily="34" charset="0"/>
              </a:rPr>
              <a:t>Si sobreviven la etapa de desilusión, progresarán a través de las fases </a:t>
            </a:r>
            <a:r>
              <a:rPr lang="es-MX" sz="3200" dirty="0" smtClean="0">
                <a:latin typeface="Arial Black" panose="020B0A04020102020204" pitchFamily="34" charset="0"/>
              </a:rPr>
              <a:t>de aceptación, integración y compromiso</a:t>
            </a:r>
            <a:endParaRPr lang="es-MX" sz="3200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351" y="0"/>
            <a:ext cx="5200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34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914399" y="478755"/>
            <a:ext cx="741843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Se invita con anticipación a una persona o familia recién bautizada para dar su testimonio. </a:t>
            </a:r>
            <a:endParaRPr lang="es-MX" sz="32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¿Cómo conoció </a:t>
            </a:r>
            <a:r>
              <a:rPr lang="es-MX" sz="3200" b="1" dirty="0">
                <a:latin typeface="Arial Black" panose="020B0A04020102020204" pitchFamily="34" charset="0"/>
              </a:rPr>
              <a:t>a Cristo? </a:t>
            </a:r>
            <a:endParaRPr lang="es-MX" sz="32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¿</a:t>
            </a:r>
            <a:r>
              <a:rPr lang="es-MX" sz="3200" b="1" dirty="0">
                <a:latin typeface="Arial Black" panose="020B0A04020102020204" pitchFamily="34" charset="0"/>
              </a:rPr>
              <a:t>Qué recuerda del día de su bautismo? ¿Alguna prueba difícil que enfrentó o</a:t>
            </a:r>
          </a:p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está enfrentando? ¿En qué área le gustaría servir en la iglesia? Se pasan fotos de su bautismo</a:t>
            </a:r>
          </a:p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(si las conservan)</a:t>
            </a:r>
          </a:p>
        </p:txBody>
      </p:sp>
    </p:spTree>
    <p:extLst>
      <p:ext uri="{BB962C8B-B14F-4D97-AF65-F5344CB8AC3E}">
        <p14:creationId xmlns:p14="http://schemas.microsoft.com/office/powerpoint/2010/main" val="327248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7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40856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Cuando Saulo, tuvo el encuentro personal con Jesús fue convertido por su poder. Sin embargo,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los miembros de la iglesia de aquel tiempo, dice la Biblia, lo rechazaban.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95361" cy="514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0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58332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“Cuando llegó a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Jerusalén, trataba de juntarse con los discípulos; pero todos le tenían miedo, no creyendo que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fuese discípulo”. Pero aquí aparece el ministerio de Bernabé como su “Hermano Mayor”.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613" y="0"/>
            <a:ext cx="6636774" cy="475833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253613" y="4558917"/>
            <a:ext cx="1991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8107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5"/>
            <a:ext cx="9144001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Canto “Bienvenido, bienvenido”;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#531 “La Familia de Dios”; #530 “Somos un pequeño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pueblo muy feliz”; 529 “Iglesia de Cristo”.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-2" y="0"/>
            <a:ext cx="9144001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SERVICIO DE CANTO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785104"/>
            <a:ext cx="9143999" cy="507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3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7308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“Entonces Bernabé, tomándole, lo trajo a los apóstoles, y les contó cómo Saulo había visto en el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camino al Señor, el cual le había hablado, y cómo en Damasco había hablado valerosamente en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el nombre de Jesús” (Hechos 9:26,27).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9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57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5132805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Él hizo sentir a Pablo aceptado, valorado y lo integró a la iglesia. Es justamente el ministerio que debe desarrollar cada miembro cuando llegan los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nuevos creyentes.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512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66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30185"/>
            <a:ext cx="9144793" cy="679762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5058695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INFORME SECRETARIAL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23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73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REPASO DE LA LECCIÓN # 9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7473"/>
            <a:ext cx="5368412" cy="621236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368412" y="717473"/>
            <a:ext cx="3775588" cy="34778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4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UNA VIDA  DE </a:t>
            </a:r>
          </a:p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ALABANZA</a:t>
            </a:r>
          </a:p>
          <a:p>
            <a:pPr algn="ctr"/>
            <a:endParaRPr lang="es-MX" sz="4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8412" y="4204934"/>
            <a:ext cx="3758372" cy="265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09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68065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“Cuando una persona recibe el bautismo, abandona relaciones con algunos amigos y socios,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conexiones de larga data con ciertas organizaciones, [...]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CONCLUSIÓN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84775"/>
            <a:ext cx="9144001" cy="456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28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4607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Ahora se enfrenta a experiencias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desconocidas y alberga dudas sobre la decisión que ha tomado. Reconociendo esta realidad, la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iglesia debe hacer frente a sus necesidades de reforzamiento, amor, seguridad y apoyo”.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8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5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73812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Seamos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instrumentos de bendición para conservar a nuestros nuevos miembros y a los que ya están en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 fe. Sobre todo, a los jóvenes de nuestra iglesia.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7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6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69092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#531 “LA FAMILIA DE DIOS”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-15683"/>
            <a:ext cx="9144000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1026" name="Picture 2" descr="https://sites.google.com/site/classesdereligion/_/rsrc/1433461050802/tema-la-iglesia-es-la-familia-de-los-hijos-de-dios/igelesias.jpg?height=400&amp;width=3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384" y="1092312"/>
            <a:ext cx="4563232" cy="576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0" y="1092312"/>
            <a:ext cx="2290383" cy="5765688"/>
          </a:xfrm>
          <a:prstGeom prst="rect">
            <a:avLst/>
          </a:prstGeom>
          <a:solidFill>
            <a:srgbClr val="33CC33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6853616" y="1092312"/>
            <a:ext cx="2290384" cy="5765688"/>
          </a:xfrm>
          <a:prstGeom prst="rect">
            <a:avLst/>
          </a:prstGeom>
          <a:solidFill>
            <a:srgbClr val="33CC33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9478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6626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923071" y="558965"/>
            <a:ext cx="49702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ORACIÓN FINAL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51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14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-1" y="6297561"/>
            <a:ext cx="4601497" cy="42770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7696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427703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ORACIÓN DE RODILLAS</a:t>
            </a:r>
            <a:endParaRPr lang="es-MX" sz="40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29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2286"/>
            <a:ext cx="9144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Hechos 9:26,27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934"/>
            <a:ext cx="9144000" cy="5232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LECTURA BÍBLICA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45506"/>
            <a:ext cx="9144001" cy="581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50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82814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smtClean="0">
                <a:latin typeface="Arial Black" panose="020B0A04020102020204" pitchFamily="34" charset="0"/>
              </a:rPr>
              <a:t>Motivar a los miembros para recibir a los nuevos conversos de una manera amigable, de tal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forma, que les brindemos un ambiente de familia, y así puedan permanecer en la iglesia.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20"/>
            <a:ext cx="9144001" cy="468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9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59542" y="899651"/>
            <a:ext cx="7624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INTRODUCCIÓN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914398" y="1957454"/>
            <a:ext cx="789038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b="1" dirty="0">
                <a:latin typeface="Arial Black" panose="020B0A04020102020204" pitchFamily="34" charset="0"/>
              </a:rPr>
              <a:t>Un estudio hecho por la Asociación general en 2011 revela los porcentajes de pérdida de </a:t>
            </a:r>
            <a:r>
              <a:rPr lang="es-MX" sz="2800" b="1" dirty="0" smtClean="0">
                <a:latin typeface="Arial Black" panose="020B0A04020102020204" pitchFamily="34" charset="0"/>
              </a:rPr>
              <a:t>acuerdo a </a:t>
            </a:r>
            <a:r>
              <a:rPr lang="es-MX" sz="2800" b="1" dirty="0">
                <a:latin typeface="Arial Black" panose="020B0A04020102020204" pitchFamily="34" charset="0"/>
              </a:rPr>
              <a:t>la edad</a:t>
            </a:r>
            <a:r>
              <a:rPr lang="es-MX" sz="2800" b="1" dirty="0" smtClean="0">
                <a:latin typeface="Arial Black" panose="020B0A04020102020204" pitchFamily="34" charset="0"/>
              </a:rPr>
              <a:t>:</a:t>
            </a:r>
          </a:p>
          <a:p>
            <a:endParaRPr lang="es-MX" sz="2800" b="1" dirty="0">
              <a:latin typeface="Arial Black" panose="020B0A04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s-MX" sz="2800" b="1" dirty="0" smtClean="0">
                <a:latin typeface="Arial Black" panose="020B0A04020102020204" pitchFamily="34" charset="0"/>
              </a:rPr>
              <a:t> </a:t>
            </a:r>
            <a:r>
              <a:rPr lang="es-MX" sz="2800" b="1" dirty="0">
                <a:latin typeface="Arial Black" panose="020B0A04020102020204" pitchFamily="34" charset="0"/>
              </a:rPr>
              <a:t>Adultos jóvenes = 62.55 %.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s-MX" sz="2800" b="1" dirty="0" smtClean="0">
                <a:latin typeface="Arial Black" panose="020B0A04020102020204" pitchFamily="34" charset="0"/>
              </a:rPr>
              <a:t> </a:t>
            </a:r>
            <a:r>
              <a:rPr lang="es-MX" sz="2800" b="1" dirty="0">
                <a:latin typeface="Arial Black" panose="020B0A04020102020204" pitchFamily="34" charset="0"/>
              </a:rPr>
              <a:t>Mediana edad = 34.52 %.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s-MX" sz="2800" b="1" dirty="0" smtClean="0">
                <a:latin typeface="Arial Black" panose="020B0A04020102020204" pitchFamily="34" charset="0"/>
              </a:rPr>
              <a:t> </a:t>
            </a:r>
            <a:r>
              <a:rPr lang="es-MX" sz="2800" b="1" dirty="0">
                <a:latin typeface="Arial Black" panose="020B0A04020102020204" pitchFamily="34" charset="0"/>
              </a:rPr>
              <a:t>Niños (Nunca bautizados) = 1.27 %.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s-MX" sz="2800" b="1" dirty="0" smtClean="0">
                <a:latin typeface="Arial Black" panose="020B0A04020102020204" pitchFamily="34" charset="0"/>
              </a:rPr>
              <a:t> </a:t>
            </a:r>
            <a:r>
              <a:rPr lang="es-MX" sz="2800" b="1" dirty="0">
                <a:latin typeface="Arial Black" panose="020B0A04020102020204" pitchFamily="34" charset="0"/>
              </a:rPr>
              <a:t>Vejez = 0.13 %</a:t>
            </a:r>
          </a:p>
        </p:txBody>
      </p:sp>
    </p:spTree>
    <p:extLst>
      <p:ext uri="{BB962C8B-B14F-4D97-AF65-F5344CB8AC3E}">
        <p14:creationId xmlns:p14="http://schemas.microsoft.com/office/powerpoint/2010/main" val="69740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19118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“Hay que tratar con paciencia y ternura a los recién llegados a la fe, y los miembros más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antiguos de la iglesia tienen el deber de encontrar la forma de proporcionar ayuda, simpatía e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instrucción para los que han salido de otras iglesias por amor a la verdad,[...]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1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89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La iglesia tiene la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responsabilidad de asistir a esas almas que han ido en pos de los primeros rayos de luz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recibidos; y si los miembros de la iglesia descuidan este deber serán infieles al cometido que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Dios les ha dado” (El evangelismo, 258).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4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68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752</Words>
  <Application>Microsoft Office PowerPoint</Application>
  <PresentationFormat>Presentación en pantalla (4:3)</PresentationFormat>
  <Paragraphs>75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6" baseType="lpstr">
      <vt:lpstr>Arial</vt:lpstr>
      <vt:lpstr>Arial Black</vt:lpstr>
      <vt:lpstr>Calibri</vt:lpstr>
      <vt:lpstr>Calibri Light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30</cp:revision>
  <dcterms:created xsi:type="dcterms:W3CDTF">2022-08-22T21:46:05Z</dcterms:created>
  <dcterms:modified xsi:type="dcterms:W3CDTF">2022-08-25T16:18:30Z</dcterms:modified>
</cp:coreProperties>
</file>