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78" r:id="rId4"/>
    <p:sldId id="264" r:id="rId5"/>
    <p:sldId id="265" r:id="rId6"/>
    <p:sldId id="257" r:id="rId7"/>
    <p:sldId id="259" r:id="rId8"/>
    <p:sldId id="261" r:id="rId9"/>
    <p:sldId id="262" r:id="rId10"/>
    <p:sldId id="260" r:id="rId11"/>
    <p:sldId id="279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82" r:id="rId22"/>
    <p:sldId id="283" r:id="rId23"/>
    <p:sldId id="284" r:id="rId24"/>
    <p:sldId id="285" r:id="rId25"/>
    <p:sldId id="286" r:id="rId26"/>
    <p:sldId id="275" r:id="rId27"/>
    <p:sldId id="281" r:id="rId28"/>
    <p:sldId id="276" r:id="rId29"/>
    <p:sldId id="277" r:id="rId30"/>
    <p:sldId id="280" r:id="rId31"/>
  </p:sldIdLst>
  <p:sldSz cx="9144000" cy="6858000" type="screen4x3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FF"/>
    <a:srgbClr val="99FFCC"/>
    <a:srgbClr val="FFFF66"/>
    <a:srgbClr val="CC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5" d="100"/>
          <a:sy n="65" d="100"/>
        </p:scale>
        <p:origin x="147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819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s-ES" smtClean="0"/>
              <a:t>Haga clic para editar el estilo de subtítulo del patrón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A0C04-3C50-4604-AA0B-EB5FA5C70FF2}" type="datetimeFigureOut">
              <a:rPr lang="es-MX" smtClean="0"/>
              <a:t>18/08/2022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EB910-636D-40FB-8F5A-89DB905DDC0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3653359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A0C04-3C50-4604-AA0B-EB5FA5C70FF2}" type="datetimeFigureOut">
              <a:rPr lang="es-MX" smtClean="0"/>
              <a:t>18/08/2022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EB910-636D-40FB-8F5A-89DB905DDC0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1540182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A0C04-3C50-4604-AA0B-EB5FA5C70FF2}" type="datetimeFigureOut">
              <a:rPr lang="es-MX" smtClean="0"/>
              <a:t>18/08/2022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EB910-636D-40FB-8F5A-89DB905DDC0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704256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A0C04-3C50-4604-AA0B-EB5FA5C70FF2}" type="datetimeFigureOut">
              <a:rPr lang="es-MX" smtClean="0"/>
              <a:t>18/08/2022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EB910-636D-40FB-8F5A-89DB905DDC0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5180022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A0C04-3C50-4604-AA0B-EB5FA5C70FF2}" type="datetimeFigureOut">
              <a:rPr lang="es-MX" smtClean="0"/>
              <a:t>18/08/2022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EB910-636D-40FB-8F5A-89DB905DDC0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4235357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A0C04-3C50-4604-AA0B-EB5FA5C70FF2}" type="datetimeFigureOut">
              <a:rPr lang="es-MX" smtClean="0"/>
              <a:t>18/08/2022</a:t>
            </a:fld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EB910-636D-40FB-8F5A-89DB905DDC0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0800277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A0C04-3C50-4604-AA0B-EB5FA5C70FF2}" type="datetimeFigureOut">
              <a:rPr lang="es-MX" smtClean="0"/>
              <a:t>18/08/2022</a:t>
            </a:fld>
            <a:endParaRPr lang="es-MX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EB910-636D-40FB-8F5A-89DB905DDC0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8614028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A0C04-3C50-4604-AA0B-EB5FA5C70FF2}" type="datetimeFigureOut">
              <a:rPr lang="es-MX" smtClean="0"/>
              <a:t>18/08/2022</a:t>
            </a:fld>
            <a:endParaRPr lang="es-MX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EB910-636D-40FB-8F5A-89DB905DDC0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9773001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A0C04-3C50-4604-AA0B-EB5FA5C70FF2}" type="datetimeFigureOut">
              <a:rPr lang="es-MX" smtClean="0"/>
              <a:t>18/08/2022</a:t>
            </a:fld>
            <a:endParaRPr lang="es-MX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EB910-636D-40FB-8F5A-89DB905DDC0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9275120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A0C04-3C50-4604-AA0B-EB5FA5C70FF2}" type="datetimeFigureOut">
              <a:rPr lang="es-MX" smtClean="0"/>
              <a:t>18/08/2022</a:t>
            </a:fld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EB910-636D-40FB-8F5A-89DB905DDC0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0425767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s-MX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A0C04-3C50-4604-AA0B-EB5FA5C70FF2}" type="datetimeFigureOut">
              <a:rPr lang="es-MX" smtClean="0"/>
              <a:t>18/08/2022</a:t>
            </a:fld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EB910-636D-40FB-8F5A-89DB905DDC0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7193568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EA0C04-3C50-4604-AA0B-EB5FA5C70FF2}" type="datetimeFigureOut">
              <a:rPr lang="es-MX" smtClean="0"/>
              <a:t>18/08/2022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AEB910-636D-40FB-8F5A-89DB905DDC0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2848654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0" y="-1"/>
            <a:ext cx="9144000" cy="646331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s-MX" sz="3600" b="1" dirty="0" smtClean="0">
                <a:latin typeface="Arial Black" panose="020B0A04020102020204" pitchFamily="34" charset="0"/>
              </a:rPr>
              <a:t>EDUCANDO PARA LA ETERNIDAD</a:t>
            </a:r>
            <a:endParaRPr lang="es-MX" sz="3600" b="1" dirty="0">
              <a:latin typeface="Arial Black" panose="020B0A040201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34" y="5858301"/>
            <a:ext cx="1160059" cy="1160059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1255593" y="5858301"/>
            <a:ext cx="111229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200" b="1" dirty="0" smtClean="0">
                <a:latin typeface="Arial Black" panose="020B0A04020102020204" pitchFamily="34" charset="0"/>
              </a:rPr>
              <a:t>ESCUELA SABÁTICA</a:t>
            </a:r>
          </a:p>
          <a:p>
            <a:r>
              <a:rPr lang="es-MX" sz="3200" b="1" dirty="0" smtClean="0">
                <a:latin typeface="Arial Black" panose="020B0A04020102020204" pitchFamily="34" charset="0"/>
              </a:rPr>
              <a:t>IGLESIA ADVENTISTA DEL 7° DÍA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0565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334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84775"/>
            <a:ext cx="9144000" cy="461665"/>
          </a:xfrm>
          <a:prstGeom prst="rect">
            <a:avLst/>
          </a:prstGeom>
          <a:solidFill>
            <a:srgbClr val="CCFFFF"/>
          </a:solidFill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#591 “Todo es bello en el hogar”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HIMNO DE ALABANZA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046440"/>
            <a:ext cx="9163497" cy="5811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032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30185"/>
            <a:ext cx="9144793" cy="6797629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0" y="4804010"/>
            <a:ext cx="9144000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latin typeface="Arial Black" panose="020B0A04020102020204" pitchFamily="34" charset="0"/>
              </a:rPr>
              <a:t>INFORME SECRETARIAL</a:t>
            </a:r>
            <a:endParaRPr lang="es-MX" sz="36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9847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367320"/>
            <a:ext cx="91440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Para los creyentes en Cristo, la educación cristiana, es realmente un instrumento </a:t>
            </a:r>
          </a:p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para salir de </a:t>
            </a:r>
            <a:r>
              <a:rPr lang="es-MX" sz="2800" b="1" dirty="0" smtClean="0">
                <a:latin typeface="Arial Black" panose="020B0A04020102020204" pitchFamily="34" charset="0"/>
              </a:rPr>
              <a:t>las tinieblas a </a:t>
            </a:r>
            <a:r>
              <a:rPr lang="es-MX" sz="2800" b="1" smtClean="0">
                <a:latin typeface="Arial Black" panose="020B0A04020102020204" pitchFamily="34" charset="0"/>
              </a:rPr>
              <a:t>la luz.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9181633" cy="5220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6713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713744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 Como la ley que conduce a los niños a la instrucción primaria es una ley redentora, nosotros entendemos que la educación sustentada en los principios bíblicos, es una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educación redentora: la educación cristiana permite a todo creyente romper las cadenas del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pecado y la ignorancia y llegar a la luz admirable de Cristo. 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713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705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NUEVO</a:t>
            </a:r>
            <a:r>
              <a:rPr lang="es-MX" sz="3600" b="1" dirty="0" smtClean="0">
                <a:latin typeface="Arial Black" panose="020B0A04020102020204" pitchFamily="34" charset="0"/>
              </a:rPr>
              <a:t> </a:t>
            </a:r>
            <a:r>
              <a:rPr lang="es-MX" sz="36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HORIZONTE</a:t>
            </a:r>
            <a:endParaRPr lang="es-MX" sz="3600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646330"/>
            <a:ext cx="9144000" cy="46166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MEJORAMIENTO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0" y="6305266"/>
            <a:ext cx="9144000" cy="523220"/>
          </a:xfrm>
          <a:prstGeom prst="rect">
            <a:avLst/>
          </a:prstGeom>
          <a:solidFill>
            <a:srgbClr val="FF99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APROVECHAR BIEN EL TIEMPO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07995"/>
            <a:ext cx="9144000" cy="5197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055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825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160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47484"/>
            <a:ext cx="9144001" cy="8052620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221225" y="1991031"/>
            <a:ext cx="2231701" cy="1015663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s-MX" sz="60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#325</a:t>
            </a:r>
            <a:endParaRPr lang="es-MX" sz="60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0" y="0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54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HIMNO ESPECIAL</a:t>
            </a:r>
            <a:endParaRPr lang="es-MX" sz="54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4916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799674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"En la escuela de la vida futura no se hallarán todas las condiciones de la primera escuela del Edén. Ningún árbol del conocimiento del bien y del mal ofrecerá oportunidad de injusticia. Todos los caracteres han resistido la prueba del mal y, han dejado de ser susceptibles a su poder."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La</a:t>
            </a:r>
            <a:r>
              <a:rPr lang="es-MX" sz="2000" b="1" dirty="0">
                <a:latin typeface="Arial Black" panose="020B0A04020102020204" pitchFamily="34" charset="0"/>
              </a:rPr>
              <a:t> </a:t>
            </a:r>
            <a:r>
              <a:rPr lang="es-MX" sz="2000" b="1" dirty="0" smtClean="0">
                <a:latin typeface="Arial Black" panose="020B0A04020102020204" pitchFamily="34" charset="0"/>
              </a:rPr>
              <a:t>educación, p. 292. 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44001" cy="4745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5712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MISIONERO MUNDIAL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4774"/>
            <a:ext cx="9144000" cy="6273225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5991367" y="1173707"/>
            <a:ext cx="1362874" cy="46166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s-MX" sz="2400" b="1" dirty="0" smtClean="0">
                <a:latin typeface="Arial Black" panose="020B0A04020102020204" pitchFamily="34" charset="0"/>
              </a:rPr>
              <a:t>KARLA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1092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778443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“En la escuela del más allá se desarrollará toda facultad y toda aptitud aumentará. Se llevarán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adelante las mayores empresas, se lograrán las más elevadas aspiraciones y se realizarán las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mayores ambiciones.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736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412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84774"/>
            <a:ext cx="9144000" cy="400110"/>
          </a:xfrm>
          <a:prstGeom prst="rect">
            <a:avLst/>
          </a:prstGeom>
          <a:solidFill>
            <a:srgbClr val="CCFFFF"/>
          </a:solidFill>
        </p:spPr>
        <p:txBody>
          <a:bodyPr wrap="square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#531 “LA FAMILIA DE DIOS”, #596 “EDIFICAMOS FAMILIAS”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-1"/>
            <a:ext cx="9144000" cy="584775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SERVICIO DE CANTO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84884"/>
            <a:ext cx="9146032" cy="5873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761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721831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Y aún se levantarán nuevas alturas a las cuales llegar, nuevas verdades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que comprender nuevos objetos que despertarán las facultades del cuerpo, la mente, el alma.”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La educación, p. 296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9144001" cy="4671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080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549676"/>
            <a:ext cx="9144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El libro La educación de Elena White, p. 296 señala: "Qué campo se abrirá allí a nuestro estudio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cuando se quite el velo que oscurece nuestra vista y nuestros ojos contemplen ese mundo de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belleza del cual ahora tenemos vislumbres por medio del microscopio;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549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629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764095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cuando contemplemos las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glorias de los cielos estudiados ahora por medio del telescopio; cuando, borrada la mancha del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pecado, toda la tierra aparezca en la hermosura de Jehová nuestro Dios.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4001" cy="4705975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-1" y="0"/>
            <a:ext cx="1474838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306061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194342"/>
            <a:ext cx="91440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Allí el estudiante de la</a:t>
            </a:r>
          </a:p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ciencia podrá leer los informes de la creación, sin hallar señales de la ley del mal.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5725" y="0"/>
            <a:ext cx="9237792" cy="5043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5270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232823"/>
            <a:ext cx="91440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Escuchará la música de las voces de la naturaleza y no descubrirá ninguna nota de llanto ni voz de dolor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9144001" cy="5106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8118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288340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En todas las cosas creadas descubrirá el nombre de Dios escrito en grandes caracteres y ni en la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tierra ni en el mar, ni en el cielo, quedará señal del mal.”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243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242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93746"/>
            <a:ext cx="9144000" cy="523220"/>
          </a:xfrm>
          <a:prstGeom prst="rect">
            <a:avLst/>
          </a:prstGeom>
          <a:solidFill>
            <a:srgbClr val="CCFFFF"/>
          </a:solidFill>
        </p:spPr>
        <p:txBody>
          <a:bodyPr wrap="square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#327 “Jerusalén mi amado hogar”. 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8971"/>
            <a:ext cx="9144000" cy="584775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HIMNO FINAL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116965"/>
            <a:ext cx="9144001" cy="5752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14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236364" cy="6858000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5032890" y="2274838"/>
            <a:ext cx="3628622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4800" b="1" dirty="0" smtClean="0">
                <a:latin typeface="Arial Black" panose="020B0A04020102020204" pitchFamily="34" charset="0"/>
              </a:rPr>
              <a:t>ORACIÓN </a:t>
            </a:r>
          </a:p>
          <a:p>
            <a:pPr algn="ctr"/>
            <a:r>
              <a:rPr lang="es-MX" sz="4800" b="1" dirty="0" smtClean="0">
                <a:latin typeface="Arial Black" panose="020B0A04020102020204" pitchFamily="34" charset="0"/>
              </a:rPr>
              <a:t>DE</a:t>
            </a:r>
          </a:p>
          <a:p>
            <a:pPr algn="ctr"/>
            <a:r>
              <a:rPr lang="es-MX" sz="4800" b="1" dirty="0" smtClean="0">
                <a:latin typeface="Arial Black" panose="020B0A04020102020204" pitchFamily="34" charset="0"/>
              </a:rPr>
              <a:t>RODILLAS</a:t>
            </a:r>
            <a:endParaRPr lang="es-MX" sz="48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3642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-1"/>
            <a:ext cx="9144000" cy="584775"/>
          </a:xfrm>
          <a:prstGeom prst="rect">
            <a:avLst/>
          </a:prstGeom>
          <a:solidFill>
            <a:srgbClr val="99FF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VERSÍCULO PARA MEMORIZAR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4774"/>
            <a:ext cx="9144000" cy="6273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9101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-1"/>
            <a:ext cx="9144000" cy="64633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latin typeface="Arial Black" panose="020B0A04020102020204" pitchFamily="34" charset="0"/>
              </a:rPr>
              <a:t>REPASO DE LA LECCION # 8</a:t>
            </a:r>
            <a:endParaRPr lang="es-MX" sz="36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6330"/>
            <a:ext cx="5047926" cy="6212362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5047926" y="646329"/>
            <a:ext cx="4096074" cy="255454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es-MX" sz="40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4000" b="1" dirty="0" smtClean="0">
                <a:latin typeface="Arial Black" panose="020B0A04020102020204" pitchFamily="34" charset="0"/>
              </a:rPr>
              <a:t>VIENDO AL INVISIBLE</a:t>
            </a:r>
          </a:p>
          <a:p>
            <a:pPr algn="ctr"/>
            <a:endParaRPr lang="es-MX" sz="4000" b="1" dirty="0">
              <a:latin typeface="Arial Black" panose="020B0A040201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7926" y="3200874"/>
            <a:ext cx="4096074" cy="2285526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5047926" y="5486400"/>
            <a:ext cx="4096073" cy="137229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600964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4339988" y="232012"/>
            <a:ext cx="13514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 smtClean="0"/>
              <a:t>BIENVENIDA</a:t>
            </a:r>
            <a:endParaRPr lang="es-MX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1935677" y="2683823"/>
            <a:ext cx="53201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000" b="1" dirty="0" smtClean="0">
                <a:latin typeface="Arial Black" panose="020B0A04020102020204" pitchFamily="34" charset="0"/>
              </a:rPr>
              <a:t>BIENVENIDOS</a:t>
            </a:r>
            <a:endParaRPr lang="es-MX" sz="40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5842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4144297" y="663678"/>
            <a:ext cx="478368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44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FELIZ SÁBADO</a:t>
            </a:r>
            <a:endParaRPr lang="es-MX" sz="44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3941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473005"/>
            <a:ext cx="91440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Isaías 54:13 “Y todos tus hijos serán enseñados por Jehová; y se multiplicará la paz de tus hijos”.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13647"/>
            <a:ext cx="9144000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LECTURA BÍBLICA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6866"/>
            <a:ext cx="9144000" cy="4977519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0" y="536865"/>
            <a:ext cx="1283110" cy="369332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437489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646331"/>
            <a:ext cx="9144001" cy="6211669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-2" y="0"/>
            <a:ext cx="9144001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latin typeface="Arial Black" panose="020B0A04020102020204" pitchFamily="34" charset="0"/>
              </a:rPr>
              <a:t>ORACIÓN DE RODILLAS</a:t>
            </a:r>
            <a:endParaRPr lang="es-MX" sz="36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957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1131124" y="1228397"/>
            <a:ext cx="6881751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A la luz de la Biblia y del Espíritu de Profecía, el hogar, la iglesia y la escuela son los lugares</a:t>
            </a:r>
          </a:p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apropiados para que nuestros hijos reciban la educación correcta. Estos lugares combinados</a:t>
            </a:r>
          </a:p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proporcionan un ambiente eficaz para forjar caracteres para esta vida y para la eternidad.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252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611231"/>
            <a:ext cx="91440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Hoy, más que nunca; Dios desea que el hogar, la escuela y la iglesia se unan para formar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ciudadanos conforme a su corazón y que se preparen para el encuentro con el Maestro cuando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regrese por segunda vez, a reunir a quienes serán los estudiantes matriculados en la escuela del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cielo por toda la eternidad.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INTRODUCCIÓN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3220"/>
            <a:ext cx="9144000" cy="4088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1284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1072555"/>
            <a:ext cx="3767026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"La verdadera educación significa más que la prosecución de un determinado curso de estudio.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Significa más que una preparación para la vida actual, abarca todo el ser y todo el periodo de la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existencia accesible al hombre.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7026" y="-1"/>
            <a:ext cx="5926813" cy="7492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006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0" y="4443318"/>
            <a:ext cx="9144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dirty="0" smtClean="0"/>
              <a:t> </a:t>
            </a:r>
            <a:r>
              <a:rPr lang="es-MX" sz="2400" b="1" dirty="0" smtClean="0">
                <a:latin typeface="Arial Black" panose="020B0A04020102020204" pitchFamily="34" charset="0"/>
              </a:rPr>
              <a:t>Es el desarrollo de las facultades físicas, mentales 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y espirituales.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Prepara al estudiante para servir en este mundo y para un gozo mayor proporcionado por un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servicio más amplio en el mundo venidero.” 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La educación, p. 11. 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443318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0" y="4073986"/>
            <a:ext cx="91440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148406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202</TotalTime>
  <Words>685</Words>
  <Application>Microsoft Office PowerPoint</Application>
  <PresentationFormat>Presentación en pantalla (4:3)</PresentationFormat>
  <Paragraphs>70</Paragraphs>
  <Slides>30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30</vt:i4>
      </vt:variant>
    </vt:vector>
  </HeadingPairs>
  <TitlesOfParts>
    <vt:vector size="35" baseType="lpstr">
      <vt:lpstr>Arial</vt:lpstr>
      <vt:lpstr>Arial Black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jmgonzalez_61@hotmail.com</dc:creator>
  <cp:lastModifiedBy>jmgonzalez_61@hotmail.com</cp:lastModifiedBy>
  <cp:revision>27</cp:revision>
  <dcterms:created xsi:type="dcterms:W3CDTF">2022-08-17T20:43:02Z</dcterms:created>
  <dcterms:modified xsi:type="dcterms:W3CDTF">2022-08-18T12:34:54Z</dcterms:modified>
</cp:coreProperties>
</file>