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6" r:id="rId5"/>
    <p:sldId id="265" r:id="rId6"/>
    <p:sldId id="257" r:id="rId7"/>
    <p:sldId id="261" r:id="rId8"/>
    <p:sldId id="263" r:id="rId9"/>
    <p:sldId id="264" r:id="rId10"/>
    <p:sldId id="262" r:id="rId11"/>
    <p:sldId id="260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9" r:id="rId22"/>
    <p:sldId id="280" r:id="rId23"/>
    <p:sldId id="276" r:id="rId24"/>
    <p:sldId id="277" r:id="rId25"/>
    <p:sldId id="278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CC00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2890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1469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3791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6177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1876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81897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9729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453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3679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2698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551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90ABF-C8EB-40F9-A6C1-E1A696F0D125}" type="datetimeFigureOut">
              <a:rPr lang="es-MX" smtClean="0"/>
              <a:t>16/12/2021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3A24E-DD5D-45E4-87A6-335CBC91055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092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RECONOCIENDO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al </a:t>
            </a:r>
            <a:r>
              <a:rPr lang="es-MX" sz="2400" b="1" dirty="0">
                <a:latin typeface="Arial Black" panose="020B0A04020102020204" pitchFamily="34" charset="0"/>
              </a:rPr>
              <a:t>Creador y Sustentador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9" y="5758842"/>
            <a:ext cx="977552" cy="97755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537855" y="5758842"/>
            <a:ext cx="85066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663"/>
            <a:ext cx="9144000" cy="4743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568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3220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68 “Todo lo que ha creado </a:t>
            </a:r>
            <a:r>
              <a:rPr lang="es-MX" sz="2400" b="1" dirty="0" smtClean="0">
                <a:latin typeface="Arial Black" panose="020B0A04020102020204" pitchFamily="34" charset="0"/>
              </a:rPr>
              <a:t>Dios”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HIMNO DE ALABANZA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31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>
                <a:latin typeface="Arial Black" panose="020B0A04020102020204" pitchFamily="34" charset="0"/>
              </a:rPr>
              <a:t>3. </a:t>
            </a:r>
            <a:r>
              <a:rPr lang="es-MX" sz="2800" b="1" dirty="0">
                <a:latin typeface="Arial Black" panose="020B0A04020102020204" pitchFamily="34" charset="0"/>
              </a:rPr>
              <a:t>La gratitud nos proporciona fortaleza espiritual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90487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Dedique su mente a las cosas espirituales, evite que su mente se espacie en sus problemas. Cultive un </a:t>
            </a:r>
            <a:r>
              <a:rPr lang="es-MX" sz="2400" b="1" dirty="0" smtClean="0">
                <a:latin typeface="Arial Black" panose="020B0A04020102020204" pitchFamily="34" charset="0"/>
              </a:rPr>
              <a:t>espíritu </a:t>
            </a:r>
            <a:r>
              <a:rPr lang="es-MX" sz="2400" b="1" dirty="0">
                <a:latin typeface="Arial Black" panose="020B0A04020102020204" pitchFamily="34" charset="0"/>
              </a:rPr>
              <a:t>contento y alegre. Usted habla demasiado de cosas </a:t>
            </a:r>
            <a:r>
              <a:rPr lang="es-MX" sz="2400" b="1" dirty="0" smtClean="0">
                <a:latin typeface="Arial Black" panose="020B0A04020102020204" pitchFamily="34" charset="0"/>
              </a:rPr>
              <a:t>intrascendentes</a:t>
            </a:r>
            <a:r>
              <a:rPr lang="es-MX" sz="2400" b="1" dirty="0">
                <a:latin typeface="Arial Black" panose="020B0A04020102020204" pitchFamily="34" charset="0"/>
              </a:rPr>
              <a:t>. Con esto no obtiene fuerza espiritual.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7"/>
            <a:ext cx="9144000" cy="3950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69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07336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Si la energía gastada en conversación la dedicara a la oración, recibiría fuerza espiritual y alabaría a Dios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en su corazón. (Testimonio para la Iglesia, t2, p.410)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7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8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4"/>
            <a:ext cx="9144000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INVERSIÓN</a:t>
            </a:r>
            <a:endParaRPr lang="es-MX" sz="20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334780"/>
            <a:ext cx="9144000" cy="523220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SINTIENDO LA MANO DE DIOS EN MI VIDA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240" y="1106486"/>
            <a:ext cx="6195870" cy="522980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975212" y="5964072"/>
            <a:ext cx="409432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704343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4. La gratitud nos permite hacer un compromiso con la misión de la iglesia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727139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espera un servicio personal de cada uno de aquellos a quienes ha confiado el conocimiento de la verdad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para este tiempo. No todos pueden salir como misioneros a los países extranjeros, pero todos pueden ser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misioneros en su propio ambiente para sus familias y su vecindario. (Servicio Cristiano, p.14).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389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33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98163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Adoremos al Señor con el himno # 65 “El mundo es de mi Dios”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 ESPECIAL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1660"/>
            <a:ext cx="9144000" cy="584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23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MISIONERO MUNDIAL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634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5. La gratitud nos infunde confianza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049672" y="815262"/>
            <a:ext cx="407576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confianza trae enormes satisfacciones, podemos compartir las bendiciones recibidas de Dios, si vivimos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plenamente en Jesús, el toque permanente de Cristo infunde vitalidad, tranquilidad, confianza y fuerza.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(Ministerio </a:t>
            </a:r>
            <a:r>
              <a:rPr lang="es-MX" sz="2400" b="1" dirty="0">
                <a:latin typeface="Arial Black" panose="020B0A04020102020204" pitchFamily="34" charset="0"/>
              </a:rPr>
              <a:t>de Curación, p.234)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8"/>
            <a:ext cx="5049673" cy="633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079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30185"/>
            <a:ext cx="9144793" cy="679762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959928"/>
            <a:ext cx="9144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 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572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6. La gratitud nos llena de amor y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gozo </a:t>
            </a:r>
            <a:r>
              <a:rPr lang="es-MX" sz="2800" b="1" dirty="0">
                <a:latin typeface="Arial Black" panose="020B0A04020102020204" pitchFamily="34" charset="0"/>
              </a:rPr>
              <a:t>por la vida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4740855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nos ha concedido el privilegio de llegar a ser participantes de la naturaleza divina, y esto constituye el </a:t>
            </a:r>
            <a:r>
              <a:rPr lang="es-MX" sz="2400" b="1" dirty="0" smtClean="0">
                <a:latin typeface="Arial Black" panose="020B0A04020102020204" pitchFamily="34" charset="0"/>
              </a:rPr>
              <a:t>honor </a:t>
            </a:r>
            <a:r>
              <a:rPr lang="es-MX" sz="2400" b="1" dirty="0">
                <a:latin typeface="Arial Black" panose="020B0A04020102020204" pitchFamily="34" charset="0"/>
              </a:rPr>
              <a:t>más elevado y el gozo más grande que Dios pueda derramar sobre cada uno de sus </a:t>
            </a:r>
            <a:r>
              <a:rPr lang="es-MX" sz="2400" b="1" dirty="0" smtClean="0">
                <a:latin typeface="Arial Black" panose="020B0A04020102020204" pitchFamily="34" charset="0"/>
              </a:rPr>
              <a:t>hijos.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4107"/>
            <a:ext cx="9144000" cy="37867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0" y="4365120"/>
            <a:ext cx="914399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5308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8866" y="0"/>
            <a:ext cx="106589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29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699" y="0"/>
            <a:ext cx="4776716" cy="500872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4661729"/>
            <a:ext cx="9144000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Ellos serán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llevados más cerca de su Creador al participar en su obra de amor. El cielo ha de ser reflejado en el carácter del cristiano.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(Un llamado al evangelismo médico, p.21</a:t>
            </a:r>
            <a:r>
              <a:rPr lang="es-MX" sz="2800" b="1" dirty="0" smtClean="0">
                <a:latin typeface="Arial Black" panose="020B0A04020102020204" pitchFamily="34" charset="0"/>
              </a:rPr>
              <a:t>)</a:t>
            </a:r>
          </a:p>
          <a:p>
            <a:pPr algn="ctr"/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491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51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nos da sus bendiciones para que aprendamos a compartir de lo que recibimos. El acto de recibir y dar </a:t>
            </a:r>
            <a:r>
              <a:rPr lang="es-MX" sz="2400" b="1" dirty="0" smtClean="0">
                <a:latin typeface="Arial Black" panose="020B0A04020102020204" pitchFamily="34" charset="0"/>
              </a:rPr>
              <a:t>es </a:t>
            </a:r>
            <a:r>
              <a:rPr lang="es-MX" sz="2400" b="1" dirty="0">
                <a:latin typeface="Arial Black" panose="020B0A04020102020204" pitchFamily="34" charset="0"/>
              </a:rPr>
              <a:t>parte de la intención transformadora de Dios.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CONCLUSIÓN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18"/>
            <a:ext cx="9144000" cy="495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245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18415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Gracias Señor, gracias por todo, que tu Santo Espíritu nos </a:t>
            </a:r>
            <a:r>
              <a:rPr lang="es-MX" sz="2400" b="1" dirty="0" smtClean="0">
                <a:latin typeface="Arial Black" panose="020B0A04020102020204" pitchFamily="34" charset="0"/>
              </a:rPr>
              <a:t>recuerde </a:t>
            </a:r>
            <a:r>
              <a:rPr lang="es-MX" sz="2400" b="1" dirty="0">
                <a:latin typeface="Arial Black" panose="020B0A04020102020204" pitchFamily="34" charset="0"/>
              </a:rPr>
              <a:t>siempre todas tus bendiciones para que nuestra vida rebose de gratitud y reconocimiento a Dios.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2918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7165075" y="4814822"/>
            <a:ext cx="197892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9804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55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REPASO DE LA LECCIÓN # 12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669771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669771" y="706603"/>
            <a:ext cx="3474229" cy="2492990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DEUTERONOMIO</a:t>
            </a:r>
            <a:r>
              <a:rPr lang="es-MX" sz="3200" b="1" dirty="0" smtClean="0">
                <a:latin typeface="Arial Black" panose="020B0A04020102020204" pitchFamily="34" charset="0"/>
              </a:rPr>
              <a:t> EN EL NUEVO </a:t>
            </a:r>
          </a:p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TESTAMENTO</a:t>
            </a:r>
          </a:p>
          <a:p>
            <a:pPr algn="ctr"/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770" y="3199592"/>
            <a:ext cx="3474229" cy="246422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5669769" y="5663821"/>
            <a:ext cx="3474229" cy="119417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92618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Adoremos al Señor con el himno # 102 “Cordero de Dios”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HIMNO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4884"/>
            <a:ext cx="9144000" cy="58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080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735772" y="1046439"/>
            <a:ext cx="44082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Mi oración es que seamos transformados por el poder de Dios, para ser agradecidos con el Creador y </a:t>
            </a:r>
            <a:r>
              <a:rPr lang="es-MX" sz="3200" b="1" dirty="0" smtClean="0">
                <a:latin typeface="Arial Black" panose="020B0A04020102020204" pitchFamily="34" charset="0"/>
              </a:rPr>
              <a:t>Sustentador </a:t>
            </a:r>
            <a:r>
              <a:rPr lang="es-MX" sz="3200" b="1" dirty="0">
                <a:latin typeface="Arial Black" panose="020B0A04020102020204" pitchFamily="34" charset="0"/>
              </a:rPr>
              <a:t>de todas las cosas.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CC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ORACIÓN FINAL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19"/>
            <a:ext cx="4735774" cy="635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969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4" y="1"/>
            <a:ext cx="524074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1"/>
            <a:ext cx="2047163" cy="685799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287904" y="1"/>
            <a:ext cx="1856095" cy="6857999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7046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4775"/>
            <a:ext cx="9144000" cy="461665"/>
          </a:xfrm>
          <a:prstGeom prst="rect">
            <a:avLst/>
          </a:prstGeom>
          <a:solidFill>
            <a:srgbClr val="FF99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 147 “A Dios sea gloria”, # 372 “Como agradecer”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SERVICIO DE CANTO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6440"/>
            <a:ext cx="9144000" cy="582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770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054" y="461666"/>
            <a:ext cx="4572000" cy="639633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0" y="0"/>
            <a:ext cx="2239054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6811054" y="0"/>
            <a:ext cx="2332945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>
            <a:off x="2239054" y="0"/>
            <a:ext cx="45720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ORACIÓN DE RODILLAS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1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4380637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Efesios 5:19-20 “Cuando se reúnan, canten salmos, himnos y canciones sagradas;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¡</a:t>
            </a:r>
            <a:r>
              <a:rPr lang="es-MX" sz="2400" b="1" dirty="0">
                <a:latin typeface="Arial Black" panose="020B0A04020102020204" pitchFamily="34" charset="0"/>
              </a:rPr>
              <a:t>alaben a Dios de todo </a:t>
            </a:r>
            <a:r>
              <a:rPr lang="es-MX" sz="2400" b="1" dirty="0" smtClean="0">
                <a:latin typeface="Arial Black" panose="020B0A04020102020204" pitchFamily="34" charset="0"/>
              </a:rPr>
              <a:t>corazón</a:t>
            </a:r>
            <a:r>
              <a:rPr lang="es-MX" sz="2400" b="1" dirty="0">
                <a:latin typeface="Arial Black" panose="020B0A04020102020204" pitchFamily="34" charset="0"/>
              </a:rPr>
              <a:t>!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Denle </a:t>
            </a:r>
            <a:r>
              <a:rPr lang="es-MX" sz="2400" b="1" dirty="0">
                <a:latin typeface="Arial Black" panose="020B0A04020102020204" pitchFamily="34" charset="0"/>
              </a:rPr>
              <a:t>siempre gracias por todo a Dios el Padre, en el nombre de nuestro Señor Jesucristo”.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(Traducción </a:t>
            </a:r>
            <a:r>
              <a:rPr lang="es-MX" sz="2400" b="1" dirty="0">
                <a:latin typeface="Arial Black" panose="020B0A04020102020204" pitchFamily="34" charset="0"/>
              </a:rPr>
              <a:t>lenguaje actual)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380637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63774" y="163774"/>
            <a:ext cx="3833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LECTURA BÍBLICA</a:t>
            </a:r>
            <a:endParaRPr lang="es-MX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25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73005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Enfatizar la gratitud en todos los aspectos de la vida, reconociendo a Dios como Creador y Sustentador.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PROPÓSITO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5"/>
            <a:ext cx="9144001" cy="485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010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1. La gratitud proporciona un sentido de agradecimiento permanente.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114975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gratitud nos constriñe a dar lo que tenemos. No se deleita en el egoísmo; tiene vocación de generosidad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celestial. Permite que vivamos anticipadamente el gozo de la redención al ajustar nuestras vidas a la </a:t>
            </a:r>
            <a:r>
              <a:rPr lang="es-MX" sz="2000" b="1" dirty="0" smtClean="0">
                <a:latin typeface="Arial Black" panose="020B0A04020102020204" pitchFamily="34" charset="0"/>
              </a:rPr>
              <a:t>economía </a:t>
            </a:r>
            <a:r>
              <a:rPr lang="es-MX" sz="2000" b="1" dirty="0">
                <a:latin typeface="Arial Black" panose="020B0A04020102020204" pitchFamily="34" charset="0"/>
              </a:rPr>
              <a:t>divina. (Eternidad en el corazón, p.35)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0997"/>
            <a:ext cx="9144000" cy="428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8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2. La gratitud nos invita a dar lo mejor.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0" y="514259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único medio que Dios ha ordenado para hacer progresar su causa es bendecir a los hombres con </a:t>
            </a:r>
            <a:r>
              <a:rPr lang="es-MX" sz="2400" b="1" dirty="0" smtClean="0">
                <a:latin typeface="Arial Black" panose="020B0A04020102020204" pitchFamily="34" charset="0"/>
              </a:rPr>
              <a:t>propiedades</a:t>
            </a:r>
            <a:r>
              <a:rPr lang="es-MX" sz="2400" b="1" dirty="0">
                <a:latin typeface="Arial Black" panose="020B0A04020102020204" pitchFamily="34" charset="0"/>
              </a:rPr>
              <a:t>. Él les da el sol que brilla y la lluvia que cae; él hace que la vegetación </a:t>
            </a:r>
            <a:r>
              <a:rPr lang="es-MX" sz="2400" b="1" dirty="0" smtClean="0">
                <a:latin typeface="Arial Black" panose="020B0A04020102020204" pitchFamily="34" charset="0"/>
              </a:rPr>
              <a:t>florezca.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6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24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05526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Él les otorga salud y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capacidad para adquirir recursos. Todas nuestras bendiciones vienen de su mano bondadosa.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En </a:t>
            </a:r>
            <a:r>
              <a:rPr lang="es-MX" sz="2000" b="1" dirty="0">
                <a:latin typeface="Arial Black" panose="020B0A04020102020204" pitchFamily="34" charset="0"/>
              </a:rPr>
              <a:t>cambio, de </a:t>
            </a:r>
            <a:r>
              <a:rPr lang="es-MX" sz="2000" b="1" dirty="0" smtClean="0">
                <a:latin typeface="Arial Black" panose="020B0A04020102020204" pitchFamily="34" charset="0"/>
              </a:rPr>
              <a:t>esto</a:t>
            </a:r>
            <a:r>
              <a:rPr lang="es-MX" sz="2000" b="1" dirty="0">
                <a:latin typeface="Arial Black" panose="020B0A04020102020204" pitchFamily="34" charset="0"/>
              </a:rPr>
              <a:t>, él requiere que los hombres y mujeres manifiesten su gratitud… </a:t>
            </a:r>
            <a:endParaRPr lang="es-MX" sz="20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(</a:t>
            </a:r>
            <a:r>
              <a:rPr lang="es-MX" sz="2000" b="1" dirty="0">
                <a:latin typeface="Arial Black" panose="020B0A04020102020204" pitchFamily="34" charset="0"/>
              </a:rPr>
              <a:t>Testimonio para la Iglesia t.5, p.150).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90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34477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709</Words>
  <Application>Microsoft Office PowerPoint</Application>
  <PresentationFormat>Presentación en pantalla (4:3)</PresentationFormat>
  <Paragraphs>62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30</cp:revision>
  <dcterms:created xsi:type="dcterms:W3CDTF">2021-12-14T22:10:10Z</dcterms:created>
  <dcterms:modified xsi:type="dcterms:W3CDTF">2021-12-16T23:13:59Z</dcterms:modified>
</cp:coreProperties>
</file>