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411" r:id="rId5"/>
    <p:sldId id="416" r:id="rId6"/>
    <p:sldId id="404" r:id="rId7"/>
    <p:sldId id="405" r:id="rId8"/>
    <p:sldId id="406" r:id="rId9"/>
    <p:sldId id="407" r:id="rId10"/>
    <p:sldId id="419" r:id="rId11"/>
    <p:sldId id="412" r:id="rId12"/>
    <p:sldId id="409" r:id="rId13"/>
    <p:sldId id="392" r:id="rId14"/>
    <p:sldId id="401" r:id="rId15"/>
    <p:sldId id="410" r:id="rId16"/>
    <p:sldId id="415" r:id="rId17"/>
    <p:sldId id="414" r:id="rId18"/>
    <p:sldId id="399" r:id="rId19"/>
    <p:sldId id="408" r:id="rId20"/>
    <p:sldId id="41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FFB3"/>
    <a:srgbClr val="FFFF00"/>
    <a:srgbClr val="FFFFFF"/>
    <a:srgbClr val="FFFFCC"/>
    <a:srgbClr val="FFFF99"/>
    <a:srgbClr val="0000FF"/>
    <a:srgbClr val="DDFFFF"/>
    <a:srgbClr val="7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279" autoAdjust="0"/>
    <p:restoredTop sz="94630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12271-82E7-4922-B87D-0AD64997CDD8}" type="datetimeFigureOut">
              <a:rPr lang="es-CO" smtClean="0"/>
              <a:t>25/08/2017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A341-EF80-4537-BF29-A0C0FA67C0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200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34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6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0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2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6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5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9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2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3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509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0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0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2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4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4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0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6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5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83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7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1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8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9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9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8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0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5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376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0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6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5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6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89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0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E2DB-B99B-4A62-B139-06EEDF8CEB29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6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2C57-BAA5-4EB5-966A-09E9F701A41B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CAA1-8EC0-486B-90F3-87E349E49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2BD6-4DEC-498E-BCD4-413C3358EF00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D074-0503-42B6-B1CE-86356195E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55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9013E-8F39-4B75-981A-00FADC4C661C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F1AD-7BCA-4B28-AA04-4D0FFE0AB8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9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029E35-EE92-4919-89B8-CBF1294AD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384"/>
            <a:ext cx="9144000" cy="4572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C980D44-D514-48C1-B01D-3144B8CA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41" y="548680"/>
            <a:ext cx="6462718" cy="1446550"/>
          </a:xfrm>
          <a:prstGeom prst="rect">
            <a:avLst/>
          </a:prstGeom>
          <a:noFill/>
          <a:ln w="76200">
            <a:noFill/>
            <a:headEnd/>
            <a:tailEnd/>
          </a:ln>
          <a:effectLst>
            <a:glow>
              <a:srgbClr val="FFFF00"/>
            </a:glow>
            <a:outerShdw blurRad="40000" dist="23000" sx="1000" sy="1000" rotWithShape="0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Impact" panose="020B0806030902050204" pitchFamily="34" charset="0"/>
                <a:cs typeface="Aharoni" pitchFamily="2" charset="-79"/>
              </a:rPr>
              <a:t>Hechos 20:7 y la observancia del domingo.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68499C8-64D9-4DCB-8576-87906B5BBF2A}"/>
              </a:ext>
            </a:extLst>
          </p:cNvPr>
          <p:cNvSpPr/>
          <p:nvPr/>
        </p:nvSpPr>
        <p:spPr>
          <a:xfrm>
            <a:off x="1871700" y="2505090"/>
            <a:ext cx="54006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000" kern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¿Qué dice la Biblia?</a:t>
            </a:r>
          </a:p>
        </p:txBody>
      </p:sp>
    </p:spTree>
    <p:extLst>
      <p:ext uri="{BB962C8B-B14F-4D97-AF65-F5344CB8AC3E}">
        <p14:creationId xmlns:p14="http://schemas.microsoft.com/office/powerpoint/2010/main" val="4729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93962" y="295235"/>
            <a:ext cx="7156077" cy="14157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Las cenas comunes son un asunto diario, y la Cena del Señor no tenía un día específico para celebrarse.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Podía celebrarse en cualquier día. </a:t>
            </a:r>
            <a:endParaRPr lang="es-CO" sz="3000" kern="0" spc="5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Arial Narrow" panose="020B060602020203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CDC477-EE87-44E0-8B79-03F9F70F7ACE}"/>
              </a:ext>
            </a:extLst>
          </p:cNvPr>
          <p:cNvSpPr/>
          <p:nvPr/>
        </p:nvSpPr>
        <p:spPr>
          <a:xfrm>
            <a:off x="611560" y="2022683"/>
            <a:ext cx="3672408" cy="2246769"/>
          </a:xfrm>
          <a:prstGeom prst="rect">
            <a:avLst/>
          </a:prstGeom>
          <a:gradFill>
            <a:gsLst>
              <a:gs pos="0">
                <a:srgbClr val="E1FFAB"/>
              </a:gs>
              <a:gs pos="35000">
                <a:srgbClr val="E7FFC1"/>
              </a:gs>
              <a:gs pos="100000">
                <a:srgbClr val="FBFFF3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Así, pues, todas (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hosakis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) las veces que comiereis este pan, y bebiereis esta copa, </a:t>
            </a:r>
            <a:r>
              <a:rPr lang="es-CO" sz="280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…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”.</a:t>
            </a:r>
          </a:p>
          <a:p>
            <a:pPr algn="ctr"/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1Corintios 11:26. </a:t>
            </a:r>
            <a:endParaRPr lang="es-CO" sz="28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8382896-C630-448A-9396-58BBEEDF19C4}"/>
              </a:ext>
            </a:extLst>
          </p:cNvPr>
          <p:cNvSpPr/>
          <p:nvPr/>
        </p:nvSpPr>
        <p:spPr>
          <a:xfrm>
            <a:off x="4499856" y="2022683"/>
            <a:ext cx="3960576" cy="2246769"/>
          </a:xfrm>
          <a:prstGeom prst="rect">
            <a:avLst/>
          </a:prstGeom>
          <a:gradFill>
            <a:gsLst>
              <a:gs pos="0">
                <a:srgbClr val="DE81FF"/>
              </a:gs>
              <a:gs pos="35000">
                <a:srgbClr val="F1C5FF"/>
              </a:gs>
              <a:gs pos="100000">
                <a:srgbClr val="FFEFFF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(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hosakis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) Esta palabra aparece tres veces en el NT, y significa: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Tan a menudo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, </a:t>
            </a:r>
          </a:p>
          <a:p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es decir, tan frecuentemente como se realiza o acontece. </a:t>
            </a:r>
            <a:endParaRPr lang="es-CO" sz="28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B98E58E-4065-4751-9110-C576EB938EF7}"/>
              </a:ext>
            </a:extLst>
          </p:cNvPr>
          <p:cNvSpPr/>
          <p:nvPr/>
        </p:nvSpPr>
        <p:spPr>
          <a:xfrm>
            <a:off x="1980050" y="5619703"/>
            <a:ext cx="6408037" cy="954107"/>
          </a:xfrm>
          <a:prstGeom prst="rect">
            <a:avLst/>
          </a:prstGeom>
          <a:gradFill>
            <a:gsLst>
              <a:gs pos="0">
                <a:srgbClr val="27F598"/>
              </a:gs>
              <a:gs pos="92920">
                <a:srgbClr val="B5F9D1"/>
              </a:gs>
              <a:gs pos="72000">
                <a:srgbClr val="92F6BA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 Corintios 11:25.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“haced esto todas 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hosakis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)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las veces que la bebiereis, en memoria de mí”. </a:t>
            </a:r>
            <a:endParaRPr lang="es-CO" sz="28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2E4E3A-4545-4C12-AC75-512824557B5C}"/>
              </a:ext>
            </a:extLst>
          </p:cNvPr>
          <p:cNvSpPr/>
          <p:nvPr/>
        </p:nvSpPr>
        <p:spPr>
          <a:xfrm>
            <a:off x="1979712" y="4581128"/>
            <a:ext cx="640871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Apocalipsis 11: 6.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“...para herir la tierra con toda plaga, cuantas 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hosakis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veces quieran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”.  </a:t>
            </a:r>
            <a:endParaRPr lang="es-CO" sz="28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E04A16-9070-4256-A79A-74482AA875CC}"/>
              </a:ext>
            </a:extLst>
          </p:cNvPr>
          <p:cNvSpPr/>
          <p:nvPr/>
        </p:nvSpPr>
        <p:spPr>
          <a:xfrm>
            <a:off x="395536" y="5358093"/>
            <a:ext cx="1224136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O" sz="28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VÉASE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99147" y="2492316"/>
            <a:ext cx="6345705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Dios estableció una fecha para la Pascua (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É</a:t>
            </a:r>
            <a:r>
              <a:rPr kumimoji="0" lang="es-CO" sz="2800" b="0" i="0" u="none" strike="noStrike" kern="0" cap="none" spc="50" normalizeH="0" baseline="0" noProof="0" dirty="0" err="1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xodo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 12), no así con la Cena del Señor.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texto en 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1 Corintios 11:26 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dice. “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hosakis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”.  </a:t>
            </a:r>
            <a:endParaRPr kumimoji="0" lang="es-CO" sz="2800" b="0" i="0" u="none" strike="noStrike" kern="0" cap="none" spc="5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5400">
                  <a:srgbClr val="4F81BD"/>
                </a:glow>
              </a:effectLst>
              <a:uLnTx/>
              <a:uFillTx/>
              <a:latin typeface="Arial Narrow" panose="020B060602020203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99145" y="4212288"/>
            <a:ext cx="6345705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s-CO" sz="2800" b="0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TEXTO EN VARIAS VERSIONES.</a:t>
            </a:r>
          </a:p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“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Todas las veces que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” </a:t>
            </a:r>
            <a:r>
              <a:rPr lang="es-CO" sz="2400" i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Reina Valera.</a:t>
            </a:r>
          </a:p>
          <a:p>
            <a:pPr lvl="0"/>
            <a:r>
              <a:rPr kumimoji="0" lang="es-CO" sz="2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CO" sz="2800" b="0" i="0" u="none" strike="noStrike" kern="120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</a:t>
            </a:r>
            <a:r>
              <a:rPr lang="es-CO" sz="280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ada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vez que</a:t>
            </a:r>
            <a:r>
              <a:rPr kumimoji="0" lang="es-CO" sz="2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”. </a:t>
            </a:r>
            <a:r>
              <a:rPr kumimoji="0" lang="es-CO" sz="2400" b="0" i="1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Biblia de Jerusalén.</a:t>
            </a:r>
          </a:p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“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Tan a menudo como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”. </a:t>
            </a:r>
            <a:r>
              <a:rPr lang="es-CO" sz="2400" i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La Biblia Textual.</a:t>
            </a:r>
          </a:p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“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Cuantas veces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”. </a:t>
            </a:r>
            <a:r>
              <a:rPr lang="es-CO" sz="2400" i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Versión Moderna.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C9B1C0-97B8-4AC1-A696-CAA3CD317990}"/>
              </a:ext>
            </a:extLst>
          </p:cNvPr>
          <p:cNvSpPr/>
          <p:nvPr/>
        </p:nvSpPr>
        <p:spPr>
          <a:xfrm>
            <a:off x="1399145" y="764704"/>
            <a:ext cx="6345705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Otros creen que la Cena del Señor debe celebrarse una vez al año, en la misma fecha que se comía el cordero pascual (14 de nisán).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0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0A65DAD-D574-4094-8443-5B5519BA6374}"/>
              </a:ext>
            </a:extLst>
          </p:cNvPr>
          <p:cNvSpPr/>
          <p:nvPr/>
        </p:nvSpPr>
        <p:spPr>
          <a:xfrm>
            <a:off x="1732752" y="1758295"/>
            <a:ext cx="5678495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AAF6AC"/>
              </a:gs>
              <a:gs pos="72000">
                <a:srgbClr val="99F989"/>
              </a:gs>
              <a:gs pos="100000">
                <a:srgbClr val="66FFCC"/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Esta reunión del apóstol Pablo con los discípulos hasta medianoche, no ocurrió porque estuvieran guardando el domingo,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sino porque iba a viajar al día siguiente.</a:t>
            </a:r>
            <a:endParaRPr kumimoji="0" lang="es-CO" sz="3600" b="0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C8DFA93-183B-4A53-A836-A1E231200B45}"/>
              </a:ext>
            </a:extLst>
          </p:cNvPr>
          <p:cNvSpPr/>
          <p:nvPr/>
        </p:nvSpPr>
        <p:spPr>
          <a:xfrm>
            <a:off x="1486190" y="3990543"/>
            <a:ext cx="6171620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E997"/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El domingo por la mañana, Pablo no estuvo en ningún culto religioso, ese día salió de viaje al amanecer, mientras sus compañeros viajaron en barco él fue por tierra hasta </a:t>
            </a:r>
            <a:r>
              <a:rPr kumimoji="0" lang="es-CO" sz="2800" b="0" i="0" u="none" strike="noStrike" kern="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Asón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Hechos 20:13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desde donde siguió con ellos. </a:t>
            </a:r>
            <a:endParaRPr kumimoji="0" lang="es-CO" sz="3600" b="0" i="0" u="none" strike="noStrike" kern="0" cap="none" spc="0" normalizeH="0" baseline="0" noProof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CEF12C-7535-48FC-A94D-BE252243F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751" y="894199"/>
            <a:ext cx="5678495" cy="584775"/>
          </a:xfrm>
          <a:prstGeom prst="rect">
            <a:avLst/>
          </a:prstGeom>
          <a:solidFill>
            <a:srgbClr val="FFFF99"/>
          </a:solidFill>
          <a:ln w="76200">
            <a:noFill/>
            <a:headEnd/>
            <a:tailEnd/>
          </a:ln>
          <a:effectLst>
            <a:glow>
              <a:srgbClr val="FFFF00"/>
            </a:glow>
            <a:outerShdw blurRad="40000" dist="23000" sx="1000" sy="1000" rotWithShape="0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“reunidos los discípulos”</a:t>
            </a:r>
          </a:p>
        </p:txBody>
      </p:sp>
    </p:spTree>
    <p:extLst>
      <p:ext uri="{BB962C8B-B14F-4D97-AF65-F5344CB8AC3E}">
        <p14:creationId xmlns:p14="http://schemas.microsoft.com/office/powerpoint/2010/main" val="37690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9F9FF32-C156-4F3D-A562-6678AEBB9A96}"/>
              </a:ext>
            </a:extLst>
          </p:cNvPr>
          <p:cNvSpPr/>
          <p:nvPr/>
        </p:nvSpPr>
        <p:spPr>
          <a:xfrm>
            <a:off x="1367644" y="921201"/>
            <a:ext cx="6408712" cy="1815882"/>
          </a:xfrm>
          <a:prstGeom prst="rect">
            <a:avLst/>
          </a:prstGeom>
          <a:solidFill>
            <a:srgbClr val="66FFFF"/>
          </a:solidFill>
          <a:ln w="381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Según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Hechos 20:6 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Pablo estuvo una semana con los hermanos de Troas. Es lógico pensar que se aprovechó la presencia del apóstol que viajaría al día siguiente.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ABC8C0-5DE4-4946-9A61-64467FDA77D1}"/>
              </a:ext>
            </a:extLst>
          </p:cNvPr>
          <p:cNvSpPr/>
          <p:nvPr/>
        </p:nvSpPr>
        <p:spPr>
          <a:xfrm>
            <a:off x="1611911" y="4709462"/>
            <a:ext cx="5920178" cy="18158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 hay un solo versículo en el NT que autorice el cambio del día reposo del sábado por el domingo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o q</a:t>
            </a:r>
            <a:r>
              <a:rPr kumimoji="0" lang="es-CO" sz="2800" b="0" i="0" u="none" strike="noStrike" kern="0" cap="none" spc="0" normalizeH="0" baseline="0" noProof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ue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Jesús o los primeros cristianos guardaran ese día.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9BC1A1-9B79-4FA2-8497-1EBA42620883}"/>
              </a:ext>
            </a:extLst>
          </p:cNvPr>
          <p:cNvSpPr/>
          <p:nvPr/>
        </p:nvSpPr>
        <p:spPr>
          <a:xfrm>
            <a:off x="2392361" y="2980109"/>
            <a:ext cx="4359279" cy="1384995"/>
          </a:xfrm>
          <a:prstGeom prst="rect">
            <a:avLst/>
          </a:prstGeom>
          <a:gradFill rotWithShape="1">
            <a:gsLst>
              <a:gs pos="0">
                <a:srgbClr val="10CF9B">
                  <a:tint val="50000"/>
                  <a:satMod val="300000"/>
                </a:srgbClr>
              </a:gs>
              <a:gs pos="35000">
                <a:srgbClr val="10CF9B">
                  <a:tint val="37000"/>
                  <a:satMod val="300000"/>
                </a:srgbClr>
              </a:gs>
              <a:gs pos="100000">
                <a:srgbClr val="10CF9B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0CF9B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Esta reunión en domingo por los motivos ya vistos, no prueba la santificación de ese día.</a:t>
            </a:r>
          </a:p>
        </p:txBody>
      </p:sp>
    </p:spTree>
    <p:extLst>
      <p:ext uri="{BB962C8B-B14F-4D97-AF65-F5344CB8AC3E}">
        <p14:creationId xmlns:p14="http://schemas.microsoft.com/office/powerpoint/2010/main" val="965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28B3FDF-4637-4FE9-B48D-B7D24114BE45}"/>
              </a:ext>
            </a:extLst>
          </p:cNvPr>
          <p:cNvSpPr/>
          <p:nvPr/>
        </p:nvSpPr>
        <p:spPr>
          <a:xfrm>
            <a:off x="1185141" y="404664"/>
            <a:ext cx="6773717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1905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Por el contrario podemos ver que Pablo se reunió muchas veces los sábados con judíos y gentiles.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3EBF59-1485-48C7-9436-02B5F5511B5D}"/>
              </a:ext>
            </a:extLst>
          </p:cNvPr>
          <p:cNvSpPr/>
          <p:nvPr/>
        </p:nvSpPr>
        <p:spPr>
          <a:xfrm>
            <a:off x="1185141" y="2276872"/>
            <a:ext cx="6773717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FFFFBD"/>
              </a:gs>
            </a:gsLst>
            <a:lin ang="5400000" scaled="1"/>
          </a:gradFill>
          <a:ln w="38100">
            <a:solidFill>
              <a:srgbClr val="FF0000"/>
            </a:solidFill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“Ellos, pasando de </a:t>
            </a:r>
            <a:r>
              <a:rPr lang="es-CO" sz="2800" kern="0" spc="50" dirty="0" err="1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Perge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, llegaron a Antioquía de </a:t>
            </a:r>
            <a:r>
              <a:rPr lang="es-CO" sz="2800" kern="0" spc="50" dirty="0" err="1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Pisidia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; y entraron en la sinagoga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un sábado 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y se sentaron”.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Hechos 13:14.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FE8AA2-53D3-48CD-AACC-5F346519E80F}"/>
              </a:ext>
            </a:extLst>
          </p:cNvPr>
          <p:cNvSpPr/>
          <p:nvPr/>
        </p:nvSpPr>
        <p:spPr>
          <a:xfrm>
            <a:off x="1185141" y="1628800"/>
            <a:ext cx="6773716" cy="523220"/>
          </a:xfrm>
          <a:prstGeom prst="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2 sábados en Antioquía de </a:t>
            </a:r>
            <a:r>
              <a:rPr lang="es-CO" sz="280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Pisidia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. </a:t>
            </a:r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9AE4D7-AD6F-49A4-8A68-3EE512C98E91}"/>
              </a:ext>
            </a:extLst>
          </p:cNvPr>
          <p:cNvSpPr/>
          <p:nvPr/>
        </p:nvSpPr>
        <p:spPr>
          <a:xfrm>
            <a:off x="1185141" y="3789040"/>
            <a:ext cx="6773716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“Cuando salieron ellos de la sinagoga de los judíos,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los gentiles 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les rogaron que el siguiente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sábado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 les hablaran de estas cosas”.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Hechos 13:42.</a:t>
            </a:r>
            <a:endParaRPr lang="es-CO" sz="2800" kern="0" spc="50" dirty="0">
              <a:ln w="1905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 rad="25400">
                  <a:srgbClr val="4F81BD"/>
                </a:glow>
              </a:effectLst>
              <a:latin typeface="Arial Narrow" panose="020B060602020203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F70113-C65E-4FAF-B42B-6A81B51A88D9}"/>
              </a:ext>
            </a:extLst>
          </p:cNvPr>
          <p:cNvSpPr/>
          <p:nvPr/>
        </p:nvSpPr>
        <p:spPr>
          <a:xfrm>
            <a:off x="1185141" y="5715253"/>
            <a:ext cx="673795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“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siguiente sábado 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se juntó casi toda la ciudad para oír la palabra de Dios”.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Hechos 13:44.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2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9741" y="1052736"/>
            <a:ext cx="5924518" cy="2246769"/>
          </a:xfrm>
          <a:prstGeom prst="rect">
            <a:avLst/>
          </a:prstGeom>
          <a:gradFill>
            <a:gsLst>
              <a:gs pos="81426">
                <a:srgbClr val="F3FBD0"/>
              </a:gs>
              <a:gs pos="26000">
                <a:srgbClr val="F4F199"/>
              </a:gs>
              <a:gs pos="0">
                <a:srgbClr val="FCEC8E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38100">
            <a:solidFill>
              <a:srgbClr val="FF0000"/>
            </a:solidFill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“Un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sábado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 salimos fuera de la puerta,  junto al río, donde solía hacerse la oración. Nos sentamos y hablamos a las mujeres que se habían reunido”.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 Hechos 16:13.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09741" y="4206567"/>
            <a:ext cx="5924518" cy="2246769"/>
          </a:xfrm>
          <a:prstGeom prst="rect">
            <a:avLst/>
          </a:prstGeom>
          <a:gradFill>
            <a:gsLst>
              <a:gs pos="37000">
                <a:srgbClr val="F9EBF8"/>
              </a:gs>
              <a:gs pos="59000">
                <a:srgbClr val="F0CCE7"/>
              </a:gs>
              <a:gs pos="99000">
                <a:srgbClr val="E6B9ED"/>
              </a:gs>
              <a:gs pos="17000">
                <a:srgbClr val="FFFFFF"/>
              </a:gs>
            </a:gsLst>
            <a:lin ang="16200000" scaled="1"/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“Pasando por Anfípolis y Apolonia llegaron a Tesalónica, donde había una sinagoga de los judíos. Pablo, 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como acostumbraba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, fue a ellos, y por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tres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sábados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 discutió con ellos”.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Hechos 17:1,2.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5900C5-FAE4-44D7-94FA-3CDCA75BA80C}"/>
              </a:ext>
            </a:extLst>
          </p:cNvPr>
          <p:cNvSpPr/>
          <p:nvPr/>
        </p:nvSpPr>
        <p:spPr>
          <a:xfrm>
            <a:off x="3121923" y="332656"/>
            <a:ext cx="290015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1 sábado en Filipos. 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A3AFFB-2A52-453C-B6CF-F5DFD2C91012}"/>
              </a:ext>
            </a:extLst>
          </p:cNvPr>
          <p:cNvSpPr/>
          <p:nvPr/>
        </p:nvSpPr>
        <p:spPr>
          <a:xfrm>
            <a:off x="2780900" y="3501008"/>
            <a:ext cx="358219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latin typeface="Arial Narrow" panose="020B0606020202030204" pitchFamily="34" charset="0"/>
              </a:rPr>
              <a:t>3 sábados en Tesalónica. </a:t>
            </a:r>
            <a:endParaRPr lang="es-C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4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5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5E26E36-7092-4D9F-B9AC-F443039983E7}"/>
              </a:ext>
            </a:extLst>
          </p:cNvPr>
          <p:cNvSpPr/>
          <p:nvPr/>
        </p:nvSpPr>
        <p:spPr>
          <a:xfrm>
            <a:off x="2033718" y="2613336"/>
            <a:ext cx="5076564" cy="1384995"/>
          </a:xfrm>
          <a:prstGeom prst="rect">
            <a:avLst/>
          </a:prstGeom>
          <a:solidFill>
            <a:srgbClr val="FFFF99"/>
          </a:solidFill>
          <a:ln w="381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“Y discutía en la sinagoga 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todos los sábados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,  y persuadía a judíos y a griegos”. </a:t>
            </a:r>
            <a:r>
              <a:rPr kumimoji="0" lang="es-CO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Hechos 18:4.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868CA7-CB03-48A9-A479-4C4A4D65A837}"/>
              </a:ext>
            </a:extLst>
          </p:cNvPr>
          <p:cNvSpPr/>
          <p:nvPr/>
        </p:nvSpPr>
        <p:spPr>
          <a:xfrm>
            <a:off x="2033718" y="4636293"/>
            <a:ext cx="5076564" cy="1384995"/>
          </a:xfrm>
          <a:prstGeom prst="rect">
            <a:avLst/>
          </a:prstGeom>
          <a:gradFill rotWithShape="1">
            <a:gsLst>
              <a:gs pos="95000">
                <a:srgbClr val="CCFF99"/>
              </a:gs>
              <a:gs pos="48000">
                <a:srgbClr val="CCFFDD"/>
              </a:gs>
              <a:gs pos="1000">
                <a:srgbClr val="CCFFFF"/>
              </a:gs>
            </a:gsLst>
            <a:lin ang="5400000" scaled="0"/>
          </a:gra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“Y se detuvo allí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 año y seis meses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 enseñándoles la palabra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Dios”.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Hechos 18:11.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886E2E-A68A-41DD-BF73-D2A5546F76DE}"/>
              </a:ext>
            </a:extLst>
          </p:cNvPr>
          <p:cNvSpPr/>
          <p:nvPr/>
        </p:nvSpPr>
        <p:spPr>
          <a:xfrm>
            <a:off x="2807804" y="1113295"/>
            <a:ext cx="3528392" cy="954107"/>
          </a:xfrm>
          <a:prstGeom prst="rect">
            <a:avLst/>
          </a:prstGeom>
          <a:gradFill rotWithShape="1">
            <a:gsLst>
              <a:gs pos="0">
                <a:srgbClr val="00C88F"/>
              </a:gs>
              <a:gs pos="80000">
                <a:srgbClr val="00F6B0"/>
              </a:gs>
              <a:gs pos="100000">
                <a:srgbClr val="01FFB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A5300F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Año y medio en Corinto. Más de 70 sábados.</a:t>
            </a:r>
          </a:p>
        </p:txBody>
      </p:sp>
    </p:spTree>
    <p:extLst>
      <p:ext uri="{BB962C8B-B14F-4D97-AF65-F5344CB8AC3E}">
        <p14:creationId xmlns:p14="http://schemas.microsoft.com/office/powerpoint/2010/main" val="297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6970DCB-AC43-403D-9DD2-F8D47A64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77072"/>
            <a:ext cx="511256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  <a:headEnd/>
            <a:tailEnd/>
          </a:ln>
          <a:effectLst>
            <a:glow>
              <a:srgbClr val="FFFF00"/>
            </a:glow>
            <a:outerShdw blurRad="40000" dist="23000" sx="1000" sy="1000" rotWithShape="0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Gracias a Dios por la claridad de su Palabra.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2F58FA9-BC79-4AC3-8403-19D32EC84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628" y="1556792"/>
            <a:ext cx="6696744" cy="1754326"/>
          </a:xfrm>
          <a:prstGeom prst="rect">
            <a:avLst/>
          </a:prstGeom>
          <a:noFill/>
          <a:ln w="76200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“La explicación de tus Palabras ilumina, da inteligencia a los sencillos”.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kumimoji="0" lang="es-CO" sz="36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Sal 119:130. </a:t>
            </a:r>
          </a:p>
        </p:txBody>
      </p:sp>
    </p:spTree>
    <p:extLst>
      <p:ext uri="{BB962C8B-B14F-4D97-AF65-F5344CB8AC3E}">
        <p14:creationId xmlns:p14="http://schemas.microsoft.com/office/powerpoint/2010/main" val="23782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F12A0C2E-ED77-4369-8B04-650DF4EE8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658" y="1720840"/>
            <a:ext cx="6156684" cy="3416320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«El primer día de la semana, reunidos los discípulos para partir el pan, Pablo les enseñaba, habiendo de salir al día siguiente;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 y alargó el discurso hasta la medianoche». </a:t>
            </a:r>
            <a:r>
              <a:rPr kumimoji="0" lang="es-CO" sz="36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  <a:uLnTx/>
                <a:uFillTx/>
                <a:latin typeface="Arial Narrow" pitchFamily="34" charset="0"/>
                <a:ea typeface="+mn-ea"/>
                <a:cs typeface="Aharoni" pitchFamily="2" charset="-79"/>
              </a:rPr>
              <a:t>Hechos 20:7.</a:t>
            </a:r>
          </a:p>
        </p:txBody>
      </p:sp>
    </p:spTree>
    <p:extLst>
      <p:ext uri="{BB962C8B-B14F-4D97-AF65-F5344CB8AC3E}">
        <p14:creationId xmlns:p14="http://schemas.microsoft.com/office/powerpoint/2010/main" val="26570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18434C-2B38-447C-9C70-EF0C0A478CDE}"/>
              </a:ext>
            </a:extLst>
          </p:cNvPr>
          <p:cNvSpPr/>
          <p:nvPr/>
        </p:nvSpPr>
        <p:spPr>
          <a:xfrm>
            <a:off x="1871700" y="1412776"/>
            <a:ext cx="5400600" cy="2062103"/>
          </a:xfrm>
          <a:prstGeom prst="rect">
            <a:avLst/>
          </a:prstGeom>
          <a:solidFill>
            <a:srgbClr val="CCFF99"/>
          </a:solidFill>
          <a:ln w="762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Hay quienes ven en Hechos 20:7 una prueba de que los primeros cristianos observaban del domingo en lugar del sábado.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3957D8B-3D17-43BE-83D9-9534C5378556}"/>
              </a:ext>
            </a:extLst>
          </p:cNvPr>
          <p:cNvSpPr/>
          <p:nvPr/>
        </p:nvSpPr>
        <p:spPr>
          <a:xfrm>
            <a:off x="1871700" y="4809346"/>
            <a:ext cx="5400600" cy="707886"/>
          </a:xfrm>
          <a:prstGeom prst="rect">
            <a:avLst/>
          </a:prstGeom>
          <a:solidFill>
            <a:srgbClr val="FFFF66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</a:rPr>
              <a:t>¿Qué dice la Biblia?</a:t>
            </a:r>
          </a:p>
        </p:txBody>
      </p:sp>
    </p:spTree>
    <p:extLst>
      <p:ext uri="{BB962C8B-B14F-4D97-AF65-F5344CB8AC3E}">
        <p14:creationId xmlns:p14="http://schemas.microsoft.com/office/powerpoint/2010/main" val="4968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ED711C1-2F91-47F3-8330-4424F32E5FF0}"/>
              </a:ext>
            </a:extLst>
          </p:cNvPr>
          <p:cNvSpPr/>
          <p:nvPr/>
        </p:nvSpPr>
        <p:spPr>
          <a:xfrm>
            <a:off x="1871700" y="993569"/>
            <a:ext cx="5400600" cy="1384995"/>
          </a:xfrm>
          <a:prstGeom prst="rect">
            <a:avLst/>
          </a:prstGeom>
          <a:solidFill>
            <a:srgbClr val="FFFF93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itchFamily="34" charset="0"/>
                <a:ea typeface="Calibri" pitchFamily="34" charset="0"/>
                <a:cs typeface="Aharoni" pitchFamily="2" charset="-79"/>
              </a:rPr>
              <a:t>El texto es claro cuando dice que esta reunión se celebró el primer día de la semana, es decir, el domingo.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53F8F61-4762-4F56-8036-9AAE4FAB04B8}"/>
              </a:ext>
            </a:extLst>
          </p:cNvPr>
          <p:cNvSpPr/>
          <p:nvPr/>
        </p:nvSpPr>
        <p:spPr>
          <a:xfrm>
            <a:off x="1655676" y="2860032"/>
            <a:ext cx="5832649" cy="138499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Bíblicamente los días se cuentan de puesta de sol a puesta de sol.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 parte oscura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(noche)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 primero que la parte clara.  </a:t>
            </a:r>
            <a:endParaRPr kumimoji="0" lang="es-CO" sz="3600" b="0" i="0" u="none" strike="noStrike" kern="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504F28-0A06-450F-B55C-832CB8285EAA}"/>
              </a:ext>
            </a:extLst>
          </p:cNvPr>
          <p:cNvSpPr/>
          <p:nvPr/>
        </p:nvSpPr>
        <p:spPr>
          <a:xfrm>
            <a:off x="2015716" y="4725144"/>
            <a:ext cx="5112568" cy="138499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Significa que esta reunión ocurrió en la noche del domingo, lo que hoy llamamos sábado por la noche.</a:t>
            </a:r>
            <a:endParaRPr kumimoji="0" lang="es-CO" sz="3600" b="0" i="0" u="none" strike="noStrike" kern="0" cap="none" spc="0" normalizeH="0" baseline="0" noProof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14891E7-3B1A-4BA8-AD6F-F10E1074B980}"/>
              </a:ext>
            </a:extLst>
          </p:cNvPr>
          <p:cNvSpPr/>
          <p:nvPr/>
        </p:nvSpPr>
        <p:spPr>
          <a:xfrm>
            <a:off x="2213738" y="792964"/>
            <a:ext cx="4716524" cy="553998"/>
          </a:xfrm>
          <a:prstGeom prst="rect">
            <a:avLst/>
          </a:prstGeom>
          <a:solidFill>
            <a:srgbClr val="FFFFE5"/>
          </a:solidFill>
          <a:ln w="762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itchFamily="34" charset="0"/>
                <a:ea typeface="Calibri" pitchFamily="34" charset="0"/>
                <a:cs typeface="Aharoni" pitchFamily="2" charset="-79"/>
              </a:rPr>
              <a:t>Ésta fue una reunión nocturna.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EFF9545-A4A3-4F22-9AE1-5FA1618240CA}"/>
              </a:ext>
            </a:extLst>
          </p:cNvPr>
          <p:cNvSpPr/>
          <p:nvPr/>
        </p:nvSpPr>
        <p:spPr>
          <a:xfrm>
            <a:off x="1466056" y="1585052"/>
            <a:ext cx="6211888" cy="95410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97000">
                <a:srgbClr val="FFFF93"/>
              </a:gs>
              <a:gs pos="53000">
                <a:srgbClr val="FFFF9B"/>
              </a:gs>
            </a:gsLst>
            <a:lin ang="54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La New English </a:t>
            </a:r>
            <a:r>
              <a:rPr kumimoji="0" lang="es-CO" sz="2800" b="0" i="0" u="none" strike="noStrike" kern="0" cap="none" spc="0" normalizeH="0" baseline="0" noProof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Bible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(Nueva Biblia Inglesa) traduce Hechos 20:7 de la siguiente manera: </a:t>
            </a:r>
            <a:endParaRPr kumimoji="0" lang="es-CO" sz="3600" b="0" i="0" u="none" strike="noStrike" kern="0" cap="none" spc="0" normalizeH="0" baseline="0" noProof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D61951E-EAC6-4AD5-97D2-735A99A0429F}"/>
              </a:ext>
            </a:extLst>
          </p:cNvPr>
          <p:cNvSpPr/>
          <p:nvPr/>
        </p:nvSpPr>
        <p:spPr>
          <a:xfrm>
            <a:off x="1574068" y="2777249"/>
            <a:ext cx="5995864" cy="1815882"/>
          </a:xfrm>
          <a:prstGeom prst="rect">
            <a:avLst/>
          </a:prstGeom>
          <a:gradFill rotWithShape="1">
            <a:gsLst>
              <a:gs pos="0">
                <a:srgbClr val="CDCDCD"/>
              </a:gs>
              <a:gs pos="35000">
                <a:srgbClr val="E2E2E2"/>
              </a:gs>
              <a:gs pos="100000">
                <a:srgbClr val="FBFBFB"/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“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 sábado por la noche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en nuestra asamblea para 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partir el pan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Pablo, que iba a partir el día siguiente, se dirigió a ellos, y siguió hablando hasta la medianoche”.</a:t>
            </a:r>
            <a:endParaRPr kumimoji="0" lang="es-CO" sz="3600" b="0" i="1" u="none" strike="noStrike" kern="0" cap="none" spc="0" normalizeH="0" baseline="0" noProof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C45D11-B533-475C-82BD-9EF3BA267765}"/>
              </a:ext>
            </a:extLst>
          </p:cNvPr>
          <p:cNvSpPr/>
          <p:nvPr/>
        </p:nvSpPr>
        <p:spPr>
          <a:xfrm>
            <a:off x="1348444" y="4852317"/>
            <a:ext cx="6447111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Aunque en el original dice 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“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 primer día de la semana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”,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los traductores de esta versión captan el significado de la expresión en el texto.</a:t>
            </a:r>
            <a:endParaRPr kumimoji="0" lang="es-CO" sz="3600" b="0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769DB34-C47F-466C-A00D-CA56E51D32D9}"/>
              </a:ext>
            </a:extLst>
          </p:cNvPr>
          <p:cNvSpPr/>
          <p:nvPr/>
        </p:nvSpPr>
        <p:spPr>
          <a:xfrm>
            <a:off x="1369895" y="1124744"/>
            <a:ext cx="6404211" cy="1384995"/>
          </a:xfrm>
          <a:prstGeom prst="rect">
            <a:avLst/>
          </a:prstGeom>
          <a:solidFill>
            <a:srgbClr val="FFFFE5"/>
          </a:solidFill>
          <a:ln w="381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El hecho de que en esa reunión hayan 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partido el pan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, ¿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evidencia que los cristianos guardaban el domingo y no el sábado</a:t>
            </a: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996B28F-DE0B-4D1A-9AA1-23123ECE0EF5}"/>
              </a:ext>
            </a:extLst>
          </p:cNvPr>
          <p:cNvSpPr/>
          <p:nvPr/>
        </p:nvSpPr>
        <p:spPr>
          <a:xfrm>
            <a:off x="1397678" y="3121804"/>
            <a:ext cx="6376428" cy="52322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 porque esto lo hacían todos los días.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2DDCBF3-1D98-4757-8CAE-60D52DD72BA6}"/>
              </a:ext>
            </a:extLst>
          </p:cNvPr>
          <p:cNvSpPr/>
          <p:nvPr/>
        </p:nvSpPr>
        <p:spPr>
          <a:xfrm>
            <a:off x="1397678" y="4205406"/>
            <a:ext cx="6376428" cy="181588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perseverando unánimes 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cada día 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el templo, y 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partiendo el pan 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las casas, comían juntos con alegría y sencillez de corazón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”.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CO" sz="2800" b="0" i="1" u="none" strike="noStrike" kern="0" cap="none" spc="0" normalizeH="0" baseline="0" noProof="0" dirty="0">
                <a:ln w="1905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Hechos 2:46.</a:t>
            </a:r>
          </a:p>
        </p:txBody>
      </p:sp>
    </p:spTree>
    <p:extLst>
      <p:ext uri="{BB962C8B-B14F-4D97-AF65-F5344CB8AC3E}">
        <p14:creationId xmlns:p14="http://schemas.microsoft.com/office/powerpoint/2010/main" val="13149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029E35-EE92-4919-89B8-CBF1294AD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384"/>
            <a:ext cx="9144000" cy="4572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3DD9202-027D-45E4-8473-12679E0966A5}"/>
              </a:ext>
            </a:extLst>
          </p:cNvPr>
          <p:cNvSpPr/>
          <p:nvPr/>
        </p:nvSpPr>
        <p:spPr>
          <a:xfrm>
            <a:off x="1134679" y="109081"/>
            <a:ext cx="6874642" cy="101566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“</a:t>
            </a:r>
            <a:r>
              <a:rPr lang="es-ES" sz="3000" i="1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Partir el pan</a:t>
            </a:r>
            <a:r>
              <a:rPr lang="es-ES" sz="30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” en el NT se refiere tanto a las cenas comunes como </a:t>
            </a:r>
            <a:r>
              <a:rPr lang="es-CO" sz="30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a la Cena del Señor.</a:t>
            </a:r>
            <a:endParaRPr lang="es-ES" sz="3000" kern="0" spc="50" dirty="0">
              <a:ln w="1905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>
                  <a:srgbClr val="4F81BD"/>
                </a:glow>
              </a:effectLst>
              <a:latin typeface="Arial Narrow" panose="020B0606020202030204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4B3CC7D-0E75-4D8D-932A-5931317E1975}"/>
              </a:ext>
            </a:extLst>
          </p:cNvPr>
          <p:cNvSpPr/>
          <p:nvPr/>
        </p:nvSpPr>
        <p:spPr>
          <a:xfrm>
            <a:off x="260798" y="1662099"/>
            <a:ext cx="4176464" cy="2246769"/>
          </a:xfrm>
          <a:prstGeom prst="rect">
            <a:avLst/>
          </a:prstGeom>
          <a:gradFill>
            <a:gsLst>
              <a:gs pos="85841">
                <a:srgbClr val="FFFFFF"/>
              </a:gs>
              <a:gs pos="39000">
                <a:srgbClr val="FFFFCC"/>
              </a:gs>
              <a:gs pos="0">
                <a:srgbClr val="FFFF99"/>
              </a:gs>
            </a:gsLst>
            <a:lin ang="16200000" scaled="1"/>
          </a:gra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Jesús en Emaús. </a:t>
            </a:r>
          </a:p>
          <a:p>
            <a:pPr>
              <a:defRPr/>
            </a:pPr>
            <a:r>
              <a:rPr lang="es-CO" sz="2800" i="1" kern="0" dirty="0">
                <a:ln w="19050">
                  <a:solidFill>
                    <a:srgbClr val="006C31"/>
                  </a:solidFill>
                </a:ln>
                <a:solidFill>
                  <a:srgbClr val="006C31"/>
                </a:solidFill>
                <a:latin typeface="Arial Narrow" panose="020B0606020202030204" pitchFamily="34" charset="0"/>
              </a:rPr>
              <a:t>“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Y aconteció que estando sentado con ellos a la mesa, </a:t>
            </a:r>
            <a:r>
              <a:rPr lang="es-CO" sz="28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tomó el pan 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y lo bendijo,</a:t>
            </a:r>
            <a:r>
              <a:rPr lang="es-CO" sz="2800" i="1" kern="0" dirty="0">
                <a:ln w="19050">
                  <a:solidFill>
                    <a:srgbClr val="9900FF"/>
                  </a:solidFill>
                </a:ln>
                <a:solidFill>
                  <a:srgbClr val="9900FF"/>
                </a:solidFill>
                <a:latin typeface="Arial Narrow" panose="020B0606020202030204" pitchFamily="34" charset="0"/>
              </a:rPr>
              <a:t> </a:t>
            </a:r>
            <a:r>
              <a:rPr lang="es-CO" sz="28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lo partió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y les dio”. </a:t>
            </a:r>
            <a:r>
              <a:rPr lang="es-CO" sz="28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Lucas 24:30.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50DE3F-6CE0-46E1-8A46-FA387D20268E}"/>
              </a:ext>
            </a:extLst>
          </p:cNvPr>
          <p:cNvSpPr/>
          <p:nvPr/>
        </p:nvSpPr>
        <p:spPr>
          <a:xfrm>
            <a:off x="251520" y="4063712"/>
            <a:ext cx="4185742" cy="2677656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35000">
                <a:srgbClr val="FFFFB3"/>
              </a:gs>
              <a:gs pos="73000">
                <a:srgbClr val="FFFFFF"/>
              </a:gs>
            </a:gsLst>
            <a:lin ang="16200000" scaled="1"/>
          </a:gra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Pablo en un barco. </a:t>
            </a:r>
          </a:p>
          <a:p>
            <a:pPr>
              <a:defRPr/>
            </a:pPr>
            <a:r>
              <a:rPr lang="es-CO" sz="28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Y habiendo dicho esto, </a:t>
            </a:r>
            <a:r>
              <a:rPr lang="es-CO" sz="28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tomó el pan 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y dio gracias a Dios en presencia de todos,</a:t>
            </a:r>
            <a:r>
              <a:rPr lang="es-CO" sz="28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y partiéndolo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comenzó a comer.” </a:t>
            </a:r>
            <a:r>
              <a:rPr lang="es-CO" sz="28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Hechos 27:35.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A7C343D-2621-4F6F-B9F5-3814F3989536}"/>
              </a:ext>
            </a:extLst>
          </p:cNvPr>
          <p:cNvSpPr/>
          <p:nvPr/>
        </p:nvSpPr>
        <p:spPr>
          <a:xfrm>
            <a:off x="4649297" y="1662100"/>
            <a:ext cx="4241425" cy="2246769"/>
          </a:xfrm>
          <a:prstGeom prst="rect">
            <a:avLst/>
          </a:prstGeom>
          <a:gradFill rotWithShape="1">
            <a:gsLst>
              <a:gs pos="0">
                <a:srgbClr val="A5C249">
                  <a:tint val="50000"/>
                  <a:satMod val="300000"/>
                </a:srgbClr>
              </a:gs>
              <a:gs pos="35000">
                <a:srgbClr val="A5C249">
                  <a:tint val="37000"/>
                  <a:satMod val="300000"/>
                </a:srgbClr>
              </a:gs>
              <a:gs pos="100000">
                <a:srgbClr val="A5C24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“Y mientras comían, tomó Jesús el pan, y bendijo, y </a:t>
            </a:r>
          </a:p>
          <a:p>
            <a:pPr algn="ctr">
              <a:defRPr/>
            </a:pPr>
            <a:r>
              <a:rPr lang="es-CO" sz="2800" i="1" kern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latin typeface="Arial Narrow" panose="020B0606020202030204" pitchFamily="34" charset="0"/>
              </a:rPr>
              <a:t>lo partió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y dio a sus discípulos, </a:t>
            </a:r>
          </a:p>
          <a:p>
            <a:pPr algn="ctr">
              <a:defRPr/>
            </a:pP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y dijo: Tomad, comed; esto es</a:t>
            </a:r>
          </a:p>
          <a:p>
            <a:pPr algn="ctr">
              <a:defRPr/>
            </a:pP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mi cuerpo”. </a:t>
            </a:r>
            <a:r>
              <a:rPr lang="es-CO" sz="2800" i="1" kern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latin typeface="Arial Narrow" panose="020B0606020202030204" pitchFamily="34" charset="0"/>
              </a:rPr>
              <a:t>Mateo 26:26.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007BF2B-5536-477F-8118-0FA947167149}"/>
              </a:ext>
            </a:extLst>
          </p:cNvPr>
          <p:cNvSpPr/>
          <p:nvPr/>
        </p:nvSpPr>
        <p:spPr>
          <a:xfrm>
            <a:off x="4649297" y="4063712"/>
            <a:ext cx="4241426" cy="2677656"/>
          </a:xfrm>
          <a:prstGeom prst="rect">
            <a:avLst/>
          </a:prstGeom>
          <a:gradFill rotWithShape="1">
            <a:gsLst>
              <a:gs pos="0">
                <a:srgbClr val="A5C249">
                  <a:tint val="50000"/>
                  <a:satMod val="300000"/>
                </a:srgbClr>
              </a:gs>
              <a:gs pos="35000">
                <a:srgbClr val="A5C249">
                  <a:tint val="37000"/>
                  <a:satMod val="300000"/>
                </a:srgbClr>
              </a:gs>
              <a:gs pos="100000">
                <a:srgbClr val="A5C24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“La copa de bendición que bendecimos, ¿no es la comunión de la sangre de Cristo? </a:t>
            </a:r>
            <a:r>
              <a:rPr lang="es-CO" sz="2800" i="1" kern="0" dirty="0">
                <a:ln w="19050">
                  <a:solidFill>
                    <a:srgbClr val="9900FF"/>
                  </a:solidFill>
                </a:ln>
                <a:solidFill>
                  <a:srgbClr val="9900FF"/>
                </a:solidFill>
                <a:latin typeface="Arial Narrow" panose="020B0606020202030204" pitchFamily="34" charset="0"/>
              </a:rPr>
              <a:t>El pan que partimos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¿no es la comunión del cuerpo de Cristo?”. </a:t>
            </a:r>
            <a:r>
              <a:rPr lang="es-CO" sz="2800" i="1" kern="0" dirty="0">
                <a:ln w="19050">
                  <a:solidFill>
                    <a:srgbClr val="9900FF"/>
                  </a:solidFill>
                </a:ln>
                <a:solidFill>
                  <a:srgbClr val="9900FF"/>
                </a:solidFill>
                <a:latin typeface="Arial Narrow" panose="020B0606020202030204" pitchFamily="34" charset="0"/>
              </a:rPr>
              <a:t>1Corintios 10:16.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CAA43FF-7630-425E-8742-41F734FDC5AB}"/>
              </a:ext>
            </a:extLst>
          </p:cNvPr>
          <p:cNvSpPr/>
          <p:nvPr/>
        </p:nvSpPr>
        <p:spPr>
          <a:xfrm>
            <a:off x="959255" y="1054436"/>
            <a:ext cx="2770272" cy="553998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0" cap="none" spc="50" normalizeH="0" baseline="0" noProof="0" dirty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itchFamily="34" charset="0"/>
                <a:ea typeface="Calibri" pitchFamily="34" charset="0"/>
                <a:cs typeface="Aharoni" pitchFamily="2" charset="-79"/>
              </a:rPr>
              <a:t>Cenas comunes.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B676E96-F100-40C3-A2A1-DDD929336FE6}"/>
              </a:ext>
            </a:extLst>
          </p:cNvPr>
          <p:cNvSpPr/>
          <p:nvPr/>
        </p:nvSpPr>
        <p:spPr>
          <a:xfrm>
            <a:off x="5447392" y="1052736"/>
            <a:ext cx="2645234" cy="553998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kern="0" spc="50" dirty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4F81BD"/>
                  </a:glow>
                </a:effectLst>
                <a:latin typeface="Arial Narrow" pitchFamily="34" charset="0"/>
                <a:ea typeface="Calibri" pitchFamily="34" charset="0"/>
                <a:cs typeface="Aharoni" pitchFamily="2" charset="-79"/>
              </a:rPr>
              <a:t>Cena del Señor.</a:t>
            </a:r>
          </a:p>
        </p:txBody>
      </p:sp>
    </p:spTree>
    <p:extLst>
      <p:ext uri="{BB962C8B-B14F-4D97-AF65-F5344CB8AC3E}">
        <p14:creationId xmlns:p14="http://schemas.microsoft.com/office/powerpoint/2010/main" val="18173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2C12220-ED13-422A-B61D-F4381802B4A7}"/>
              </a:ext>
            </a:extLst>
          </p:cNvPr>
          <p:cNvSpPr/>
          <p:nvPr/>
        </p:nvSpPr>
        <p:spPr>
          <a:xfrm>
            <a:off x="1583669" y="4005064"/>
            <a:ext cx="5976663" cy="1415772"/>
          </a:xfrm>
          <a:prstGeom prst="rect">
            <a:avLst/>
          </a:prstGeom>
          <a:solidFill>
            <a:srgbClr val="FFFFE5"/>
          </a:solidFill>
          <a:ln w="38100" cap="flat" cmpd="sng" algn="ctr">
            <a:noFill/>
            <a:prstDash val="solid"/>
          </a:ln>
          <a:effectLst>
            <a:glow>
              <a:srgbClr val="FFFFCC"/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50" normalizeH="0" baseline="0" noProof="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54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La Cena del Señor no establece ni indica la santidad del domingo,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54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Calibri" pitchFamily="34" charset="0"/>
                <a:cs typeface="Aharoni" pitchFamily="2" charset="-79"/>
              </a:rPr>
              <a:t>pero sí conmemora la muerte de Cristo.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00A6E8-3736-465C-9A00-D81FCAA57776}"/>
              </a:ext>
            </a:extLst>
          </p:cNvPr>
          <p:cNvSpPr/>
          <p:nvPr/>
        </p:nvSpPr>
        <p:spPr>
          <a:xfrm>
            <a:off x="1637674" y="1340768"/>
            <a:ext cx="5868652" cy="184665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si “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partir el pan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 en Hechos 20:7 no era una cena común sino la celebración de la Cena del Señor,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5400">
                    <a:srgbClr val="0F6FC6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¿no indica esto la santidad del domingo? </a:t>
            </a:r>
          </a:p>
        </p:txBody>
      </p:sp>
    </p:spTree>
    <p:extLst>
      <p:ext uri="{BB962C8B-B14F-4D97-AF65-F5344CB8AC3E}">
        <p14:creationId xmlns:p14="http://schemas.microsoft.com/office/powerpoint/2010/main" val="7002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B391859-EE83-4381-B01B-3BF31C942BA1}"/>
              </a:ext>
            </a:extLst>
          </p:cNvPr>
          <p:cNvSpPr/>
          <p:nvPr/>
        </p:nvSpPr>
        <p:spPr>
          <a:xfrm>
            <a:off x="1323764" y="764704"/>
            <a:ext cx="649647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memoria de mí</a:t>
            </a: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</a:t>
            </a:r>
            <a:endParaRPr kumimoji="0" lang="es-CO" sz="3600" b="0" i="0" u="none" strike="noStrike" kern="0" cap="none" spc="0" normalizeH="0" baseline="0" noProof="0" dirty="0">
              <a:ln w="19050">
                <a:solidFill>
                  <a:srgbClr val="9900FF"/>
                </a:solidFill>
              </a:ln>
              <a:solidFill>
                <a:srgbClr val="9900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05A8D1-4396-4E7B-874A-757FF5F9F0BA}"/>
              </a:ext>
            </a:extLst>
          </p:cNvPr>
          <p:cNvSpPr/>
          <p:nvPr/>
        </p:nvSpPr>
        <p:spPr>
          <a:xfrm>
            <a:off x="1476218" y="3826202"/>
            <a:ext cx="6191563" cy="646331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muerte del Señor anunciáis</a:t>
            </a:r>
            <a:r>
              <a:rPr kumimoji="0" lang="es-CO" sz="36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079A52-8A27-42DB-A8D0-4B6DB1AC75C3}"/>
              </a:ext>
            </a:extLst>
          </p:cNvPr>
          <p:cNvSpPr/>
          <p:nvPr/>
        </p:nvSpPr>
        <p:spPr>
          <a:xfrm>
            <a:off x="1323764" y="1518320"/>
            <a:ext cx="6496472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“Y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tomó el pan y dio gracias, y lo partió y les dio, diciendo: Esto es mi cuerpo, que por vosotros es dado;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haced esto en memoria de mí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Lucas 22:19.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0219BB-251A-48AB-908C-73AA3F919374}"/>
              </a:ext>
            </a:extLst>
          </p:cNvPr>
          <p:cNvSpPr/>
          <p:nvPr/>
        </p:nvSpPr>
        <p:spPr>
          <a:xfrm>
            <a:off x="1476218" y="4565446"/>
            <a:ext cx="6191563" cy="1815882"/>
          </a:xfrm>
          <a:prstGeom prst="rect">
            <a:avLst/>
          </a:prstGeom>
          <a:solidFill>
            <a:schemeClr val="bg2"/>
          </a:solidFill>
          <a:ln w="762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Así, pues, todas las veces que comiereis este pan, y bebiereis esta cop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a,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muerte del Señor anunciáis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hasta que él venga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”.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1Corintios 11:26. </a:t>
            </a:r>
          </a:p>
        </p:txBody>
      </p:sp>
    </p:spTree>
    <p:extLst>
      <p:ext uri="{BB962C8B-B14F-4D97-AF65-F5344CB8AC3E}">
        <p14:creationId xmlns:p14="http://schemas.microsoft.com/office/powerpoint/2010/main" val="15023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Dspx2BVsianRcA16kD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m2BfblvPMGqjbdgPoZF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TbVbBoWsNSGOP21BQJk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Zs4deGRGiDG29qk0K6T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DmodNN9W2qKvct6nagB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7MTBhPZdLgurOIO0T3x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EdQTmWCILXBeBkbwjX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0LEoz9mxAerRuenqWDg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tdtdGHxdoMBODscvMNf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an66O5njyvWhhrUltFZ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gGAUeqQtTlxL266ATrQ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Qeb8ZT2SOzFVVhHkDcr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RmbKBrjAbPSv6qvTRXt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KvoOfTMxwLrbOeJtOp9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ISxZF4ZATB9shCFlNbqN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4VCg9n84Ujq1CROzOMX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IxC371dJvwpMs43OPdL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QA3uYCC0GGWMd5E6f6Q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CQoJwZWKRC2zG10D3B6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PGRYaJXEG3jVXc5e6C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JDoC6C3f4k5T0ISxPdN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gL4NyOvuqTUwXeAyDlB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vrCHCptTTVfKNddo2IS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Q4bnmyNQ9BnKnCxi3e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YuLEXhArBu0hUZCarXH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8cQX0khmHo4E5HCIAwf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J6HyGTNMTlrFmyN0gfa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cgUUyJmaj2iftKfsEozV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dpl4Uzf0wL77TrDLk3q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m642LOBMFR7t3uzuOMV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8mRNOS3vuMHN2eZSOqp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Zpo9bPfDMHTPYIaX0II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LfrlvVXuULrSmsoFHdg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HWgjjLGqxEzwIKwhhCpV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UdfgIRqG1WTED9HQkjF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n6mIyl1uTvlLke5ed64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ZHOfXQTXbHcNP9UZj5F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jRPsL55zeznS6FTina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zwpVkdNYxdsAoXqv4NRB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qW2f60IuV74Eii3PLRM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qwgVSS5N4HbW6sS57Mg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wJF8re20PdBgwwYa7Qo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tmbBXFKZZYQ50xgKqQL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lPWm7WFpEbi9giWQhmf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Fbtt6faJLkQVJGqi6Hc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pqwqUnpxlYuv0lFAyNkz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NRhXNAzoO2JIpvPG2iZ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EKhBbGOsvEiKCF9WzPY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MiV9LSL2zeQtcwGcpS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qFTaw6Ia7S9cYZF2VWG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T9tCgmq6mOTGSggBlFjp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ZyGxnWEF40mMJHTQlJ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jh7oLkA19FXUPt4zP39I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PGvtwUrPYF5sYGhz8BC3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oRTdPgwGQNctABVfq9c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bhvtRKrfbzUXg5QPFrf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RNM0GsxFvTk7BCGBysZ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McGXdlcUrKmwp2q3gPdj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AgtjCJxDJZCM4A52t6l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YAbAgyiCLVx5CqtUJsm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GN1QQYwHIdm40cYDnpi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0Lplsg1KcAHXAIr1UsI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Ab5DR24Qun4pMgqvvgFY"/>
</p:tagLst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7217</TotalTime>
  <Words>1265</Words>
  <Application>Microsoft Office PowerPoint</Application>
  <PresentationFormat>Presentación en pantalla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Aharoni</vt:lpstr>
      <vt:lpstr>Arial</vt:lpstr>
      <vt:lpstr>Arial Narrow</vt:lpstr>
      <vt:lpstr>Calibri</vt:lpstr>
      <vt:lpstr>Calibri Light</vt:lpstr>
      <vt:lpstr>Impact</vt:lpstr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dónde  y a quiénes</dc:title>
  <dc:creator>Luffi</dc:creator>
  <cp:lastModifiedBy>Ernesto</cp:lastModifiedBy>
  <cp:revision>1357</cp:revision>
  <dcterms:created xsi:type="dcterms:W3CDTF">2013-04-13T02:54:06Z</dcterms:created>
  <dcterms:modified xsi:type="dcterms:W3CDTF">2017-08-26T03:41:33Z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1h8z9fuht130Tn_l_r8N6AuVsJWcqB8E0DLN1OMvfTH4</vt:lpwstr>
  </property>
  <property fmtid="{D5CDD505-2E9C-101B-9397-08002B2CF9AE}" pid="4" name="Google.Documents.RevisionId">
    <vt:lpwstr>10253079382142271501</vt:lpwstr>
  </property>
  <property fmtid="{D5CDD505-2E9C-101B-9397-08002B2CF9AE}" pid="5" name="Google.Documents.PreviousRevisionId">
    <vt:lpwstr>17336298699588335290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