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3973" r:id="rId2"/>
    <p:sldMasterId id="2147483986" r:id="rId3"/>
    <p:sldMasterId id="2147484004" r:id="rId4"/>
    <p:sldMasterId id="2147484022" r:id="rId5"/>
    <p:sldMasterId id="2147484034" r:id="rId6"/>
    <p:sldMasterId id="2147484065" r:id="rId7"/>
    <p:sldMasterId id="2147484077" r:id="rId8"/>
    <p:sldMasterId id="2147484089" r:id="rId9"/>
    <p:sldMasterId id="2147484101" r:id="rId10"/>
    <p:sldMasterId id="2147484113" r:id="rId11"/>
  </p:sldMasterIdLst>
  <p:notesMasterIdLst>
    <p:notesMasterId r:id="rId31"/>
  </p:notesMasterIdLst>
  <p:sldIdLst>
    <p:sldId id="327" r:id="rId12"/>
    <p:sldId id="338" r:id="rId13"/>
    <p:sldId id="335" r:id="rId14"/>
    <p:sldId id="333" r:id="rId15"/>
    <p:sldId id="265" r:id="rId16"/>
    <p:sldId id="331" r:id="rId17"/>
    <p:sldId id="315" r:id="rId18"/>
    <p:sldId id="279" r:id="rId19"/>
    <p:sldId id="332" r:id="rId20"/>
    <p:sldId id="326" r:id="rId21"/>
    <p:sldId id="319" r:id="rId22"/>
    <p:sldId id="322" r:id="rId23"/>
    <p:sldId id="328" r:id="rId24"/>
    <p:sldId id="318" r:id="rId25"/>
    <p:sldId id="336" r:id="rId26"/>
    <p:sldId id="320" r:id="rId27"/>
    <p:sldId id="323" r:id="rId28"/>
    <p:sldId id="324" r:id="rId29"/>
    <p:sldId id="33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FF99"/>
    <a:srgbClr val="0000FF"/>
    <a:srgbClr val="EAFFC9"/>
    <a:srgbClr val="FFFF66"/>
    <a:srgbClr val="FAEAC2"/>
    <a:srgbClr val="F8DFA2"/>
    <a:srgbClr val="FFBDBD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37F9-E043-4EF9-8F9A-3F910F2ADE25}" type="datetimeFigureOut">
              <a:rPr lang="es-CO" smtClean="0"/>
              <a:t>12/07/2019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EAF-5113-4A1F-93C3-C9B9C565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70432-2074-4F8D-A533-D6E10F908B9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5762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57759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395037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35112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9738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55280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11169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4751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4183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1698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70281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0612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46479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64309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5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0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1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518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3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0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0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0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1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2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5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580018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9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9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1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1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0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0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1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9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22422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9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1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2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9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8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35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6D1F3-2D03-4F46-8F34-9C8CF090D1E1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87236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D1AFB-3E89-42B2-8EA0-E7935C3DF2A2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368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5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3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612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17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6735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146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7428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55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356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2735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731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6244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67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E1321-5555-498B-B108-A4E1FA8719F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64887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2321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06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7612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008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855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9696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5970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9176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420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1BAB4-D1E2-44CA-9ED4-32D76E540AF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61819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851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00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811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5989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2839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656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922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607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3656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721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77215-752F-4259-83A6-5D6946246C3A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60680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7116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5457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249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2829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1254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0505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7164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6844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600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85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11019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6450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4866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7419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444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93CB-DF27-4371-8D05-4C2BA7882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24281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D229-7271-4404-BF80-ABB9DB027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634271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606A-1C22-4E01-B697-C0D77351A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400240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F0D3-D3AF-479A-8A04-7E6703261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385603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7880-6AF3-416A-A6C3-D2C864DDD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4795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5A9D-3872-4D00-A1D3-35FCE5D84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8302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03073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CC7A-5452-4D4D-8DB9-24ABBFEC2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692141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4C75-B10D-4C13-BEB8-5A0CD3B4F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23750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877F-C044-45DA-90E0-D472CA2A0A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316287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EAEC-43A6-40FC-BC76-4830DA8160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7958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FA7-FCE9-439F-B02F-2039A9E31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09812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092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2318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1369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2562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91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19BD-6361-48EB-AE6C-7D40FA569398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8017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78042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0895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7595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4186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8129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6319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1168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1036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8033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7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504F-8A10-4C3E-9FFB-CF208C17CD0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84945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611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04771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8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0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0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8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0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ags" Target="../tags/tag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8526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1D1A-9B6E-425A-A4CD-1B3E8B03EB0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7859-87BB-4902-B9C1-4028A1A04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AD55-EA32-4B9A-97EB-E50C98289A73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66B-16F6-4D75-BEC4-FDB569B5C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5914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555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076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4A1E99-1303-41B5-9166-D6518B028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66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66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66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1566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67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67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7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67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67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567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99711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2157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AA16-AD38-4D82-ADFD-4334ACFE7410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D1BB-FD77-43BF-990C-E5C00890A24D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CC50-2361-4847-B98F-AE84330F4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400C-76F2-4017-85BE-26F006E0EFEE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84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A82FEB5-E22B-42C3-98F0-F1281AD6D32A}"/>
              </a:ext>
            </a:extLst>
          </p:cNvPr>
          <p:cNvSpPr/>
          <p:nvPr/>
        </p:nvSpPr>
        <p:spPr>
          <a:xfrm>
            <a:off x="1468783" y="2411490"/>
            <a:ext cx="6206435" cy="144655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44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“Ausentes del cuerpo y presentes al Señor”</a:t>
            </a:r>
          </a:p>
        </p:txBody>
      </p:sp>
    </p:spTree>
    <p:extLst>
      <p:ext uri="{BB962C8B-B14F-4D97-AF65-F5344CB8AC3E}">
        <p14:creationId xmlns:p14="http://schemas.microsoft.com/office/powerpoint/2010/main" val="29666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6943" y="389112"/>
            <a:ext cx="5993056" cy="18158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Con este cuerpo no podemos estar ante el Señor porque “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la carne y la sangre no pueden heredar el reino de Dios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”. 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1Corintios 15:50.</a:t>
            </a:r>
            <a:endParaRPr kumimoji="0" lang="es-CO" sz="2800" i="0" u="none" strike="noStrike" kern="0" cap="none" spc="50" normalizeH="0" baseline="0" noProof="0" dirty="0">
              <a:ln w="19050" cmpd="sng">
                <a:noFill/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Franklin Gothic Demi Cond" panose="020B0706030402020204" pitchFamily="34" charset="0"/>
              <a:cs typeface="Aharoni" pitchFamily="2" charset="-79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10</a:t>
            </a:fld>
            <a:endParaRPr lang="es-ES" altLang="es-CO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1EC3DA-D513-4380-81B2-52E64039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71" y="2374276"/>
            <a:ext cx="5993057" cy="2246769"/>
          </a:xfrm>
          <a:prstGeom prst="rect">
            <a:avLst/>
          </a:prstGeom>
          <a:gradFill>
            <a:gsLst>
              <a:gs pos="7000">
                <a:srgbClr val="FFFF99"/>
              </a:gs>
              <a:gs pos="32000">
                <a:srgbClr val="FFFFE4"/>
              </a:gs>
              <a:gs pos="87000">
                <a:srgbClr val="FFFF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“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la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 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carne y la sangre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” es una expresión figurada. 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Ver Mateo 16:17; Gálatas 1:16; Efesios 6:12. 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Se refiere a los seres humanos en nuestra condición actual. </a:t>
            </a:r>
          </a:p>
          <a:p>
            <a:pPr lvl="0" algn="ctr" defTabSz="914400">
              <a:defRPr/>
            </a:pP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Con cuerpos corruptibles y mortales.</a:t>
            </a:r>
            <a:endParaRPr kumimoji="0" lang="es-CO" sz="2800" i="0" u="none" strike="noStrike" kern="0" cap="none" spc="50" normalizeH="0" baseline="0" noProof="0" dirty="0">
              <a:ln w="19050" cmpd="sng">
                <a:noFill/>
                <a:prstDash val="solid"/>
              </a:ln>
              <a:solidFill>
                <a:schemeClr val="bg2"/>
              </a:solidFill>
              <a:effectLst>
                <a:glow>
                  <a:srgbClr val="4F81BD"/>
                </a:glow>
              </a:effectLst>
              <a:uLnTx/>
              <a:uFillTx/>
              <a:latin typeface="Franklin Gothic Demi Cond" panose="020B0706030402020204" pitchFamily="34" charset="0"/>
              <a:cs typeface="Aharoni" pitchFamily="2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B1917FD-F0E3-4B2D-BA82-59760B2D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03575"/>
            <a:ext cx="6400800" cy="1815882"/>
          </a:xfrm>
          <a:prstGeom prst="rect">
            <a:avLst/>
          </a:prstGeom>
          <a:gradFill>
            <a:gsLst>
              <a:gs pos="100000">
                <a:srgbClr val="FFB3B3"/>
              </a:gs>
              <a:gs pos="0">
                <a:srgbClr val="FFFAF7"/>
              </a:gs>
              <a:gs pos="100000">
                <a:srgbClr val="FFBDBD"/>
              </a:gs>
            </a:gsLst>
            <a:lin ang="16200000" scaled="1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Los cuerpos inmortales que el Señor nos dará serán semejantes al cuerpo glorioso de Cristo resucitado (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Filipenses 3:21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), que era de </a:t>
            </a:r>
            <a:r>
              <a:rPr lang="es-CO" sz="2800" kern="0" spc="50" dirty="0">
                <a:ln w="1270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“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carne</a:t>
            </a:r>
            <a:r>
              <a:rPr lang="es-CO" sz="2800" kern="0" spc="50" dirty="0">
                <a:ln w="1270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”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 y </a:t>
            </a:r>
            <a:r>
              <a:rPr lang="es-CO" sz="2800" kern="0" spc="50" dirty="0">
                <a:ln w="1270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“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huesos</a:t>
            </a:r>
            <a:r>
              <a:rPr lang="es-CO" sz="2800" kern="0" spc="50" dirty="0">
                <a:ln w="1270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”.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 (</a:t>
            </a: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Lucas 24:39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). </a:t>
            </a:r>
            <a:endParaRPr kumimoji="0" lang="es-CO" sz="2800" i="0" u="none" strike="noStrike" kern="0" cap="none" spc="50" normalizeH="0" baseline="0" noProof="0" dirty="0">
              <a:ln w="19050" cmpd="sng">
                <a:noFill/>
                <a:prstDash val="solid"/>
              </a:ln>
              <a:solidFill>
                <a:schemeClr val="bg2"/>
              </a:solidFill>
              <a:effectLst>
                <a:glow>
                  <a:srgbClr val="4F81BD"/>
                </a:glow>
              </a:effectLst>
              <a:uLnTx/>
              <a:uFillTx/>
              <a:latin typeface="Franklin Gothic Demi Cond" panose="020B07060304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24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21028" y="2852485"/>
            <a:ext cx="3708572" cy="35394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s-CO" sz="3200" kern="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“Porque en el evangelio la justicia de Dios se revela por fe y para fe, como está escrito:</a:t>
            </a:r>
          </a:p>
          <a:p>
            <a:pPr lvl="0" defTabSz="914400"/>
            <a:r>
              <a:rPr lang="es-CO" sz="3200" kern="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s-CO" sz="3200" i="1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Mas el justo por la fe vivirá</a:t>
            </a:r>
            <a:r>
              <a:rPr lang="es-CO" sz="3200" kern="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”. </a:t>
            </a:r>
            <a:r>
              <a:rPr lang="es-CO" sz="32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Romanos 1:17. </a:t>
            </a:r>
            <a:endParaRPr kumimoji="0" lang="es-CO" sz="3200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11</a:t>
            </a:fld>
            <a:endParaRPr lang="es-CO" dirty="0"/>
          </a:p>
        </p:txBody>
      </p:sp>
      <p:sp>
        <p:nvSpPr>
          <p:cNvPr id="6" name="Pergamino: vertical 5">
            <a:extLst>
              <a:ext uri="{FF2B5EF4-FFF2-40B4-BE49-F238E27FC236}">
                <a16:creationId xmlns:a16="http://schemas.microsoft.com/office/drawing/2014/main" id="{2CDC7BE3-D401-4A0F-9670-9E47E4302499}"/>
              </a:ext>
            </a:extLst>
          </p:cNvPr>
          <p:cNvSpPr/>
          <p:nvPr/>
        </p:nvSpPr>
        <p:spPr>
          <a:xfrm>
            <a:off x="2259495" y="1007157"/>
            <a:ext cx="4860695" cy="1166195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CO" sz="3200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5:7. </a:t>
            </a:r>
            <a:r>
              <a:rPr lang="es-CO" sz="32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“(porque por fe andamos, no por vista)”.</a:t>
            </a:r>
            <a:endParaRPr lang="es-CO" sz="3200" kern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E221B74-26B3-4FA1-97DA-CA8C67D999C9}"/>
              </a:ext>
            </a:extLst>
          </p:cNvPr>
          <p:cNvSpPr/>
          <p:nvPr/>
        </p:nvSpPr>
        <p:spPr>
          <a:xfrm>
            <a:off x="914400" y="3117528"/>
            <a:ext cx="3428992" cy="30469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defTabSz="914400"/>
            <a:r>
              <a:rPr lang="es-CO" sz="3200" kern="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</a:rPr>
              <a:t>Por fe es la única manera como podemos agradar a Dios y recibir el cumplimiento de sus ricas promesas.</a:t>
            </a:r>
            <a:endParaRPr kumimoji="0" lang="es-CO" sz="3200" i="0" u="none" strike="noStrike" kern="0" cap="none" spc="0" normalizeH="0" baseline="0" noProof="0" dirty="0">
              <a:ln w="19050"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66FF33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901148" y="2801109"/>
            <a:ext cx="3698447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2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“ausentes del cuerpo” </a:t>
            </a:r>
          </a:p>
          <a:p>
            <a:r>
              <a:rPr lang="es-CO" sz="3200" kern="0" dirty="0">
                <a:ln w="19050">
                  <a:noFill/>
                </a:ln>
                <a:solidFill>
                  <a:schemeClr val="bg2"/>
                </a:solidFill>
                <a:latin typeface="Franklin Gothic Demi Cond" panose="020B0706030402020204" pitchFamily="34" charset="0"/>
              </a:rPr>
              <a:t>Sin el cuerpo terrenal.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15418" y="4383157"/>
            <a:ext cx="5113160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ln w="19050">
                  <a:noFill/>
                </a:ln>
                <a:solidFill>
                  <a:srgbClr val="006600"/>
                </a:solidFill>
                <a:latin typeface="Franklin Gothic Demi Cond" panose="020B0706030402020204" pitchFamily="34" charset="0"/>
                <a:cs typeface="Vijaya" panose="020B0604020202020204" pitchFamily="34" charset="0"/>
              </a:rPr>
              <a:t>No con este cuerpo, porque es corruptible, y no puede estar ante el Señor. Tampoco muerto, porque los muertos están inconscientes.</a:t>
            </a:r>
            <a:endParaRPr kumimoji="0" lang="es-CO" sz="2800" i="0" u="none" strike="noStrike" kern="0" cap="none" spc="0" normalizeH="0" baseline="0" noProof="0" dirty="0">
              <a:ln w="19050">
                <a:noFill/>
              </a:ln>
              <a:solidFill>
                <a:srgbClr val="006600"/>
              </a:solidFill>
              <a:effectLst/>
              <a:uLnTx/>
              <a:uFillTx/>
              <a:latin typeface="Franklin Gothic Demi Cond" panose="020B0706030402020204" pitchFamily="34" charset="0"/>
              <a:cs typeface="Vijaya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13" name="Pergamino: vertical 12">
            <a:extLst>
              <a:ext uri="{FF2B5EF4-FFF2-40B4-BE49-F238E27FC236}">
                <a16:creationId xmlns:a16="http://schemas.microsoft.com/office/drawing/2014/main" id="{00D3E5B9-6BF6-480E-B830-84EE6758252E}"/>
              </a:ext>
            </a:extLst>
          </p:cNvPr>
          <p:cNvSpPr/>
          <p:nvPr/>
        </p:nvSpPr>
        <p:spPr>
          <a:xfrm>
            <a:off x="1664238" y="503578"/>
            <a:ext cx="5815525" cy="1722787"/>
          </a:xfrm>
          <a:prstGeom prst="vertic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s-CO" sz="3200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5:8. </a:t>
            </a:r>
            <a:r>
              <a:rPr lang="es-CO" sz="32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“Pero confiamos, y más quisiéramos estar ausentes del cuerpo, y presentes al Señor”. </a:t>
            </a:r>
            <a:endParaRPr lang="es-CO" sz="3200" kern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DF6E9C-2F2C-4B8E-86F1-179F829D9B65}"/>
              </a:ext>
            </a:extLst>
          </p:cNvPr>
          <p:cNvSpPr/>
          <p:nvPr/>
        </p:nvSpPr>
        <p:spPr>
          <a:xfrm>
            <a:off x="4650423" y="2801110"/>
            <a:ext cx="3972877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200" kern="0" dirty="0">
                <a:ln w="3175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“</a:t>
            </a:r>
            <a:r>
              <a:rPr lang="es-CO" sz="32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presentes al Señor” </a:t>
            </a:r>
          </a:p>
          <a:p>
            <a:r>
              <a:rPr lang="es-CO" sz="3200" kern="0" dirty="0">
                <a:ln w="19050">
                  <a:noFill/>
                </a:ln>
                <a:solidFill>
                  <a:schemeClr val="bg2"/>
                </a:solidFill>
                <a:latin typeface="Franklin Gothic Demi Cond" panose="020B0706030402020204" pitchFamily="34" charset="0"/>
              </a:rPr>
              <a:t>Con el cuerpo celestial.</a:t>
            </a:r>
          </a:p>
        </p:txBody>
      </p:sp>
    </p:spTree>
    <p:extLst>
      <p:ext uri="{BB962C8B-B14F-4D97-AF65-F5344CB8AC3E}">
        <p14:creationId xmlns:p14="http://schemas.microsoft.com/office/powerpoint/2010/main" val="22071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8000" grainSize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413FDB0-7DD8-42D0-BF9C-5F7083DB908D}"/>
              </a:ext>
            </a:extLst>
          </p:cNvPr>
          <p:cNvSpPr/>
          <p:nvPr/>
        </p:nvSpPr>
        <p:spPr>
          <a:xfrm>
            <a:off x="868019" y="374211"/>
            <a:ext cx="4075043" cy="3046988"/>
          </a:xfrm>
          <a:prstGeom prst="rect">
            <a:avLst/>
          </a:prstGeom>
          <a:gradFill>
            <a:gsLst>
              <a:gs pos="0">
                <a:srgbClr val="E8FEF9"/>
              </a:gs>
              <a:gs pos="95575">
                <a:schemeClr val="accent1">
                  <a:lumMod val="60000"/>
                  <a:lumOff val="40000"/>
                </a:schemeClr>
              </a:gs>
              <a:gs pos="40000">
                <a:srgbClr val="FAEAC2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Franklin Gothic Demi Cond" panose="020B0706030402020204" pitchFamily="34" charset="0"/>
              </a:rPr>
              <a:t>La expresión </a:t>
            </a:r>
            <a:r>
              <a:rPr kumimoji="0" lang="es-CO" sz="3200" b="0" i="1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“ausentes del cuerpo y presentes al Señor” </a:t>
            </a:r>
            <a:r>
              <a:rPr kumimoji="0" lang="es-CO" sz="3200" b="0" i="1" u="none" strike="noStrike" kern="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Franklin Gothic Demi Cond" panose="020B0706030402020204" pitchFamily="34" charset="0"/>
              </a:rPr>
              <a:t>no significa que los muertos viven como espíritus desencarnados en la presencia de Dios.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A7BAB61-0AB9-4BA6-8454-D273D498B74F}"/>
              </a:ext>
            </a:extLst>
          </p:cNvPr>
          <p:cNvSpPr/>
          <p:nvPr/>
        </p:nvSpPr>
        <p:spPr>
          <a:xfrm>
            <a:off x="3993501" y="3584635"/>
            <a:ext cx="4262605" cy="3046988"/>
          </a:xfrm>
          <a:prstGeom prst="rect">
            <a:avLst/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B6D872"/>
              </a:gs>
            </a:gsLst>
            <a:lin ang="5400000" scaled="0"/>
          </a:gradFill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sz="3200" kern="0" dirty="0">
                <a:ln w="19050">
                  <a:noFill/>
                </a:ln>
                <a:latin typeface="Franklin Gothic Demi Cond" panose="020B0706030402020204" pitchFamily="34" charset="0"/>
              </a:rPr>
              <a:t>Pablo se refiere a la muerte como estar desvestido </a:t>
            </a:r>
            <a:r>
              <a:rPr lang="es-CO" sz="3200" kern="0" dirty="0">
                <a:ln w="19050">
                  <a:noFill/>
                </a:ln>
                <a:solidFill>
                  <a:srgbClr val="002060"/>
                </a:solidFill>
                <a:latin typeface="Franklin Gothic Demi Cond" panose="020B0706030402020204" pitchFamily="34" charset="0"/>
              </a:rPr>
              <a:t>“</a:t>
            </a:r>
            <a:r>
              <a:rPr lang="es-CO" sz="3200" kern="0" dirty="0">
                <a:ln w="19050">
                  <a:noFill/>
                </a:ln>
                <a:solidFill>
                  <a:srgbClr val="C00000"/>
                </a:solidFill>
                <a:latin typeface="Franklin Gothic Demi Cond" panose="020B0706030402020204" pitchFamily="34" charset="0"/>
              </a:rPr>
              <a:t>desnudado</a:t>
            </a:r>
            <a:r>
              <a:rPr lang="es-CO" sz="3200" kern="0" dirty="0">
                <a:ln w="19050">
                  <a:noFill/>
                </a:ln>
                <a:solidFill>
                  <a:srgbClr val="002060"/>
                </a:solidFill>
                <a:latin typeface="Franklin Gothic Demi Cond" panose="020B0706030402020204" pitchFamily="34" charset="0"/>
              </a:rPr>
              <a:t>”. </a:t>
            </a:r>
            <a:r>
              <a:rPr lang="es-CO" sz="3200" kern="0" dirty="0">
                <a:ln w="19050">
                  <a:noFill/>
                </a:ln>
                <a:latin typeface="Franklin Gothic Demi Cond" panose="020B0706030402020204" pitchFamily="34" charset="0"/>
              </a:rPr>
              <a:t>Una condición en la cual él no quiere estar.</a:t>
            </a:r>
          </a:p>
          <a:p>
            <a:pPr algn="ctr"/>
            <a:r>
              <a:rPr lang="es-CO" sz="3200" kern="0" dirty="0">
                <a:ln w="19050">
                  <a:noFill/>
                </a:ln>
                <a:effectLst>
                  <a:glow>
                    <a:prstClr val="black"/>
                  </a:glow>
                </a:effectLst>
                <a:latin typeface="Franklin Gothic Demi Cond" panose="020B0706030402020204" pitchFamily="34" charset="0"/>
              </a:rPr>
              <a:t>Véase</a:t>
            </a:r>
            <a:r>
              <a:rPr lang="es-CO" sz="3200" kern="0" dirty="0">
                <a:ln w="19050">
                  <a:noFill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Franklin Gothic Demi Cond" panose="020B0706030402020204" pitchFamily="34" charset="0"/>
              </a:rPr>
              <a:t> 2Corintios 5:3,4. </a:t>
            </a:r>
          </a:p>
        </p:txBody>
      </p:sp>
    </p:spTree>
    <p:extLst>
      <p:ext uri="{BB962C8B-B14F-4D97-AF65-F5344CB8AC3E}">
        <p14:creationId xmlns:p14="http://schemas.microsoft.com/office/powerpoint/2010/main" val="32942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2672" y="1782732"/>
            <a:ext cx="635815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3200" i="1" kern="0" dirty="0">
                <a:ln w="19050">
                  <a:noFill/>
                </a:ln>
                <a:solidFill>
                  <a:srgbClr val="00206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aquí, os digo un misterio: No todos dormiremos; pero todos seremos transformados…” </a:t>
            </a:r>
            <a:r>
              <a:rPr lang="es-CO" sz="3200" i="1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1Corintios 15:51. </a:t>
            </a:r>
            <a:endParaRPr lang="es-CO" sz="3200" i="1" kern="0" dirty="0">
              <a:ln w="19050">
                <a:noFill/>
              </a:ln>
              <a:solidFill>
                <a:srgbClr val="00206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90253" y="364052"/>
            <a:ext cx="496299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¿Cuándo esperaba Pablo estar presente al Señor?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14</a:t>
            </a:fld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DCA8A47-6B2A-4F35-9558-08AEE85FA158}"/>
              </a:ext>
            </a:extLst>
          </p:cNvPr>
          <p:cNvSpPr/>
          <p:nvPr/>
        </p:nvSpPr>
        <p:spPr>
          <a:xfrm>
            <a:off x="3233531" y="3570744"/>
            <a:ext cx="5592416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3200" i="1" kern="0" dirty="0">
                <a:ln w="19050">
                  <a:noFill/>
                </a:ln>
                <a:solidFill>
                  <a:schemeClr val="tx2">
                    <a:lumMod val="10000"/>
                  </a:schemeClr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“…en un momento, en un abrir y cerrar de ojos, </a:t>
            </a:r>
            <a:r>
              <a:rPr lang="es-CO" sz="3200" i="1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final trompeta</a:t>
            </a:r>
            <a:r>
              <a:rPr lang="es-CO" sz="3200" i="1" kern="0" dirty="0">
                <a:ln w="19050">
                  <a:noFill/>
                </a:ln>
                <a:solidFill>
                  <a:schemeClr val="tx2">
                    <a:lumMod val="10000"/>
                  </a:schemeClr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porque se tocará la trompeta, y los muertos </a:t>
            </a:r>
            <a:r>
              <a:rPr lang="es-CO" sz="3200" i="1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resucitados incorruptibles, y nosotros seremos transformados</a:t>
            </a:r>
            <a:r>
              <a:rPr lang="es-CO" sz="3200" i="1" kern="0" dirty="0">
                <a:ln w="19050">
                  <a:noFill/>
                </a:ln>
                <a:solidFill>
                  <a:srgbClr val="00206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s-CO" sz="3200" i="1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3200" kern="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1Corintios 15:52. </a:t>
            </a:r>
          </a:p>
        </p:txBody>
      </p:sp>
      <p:sp>
        <p:nvSpPr>
          <p:cNvPr id="8" name="Rectángulo: biselado 7">
            <a:extLst>
              <a:ext uri="{FF2B5EF4-FFF2-40B4-BE49-F238E27FC236}">
                <a16:creationId xmlns:a16="http://schemas.microsoft.com/office/drawing/2014/main" id="{4BE365F7-3A24-4DD5-9B30-F171931D2F1D}"/>
              </a:ext>
            </a:extLst>
          </p:cNvPr>
          <p:cNvSpPr/>
          <p:nvPr/>
        </p:nvSpPr>
        <p:spPr>
          <a:xfrm>
            <a:off x="318053" y="4598501"/>
            <a:ext cx="2703442" cy="907414"/>
          </a:xfrm>
          <a:prstGeom prst="bevel">
            <a:avLst/>
          </a:prstGeom>
          <a:solidFill>
            <a:srgbClr val="005BD3">
              <a:lumMod val="75000"/>
            </a:srgbClr>
          </a:solidFill>
          <a:ln w="19050" cap="rnd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800" b="1" i="0" u="none" strike="noStrike" kern="0" cap="none" spc="0" normalizeH="0" baseline="0" noProof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¿CUÁNDO?</a:t>
            </a:r>
          </a:p>
        </p:txBody>
      </p:sp>
    </p:spTree>
    <p:extLst>
      <p:ext uri="{BB962C8B-B14F-4D97-AF65-F5344CB8AC3E}">
        <p14:creationId xmlns:p14="http://schemas.microsoft.com/office/powerpoint/2010/main" val="40193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6D5A42-6B1D-4C24-8573-902C27FCDCEC}"/>
              </a:ext>
            </a:extLst>
          </p:cNvPr>
          <p:cNvSpPr/>
          <p:nvPr/>
        </p:nvSpPr>
        <p:spPr>
          <a:xfrm>
            <a:off x="437088" y="214475"/>
            <a:ext cx="5857694" cy="5509200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“Porque el Señor mismo con voz de mando, con voz de arcángel, y con trompeta de Dios, </a:t>
            </a:r>
            <a:r>
              <a:rPr lang="es-CO" sz="32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descenderá del cielo</a:t>
            </a:r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; y </a:t>
            </a:r>
            <a:r>
              <a:rPr lang="es-CO" sz="32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los muertos en Cristo resucitarán primero</a:t>
            </a:r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. </a:t>
            </a:r>
          </a:p>
          <a:p>
            <a:pPr algn="ctr"/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Luego nosotros los que vivimos, los que hayamos quedado, </a:t>
            </a:r>
            <a:r>
              <a:rPr lang="es-CO" sz="32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seremos arrebatados </a:t>
            </a:r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juntamente con ellos en las nubes para </a:t>
            </a:r>
          </a:p>
          <a:p>
            <a:pPr algn="ctr"/>
            <a:r>
              <a:rPr lang="es-CO" sz="3200" dirty="0">
                <a:ln w="19050">
                  <a:noFill/>
                </a:ln>
                <a:latin typeface="Franklin Gothic Demi Cond" panose="020B0706030402020204" pitchFamily="34" charset="0"/>
              </a:rPr>
              <a:t>recibir al Señor en el aire, y así estaremos siempre con el Señor”.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2CD302-9B6B-427C-8FC3-0B619E1AFA44}"/>
              </a:ext>
            </a:extLst>
          </p:cNvPr>
          <p:cNvSpPr/>
          <p:nvPr/>
        </p:nvSpPr>
        <p:spPr>
          <a:xfrm>
            <a:off x="1126317" y="5955828"/>
            <a:ext cx="447923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1Tesalonisenses 4:16,17. </a:t>
            </a:r>
          </a:p>
        </p:txBody>
      </p:sp>
    </p:spTree>
    <p:extLst>
      <p:ext uri="{BB962C8B-B14F-4D97-AF65-F5344CB8AC3E}">
        <p14:creationId xmlns:p14="http://schemas.microsoft.com/office/powerpoint/2010/main" val="31664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94622" y="488005"/>
            <a:ext cx="5754754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b="1" kern="0" dirty="0">
                <a:ln w="3175"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esperanza del cristiano no está en el momento de la muerte sino en la resurrección cuando Cristo venga.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94520" y="2242718"/>
            <a:ext cx="5506280" cy="2062103"/>
          </a:xfrm>
          <a:prstGeom prst="rect">
            <a:avLst/>
          </a:prstGeom>
          <a:gradFill>
            <a:gsLst>
              <a:gs pos="0">
                <a:srgbClr val="D0F45E"/>
              </a:gs>
              <a:gs pos="100000">
                <a:srgbClr val="FCFEF0"/>
              </a:gs>
            </a:gsLst>
            <a:lin ang="16200000" scaled="1"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noFill/>
                </a:ln>
                <a:solidFill>
                  <a:schemeClr val="tx2">
                    <a:lumMod val="10000"/>
                  </a:schemeClr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aquí yo vengo pronto, y mi galardón conmigo, para recompensar a cada uno según sea su obra”. </a:t>
            </a:r>
            <a:r>
              <a:rPr lang="es-CO" sz="32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22:12.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16</a:t>
            </a:fld>
            <a:endParaRPr lang="es-ES" alt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F44C5A-8668-407E-BF71-A5197431F3F1}"/>
              </a:ext>
            </a:extLst>
          </p:cNvPr>
          <p:cNvSpPr/>
          <p:nvPr/>
        </p:nvSpPr>
        <p:spPr>
          <a:xfrm>
            <a:off x="1327701" y="4502694"/>
            <a:ext cx="6488595" cy="2062103"/>
          </a:xfrm>
          <a:prstGeom prst="rect">
            <a:avLst/>
          </a:prstGeom>
          <a:gradFill rotWithShape="1">
            <a:gsLst>
              <a:gs pos="0">
                <a:srgbClr val="54F2C5"/>
              </a:gs>
              <a:gs pos="100000">
                <a:srgbClr val="D8FCF2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200" kern="0" dirty="0">
                <a:ln w="19050">
                  <a:noFill/>
                </a:ln>
                <a:solidFill>
                  <a:schemeClr val="tx2">
                    <a:lumMod val="10000"/>
                  </a:schemeClr>
                </a:solidFill>
                <a:latin typeface="Franklin Gothic Demi Cond" panose="020B0706030402020204" pitchFamily="34" charset="0"/>
              </a:rPr>
              <a:t>“Serás bienaventurado; porque ellos no te pueden recompensar, pero te será recompensado en la resurrección de los justos”. </a:t>
            </a:r>
            <a:r>
              <a:rPr lang="es-CO" sz="32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Lucas 14:14. </a:t>
            </a:r>
            <a:endParaRPr lang="es-CO" sz="3200" i="1" kern="0" dirty="0">
              <a:ln w="19050">
                <a:noFill/>
              </a:ln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37706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62925" y="987758"/>
            <a:ext cx="6618150" cy="147732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3B9"/>
              </a:gs>
              <a:gs pos="100000">
                <a:srgbClr val="FFFCE7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037706"/>
                  </a:solidFill>
                </a:ln>
                <a:solidFill>
                  <a:srgbClr val="037706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Quienes creen que los muertos van al cielo como espíritus desencarnados anulan para ellos mismos la promesa del Señor.</a:t>
            </a:r>
          </a:p>
        </p:txBody>
      </p:sp>
      <p:sp>
        <p:nvSpPr>
          <p:cNvPr id="6" name="Pergamino vertical 5"/>
          <p:cNvSpPr/>
          <p:nvPr/>
        </p:nvSpPr>
        <p:spPr>
          <a:xfrm>
            <a:off x="1574143" y="3154174"/>
            <a:ext cx="5995714" cy="2424990"/>
          </a:xfrm>
          <a:prstGeom prst="vertic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“Vendré otra vez, y os tomaré a mí mismo, para que donde yo estoy, vosotros también estéis”. </a:t>
            </a:r>
            <a:endParaRPr kumimoji="0" lang="es-CO" sz="3200" b="1" i="0" u="none" strike="noStrike" kern="0" cap="none" spc="0" normalizeH="0" baseline="0" noProof="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Juan 14:3.</a:t>
            </a:r>
            <a:r>
              <a:rPr kumimoji="0" lang="es-CO" sz="32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210EC524-E946-43A2-9C89-AAE977A5FF05}"/>
              </a:ext>
            </a:extLst>
          </p:cNvPr>
          <p:cNvSpPr/>
          <p:nvPr/>
        </p:nvSpPr>
        <p:spPr>
          <a:xfrm rot="5400000">
            <a:off x="4081759" y="2720101"/>
            <a:ext cx="980481" cy="576469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929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8679" y="1139262"/>
            <a:ext cx="5446643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ANALICE:</a:t>
            </a:r>
            <a:endParaRPr kumimoji="0" lang="es-CO" sz="3600" b="1" i="0" u="none" strike="noStrike" kern="0" cap="none" spc="0" normalizeH="0" baseline="0" noProof="0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83026" y="2223148"/>
            <a:ext cx="5777948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rdo" panose="02020600000000000000" pitchFamily="18" charset="-79"/>
                <a:cs typeface="Aharoni" panose="02010803020104030203" pitchFamily="2" charset="-79"/>
              </a:rPr>
              <a:t>Si los cristianos van al cielo en el momento de la muerte, </a:t>
            </a:r>
            <a:r>
              <a:rPr lang="es-CO" sz="32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anose="020F0704030504030204" pitchFamily="34" charset="0"/>
                <a:ea typeface="Cardo" panose="02020600000000000000" pitchFamily="18" charset="-79"/>
                <a:cs typeface="Aharoni" panose="02010803020104030203" pitchFamily="2" charset="-79"/>
              </a:rPr>
              <a:t>entonces</a:t>
            </a: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rdo" panose="02020600000000000000" pitchFamily="18" charset="-79"/>
                <a:cs typeface="Aharoni" panose="02010803020104030203" pitchFamily="2" charset="-79"/>
              </a:rPr>
              <a:t> ¿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  <a:ea typeface="Cardo" panose="02020600000000000000" pitchFamily="18" charset="-79"/>
                <a:cs typeface="Aharoni" panose="02010803020104030203" pitchFamily="2" charset="-79"/>
              </a:rPr>
              <a:t>para qué viene Cristo a buscarlos si ya están con él</a:t>
            </a: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rdo" panose="02020600000000000000" pitchFamily="18" charset="-79"/>
                <a:cs typeface="Aharoni" panose="02010803020104030203" pitchFamily="2" charset="-79"/>
              </a:rPr>
              <a:t>?</a:t>
            </a:r>
            <a:endParaRPr lang="es-CO" sz="2800" b="1" kern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  <a:ea typeface="Cardo" panose="02020600000000000000" pitchFamily="18" charset="-79"/>
              <a:cs typeface="Aharoni" panose="02010803020104030203" pitchFamily="2" charset="-79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18</a:t>
            </a:fld>
            <a:endParaRPr lang="es-CO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0EBF144-2857-4BE8-A7D3-254A1142A986}"/>
              </a:ext>
            </a:extLst>
          </p:cNvPr>
          <p:cNvSpPr/>
          <p:nvPr/>
        </p:nvSpPr>
        <p:spPr>
          <a:xfrm>
            <a:off x="2557668" y="5153692"/>
            <a:ext cx="1762539" cy="10947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92540EAF-23E1-42DB-B591-A97F2C85C529}"/>
              </a:ext>
            </a:extLst>
          </p:cNvPr>
          <p:cNvSpPr/>
          <p:nvPr/>
        </p:nvSpPr>
        <p:spPr>
          <a:xfrm rot="10800000">
            <a:off x="4837041" y="5153692"/>
            <a:ext cx="1789045" cy="1094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3691" y="1412571"/>
            <a:ext cx="5890114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Gracias a Dios por la claridad de su Palabra y la certeza de su Venida.</a:t>
            </a:r>
            <a:endParaRPr kumimoji="0" lang="es-CO" sz="3600" b="0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AD4AD-750B-4B85-B2A8-923F94B1E467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1EC3DA-D513-4380-81B2-52E64039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926" y="4296657"/>
            <a:ext cx="5890114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r>
              <a:rPr kumimoji="0" lang="es-CO" sz="4000" b="1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É</a:t>
            </a:r>
            <a:r>
              <a:rPr kumimoji="0" lang="es-CO" sz="40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42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734162E-06EE-4C26-95F7-9945A208E1CB}"/>
              </a:ext>
            </a:extLst>
          </p:cNvPr>
          <p:cNvSpPr/>
          <p:nvPr/>
        </p:nvSpPr>
        <p:spPr>
          <a:xfrm>
            <a:off x="1468783" y="715214"/>
            <a:ext cx="6206435" cy="144655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44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“Ausentes del cuerpo y presentes al Señor”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3418DA-FFD0-4873-8BD5-4C765FC9BC19}"/>
              </a:ext>
            </a:extLst>
          </p:cNvPr>
          <p:cNvSpPr/>
          <p:nvPr/>
        </p:nvSpPr>
        <p:spPr>
          <a:xfrm>
            <a:off x="1788809" y="5581616"/>
            <a:ext cx="5602850" cy="64633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600" b="1" kern="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¿Qué enseña la Biblia?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0B8981-21E9-4293-B12B-668A76139F7B}"/>
              </a:ext>
            </a:extLst>
          </p:cNvPr>
          <p:cNvSpPr/>
          <p:nvPr/>
        </p:nvSpPr>
        <p:spPr>
          <a:xfrm>
            <a:off x="1788809" y="2414668"/>
            <a:ext cx="5566383" cy="240065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rgbClr val="0BD0D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000" b="1" i="1" kern="0" dirty="0">
                <a:ln w="3175">
                  <a:solidFill>
                    <a:schemeClr val="tx1"/>
                  </a:solidFill>
                </a:ln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Estas palabras del apóstol Pablo en </a:t>
            </a:r>
            <a:r>
              <a:rPr lang="es-CO" sz="3000" b="1" i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Corintios 5:8 </a:t>
            </a:r>
            <a:r>
              <a:rPr lang="es-CO" sz="3000" b="1" i="1" kern="0" dirty="0">
                <a:ln w="3175">
                  <a:solidFill>
                    <a:schemeClr val="tx1"/>
                  </a:solidFill>
                </a:ln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usan para apoyar la idea de que los cristianos van al cielo, a la presencia del Señor en el momento de la muerte.</a:t>
            </a:r>
            <a:endParaRPr lang="es-CO" sz="3000" b="1" i="1" kern="0" dirty="0">
              <a:ln w="3175">
                <a:solidFill>
                  <a:schemeClr val="tx1"/>
                </a:solidFill>
              </a:ln>
              <a:effectLst>
                <a:glow>
                  <a:prstClr val="black"/>
                </a:glow>
              </a:effectLst>
              <a:latin typeface="Arial Narrow 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C87EBEB-6F00-433A-9218-A974EB63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818" y="77491"/>
            <a:ext cx="6200362" cy="107721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spc="50" dirty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Analicemos la frase en su contexto y saquemos conclusiones.</a:t>
            </a:r>
            <a:endParaRPr lang="es-ES" sz="3200" b="1" kern="0" spc="50" dirty="0">
              <a:ln w="317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>
                  <a:srgbClr val="4F81BD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4" name="Pergamino: vertical 3">
            <a:extLst>
              <a:ext uri="{FF2B5EF4-FFF2-40B4-BE49-F238E27FC236}">
                <a16:creationId xmlns:a16="http://schemas.microsoft.com/office/drawing/2014/main" id="{F03734FF-B87B-4AD9-8C65-83C1A0C930AE}"/>
              </a:ext>
            </a:extLst>
          </p:cNvPr>
          <p:cNvSpPr/>
          <p:nvPr/>
        </p:nvSpPr>
        <p:spPr>
          <a:xfrm>
            <a:off x="715127" y="1200382"/>
            <a:ext cx="7713745" cy="2857585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0" cap="none" spc="50" normalizeH="0" baseline="0" noProof="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 Narrow Bold" pitchFamily="2" charset="0"/>
                <a:cs typeface="Aharoni" pitchFamily="2" charset="-79"/>
              </a:rPr>
              <a:t>2Corintios 5:1.</a:t>
            </a:r>
            <a:r>
              <a:rPr kumimoji="0" lang="es-CO" sz="32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“Porque sabemos que si nuestra morada terrestre, este tabernáculo (</a:t>
            </a:r>
            <a:r>
              <a:rPr kumimoji="0" lang="es-CO" sz="3200" b="0" i="0" u="none" strike="noStrike" kern="0" cap="none" spc="0" normalizeH="0" baseline="0" noProof="0" dirty="0" err="1">
                <a:ln w="1905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skenos</a:t>
            </a:r>
            <a:r>
              <a:rPr kumimoji="0" lang="es-CO" sz="32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se deshiciere, tenemos de Dios un edificio (</a:t>
            </a:r>
            <a:r>
              <a:rPr kumimoji="0" lang="es-CO" sz="3200" b="0" i="0" u="none" strike="noStrike" kern="0" cap="none" spc="0" normalizeH="0" baseline="0" noProof="0" dirty="0" err="1">
                <a:ln w="1905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oikodomē</a:t>
            </a:r>
            <a:r>
              <a:rPr kumimoji="0" lang="es-CO" sz="32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una casa no hecha de manos, eterna, en los cielos”. </a:t>
            </a:r>
            <a:endParaRPr kumimoji="0" lang="es-CO" sz="3200" b="0" i="0" u="none" strike="noStrike" kern="0" cap="none" spc="0" normalizeH="0" baseline="0" noProof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 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FFAC77A-A73D-4FA9-821F-88AEC88F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708" y="4149313"/>
            <a:ext cx="6866585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dirty="0">
                <a:ln w="19050">
                  <a:noFill/>
                </a:ln>
                <a:solidFill>
                  <a:srgbClr val="000000"/>
                </a:solidFill>
                <a:latin typeface="Franklin Gothic Demi Cond" panose="020B0706030402020204" pitchFamily="34" charset="0"/>
              </a:rPr>
              <a:t>El apóstol Pablo compara nuestro cuerpo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dirty="0">
                <a:ln w="19050">
                  <a:noFill/>
                </a:ln>
                <a:solidFill>
                  <a:srgbClr val="000000"/>
                </a:solidFill>
                <a:latin typeface="Franklin Gothic Demi Cond" panose="020B0706030402020204" pitchFamily="34" charset="0"/>
              </a:rPr>
              <a:t>con una </a:t>
            </a:r>
            <a:r>
              <a:rPr lang="es-CO" sz="3200" kern="0" spc="50" dirty="0">
                <a:ln w="19050" cmpd="sng">
                  <a:noFill/>
                  <a:prstDash val="solid"/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carpa o tabernáculo </a:t>
            </a:r>
            <a:r>
              <a:rPr lang="es-CO" sz="3200" b="1" kern="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(</a:t>
            </a:r>
            <a:r>
              <a:rPr lang="es-CO" sz="3200" kern="0" dirty="0" err="1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skenos</a:t>
            </a:r>
            <a:r>
              <a:rPr lang="es-CO" sz="3200" kern="0" dirty="0">
                <a:ln w="19050">
                  <a:noFill/>
                </a:ln>
                <a:solidFill>
                  <a:srgbClr val="000000"/>
                </a:solidFill>
                <a:latin typeface="Franklin Gothic Demi Cond" panose="020B0706030402020204" pitchFamily="34" charset="0"/>
              </a:rPr>
              <a:t>).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spc="50" dirty="0">
                <a:ln w="19050" cmpd="sng">
                  <a:noFill/>
                  <a:prstDash val="solid"/>
                </a:ln>
                <a:solidFill>
                  <a:prstClr val="black"/>
                </a:solidFill>
                <a:effectLst>
                  <a:glow>
                    <a:prstClr val="white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Pero asegura que en Dios tenemos un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spc="50" dirty="0">
                <a:ln w="19050" cmpd="sng">
                  <a:noFill/>
                  <a:prstDash val="solid"/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edificio</a:t>
            </a:r>
            <a:r>
              <a:rPr lang="es-CO" sz="3200" kern="0" dirty="0">
                <a:ln w="19050">
                  <a:noFill/>
                </a:ln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s-CO" sz="3200" b="1" kern="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(</a:t>
            </a:r>
            <a:r>
              <a:rPr lang="es-CO" sz="3200" kern="0" dirty="0" err="1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oikodomē</a:t>
            </a:r>
            <a:r>
              <a:rPr lang="es-CO" sz="3200" b="1" kern="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), </a:t>
            </a:r>
            <a:r>
              <a:rPr lang="es-CO" sz="3200" kern="0" spc="50" dirty="0">
                <a:ln w="1905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>
                    <a:prstClr val="white"/>
                  </a:glow>
                </a:effectLst>
                <a:latin typeface="Franklin Gothic Demi Cond" panose="020B0706030402020204" pitchFamily="34" charset="0"/>
                <a:cs typeface="Aharoni" pitchFamily="2" charset="-79"/>
              </a:rPr>
              <a:t>un cuerpo espiritual transformado, incorruptible e inmortal.</a:t>
            </a:r>
            <a:endParaRPr lang="es-ES" sz="3200" kern="0" spc="50" dirty="0">
              <a:ln w="19050" cmpd="sng">
                <a:noFill/>
                <a:prstDash val="solid"/>
              </a:ln>
              <a:solidFill>
                <a:sysClr val="windowText" lastClr="000000"/>
              </a:solidFill>
              <a:effectLst>
                <a:glow>
                  <a:prstClr val="white"/>
                </a:glow>
              </a:effectLst>
              <a:latin typeface="Franklin Gothic Demi Cond" panose="020B07060304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3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331E3E8-690E-4552-B049-262DAD92FE77}"/>
              </a:ext>
            </a:extLst>
          </p:cNvPr>
          <p:cNvSpPr/>
          <p:nvPr/>
        </p:nvSpPr>
        <p:spPr>
          <a:xfrm>
            <a:off x="871164" y="1934679"/>
            <a:ext cx="7401672" cy="35394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1Corintios 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kumimoji="0" lang="es-CO" sz="28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800" b="0" i="0" u="none" strike="noStrike" kern="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también es la resurrección de los muertos.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siembra en corrupción, resucitará en incorrupción.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</a:t>
            </a:r>
            <a:r>
              <a:rPr kumimoji="0" lang="es-CO" sz="2800" b="0" i="0" u="none" strike="noStrike" kern="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siembra en deshonra, resucitará en gloria;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siembra en debilidad, resucitará en poder.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kumimoji="0" lang="es-CO" sz="28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800" b="0" i="0" u="none" strike="noStrike" kern="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siembra cuerpo animal, resucitará cuerpo espiritual. Hay cuerpo animal, y hay cuerpo espiritual.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C3266C-46CA-4F3C-90CF-DE1370A1EACF}"/>
              </a:ext>
            </a:extLst>
          </p:cNvPr>
          <p:cNvSpPr/>
          <p:nvPr/>
        </p:nvSpPr>
        <p:spPr>
          <a:xfrm>
            <a:off x="1696278" y="341348"/>
            <a:ext cx="5751444" cy="1384995"/>
          </a:xfrm>
          <a:prstGeom prst="rect">
            <a:avLst/>
          </a:prstGeom>
          <a:gradFill>
            <a:gsLst>
              <a:gs pos="0">
                <a:srgbClr val="C4EEE2"/>
              </a:gs>
              <a:gs pos="50000">
                <a:srgbClr val="A3E7D5"/>
              </a:gs>
              <a:gs pos="100000">
                <a:srgbClr val="65CDAF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cambio de carpa a edificio, es decir de cuerpo terrenal a cuerpo espiritual se dará en la resurrección de los justos.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766306" y="5695046"/>
            <a:ext cx="7611388" cy="95410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kern="0" dirty="0">
                <a:ln w="19050">
                  <a:noFill/>
                </a:ln>
                <a:solidFill>
                  <a:srgbClr val="0000CC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“Él (</a:t>
            </a:r>
            <a:r>
              <a:rPr lang="es-CO" sz="28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</a:t>
            </a:r>
            <a:r>
              <a:rPr lang="es-CO" sz="2800" kern="0" dirty="0">
                <a:ln w="19050">
                  <a:noFill/>
                </a:ln>
                <a:solidFill>
                  <a:srgbClr val="0000CC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transformará nuestro cuerpo mortal en un cuerpo glorioso semejante al suyo...”.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3:21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1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733E94-028F-4AED-878C-3510B5EC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7" y="1573332"/>
            <a:ext cx="3999162" cy="39747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Pergamino: vertical 1"/>
          <p:cNvSpPr/>
          <p:nvPr/>
        </p:nvSpPr>
        <p:spPr>
          <a:xfrm>
            <a:off x="399561" y="1573332"/>
            <a:ext cx="5444648" cy="2587849"/>
          </a:xfrm>
          <a:prstGeom prst="verticalScroll">
            <a:avLst/>
          </a:prstGeom>
          <a:solidFill>
            <a:srgbClr val="FFFFCC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CO" sz="3200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5:2. </a:t>
            </a:r>
            <a:r>
              <a:rPr lang="es-CO" sz="32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por esto también gemimos, deseando ser revestidos de aquella nuestra habitación celestial”. </a:t>
            </a:r>
            <a:endParaRPr lang="es-CO" sz="3200" kern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5</a:t>
            </a:fld>
            <a:endParaRPr lang="es-ES" altLang="es-CO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F5A9005-348B-4ECE-A990-FFE3761A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357" y="195319"/>
            <a:ext cx="6738731" cy="1077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dirty="0">
                <a:ln w="3175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En el siguiente versículo Pablo cambia las figuras de carpa y edificio por un vestido.</a:t>
            </a:r>
            <a:endParaRPr kumimoji="0" lang="es-ES" sz="3200" i="0" u="none" strike="noStrike" kern="0" cap="none" spc="50" normalizeH="0" baseline="0" noProof="0" dirty="0">
              <a:ln w="3175">
                <a:noFill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uLnTx/>
              <a:uFillTx/>
              <a:latin typeface="Franklin Gothic Demi Cond" panose="020B0706030402020204" pitchFamily="34" charset="0"/>
              <a:cs typeface="Aharoni" pitchFamily="2" charset="-79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12F9C41-9474-4507-A587-DD1696EC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96" y="4549676"/>
            <a:ext cx="7782660" cy="206210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dirty="0">
                <a:ln w="19050">
                  <a:noFill/>
                </a:ln>
                <a:solidFill>
                  <a:srgbClr val="000000"/>
                </a:solidFill>
                <a:latin typeface="Franklin Gothic Demi Cond" panose="020B0706030402020204" pitchFamily="34" charset="0"/>
              </a:rPr>
              <a:t>Anhelamos dejar el vestido de nuestra habitación terrenal y ser revestidos con la habitación celestial. </a:t>
            </a:r>
            <a:r>
              <a:rPr lang="es-CO" sz="32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Dejar el cuerpo terrenal y recibir el cuerpo celestial.</a:t>
            </a:r>
            <a:endParaRPr kumimoji="0" lang="es-ES" sz="3200" i="0" u="none" strike="noStrike" kern="0" cap="none" spc="5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uLnTx/>
              <a:uFillTx/>
              <a:latin typeface="Franklin Gothic Demi Cond" panose="020B07060304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39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C3FD16-949A-4463-B916-FC6BAFB720CB}"/>
              </a:ext>
            </a:extLst>
          </p:cNvPr>
          <p:cNvSpPr/>
          <p:nvPr/>
        </p:nvSpPr>
        <p:spPr>
          <a:xfrm>
            <a:off x="674607" y="4630802"/>
            <a:ext cx="4047182" cy="1815882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noFill/>
            <a:prstDash val="solid"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Desnudos.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la habitación terrenal y sin la habitación celestial,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cuerpo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 decir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muertos.</a:t>
            </a:r>
            <a:endParaRPr kumimoji="0" lang="es-CO" sz="2800" b="0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5 Imagen" descr="Bib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266118" y="1484784"/>
            <a:ext cx="5268051" cy="50289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04098CB-EE07-46A8-A8D0-6B13480580CA}"/>
              </a:ext>
            </a:extLst>
          </p:cNvPr>
          <p:cNvSpPr/>
          <p:nvPr/>
        </p:nvSpPr>
        <p:spPr>
          <a:xfrm>
            <a:off x="670747" y="1991196"/>
            <a:ext cx="3808487" cy="2246769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noFill/>
            <a:prstDash val="solid"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Vestidos.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cuerpos terrenales y mortales, o con los cuerpos celestiales e inmortales.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decir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vivos.</a:t>
            </a:r>
            <a:endParaRPr kumimoji="0" lang="es-CO" sz="2800" b="0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ergamino: vertical 7">
            <a:extLst>
              <a:ext uri="{FF2B5EF4-FFF2-40B4-BE49-F238E27FC236}">
                <a16:creationId xmlns:a16="http://schemas.microsoft.com/office/drawing/2014/main" id="{C292A1E3-2F5C-4427-ABC7-81743544ED54}"/>
              </a:ext>
            </a:extLst>
          </p:cNvPr>
          <p:cNvSpPr/>
          <p:nvPr/>
        </p:nvSpPr>
        <p:spPr>
          <a:xfrm>
            <a:off x="1630017" y="409675"/>
            <a:ext cx="6753046" cy="1089492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5:3.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“pues así seremos hallados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vestidos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no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desnudos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kumimoji="0" lang="es-CO" sz="2800" b="0" i="0" u="none" strike="noStrike" kern="0" cap="none" spc="0" normalizeH="0" baseline="0" noProof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063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79484" y="2847204"/>
            <a:ext cx="2287329" cy="1815882"/>
          </a:xfrm>
          <a:prstGeom prst="rect">
            <a:avLst/>
          </a:prstGeom>
          <a:gradFill>
            <a:gsLst>
              <a:gs pos="0">
                <a:srgbClr val="C993FF"/>
              </a:gs>
              <a:gs pos="35000">
                <a:srgbClr val="E7B5FD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s-CO" sz="2800" b="1" kern="0" dirty="0">
                <a:ln w="3175">
                  <a:noFill/>
                </a:ln>
                <a:solidFill>
                  <a:srgbClr val="6600CC"/>
                </a:solidFill>
                <a:latin typeface="Franklin Gothic Demi Cond" panose="020B0706030402020204" pitchFamily="34" charset="0"/>
              </a:rPr>
              <a:t>tabernáculo. </a:t>
            </a:r>
          </a:p>
          <a:p>
            <a:pPr lvl="0" defTabSz="914400"/>
            <a:r>
              <a:rPr lang="es-CO" sz="2800" kern="0" dirty="0">
                <a:ln w="19050">
                  <a:noFill/>
                </a:ln>
                <a:solidFill>
                  <a:schemeClr val="bg2"/>
                </a:solidFill>
                <a:latin typeface="Franklin Gothic Demi Cond" panose="020B0706030402020204" pitchFamily="34" charset="0"/>
              </a:rPr>
              <a:t>Nuestro cuerpo terrenal y mortal.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94993" y="2858439"/>
            <a:ext cx="3323227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b="1" dirty="0">
                <a:ln w="3175">
                  <a:noFill/>
                </a:ln>
                <a:solidFill>
                  <a:srgbClr val="006600"/>
                </a:solidFill>
                <a:latin typeface="Franklin Gothic Demi Cond" panose="020B0706030402020204" pitchFamily="34" charset="0"/>
              </a:rPr>
              <a:t>Desnudados. </a:t>
            </a:r>
          </a:p>
          <a:p>
            <a:pPr lvl="0"/>
            <a:r>
              <a:rPr lang="es-CO" sz="2800" dirty="0">
                <a:ln w="19050">
                  <a:noFill/>
                </a:ln>
                <a:solidFill>
                  <a:schemeClr val="bg2"/>
                </a:solidFill>
                <a:latin typeface="Franklin Gothic Demi Cond" panose="020B0706030402020204" pitchFamily="34" charset="0"/>
              </a:rPr>
              <a:t>Sin el cuerpo terrenal ni el celestial, es decir muertos.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7</a:t>
            </a:fld>
            <a:endParaRPr lang="es-ES" altLang="es-CO"/>
          </a:p>
        </p:txBody>
      </p:sp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066F7040-6419-4735-BFC1-63F2FF0614D5}"/>
              </a:ext>
            </a:extLst>
          </p:cNvPr>
          <p:cNvSpPr/>
          <p:nvPr/>
        </p:nvSpPr>
        <p:spPr>
          <a:xfrm>
            <a:off x="1152939" y="320909"/>
            <a:ext cx="6585082" cy="2405558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5:4. 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“Porque asimismo los que estamos en este </a:t>
            </a:r>
            <a:r>
              <a:rPr lang="es-CO" sz="28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tabernáculo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gemimos con angustia; porque no quisiéramos ser </a:t>
            </a:r>
            <a:r>
              <a:rPr lang="es-CO" sz="28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desnudados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sino </a:t>
            </a:r>
            <a:r>
              <a:rPr lang="es-CO" sz="2800" kern="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revestidos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que lo mortal sea absorbido por la vida”. </a:t>
            </a:r>
            <a:endParaRPr kumimoji="0" lang="es-CO" sz="2800" b="0" i="0" u="none" strike="noStrike" kern="0" cap="none" spc="0" normalizeH="0" baseline="0" noProof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8D93BC-F907-4396-A965-D57C3C2D2C92}"/>
              </a:ext>
            </a:extLst>
          </p:cNvPr>
          <p:cNvSpPr/>
          <p:nvPr/>
        </p:nvSpPr>
        <p:spPr>
          <a:xfrm>
            <a:off x="6446400" y="2858439"/>
            <a:ext cx="2114505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b="1" dirty="0">
                <a:ln w="3175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Revestidos. </a:t>
            </a:r>
          </a:p>
          <a:p>
            <a:pPr lvl="0"/>
            <a:r>
              <a:rPr lang="es-CO" sz="2800" dirty="0">
                <a:ln w="19050">
                  <a:noFill/>
                </a:ln>
                <a:solidFill>
                  <a:schemeClr val="bg2"/>
                </a:solidFill>
                <a:latin typeface="Franklin Gothic Demi Cond" panose="020B0706030402020204" pitchFamily="34" charset="0"/>
              </a:rPr>
              <a:t>Con el cuerpo celestial e inmortal.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5AB8C06-9CDB-4594-B351-37A0935C64F6}"/>
              </a:ext>
            </a:extLst>
          </p:cNvPr>
          <p:cNvSpPr/>
          <p:nvPr/>
        </p:nvSpPr>
        <p:spPr>
          <a:xfrm>
            <a:off x="1277348" y="4738466"/>
            <a:ext cx="6629397" cy="1815882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no deseaba ser “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desnudado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no quería morir “</a:t>
            </a:r>
            <a:r>
              <a:rPr kumimoji="0" lang="es-CO" sz="2800" b="0" i="1" u="none" strike="noStrike" kern="0" cap="none" spc="0" normalizeH="0" baseline="0" noProof="0" dirty="0">
                <a:ln w="1905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en la muerte no hay memoria de ti; En el </a:t>
            </a:r>
            <a:r>
              <a:rPr kumimoji="0" lang="es-CO" sz="2800" b="0" i="1" u="none" strike="noStrike" kern="0" cap="none" spc="0" normalizeH="0" baseline="0" noProof="0" dirty="0" err="1">
                <a:ln w="1905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Seol</a:t>
            </a:r>
            <a:r>
              <a:rPr kumimoji="0" lang="es-CO" sz="2800" b="0" i="1" u="none" strike="noStrike" kern="0" cap="none" spc="0" normalizeH="0" baseline="0" noProof="0" dirty="0">
                <a:ln w="1905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¿quién te alabará?”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 6:5.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1" u="none" strike="noStrike" kern="0" cap="none" spc="0" normalizeH="0" baseline="0" noProof="0" dirty="0">
                <a:ln w="1905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“...los muertos nada saben”. </a:t>
            </a:r>
            <a:r>
              <a:rPr kumimoji="0" lang="es-CO" sz="2800" b="0" i="0" u="none" strike="noStrike" kern="0" cap="none" spc="0" normalizeH="0" baseline="0" noProof="0" dirty="0">
                <a:ln w="190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Eclesiastés 9:5. </a:t>
            </a:r>
            <a:endParaRPr kumimoji="0" lang="es-CO" sz="2800" b="0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08383" y="3665181"/>
            <a:ext cx="3908839" cy="240065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kern="0" dirty="0">
                <a:ln w="19050">
                  <a:noFill/>
                </a:ln>
                <a:solidFill>
                  <a:srgbClr val="00395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nos hizo para que seamos felices con él, y nos ha dado su Espíritu como garantía de sus promesas.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8</a:t>
            </a:fld>
            <a:endParaRPr lang="es-ES" altLang="es-CO"/>
          </a:p>
        </p:txBody>
      </p:sp>
      <p:sp>
        <p:nvSpPr>
          <p:cNvPr id="9" name="Pergamino: vertical 8">
            <a:extLst>
              <a:ext uri="{FF2B5EF4-FFF2-40B4-BE49-F238E27FC236}">
                <a16:creationId xmlns:a16="http://schemas.microsoft.com/office/drawing/2014/main" id="{A311F2E8-4D15-464A-8EB4-A2E4AF77106A}"/>
              </a:ext>
            </a:extLst>
          </p:cNvPr>
          <p:cNvSpPr/>
          <p:nvPr/>
        </p:nvSpPr>
        <p:spPr>
          <a:xfrm>
            <a:off x="1808921" y="1381483"/>
            <a:ext cx="5557856" cy="1537252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CO" sz="2800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5:5. 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“Mas el que nos hizo para esto mismo es Dios, quien nos ha dado las arras del Espíritu”. </a:t>
            </a:r>
            <a:endParaRPr lang="es-CO" sz="2800" kern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5DF442-138B-4CEB-85F0-CCB1FF0F2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610" r="3737" b="6323"/>
          <a:stretch/>
        </p:blipFill>
        <p:spPr>
          <a:xfrm>
            <a:off x="4947808" y="3705944"/>
            <a:ext cx="3273288" cy="23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087" y="3874431"/>
            <a:ext cx="5599523" cy="1815882"/>
          </a:xfrm>
          <a:prstGeom prst="rect">
            <a:avLst/>
          </a:prstGeom>
          <a:gradFill>
            <a:gsLst>
              <a:gs pos="0">
                <a:srgbClr val="E8EEB8"/>
              </a:gs>
              <a:gs pos="50000">
                <a:srgbClr val="E2EA96"/>
              </a:gs>
              <a:gs pos="100000">
                <a:srgbClr val="CBDB35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normalizeH="0" baseline="0" noProof="0" dirty="0">
                <a:ln w="3175">
                  <a:noFill/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Estamos </a:t>
            </a:r>
            <a:r>
              <a:rPr kumimoji="0" lang="es-CO" sz="2800" b="1" i="0" u="none" strike="noStrike" kern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ausentes del Señor </a:t>
            </a:r>
            <a:r>
              <a:rPr kumimoji="0" lang="es-CO" sz="2800" b="1" i="0" u="none" strike="noStrike" kern="0" normalizeH="0" baseline="0" noProof="0" dirty="0">
                <a:ln w="3175">
                  <a:noFill/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con este cuerpo terrenal, pero confiamos que cuando recibamos el cuerpo celestial estaremos </a:t>
            </a:r>
            <a:r>
              <a:rPr kumimoji="0" lang="es-CO" sz="2800" b="1" i="0" u="none" strike="noStrike" kern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presentes al Señor</a:t>
            </a:r>
            <a:r>
              <a:rPr kumimoji="0" lang="es-CO" sz="2800" b="1" i="0" u="none" strike="noStrike" kern="0" normalizeH="0" baseline="0" noProof="0" dirty="0">
                <a:ln w="3175">
                  <a:noFill/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. </a:t>
            </a:r>
          </a:p>
        </p:txBody>
      </p:sp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657CC87D-7106-481A-ABE8-2DE6E3C27146}"/>
              </a:ext>
            </a:extLst>
          </p:cNvPr>
          <p:cNvSpPr/>
          <p:nvPr/>
        </p:nvSpPr>
        <p:spPr>
          <a:xfrm>
            <a:off x="1575352" y="1033670"/>
            <a:ext cx="5993295" cy="2269375"/>
          </a:xfrm>
          <a:prstGeom prst="verticalScroll">
            <a:avLst/>
          </a:prstGeom>
          <a:solidFill>
            <a:srgbClr val="FFFF99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CO" sz="2800" kern="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2Corintios 5:6. </a:t>
            </a:r>
            <a:r>
              <a:rPr lang="es-CO" sz="2800" kern="0" dirty="0">
                <a:ln w="19050">
                  <a:noFill/>
                </a:ln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“Así que vivimos confiados siempre, y sabiendo que entre tanto que estamos en el cuerpo, estamos ausentes del Señor”. </a:t>
            </a:r>
            <a:endParaRPr lang="es-CO" sz="2800" kern="0" dirty="0">
              <a:ln w="19050">
                <a:noFill/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tQKs2qVEEs7xa1fJK9Ij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w4PvcrC0yxTc6GRoMYF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15UgCmUdXJFLECwTKKx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pyUXGM7vaQPq2JBWOf6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xk1fRTeVxbxfFmmEF76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WezNhOWhGdbf1zWrUdh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SN3fz9AYe8BIoNF4Bp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4qkMIdcTbkwimMJ2fMH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Ejb8MQCRf28yJDUNqmL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b5rTkyaczMk1M1Bzrmg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aN268smlWF5n76HSw3H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5rXSBFCZHj1sRcJUIqk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eHQSbQUp3EbHUDQeqIQ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WoUvSzPdB21Oykffgv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cpb42hDZcevzLsYGYl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G64vZarlNk3vbujNxyz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jZzMhzw5WKo4J5Zwitx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vggumbO1gqiTM5WcSRO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77KeN0g64Yl9tjwNdlh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LPiUz5AF2JLc89J8nNK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yDBDG5EtptO9mVVTraw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nhan34Yu9kBqgFiWpu0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lowOoLcdeGGOLjvaPf2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nZMOctlADXoXgkti2Av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xVEgAuL1omh4TaAfSu8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2joYt7sq4oYTrQaVTRP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GbriHNH0MJNTSlSC1Dz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5ZJJ5WAhK551CdwbpEI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6yYO3hPb2BIN5rzXILqv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ORIE5QeUefhRTaLgTjrz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tjP75BrWXC5foK66obZW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weyocsR63qEkyTx0eNX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BuqE9v7sCW7QjTwdfu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wH920PriYF9y5ylMgQN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KpydQbK895QkD4Xxim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IzEt0ysb69MJ06VEWI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0YgsgHcJwr23dQDcIJ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bQkWrmI3SjVaIBo0KQg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JGNfirdYT58gNp7jgP1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7282OHYJpr9t7E9c4gP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2rNZTrAqq680yL6fDw0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7kht94LKEGjh0HeOOx8Z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3l65n5OCiTf9kktHphwF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HhLp1OIs1GG3ZbnMYX7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L3rppxA4SQLxSOElLmLV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7FmL7ofCkkBSoOCFNOz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Eguv1vxHy5FE962fHkd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r6Nz9j9jMmOE16gBmK4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cKFwDx6fdP6hOoIslex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Pu5VZ5XtkKAVT2TDFCc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xJiSSToQ4xdTUarHy1hK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HSuFyIyV2MaQXmD7c34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IZ7JcY4beota1pndkGh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I4c43qOeF2GFauxOvzR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nMkeKZIocxxhg3x7VDn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EceWO2ZcRhJcW6BAqUHU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tleSFvaHhETXHpJOGOv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7TduhoEdtw1VjYZRkde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njm7n6WyvtBjelEaeM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VL6LPOui1lUewU8a0xgU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3NhMK5xrf4rc0AxkGjUx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51DdtQbBkGPRGh57g8G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NyGx7U4qH9CKpebsIx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NFSyKbWReNdlpFghV47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zbGmoXb9O7jjL0EyaTu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amask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10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flejos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elestial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Lápices de ce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7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5992</TotalTime>
  <Words>1162</Words>
  <Application>Microsoft Office PowerPoint</Application>
  <PresentationFormat>Presentación en pantalla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19</vt:i4>
      </vt:variant>
    </vt:vector>
  </HeadingPairs>
  <TitlesOfParts>
    <vt:vector size="45" baseType="lpstr">
      <vt:lpstr>Aharoni</vt:lpstr>
      <vt:lpstr>Arial</vt:lpstr>
      <vt:lpstr>Arial Narrow</vt:lpstr>
      <vt:lpstr>Arial Narrow Bold</vt:lpstr>
      <vt:lpstr>Arial Rounded MT Bold</vt:lpstr>
      <vt:lpstr>Bookman Old Style</vt:lpstr>
      <vt:lpstr>Calibri</vt:lpstr>
      <vt:lpstr>Calibri Light</vt:lpstr>
      <vt:lpstr>Calisto MT</vt:lpstr>
      <vt:lpstr>Comic Sans MS</vt:lpstr>
      <vt:lpstr>Franklin Gothic Demi Cond</vt:lpstr>
      <vt:lpstr>Georgia</vt:lpstr>
      <vt:lpstr>Rockwell</vt:lpstr>
      <vt:lpstr>Tahoma</vt:lpstr>
      <vt:lpstr>Wingdings</vt:lpstr>
      <vt:lpstr>Damask</vt:lpstr>
      <vt:lpstr>1_Reflejos</vt:lpstr>
      <vt:lpstr>1_Celestial</vt:lpstr>
      <vt:lpstr>Celestial</vt:lpstr>
      <vt:lpstr>Lápices de cera</vt:lpstr>
      <vt:lpstr>2_Celestial</vt:lpstr>
      <vt:lpstr>Tema de Office</vt:lpstr>
      <vt:lpstr>1_Tema de Office</vt:lpstr>
      <vt:lpstr>2_Tema de Office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Usuario de Windows</cp:lastModifiedBy>
  <cp:revision>1210</cp:revision>
  <dcterms:created xsi:type="dcterms:W3CDTF">2015-08-28T22:36:02Z</dcterms:created>
  <dcterms:modified xsi:type="dcterms:W3CDTF">2019-07-12T23:25:01Z</dcterms:modified>
</cp:coreProperties>
</file>