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Open Sauce Heavy" charset="1" panose="00000A00000000000000"/>
      <p:regular r:id="rId19"/>
    </p:embeddedFont>
    <p:embeddedFont>
      <p:font typeface="Aileron Bold" charset="1" panose="00000800000000000000"/>
      <p:regular r:id="rId20"/>
    </p:embeddedFont>
    <p:embeddedFont>
      <p:font typeface="Aileron" charset="1" panose="00000500000000000000"/>
      <p:regular r:id="rId21"/>
    </p:embeddedFont>
    <p:embeddedFont>
      <p:font typeface="Aileron Bold Italics" charset="1" panose="00000800000000000000"/>
      <p:regular r:id="rId22"/>
    </p:embeddedFont>
    <p:embeddedFont>
      <p:font typeface="Aileron Italics" charset="1" panose="000005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4.jpeg" Type="http://schemas.openxmlformats.org/officeDocument/2006/relationships/image"/><Relationship Id="rId4" Target="../media/image15.jpeg" Type="http://schemas.openxmlformats.org/officeDocument/2006/relationships/image"/><Relationship Id="rId5" Target="../media/image16.jpeg" Type="http://schemas.openxmlformats.org/officeDocument/2006/relationships/image"/><Relationship Id="rId6" Target="../media/image17.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18.jpeg" Type="http://schemas.openxmlformats.org/officeDocument/2006/relationships/image"/><Relationship Id="rId4" Target="../media/image19.jpeg" Type="http://schemas.openxmlformats.org/officeDocument/2006/relationships/image"/><Relationship Id="rId5" Target="../media/image20.jpeg" Type="http://schemas.openxmlformats.org/officeDocument/2006/relationships/image"/><Relationship Id="rId6" Target="../media/image4.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1.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7.jpeg" Type="http://schemas.openxmlformats.org/officeDocument/2006/relationships/image"/><Relationship Id="rId4" Target="../media/image8.jpeg" Type="http://schemas.openxmlformats.org/officeDocument/2006/relationships/image"/><Relationship Id="rId5" Target="../media/image9.jpeg" Type="http://schemas.openxmlformats.org/officeDocument/2006/relationships/image"/><Relationship Id="rId6" Target="../media/image1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1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1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170249" y="0"/>
            <a:ext cx="18458249" cy="10287000"/>
            <a:chOff x="0" y="0"/>
            <a:chExt cx="4861432" cy="2709333"/>
          </a:xfrm>
        </p:grpSpPr>
        <p:sp>
          <p:nvSpPr>
            <p:cNvPr name="Freeform 4" id="4"/>
            <p:cNvSpPr/>
            <p:nvPr/>
          </p:nvSpPr>
          <p:spPr>
            <a:xfrm flipH="false" flipV="false" rot="0">
              <a:off x="0" y="0"/>
              <a:ext cx="4861432" cy="2709333"/>
            </a:xfrm>
            <a:custGeom>
              <a:avLst/>
              <a:gdLst/>
              <a:ahLst/>
              <a:cxnLst/>
              <a:rect r="r" b="b" t="t" l="l"/>
              <a:pathLst>
                <a:path h="2709333" w="4861432">
                  <a:moveTo>
                    <a:pt x="0" y="0"/>
                  </a:moveTo>
                  <a:lnTo>
                    <a:pt x="4861432" y="0"/>
                  </a:lnTo>
                  <a:lnTo>
                    <a:pt x="4861432" y="2709333"/>
                  </a:lnTo>
                  <a:lnTo>
                    <a:pt x="0" y="2709333"/>
                  </a:lnTo>
                  <a:close/>
                </a:path>
              </a:pathLst>
            </a:custGeom>
            <a:solidFill>
              <a:srgbClr val="000000">
                <a:alpha val="55686"/>
              </a:srgbClr>
            </a:solidFill>
          </p:spPr>
        </p:sp>
        <p:sp>
          <p:nvSpPr>
            <p:cNvPr name="TextBox 5" id="5"/>
            <p:cNvSpPr txBox="true"/>
            <p:nvPr/>
          </p:nvSpPr>
          <p:spPr>
            <a:xfrm>
              <a:off x="0" y="-47625"/>
              <a:ext cx="4861432" cy="2756958"/>
            </a:xfrm>
            <a:prstGeom prst="rect">
              <a:avLst/>
            </a:prstGeom>
          </p:spPr>
          <p:txBody>
            <a:bodyPr anchor="ctr" rtlCol="false" tIns="50800" lIns="50800" bIns="50800" rIns="50800"/>
            <a:lstStyle/>
            <a:p>
              <a:pPr algn="ctr">
                <a:lnSpc>
                  <a:spcPts val="3499"/>
                </a:lnSpc>
              </a:pPr>
            </a:p>
          </p:txBody>
        </p:sp>
      </p:grpSp>
      <p:grpSp>
        <p:nvGrpSpPr>
          <p:cNvPr name="Group 6" id="6"/>
          <p:cNvGrpSpPr/>
          <p:nvPr/>
        </p:nvGrpSpPr>
        <p:grpSpPr>
          <a:xfrm rot="0">
            <a:off x="0" y="4291574"/>
            <a:ext cx="18684355" cy="3086100"/>
            <a:chOff x="0" y="0"/>
            <a:chExt cx="4920983" cy="812800"/>
          </a:xfrm>
        </p:grpSpPr>
        <p:sp>
          <p:nvSpPr>
            <p:cNvPr name="Freeform 7" id="7"/>
            <p:cNvSpPr/>
            <p:nvPr/>
          </p:nvSpPr>
          <p:spPr>
            <a:xfrm flipH="false" flipV="false" rot="0">
              <a:off x="0" y="0"/>
              <a:ext cx="4920983" cy="812800"/>
            </a:xfrm>
            <a:custGeom>
              <a:avLst/>
              <a:gdLst/>
              <a:ahLst/>
              <a:cxnLst/>
              <a:rect r="r" b="b" t="t" l="l"/>
              <a:pathLst>
                <a:path h="812800" w="4920983">
                  <a:moveTo>
                    <a:pt x="0" y="0"/>
                  </a:moveTo>
                  <a:lnTo>
                    <a:pt x="4920983" y="0"/>
                  </a:lnTo>
                  <a:lnTo>
                    <a:pt x="4920983" y="812800"/>
                  </a:lnTo>
                  <a:lnTo>
                    <a:pt x="0" y="812800"/>
                  </a:lnTo>
                  <a:close/>
                </a:path>
              </a:pathLst>
            </a:custGeom>
            <a:solidFill>
              <a:srgbClr val="FFFFFF">
                <a:alpha val="41961"/>
              </a:srgbClr>
            </a:solidFill>
          </p:spPr>
        </p:sp>
        <p:sp>
          <p:nvSpPr>
            <p:cNvPr name="TextBox 8" id="8"/>
            <p:cNvSpPr txBox="true"/>
            <p:nvPr/>
          </p:nvSpPr>
          <p:spPr>
            <a:xfrm>
              <a:off x="0" y="-38100"/>
              <a:ext cx="4920983" cy="850900"/>
            </a:xfrm>
            <a:prstGeom prst="rect">
              <a:avLst/>
            </a:prstGeom>
          </p:spPr>
          <p:txBody>
            <a:bodyPr anchor="ctr" rtlCol="false" tIns="50800" lIns="50800" bIns="50800" rIns="50800"/>
            <a:lstStyle/>
            <a:p>
              <a:pPr algn="ctr">
                <a:lnSpc>
                  <a:spcPts val="2240"/>
                </a:lnSpc>
              </a:pPr>
            </a:p>
          </p:txBody>
        </p:sp>
      </p:grpSp>
      <p:sp>
        <p:nvSpPr>
          <p:cNvPr name="TextBox 9" id="9"/>
          <p:cNvSpPr txBox="true"/>
          <p:nvPr/>
        </p:nvSpPr>
        <p:spPr>
          <a:xfrm rot="0">
            <a:off x="2225853" y="2385088"/>
            <a:ext cx="13666045" cy="1111250"/>
          </a:xfrm>
          <a:prstGeom prst="rect">
            <a:avLst/>
          </a:prstGeom>
        </p:spPr>
        <p:txBody>
          <a:bodyPr anchor="t" rtlCol="false" tIns="0" lIns="0" bIns="0" rIns="0">
            <a:spAutoFit/>
          </a:bodyPr>
          <a:lstStyle/>
          <a:p>
            <a:pPr algn="ctr">
              <a:lnSpc>
                <a:spcPts val="9099"/>
              </a:lnSpc>
            </a:pPr>
            <a:r>
              <a:rPr lang="en-US" sz="6499" b="true">
                <a:solidFill>
                  <a:srgbClr val="FDFDFD"/>
                </a:solidFill>
                <a:latin typeface="Open Sauce Heavy"/>
                <a:ea typeface="Open Sauce Heavy"/>
                <a:cs typeface="Open Sauce Heavy"/>
                <a:sym typeface="Open Sauce Heavy"/>
              </a:rPr>
              <a:t>LA CREACION</a:t>
            </a:r>
          </a:p>
        </p:txBody>
      </p:sp>
      <p:sp>
        <p:nvSpPr>
          <p:cNvPr name="TextBox 10" id="10"/>
          <p:cNvSpPr txBox="true"/>
          <p:nvPr/>
        </p:nvSpPr>
        <p:spPr>
          <a:xfrm rot="0">
            <a:off x="1028700" y="9516445"/>
            <a:ext cx="5589328" cy="273684"/>
          </a:xfrm>
          <a:prstGeom prst="rect">
            <a:avLst/>
          </a:prstGeom>
        </p:spPr>
        <p:txBody>
          <a:bodyPr anchor="t" rtlCol="false" tIns="0" lIns="0" bIns="0" rIns="0">
            <a:spAutoFit/>
          </a:bodyPr>
          <a:lstStyle/>
          <a:p>
            <a:pPr algn="just">
              <a:lnSpc>
                <a:spcPts val="2240"/>
              </a:lnSpc>
            </a:pPr>
            <a:r>
              <a:rPr lang="en-US" b="true" sz="1600">
                <a:solidFill>
                  <a:srgbClr val="FDFDFD">
                    <a:alpha val="40784"/>
                  </a:srgbClr>
                </a:solidFill>
                <a:latin typeface="Aileron Bold"/>
                <a:ea typeface="Aileron Bold"/>
                <a:cs typeface="Aileron Bold"/>
                <a:sym typeface="Aileron Bold"/>
              </a:rPr>
              <a:t>RECURSOS-BIBLICOS.COM</a:t>
            </a:r>
          </a:p>
        </p:txBody>
      </p:sp>
      <p:sp>
        <p:nvSpPr>
          <p:cNvPr name="TextBox 11" id="11"/>
          <p:cNvSpPr txBox="true"/>
          <p:nvPr/>
        </p:nvSpPr>
        <p:spPr>
          <a:xfrm rot="0">
            <a:off x="2310977" y="4640824"/>
            <a:ext cx="13666045" cy="2263775"/>
          </a:xfrm>
          <a:prstGeom prst="rect">
            <a:avLst/>
          </a:prstGeom>
        </p:spPr>
        <p:txBody>
          <a:bodyPr anchor="t" rtlCol="false" tIns="0" lIns="0" bIns="0" rIns="0">
            <a:spAutoFit/>
          </a:bodyPr>
          <a:lstStyle/>
          <a:p>
            <a:pPr algn="ctr">
              <a:lnSpc>
                <a:spcPts val="9099"/>
              </a:lnSpc>
            </a:pPr>
            <a:r>
              <a:rPr lang="en-US" sz="6499" b="true">
                <a:solidFill>
                  <a:srgbClr val="151515"/>
                </a:solidFill>
                <a:latin typeface="Open Sauce Heavy"/>
                <a:ea typeface="Open Sauce Heavy"/>
                <a:cs typeface="Open Sauce Heavy"/>
                <a:sym typeface="Open Sauce Heavy"/>
              </a:rPr>
              <a:t>¿Días de 24 Horas o Períodos de Miles de Años?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420644" y="7256337"/>
            <a:ext cx="7816432" cy="2775585"/>
          </a:xfrm>
          <a:prstGeom prst="rect">
            <a:avLst/>
          </a:prstGeom>
        </p:spPr>
        <p:txBody>
          <a:bodyPr anchor="t" rtlCol="false" tIns="0" lIns="0" bIns="0" rIns="0">
            <a:spAutoFit/>
          </a:bodyPr>
          <a:lstStyle/>
          <a:p>
            <a:pPr algn="ctr">
              <a:lnSpc>
                <a:spcPts val="7320"/>
              </a:lnSpc>
            </a:pPr>
            <a:r>
              <a:rPr lang="en-US" sz="6000" b="true">
                <a:solidFill>
                  <a:srgbClr val="86B6E0"/>
                </a:solidFill>
                <a:latin typeface="Open Sauce Heavy"/>
                <a:ea typeface="Open Sauce Heavy"/>
                <a:cs typeface="Open Sauce Heavy"/>
                <a:sym typeface="Open Sauce Heavy"/>
              </a:rPr>
              <a:t>El Fundamento para el Descanso Semanal</a:t>
            </a:r>
          </a:p>
        </p:txBody>
      </p:sp>
      <p:grpSp>
        <p:nvGrpSpPr>
          <p:cNvPr name="Group 4" id="4"/>
          <p:cNvGrpSpPr/>
          <p:nvPr/>
        </p:nvGrpSpPr>
        <p:grpSpPr>
          <a:xfrm rot="0">
            <a:off x="-420350" y="265331"/>
            <a:ext cx="8111927" cy="4654697"/>
            <a:chOff x="0" y="0"/>
            <a:chExt cx="1256750" cy="721134"/>
          </a:xfrm>
        </p:grpSpPr>
        <p:sp>
          <p:nvSpPr>
            <p:cNvPr name="Freeform 5" id="5"/>
            <p:cNvSpPr/>
            <p:nvPr/>
          </p:nvSpPr>
          <p:spPr>
            <a:xfrm flipH="false" flipV="false" rot="0">
              <a:off x="0" y="0"/>
              <a:ext cx="1256750" cy="721134"/>
            </a:xfrm>
            <a:custGeom>
              <a:avLst/>
              <a:gdLst/>
              <a:ahLst/>
              <a:cxnLst/>
              <a:rect r="r" b="b" t="t" l="l"/>
              <a:pathLst>
                <a:path h="721134" w="1256750">
                  <a:moveTo>
                    <a:pt x="24814" y="0"/>
                  </a:moveTo>
                  <a:lnTo>
                    <a:pt x="1231936" y="0"/>
                  </a:lnTo>
                  <a:cubicBezTo>
                    <a:pt x="1238517" y="0"/>
                    <a:pt x="1244828" y="2614"/>
                    <a:pt x="1249482" y="7268"/>
                  </a:cubicBezTo>
                  <a:cubicBezTo>
                    <a:pt x="1254135" y="11921"/>
                    <a:pt x="1256750" y="18233"/>
                    <a:pt x="1256750" y="24814"/>
                  </a:cubicBezTo>
                  <a:lnTo>
                    <a:pt x="1256750" y="696320"/>
                  </a:lnTo>
                  <a:cubicBezTo>
                    <a:pt x="1256750" y="710025"/>
                    <a:pt x="1245640" y="721134"/>
                    <a:pt x="1231936" y="721134"/>
                  </a:cubicBezTo>
                  <a:lnTo>
                    <a:pt x="24814" y="721134"/>
                  </a:lnTo>
                  <a:cubicBezTo>
                    <a:pt x="11110" y="721134"/>
                    <a:pt x="0" y="710025"/>
                    <a:pt x="0" y="696320"/>
                  </a:cubicBezTo>
                  <a:lnTo>
                    <a:pt x="0" y="24814"/>
                  </a:lnTo>
                  <a:cubicBezTo>
                    <a:pt x="0" y="11110"/>
                    <a:pt x="11110" y="0"/>
                    <a:pt x="24814" y="0"/>
                  </a:cubicBezTo>
                  <a:close/>
                </a:path>
              </a:pathLst>
            </a:custGeom>
            <a:blipFill>
              <a:blip r:embed="rId3"/>
              <a:stretch>
                <a:fillRect l="0" t="-55465" r="0" b="-18808"/>
              </a:stretch>
            </a:blipFill>
          </p:spPr>
        </p:sp>
      </p:grpSp>
      <p:grpSp>
        <p:nvGrpSpPr>
          <p:cNvPr name="Group 6" id="6"/>
          <p:cNvGrpSpPr/>
          <p:nvPr/>
        </p:nvGrpSpPr>
        <p:grpSpPr>
          <a:xfrm rot="0">
            <a:off x="15070955" y="7584305"/>
            <a:ext cx="2702695" cy="2702695"/>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4"/>
              <a:stretch>
                <a:fillRect l="0" t="-53264" r="0" b="-96735"/>
              </a:stretch>
            </a:blipFill>
          </p:spPr>
        </p:sp>
      </p:grpSp>
      <p:grpSp>
        <p:nvGrpSpPr>
          <p:cNvPr name="Group 8" id="8"/>
          <p:cNvGrpSpPr/>
          <p:nvPr/>
        </p:nvGrpSpPr>
        <p:grpSpPr>
          <a:xfrm rot="0">
            <a:off x="11892010" y="7584305"/>
            <a:ext cx="2702695" cy="2702695"/>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5"/>
              <a:stretch>
                <a:fillRect l="-25046" t="0" r="-25046" b="0"/>
              </a:stretch>
            </a:blipFill>
          </p:spPr>
        </p:sp>
      </p:grpSp>
      <p:grpSp>
        <p:nvGrpSpPr>
          <p:cNvPr name="Group 10" id="10"/>
          <p:cNvGrpSpPr/>
          <p:nvPr/>
        </p:nvGrpSpPr>
        <p:grpSpPr>
          <a:xfrm rot="0">
            <a:off x="8713064" y="7542087"/>
            <a:ext cx="2702695" cy="2702695"/>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6"/>
              <a:stretch>
                <a:fillRect l="-25046" t="0" r="-25046" b="0"/>
              </a:stretch>
            </a:blipFill>
          </p:spPr>
        </p:sp>
      </p:grpSp>
      <p:sp>
        <p:nvSpPr>
          <p:cNvPr name="TextBox 12" id="12"/>
          <p:cNvSpPr txBox="true"/>
          <p:nvPr/>
        </p:nvSpPr>
        <p:spPr>
          <a:xfrm rot="0">
            <a:off x="8237076" y="765125"/>
            <a:ext cx="9022224" cy="1336674"/>
          </a:xfrm>
          <a:prstGeom prst="rect">
            <a:avLst/>
          </a:prstGeom>
        </p:spPr>
        <p:txBody>
          <a:bodyPr anchor="t" rtlCol="false" tIns="0" lIns="0" bIns="0" rIns="0">
            <a:spAutoFit/>
          </a:bodyPr>
          <a:lstStyle/>
          <a:p>
            <a:pPr algn="just">
              <a:lnSpc>
                <a:spcPts val="3499"/>
              </a:lnSpc>
            </a:pPr>
            <a:r>
              <a:rPr lang="en-US" sz="3499">
                <a:solidFill>
                  <a:srgbClr val="FDFDFD"/>
                </a:solidFill>
                <a:latin typeface="Aileron"/>
                <a:ea typeface="Aileron"/>
                <a:cs typeface="Aileron"/>
                <a:sym typeface="Aileron"/>
              </a:rPr>
              <a:t>El Cuarto Mandamiento (Éxodo 20:8-11): Dios ordena a los israelitas trabajar seis días y descansar el séptimo.</a:t>
            </a:r>
          </a:p>
        </p:txBody>
      </p:sp>
      <p:sp>
        <p:nvSpPr>
          <p:cNvPr name="TextBox 13" id="13"/>
          <p:cNvSpPr txBox="true"/>
          <p:nvPr/>
        </p:nvSpPr>
        <p:spPr>
          <a:xfrm rot="0">
            <a:off x="8237076" y="2431169"/>
            <a:ext cx="9022224" cy="1336674"/>
          </a:xfrm>
          <a:prstGeom prst="rect">
            <a:avLst/>
          </a:prstGeom>
        </p:spPr>
        <p:txBody>
          <a:bodyPr anchor="t" rtlCol="false" tIns="0" lIns="0" bIns="0" rIns="0">
            <a:spAutoFit/>
          </a:bodyPr>
          <a:lstStyle/>
          <a:p>
            <a:pPr algn="just">
              <a:lnSpc>
                <a:spcPts val="3499"/>
              </a:lnSpc>
            </a:pPr>
            <a:r>
              <a:rPr lang="en-US" sz="3499">
                <a:solidFill>
                  <a:srgbClr val="FDFDFD"/>
                </a:solidFill>
                <a:latin typeface="Aileron"/>
                <a:ea typeface="Aileron"/>
                <a:cs typeface="Aileron"/>
                <a:sym typeface="Aileron"/>
              </a:rPr>
              <a:t>La Razón Divina: "...porque en seis días hizo Jehová los cielos y la tierra... y reposó en el séptimo día".</a:t>
            </a:r>
          </a:p>
        </p:txBody>
      </p:sp>
      <p:sp>
        <p:nvSpPr>
          <p:cNvPr name="TextBox 14" id="14"/>
          <p:cNvSpPr txBox="true"/>
          <p:nvPr/>
        </p:nvSpPr>
        <p:spPr>
          <a:xfrm rot="0">
            <a:off x="8237076" y="4097213"/>
            <a:ext cx="9022224" cy="1336674"/>
          </a:xfrm>
          <a:prstGeom prst="rect">
            <a:avLst/>
          </a:prstGeom>
        </p:spPr>
        <p:txBody>
          <a:bodyPr anchor="t" rtlCol="false" tIns="0" lIns="0" bIns="0" rIns="0">
            <a:spAutoFit/>
          </a:bodyPr>
          <a:lstStyle/>
          <a:p>
            <a:pPr algn="just">
              <a:lnSpc>
                <a:spcPts val="3499"/>
              </a:lnSpc>
            </a:pPr>
            <a:r>
              <a:rPr lang="en-US" sz="3499">
                <a:solidFill>
                  <a:srgbClr val="FDFDFD"/>
                </a:solidFill>
                <a:latin typeface="Aileron"/>
                <a:ea typeface="Aileron"/>
                <a:cs typeface="Aileron"/>
                <a:sym typeface="Aileron"/>
              </a:rPr>
              <a:t>La Analogía Perfecta: El patrón humano (6 días de 24h + 1 día de 24h) es un reflejo directo del patrón de la Creación de Dios.</a:t>
            </a:r>
          </a:p>
        </p:txBody>
      </p:sp>
      <p:sp>
        <p:nvSpPr>
          <p:cNvPr name="TextBox 15" id="15"/>
          <p:cNvSpPr txBox="true"/>
          <p:nvPr/>
        </p:nvSpPr>
        <p:spPr>
          <a:xfrm rot="0">
            <a:off x="420644" y="5938712"/>
            <a:ext cx="15709778" cy="898524"/>
          </a:xfrm>
          <a:prstGeom prst="rect">
            <a:avLst/>
          </a:prstGeom>
        </p:spPr>
        <p:txBody>
          <a:bodyPr anchor="t" rtlCol="false" tIns="0" lIns="0" bIns="0" rIns="0">
            <a:spAutoFit/>
          </a:bodyPr>
          <a:lstStyle/>
          <a:p>
            <a:pPr algn="just">
              <a:lnSpc>
                <a:spcPts val="3499"/>
              </a:lnSpc>
            </a:pPr>
            <a:r>
              <a:rPr lang="en-US" sz="3499">
                <a:solidFill>
                  <a:srgbClr val="FDFDFD"/>
                </a:solidFill>
                <a:latin typeface="Aileron"/>
                <a:ea typeface="Aileron"/>
                <a:cs typeface="Aileron"/>
                <a:sym typeface="Aileron"/>
              </a:rPr>
              <a:t>Si los días de la creación fueran de miles de años, esta analogía perdería todo su sentido y fuerza. El mandamiento se basa en un paralelismo directo.</a:t>
            </a:r>
          </a:p>
        </p:txBody>
      </p:sp>
      <p:sp>
        <p:nvSpPr>
          <p:cNvPr name="TextBox 16" id="16"/>
          <p:cNvSpPr txBox="true"/>
          <p:nvPr/>
        </p:nvSpPr>
        <p:spPr>
          <a:xfrm rot="0">
            <a:off x="0" y="9876030"/>
            <a:ext cx="5589328" cy="273684"/>
          </a:xfrm>
          <a:prstGeom prst="rect">
            <a:avLst/>
          </a:prstGeom>
        </p:spPr>
        <p:txBody>
          <a:bodyPr anchor="t" rtlCol="false" tIns="0" lIns="0" bIns="0" rIns="0">
            <a:spAutoFit/>
          </a:bodyPr>
          <a:lstStyle/>
          <a:p>
            <a:pPr algn="just">
              <a:lnSpc>
                <a:spcPts val="2240"/>
              </a:lnSpc>
            </a:pPr>
            <a:r>
              <a:rPr lang="en-US" b="true" sz="1600">
                <a:solidFill>
                  <a:srgbClr val="FDFDFD">
                    <a:alpha val="40784"/>
                  </a:srgbClr>
                </a:solidFill>
                <a:latin typeface="Aileron Bold"/>
                <a:ea typeface="Aileron Bold"/>
                <a:cs typeface="Aileron Bold"/>
                <a:sym typeface="Aileron Bold"/>
              </a:rPr>
              <a:t>RECURSOS-BIBLICOS.COM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836054" y="887095"/>
            <a:ext cx="9560892" cy="1784985"/>
          </a:xfrm>
          <a:prstGeom prst="rect">
            <a:avLst/>
          </a:prstGeom>
        </p:spPr>
        <p:txBody>
          <a:bodyPr anchor="t" rtlCol="false" tIns="0" lIns="0" bIns="0" rIns="0">
            <a:spAutoFit/>
          </a:bodyPr>
          <a:lstStyle/>
          <a:p>
            <a:pPr algn="ctr">
              <a:lnSpc>
                <a:spcPts val="7019"/>
              </a:lnSpc>
            </a:pPr>
            <a:r>
              <a:rPr lang="en-US" sz="6000" b="true">
                <a:solidFill>
                  <a:srgbClr val="064363"/>
                </a:solidFill>
                <a:latin typeface="Open Sauce Heavy"/>
                <a:ea typeface="Open Sauce Heavy"/>
                <a:cs typeface="Open Sauce Heavy"/>
                <a:sym typeface="Open Sauce Heavy"/>
              </a:rPr>
              <a:t>El "Descanso" de Dios: ¿Pasado o Presente?</a:t>
            </a:r>
          </a:p>
        </p:txBody>
      </p:sp>
      <p:grpSp>
        <p:nvGrpSpPr>
          <p:cNvPr name="Group 4" id="4"/>
          <p:cNvGrpSpPr/>
          <p:nvPr/>
        </p:nvGrpSpPr>
        <p:grpSpPr>
          <a:xfrm rot="0">
            <a:off x="6872656" y="6197313"/>
            <a:ext cx="2702695" cy="2702695"/>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3"/>
              <a:stretch>
                <a:fillRect l="0" t="-50093" r="0" b="0"/>
              </a:stretch>
            </a:blipFill>
          </p:spPr>
        </p:sp>
      </p:grpSp>
      <p:grpSp>
        <p:nvGrpSpPr>
          <p:cNvPr name="Group 6" id="6"/>
          <p:cNvGrpSpPr/>
          <p:nvPr/>
        </p:nvGrpSpPr>
        <p:grpSpPr>
          <a:xfrm rot="0">
            <a:off x="3950470" y="6197313"/>
            <a:ext cx="2702695" cy="2702695"/>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4"/>
              <a:stretch>
                <a:fillRect l="-17577" t="0" r="-15541" b="0"/>
              </a:stretch>
            </a:blipFill>
          </p:spPr>
        </p:sp>
      </p:grpSp>
      <p:grpSp>
        <p:nvGrpSpPr>
          <p:cNvPr name="Group 8" id="8"/>
          <p:cNvGrpSpPr/>
          <p:nvPr/>
        </p:nvGrpSpPr>
        <p:grpSpPr>
          <a:xfrm rot="0">
            <a:off x="1028700" y="6197313"/>
            <a:ext cx="2702695" cy="2702695"/>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5"/>
              <a:stretch>
                <a:fillRect l="-25046" t="0" r="-25046" b="0"/>
              </a:stretch>
            </a:blipFill>
          </p:spPr>
        </p:sp>
      </p:grpSp>
      <p:sp>
        <p:nvSpPr>
          <p:cNvPr name="TextBox 10" id="10"/>
          <p:cNvSpPr txBox="true"/>
          <p:nvPr/>
        </p:nvSpPr>
        <p:spPr>
          <a:xfrm rot="0">
            <a:off x="1028700" y="3797300"/>
            <a:ext cx="7542492" cy="2222500"/>
          </a:xfrm>
          <a:prstGeom prst="rect">
            <a:avLst/>
          </a:prstGeom>
        </p:spPr>
        <p:txBody>
          <a:bodyPr anchor="t" rtlCol="false" tIns="0" lIns="0" bIns="0" rIns="0">
            <a:spAutoFit/>
          </a:bodyPr>
          <a:lstStyle/>
          <a:p>
            <a:pPr algn="just">
              <a:lnSpc>
                <a:spcPts val="3500"/>
              </a:lnSpc>
            </a:pPr>
            <a:r>
              <a:rPr lang="en-US" sz="3500">
                <a:solidFill>
                  <a:srgbClr val="151515"/>
                </a:solidFill>
                <a:latin typeface="Aileron"/>
                <a:ea typeface="Aileron"/>
                <a:cs typeface="Aileron"/>
                <a:sym typeface="Aileron"/>
              </a:rPr>
              <a:t>Estas teorías echan por tierra el descanso Sabático, ya que si pasaran más 6,000 años (por ejemplo) de descanso, el Creador aún no ha terminado de descansar.</a:t>
            </a:r>
          </a:p>
        </p:txBody>
      </p:sp>
      <p:grpSp>
        <p:nvGrpSpPr>
          <p:cNvPr name="Group 11" id="11"/>
          <p:cNvGrpSpPr/>
          <p:nvPr/>
        </p:nvGrpSpPr>
        <p:grpSpPr>
          <a:xfrm rot="0">
            <a:off x="9794426" y="6197313"/>
            <a:ext cx="8695778" cy="2702695"/>
            <a:chOff x="0" y="0"/>
            <a:chExt cx="2615141" cy="812800"/>
          </a:xfrm>
        </p:grpSpPr>
        <p:sp>
          <p:nvSpPr>
            <p:cNvPr name="Freeform 12" id="12"/>
            <p:cNvSpPr/>
            <p:nvPr/>
          </p:nvSpPr>
          <p:spPr>
            <a:xfrm flipH="false" flipV="false" rot="0">
              <a:off x="0" y="0"/>
              <a:ext cx="2615141" cy="812800"/>
            </a:xfrm>
            <a:custGeom>
              <a:avLst/>
              <a:gdLst/>
              <a:ahLst/>
              <a:cxnLst/>
              <a:rect r="r" b="b" t="t" l="l"/>
              <a:pathLst>
                <a:path h="812800" w="2615141">
                  <a:moveTo>
                    <a:pt x="22258" y="0"/>
                  </a:moveTo>
                  <a:lnTo>
                    <a:pt x="2592883" y="0"/>
                  </a:lnTo>
                  <a:cubicBezTo>
                    <a:pt x="2605176" y="0"/>
                    <a:pt x="2615141" y="9965"/>
                    <a:pt x="2615141" y="22258"/>
                  </a:cubicBezTo>
                  <a:lnTo>
                    <a:pt x="2615141" y="790542"/>
                  </a:lnTo>
                  <a:cubicBezTo>
                    <a:pt x="2615141" y="802835"/>
                    <a:pt x="2605176" y="812800"/>
                    <a:pt x="2592883" y="812800"/>
                  </a:cubicBezTo>
                  <a:lnTo>
                    <a:pt x="22258" y="812800"/>
                  </a:lnTo>
                  <a:cubicBezTo>
                    <a:pt x="9965" y="812800"/>
                    <a:pt x="0" y="802835"/>
                    <a:pt x="0" y="790542"/>
                  </a:cubicBezTo>
                  <a:lnTo>
                    <a:pt x="0" y="22258"/>
                  </a:lnTo>
                  <a:cubicBezTo>
                    <a:pt x="0" y="9965"/>
                    <a:pt x="9965" y="0"/>
                    <a:pt x="22258" y="0"/>
                  </a:cubicBezTo>
                  <a:close/>
                </a:path>
              </a:pathLst>
            </a:custGeom>
            <a:blipFill>
              <a:blip r:embed="rId6"/>
              <a:stretch>
                <a:fillRect l="-5500" t="0" r="-5500" b="0"/>
              </a:stretch>
            </a:blipFill>
          </p:spPr>
        </p:sp>
      </p:grpSp>
      <p:sp>
        <p:nvSpPr>
          <p:cNvPr name="TextBox 13" id="13"/>
          <p:cNvSpPr txBox="true"/>
          <p:nvPr/>
        </p:nvSpPr>
        <p:spPr>
          <a:xfrm rot="0">
            <a:off x="836054" y="3075454"/>
            <a:ext cx="9560892" cy="477520"/>
          </a:xfrm>
          <a:prstGeom prst="rect">
            <a:avLst/>
          </a:prstGeom>
        </p:spPr>
        <p:txBody>
          <a:bodyPr anchor="t" rtlCol="false" tIns="0" lIns="0" bIns="0" rIns="0">
            <a:spAutoFit/>
          </a:bodyPr>
          <a:lstStyle/>
          <a:p>
            <a:pPr algn="l">
              <a:lnSpc>
                <a:spcPts val="3439"/>
              </a:lnSpc>
            </a:pPr>
            <a:r>
              <a:rPr lang="en-US" sz="3999" b="true">
                <a:solidFill>
                  <a:srgbClr val="064363"/>
                </a:solidFill>
                <a:latin typeface="Open Sauce Heavy"/>
                <a:ea typeface="Open Sauce Heavy"/>
                <a:cs typeface="Open Sauce Heavy"/>
                <a:sym typeface="Open Sauce Heavy"/>
              </a:rPr>
              <a:t> ¿Sigue Dios Descansando?</a:t>
            </a:r>
          </a:p>
        </p:txBody>
      </p:sp>
      <p:sp>
        <p:nvSpPr>
          <p:cNvPr name="TextBox 14" id="14"/>
          <p:cNvSpPr txBox="true"/>
          <p:nvPr/>
        </p:nvSpPr>
        <p:spPr>
          <a:xfrm rot="0">
            <a:off x="10095861" y="1085850"/>
            <a:ext cx="7542492" cy="3098800"/>
          </a:xfrm>
          <a:prstGeom prst="rect">
            <a:avLst/>
          </a:prstGeom>
        </p:spPr>
        <p:txBody>
          <a:bodyPr anchor="t" rtlCol="false" tIns="0" lIns="0" bIns="0" rIns="0">
            <a:spAutoFit/>
          </a:bodyPr>
          <a:lstStyle/>
          <a:p>
            <a:pPr algn="just">
              <a:lnSpc>
                <a:spcPts val="3500"/>
              </a:lnSpc>
            </a:pPr>
            <a:r>
              <a:rPr lang="en-US" sz="3500">
                <a:solidFill>
                  <a:srgbClr val="151515"/>
                </a:solidFill>
                <a:latin typeface="Aileron"/>
                <a:ea typeface="Aileron"/>
                <a:cs typeface="Aileron"/>
                <a:sym typeface="Aileron"/>
              </a:rPr>
              <a:t>La Declaración de Jesús (Juan 5:17): Jesús contradice esta idea directamente al afirmar: "Mi Padre hasta ahora trabaja, y yo trabajo". Esto indica que el descanso sabático de la Creación no es un estado continuo de inacción.</a:t>
            </a:r>
          </a:p>
        </p:txBody>
      </p:sp>
      <p:sp>
        <p:nvSpPr>
          <p:cNvPr name="TextBox 15" id="15"/>
          <p:cNvSpPr txBox="true"/>
          <p:nvPr/>
        </p:nvSpPr>
        <p:spPr>
          <a:xfrm rot="0">
            <a:off x="10095861" y="4412963"/>
            <a:ext cx="7542492" cy="1784350"/>
          </a:xfrm>
          <a:prstGeom prst="rect">
            <a:avLst/>
          </a:prstGeom>
        </p:spPr>
        <p:txBody>
          <a:bodyPr anchor="t" rtlCol="false" tIns="0" lIns="0" bIns="0" rIns="0">
            <a:spAutoFit/>
          </a:bodyPr>
          <a:lstStyle/>
          <a:p>
            <a:pPr algn="just">
              <a:lnSpc>
                <a:spcPts val="3500"/>
              </a:lnSpc>
            </a:pPr>
            <a:r>
              <a:rPr lang="en-US" sz="3500">
                <a:solidFill>
                  <a:srgbClr val="151515"/>
                </a:solidFill>
                <a:latin typeface="Aileron"/>
                <a:ea typeface="Aileron"/>
                <a:cs typeface="Aileron"/>
                <a:sym typeface="Aileron"/>
              </a:rPr>
              <a:t>El Verbo en Génesis 2:2-3: La Biblia usa el verbo "descansó" (tiempo pasado), indicando una acción completada, no un estado continuo.</a:t>
            </a:r>
          </a:p>
        </p:txBody>
      </p:sp>
      <p:sp>
        <p:nvSpPr>
          <p:cNvPr name="TextBox 16" id="16"/>
          <p:cNvSpPr txBox="true"/>
          <p:nvPr/>
        </p:nvSpPr>
        <p:spPr>
          <a:xfrm rot="0">
            <a:off x="1028700" y="9516445"/>
            <a:ext cx="5589328" cy="273684"/>
          </a:xfrm>
          <a:prstGeom prst="rect">
            <a:avLst/>
          </a:prstGeom>
        </p:spPr>
        <p:txBody>
          <a:bodyPr anchor="t" rtlCol="false" tIns="0" lIns="0" bIns="0" rIns="0">
            <a:spAutoFit/>
          </a:bodyPr>
          <a:lstStyle/>
          <a:p>
            <a:pPr algn="just">
              <a:lnSpc>
                <a:spcPts val="2240"/>
              </a:lnSpc>
            </a:pPr>
            <a:r>
              <a:rPr lang="en-US" b="true" sz="1600">
                <a:solidFill>
                  <a:srgbClr val="064363">
                    <a:alpha val="40784"/>
                  </a:srgbClr>
                </a:solidFill>
                <a:latin typeface="Aileron Bold"/>
                <a:ea typeface="Aileron Bold"/>
                <a:cs typeface="Aileron Bold"/>
                <a:sym typeface="Aileron Bold"/>
              </a:rPr>
              <a:t>RECURSOS-BIBLICOS.COM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278291" y="-418512"/>
            <a:ext cx="6206839" cy="10933355"/>
            <a:chOff x="0" y="0"/>
            <a:chExt cx="961602" cy="1693863"/>
          </a:xfrm>
        </p:grpSpPr>
        <p:sp>
          <p:nvSpPr>
            <p:cNvPr name="Freeform 4" id="4"/>
            <p:cNvSpPr/>
            <p:nvPr/>
          </p:nvSpPr>
          <p:spPr>
            <a:xfrm flipH="false" flipV="false" rot="0">
              <a:off x="0" y="0"/>
              <a:ext cx="961602" cy="1693863"/>
            </a:xfrm>
            <a:custGeom>
              <a:avLst/>
              <a:gdLst/>
              <a:ahLst/>
              <a:cxnLst/>
              <a:rect r="r" b="b" t="t" l="l"/>
              <a:pathLst>
                <a:path h="1693863" w="961602">
                  <a:moveTo>
                    <a:pt x="0" y="0"/>
                  </a:moveTo>
                  <a:lnTo>
                    <a:pt x="961602" y="0"/>
                  </a:lnTo>
                  <a:lnTo>
                    <a:pt x="961602" y="1693863"/>
                  </a:lnTo>
                  <a:lnTo>
                    <a:pt x="0" y="1693863"/>
                  </a:lnTo>
                  <a:close/>
                </a:path>
              </a:pathLst>
            </a:custGeom>
            <a:blipFill>
              <a:blip r:embed="rId3"/>
              <a:stretch>
                <a:fillRect l="-8680" t="0" r="-8680" b="0"/>
              </a:stretch>
            </a:blipFill>
          </p:spPr>
        </p:sp>
      </p:grpSp>
      <p:sp>
        <p:nvSpPr>
          <p:cNvPr name="TextBox 5" id="5"/>
          <p:cNvSpPr txBox="true"/>
          <p:nvPr/>
        </p:nvSpPr>
        <p:spPr>
          <a:xfrm rot="0">
            <a:off x="6156603" y="1158192"/>
            <a:ext cx="11102697" cy="955041"/>
          </a:xfrm>
          <a:prstGeom prst="rect">
            <a:avLst/>
          </a:prstGeom>
        </p:spPr>
        <p:txBody>
          <a:bodyPr anchor="t" rtlCol="false" tIns="0" lIns="0" bIns="0" rIns="0">
            <a:spAutoFit/>
          </a:bodyPr>
          <a:lstStyle/>
          <a:p>
            <a:pPr algn="ctr">
              <a:lnSpc>
                <a:spcPts val="6880"/>
              </a:lnSpc>
            </a:pPr>
            <a:r>
              <a:rPr lang="en-US" sz="8000" b="true">
                <a:solidFill>
                  <a:srgbClr val="86B6E0"/>
                </a:solidFill>
                <a:latin typeface="Open Sauce Heavy"/>
                <a:ea typeface="Open Sauce Heavy"/>
                <a:cs typeface="Open Sauce Heavy"/>
                <a:sym typeface="Open Sauce Heavy"/>
              </a:rPr>
              <a:t>CONCLUSION</a:t>
            </a:r>
          </a:p>
        </p:txBody>
      </p:sp>
      <p:sp>
        <p:nvSpPr>
          <p:cNvPr name="TextBox 6" id="6"/>
          <p:cNvSpPr txBox="true"/>
          <p:nvPr/>
        </p:nvSpPr>
        <p:spPr>
          <a:xfrm rot="0">
            <a:off x="6878358" y="3888063"/>
            <a:ext cx="10380942" cy="908050"/>
          </a:xfrm>
          <a:prstGeom prst="rect">
            <a:avLst/>
          </a:prstGeom>
        </p:spPr>
        <p:txBody>
          <a:bodyPr anchor="t" rtlCol="false" tIns="0" lIns="0" bIns="0" rIns="0">
            <a:spAutoFit/>
          </a:bodyPr>
          <a:lstStyle/>
          <a:p>
            <a:pPr algn="just">
              <a:lnSpc>
                <a:spcPts val="3500"/>
              </a:lnSpc>
            </a:pPr>
            <a:r>
              <a:rPr lang="en-US" sz="3500">
                <a:solidFill>
                  <a:srgbClr val="FDFDFD"/>
                </a:solidFill>
                <a:latin typeface="Aileron"/>
                <a:ea typeface="Aileron"/>
                <a:cs typeface="Aileron"/>
                <a:sym typeface="Aileron"/>
              </a:rPr>
              <a:t>La teoría de los días  de “miles de años” es refutada por múltiples líneas de evidencia:</a:t>
            </a:r>
          </a:p>
        </p:txBody>
      </p:sp>
      <p:sp>
        <p:nvSpPr>
          <p:cNvPr name="TextBox 7" id="7"/>
          <p:cNvSpPr txBox="true"/>
          <p:nvPr/>
        </p:nvSpPr>
        <p:spPr>
          <a:xfrm rot="0">
            <a:off x="6156603" y="2494233"/>
            <a:ext cx="11102697" cy="842010"/>
          </a:xfrm>
          <a:prstGeom prst="rect">
            <a:avLst/>
          </a:prstGeom>
        </p:spPr>
        <p:txBody>
          <a:bodyPr anchor="t" rtlCol="false" tIns="0" lIns="0" bIns="0" rIns="0">
            <a:spAutoFit/>
          </a:bodyPr>
          <a:lstStyle/>
          <a:p>
            <a:pPr algn="ctr">
              <a:lnSpc>
                <a:spcPts val="6420"/>
              </a:lnSpc>
            </a:pPr>
            <a:r>
              <a:rPr lang="en-US" sz="6000" b="true">
                <a:solidFill>
                  <a:srgbClr val="86B6E0"/>
                </a:solidFill>
                <a:latin typeface="Open Sauce Heavy"/>
                <a:ea typeface="Open Sauce Heavy"/>
                <a:cs typeface="Open Sauce Heavy"/>
                <a:sym typeface="Open Sauce Heavy"/>
              </a:rPr>
              <a:t>Una Fantasía Elaborada</a:t>
            </a:r>
          </a:p>
        </p:txBody>
      </p:sp>
      <p:sp>
        <p:nvSpPr>
          <p:cNvPr name="TextBox 8" id="8"/>
          <p:cNvSpPr txBox="true"/>
          <p:nvPr/>
        </p:nvSpPr>
        <p:spPr>
          <a:xfrm rot="0">
            <a:off x="6878358" y="5172033"/>
            <a:ext cx="10380942" cy="4777740"/>
          </a:xfrm>
          <a:prstGeom prst="rect">
            <a:avLst/>
          </a:prstGeom>
        </p:spPr>
        <p:txBody>
          <a:bodyPr anchor="t" rtlCol="false" tIns="0" lIns="0" bIns="0" rIns="0">
            <a:spAutoFit/>
          </a:bodyPr>
          <a:lstStyle/>
          <a:p>
            <a:pPr algn="just" marL="755651" indent="-377825" lvl="1">
              <a:lnSpc>
                <a:spcPts val="3780"/>
              </a:lnSpc>
              <a:buFont typeface="Arial"/>
              <a:buChar char="•"/>
            </a:pPr>
            <a:r>
              <a:rPr lang="en-US" sz="3500">
                <a:solidFill>
                  <a:srgbClr val="FDFDFD"/>
                </a:solidFill>
                <a:latin typeface="Aileron"/>
                <a:ea typeface="Aileron"/>
                <a:cs typeface="Aileron"/>
                <a:sym typeface="Aileron"/>
              </a:rPr>
              <a:t>Lingüística: El uso de numerales con la palabra yom.</a:t>
            </a:r>
          </a:p>
          <a:p>
            <a:pPr algn="just" marL="755651" indent="-377825" lvl="1">
              <a:lnSpc>
                <a:spcPts val="3780"/>
              </a:lnSpc>
              <a:buFont typeface="Arial"/>
              <a:buChar char="•"/>
            </a:pPr>
            <a:r>
              <a:rPr lang="en-US" sz="3500">
                <a:solidFill>
                  <a:srgbClr val="FDFDFD"/>
                </a:solidFill>
                <a:latin typeface="Aileron"/>
                <a:ea typeface="Aileron"/>
                <a:cs typeface="Aileron"/>
                <a:sym typeface="Aileron"/>
              </a:rPr>
              <a:t>Lógica: La naturaleza del poder de Dios y las inconsistencias biológicas.</a:t>
            </a:r>
          </a:p>
          <a:p>
            <a:pPr algn="just" marL="755651" indent="-377825" lvl="1">
              <a:lnSpc>
                <a:spcPts val="3780"/>
              </a:lnSpc>
              <a:buFont typeface="Arial"/>
              <a:buChar char="•"/>
            </a:pPr>
            <a:r>
              <a:rPr lang="en-US" sz="3500">
                <a:solidFill>
                  <a:srgbClr val="FDFDFD"/>
                </a:solidFill>
                <a:latin typeface="Aileron"/>
                <a:ea typeface="Aileron"/>
                <a:cs typeface="Aileron"/>
                <a:sym typeface="Aileron"/>
              </a:rPr>
              <a:t>Cronológica: La imposible línea de tiempo de la vida de Adán.</a:t>
            </a:r>
          </a:p>
          <a:p>
            <a:pPr algn="just" marL="755651" indent="-377825" lvl="1">
              <a:lnSpc>
                <a:spcPts val="3780"/>
              </a:lnSpc>
              <a:buFont typeface="Arial"/>
              <a:buChar char="•"/>
            </a:pPr>
            <a:r>
              <a:rPr lang="en-US" sz="3500">
                <a:solidFill>
                  <a:srgbClr val="FDFDFD"/>
                </a:solidFill>
                <a:latin typeface="Aileron"/>
                <a:ea typeface="Aileron"/>
                <a:cs typeface="Aileron"/>
                <a:sym typeface="Aileron"/>
              </a:rPr>
              <a:t>Teológica: El claro paralelismo del mandamiento del Sábado y la declaración de Jesús.</a:t>
            </a:r>
          </a:p>
          <a:p>
            <a:pPr algn="just">
              <a:lnSpc>
                <a:spcPts val="3780"/>
              </a:lnSpc>
            </a:pPr>
          </a:p>
        </p:txBody>
      </p:sp>
      <p:sp>
        <p:nvSpPr>
          <p:cNvPr name="TextBox 9" id="9"/>
          <p:cNvSpPr txBox="true"/>
          <p:nvPr/>
        </p:nvSpPr>
        <p:spPr>
          <a:xfrm rot="0">
            <a:off x="14464636" y="9676088"/>
            <a:ext cx="5589328" cy="273684"/>
          </a:xfrm>
          <a:prstGeom prst="rect">
            <a:avLst/>
          </a:prstGeom>
        </p:spPr>
        <p:txBody>
          <a:bodyPr anchor="t" rtlCol="false" tIns="0" lIns="0" bIns="0" rIns="0">
            <a:spAutoFit/>
          </a:bodyPr>
          <a:lstStyle/>
          <a:p>
            <a:pPr algn="just">
              <a:lnSpc>
                <a:spcPts val="2240"/>
              </a:lnSpc>
            </a:pPr>
            <a:r>
              <a:rPr lang="en-US" b="true" sz="1600">
                <a:solidFill>
                  <a:srgbClr val="FDFDFD">
                    <a:alpha val="40784"/>
                  </a:srgbClr>
                </a:solidFill>
                <a:latin typeface="Aileron Bold"/>
                <a:ea typeface="Aileron Bold"/>
                <a:cs typeface="Aileron Bold"/>
                <a:sym typeface="Aileron Bold"/>
              </a:rPr>
              <a:t>RECURSOS-BIBLICOS.COM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278291" y="-418512"/>
            <a:ext cx="6206839" cy="10933355"/>
            <a:chOff x="0" y="0"/>
            <a:chExt cx="961602" cy="1693863"/>
          </a:xfrm>
        </p:grpSpPr>
        <p:sp>
          <p:nvSpPr>
            <p:cNvPr name="Freeform 4" id="4"/>
            <p:cNvSpPr/>
            <p:nvPr/>
          </p:nvSpPr>
          <p:spPr>
            <a:xfrm flipH="false" flipV="false" rot="0">
              <a:off x="0" y="0"/>
              <a:ext cx="961602" cy="1693863"/>
            </a:xfrm>
            <a:custGeom>
              <a:avLst/>
              <a:gdLst/>
              <a:ahLst/>
              <a:cxnLst/>
              <a:rect r="r" b="b" t="t" l="l"/>
              <a:pathLst>
                <a:path h="1693863" w="961602">
                  <a:moveTo>
                    <a:pt x="0" y="0"/>
                  </a:moveTo>
                  <a:lnTo>
                    <a:pt x="961602" y="0"/>
                  </a:lnTo>
                  <a:lnTo>
                    <a:pt x="961602" y="1693863"/>
                  </a:lnTo>
                  <a:lnTo>
                    <a:pt x="0" y="1693863"/>
                  </a:lnTo>
                  <a:close/>
                </a:path>
              </a:pathLst>
            </a:custGeom>
            <a:blipFill>
              <a:blip r:embed="rId3"/>
              <a:stretch>
                <a:fillRect l="-39848" t="0" r="-36301" b="0"/>
              </a:stretch>
            </a:blipFill>
          </p:spPr>
        </p:sp>
      </p:grpSp>
      <p:sp>
        <p:nvSpPr>
          <p:cNvPr name="TextBox 5" id="5"/>
          <p:cNvSpPr txBox="true"/>
          <p:nvPr/>
        </p:nvSpPr>
        <p:spPr>
          <a:xfrm rot="0">
            <a:off x="6300421" y="4921153"/>
            <a:ext cx="10958879" cy="1443990"/>
          </a:xfrm>
          <a:prstGeom prst="rect">
            <a:avLst/>
          </a:prstGeom>
        </p:spPr>
        <p:txBody>
          <a:bodyPr anchor="t" rtlCol="false" tIns="0" lIns="0" bIns="0" rIns="0">
            <a:spAutoFit/>
          </a:bodyPr>
          <a:lstStyle/>
          <a:p>
            <a:pPr algn="just">
              <a:lnSpc>
                <a:spcPts val="3780"/>
              </a:lnSpc>
            </a:pPr>
            <a:r>
              <a:rPr lang="en-US" sz="3500">
                <a:solidFill>
                  <a:srgbClr val="FDFDFD"/>
                </a:solidFill>
                <a:latin typeface="Aileron"/>
                <a:ea typeface="Aileron"/>
                <a:cs typeface="Aileron"/>
                <a:sym typeface="Aileron"/>
              </a:rPr>
              <a:t>La interpretación de días literales de 24 horas es la más consistente y armoniosa con el resto de las Escrituras.</a:t>
            </a:r>
          </a:p>
          <a:p>
            <a:pPr algn="just">
              <a:lnSpc>
                <a:spcPts val="3780"/>
              </a:lnSpc>
            </a:pPr>
          </a:p>
        </p:txBody>
      </p:sp>
      <p:sp>
        <p:nvSpPr>
          <p:cNvPr name="TextBox 6" id="6"/>
          <p:cNvSpPr txBox="true"/>
          <p:nvPr/>
        </p:nvSpPr>
        <p:spPr>
          <a:xfrm rot="0">
            <a:off x="1028700" y="9516445"/>
            <a:ext cx="5589328" cy="273684"/>
          </a:xfrm>
          <a:prstGeom prst="rect">
            <a:avLst/>
          </a:prstGeom>
        </p:spPr>
        <p:txBody>
          <a:bodyPr anchor="t" rtlCol="false" tIns="0" lIns="0" bIns="0" rIns="0">
            <a:spAutoFit/>
          </a:bodyPr>
          <a:lstStyle/>
          <a:p>
            <a:pPr algn="just">
              <a:lnSpc>
                <a:spcPts val="2240"/>
              </a:lnSpc>
            </a:pPr>
            <a:r>
              <a:rPr lang="en-US" b="true" sz="1600">
                <a:solidFill>
                  <a:srgbClr val="FDFDFD">
                    <a:alpha val="40784"/>
                  </a:srgbClr>
                </a:solidFill>
                <a:latin typeface="Aileron Bold"/>
                <a:ea typeface="Aileron Bold"/>
                <a:cs typeface="Aileron Bold"/>
                <a:sym typeface="Aileron Bold"/>
              </a:rPr>
              <a:t>RECURSOS-BIBLICOS.COM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271734" y="231675"/>
            <a:ext cx="7864240" cy="9792938"/>
            <a:chOff x="0" y="0"/>
            <a:chExt cx="1218377" cy="1517182"/>
          </a:xfrm>
        </p:grpSpPr>
        <p:sp>
          <p:nvSpPr>
            <p:cNvPr name="Freeform 4" id="4"/>
            <p:cNvSpPr/>
            <p:nvPr/>
          </p:nvSpPr>
          <p:spPr>
            <a:xfrm flipH="false" flipV="false" rot="0">
              <a:off x="0" y="0"/>
              <a:ext cx="1218377" cy="1517182"/>
            </a:xfrm>
            <a:custGeom>
              <a:avLst/>
              <a:gdLst/>
              <a:ahLst/>
              <a:cxnLst/>
              <a:rect r="r" b="b" t="t" l="l"/>
              <a:pathLst>
                <a:path h="1517182" w="1218377">
                  <a:moveTo>
                    <a:pt x="25596" y="0"/>
                  </a:moveTo>
                  <a:lnTo>
                    <a:pt x="1192781" y="0"/>
                  </a:lnTo>
                  <a:cubicBezTo>
                    <a:pt x="1199569" y="0"/>
                    <a:pt x="1206080" y="2697"/>
                    <a:pt x="1210880" y="7497"/>
                  </a:cubicBezTo>
                  <a:cubicBezTo>
                    <a:pt x="1215680" y="12297"/>
                    <a:pt x="1218377" y="18807"/>
                    <a:pt x="1218377" y="25596"/>
                  </a:cubicBezTo>
                  <a:lnTo>
                    <a:pt x="1218377" y="1491587"/>
                  </a:lnTo>
                  <a:cubicBezTo>
                    <a:pt x="1218377" y="1498375"/>
                    <a:pt x="1215680" y="1504886"/>
                    <a:pt x="1210880" y="1509686"/>
                  </a:cubicBezTo>
                  <a:cubicBezTo>
                    <a:pt x="1206080" y="1514486"/>
                    <a:pt x="1199569" y="1517182"/>
                    <a:pt x="1192781" y="1517182"/>
                  </a:cubicBezTo>
                  <a:lnTo>
                    <a:pt x="25596" y="1517182"/>
                  </a:lnTo>
                  <a:cubicBezTo>
                    <a:pt x="18807" y="1517182"/>
                    <a:pt x="12297" y="1514486"/>
                    <a:pt x="7497" y="1509686"/>
                  </a:cubicBezTo>
                  <a:cubicBezTo>
                    <a:pt x="2697" y="1504886"/>
                    <a:pt x="0" y="1498375"/>
                    <a:pt x="0" y="1491587"/>
                  </a:cubicBezTo>
                  <a:lnTo>
                    <a:pt x="0" y="25596"/>
                  </a:lnTo>
                  <a:cubicBezTo>
                    <a:pt x="0" y="18807"/>
                    <a:pt x="2697" y="12297"/>
                    <a:pt x="7497" y="7497"/>
                  </a:cubicBezTo>
                  <a:cubicBezTo>
                    <a:pt x="12297" y="2697"/>
                    <a:pt x="18807" y="0"/>
                    <a:pt x="25596" y="0"/>
                  </a:cubicBezTo>
                  <a:close/>
                </a:path>
              </a:pathLst>
            </a:custGeom>
            <a:blipFill>
              <a:blip r:embed="rId3"/>
              <a:stretch>
                <a:fillRect l="-11526" t="0" r="-12998" b="0"/>
              </a:stretch>
            </a:blipFill>
          </p:spPr>
        </p:sp>
      </p:grpSp>
      <p:grpSp>
        <p:nvGrpSpPr>
          <p:cNvPr name="Group 5" id="5"/>
          <p:cNvGrpSpPr/>
          <p:nvPr/>
        </p:nvGrpSpPr>
        <p:grpSpPr>
          <a:xfrm rot="0">
            <a:off x="8091886" y="4940108"/>
            <a:ext cx="10196114" cy="2561939"/>
            <a:chOff x="0" y="0"/>
            <a:chExt cx="2685358" cy="674751"/>
          </a:xfrm>
        </p:grpSpPr>
        <p:sp>
          <p:nvSpPr>
            <p:cNvPr name="Freeform 6" id="6"/>
            <p:cNvSpPr/>
            <p:nvPr/>
          </p:nvSpPr>
          <p:spPr>
            <a:xfrm flipH="false" flipV="false" rot="0">
              <a:off x="0" y="0"/>
              <a:ext cx="2685358" cy="674751"/>
            </a:xfrm>
            <a:custGeom>
              <a:avLst/>
              <a:gdLst/>
              <a:ahLst/>
              <a:cxnLst/>
              <a:rect r="r" b="b" t="t" l="l"/>
              <a:pathLst>
                <a:path h="674751" w="2685358">
                  <a:moveTo>
                    <a:pt x="2685358" y="0"/>
                  </a:moveTo>
                  <a:lnTo>
                    <a:pt x="2685358" y="674751"/>
                  </a:lnTo>
                  <a:lnTo>
                    <a:pt x="0" y="674751"/>
                  </a:lnTo>
                  <a:lnTo>
                    <a:pt x="0" y="0"/>
                  </a:lnTo>
                  <a:close/>
                </a:path>
              </a:pathLst>
            </a:custGeom>
            <a:solidFill>
              <a:srgbClr val="064363">
                <a:alpha val="80000"/>
              </a:srgbClr>
            </a:solidFill>
          </p:spPr>
        </p:sp>
        <p:sp>
          <p:nvSpPr>
            <p:cNvPr name="TextBox 7" id="7"/>
            <p:cNvSpPr txBox="true"/>
            <p:nvPr/>
          </p:nvSpPr>
          <p:spPr>
            <a:xfrm>
              <a:off x="0" y="-47625"/>
              <a:ext cx="2685358" cy="722376"/>
            </a:xfrm>
            <a:prstGeom prst="rect">
              <a:avLst/>
            </a:prstGeom>
          </p:spPr>
          <p:txBody>
            <a:bodyPr anchor="ctr" rtlCol="false" tIns="50800" lIns="50800" bIns="50800" rIns="50800"/>
            <a:lstStyle/>
            <a:p>
              <a:pPr algn="ctr">
                <a:lnSpc>
                  <a:spcPts val="3499"/>
                </a:lnSpc>
              </a:pPr>
            </a:p>
          </p:txBody>
        </p:sp>
      </p:grpSp>
      <p:sp>
        <p:nvSpPr>
          <p:cNvPr name="TextBox 8" id="8"/>
          <p:cNvSpPr txBox="true"/>
          <p:nvPr/>
        </p:nvSpPr>
        <p:spPr>
          <a:xfrm rot="0">
            <a:off x="7840194" y="1313109"/>
            <a:ext cx="10722974" cy="1969114"/>
          </a:xfrm>
          <a:prstGeom prst="rect">
            <a:avLst/>
          </a:prstGeom>
        </p:spPr>
        <p:txBody>
          <a:bodyPr anchor="t" rtlCol="false" tIns="0" lIns="0" bIns="0" rIns="0">
            <a:spAutoFit/>
          </a:bodyPr>
          <a:lstStyle/>
          <a:p>
            <a:pPr algn="ctr">
              <a:lnSpc>
                <a:spcPts val="7879"/>
              </a:lnSpc>
            </a:pPr>
            <a:r>
              <a:rPr lang="en-US" sz="5924" b="true">
                <a:solidFill>
                  <a:srgbClr val="064363"/>
                </a:solidFill>
                <a:latin typeface="Open Sauce Heavy"/>
                <a:ea typeface="Open Sauce Heavy"/>
                <a:cs typeface="Open Sauce Heavy"/>
                <a:sym typeface="Open Sauce Heavy"/>
              </a:rPr>
              <a:t>Falsas enseñanzas sobre la Creación</a:t>
            </a:r>
          </a:p>
        </p:txBody>
      </p:sp>
      <p:sp>
        <p:nvSpPr>
          <p:cNvPr name="TextBox 9" id="9"/>
          <p:cNvSpPr txBox="true"/>
          <p:nvPr/>
        </p:nvSpPr>
        <p:spPr>
          <a:xfrm rot="0">
            <a:off x="8393388" y="5307313"/>
            <a:ext cx="9241415" cy="1894204"/>
          </a:xfrm>
          <a:prstGeom prst="rect">
            <a:avLst/>
          </a:prstGeom>
        </p:spPr>
        <p:txBody>
          <a:bodyPr anchor="t" rtlCol="false" tIns="0" lIns="0" bIns="0" rIns="0">
            <a:spAutoFit/>
          </a:bodyPr>
          <a:lstStyle/>
          <a:p>
            <a:pPr algn="just">
              <a:lnSpc>
                <a:spcPts val="3699"/>
              </a:lnSpc>
            </a:pPr>
            <a:r>
              <a:rPr lang="en-US" sz="3699">
                <a:solidFill>
                  <a:srgbClr val="FDFDFD"/>
                </a:solidFill>
                <a:latin typeface="Aileron"/>
                <a:ea typeface="Aileron"/>
                <a:cs typeface="Aileron"/>
                <a:sym typeface="Aileron"/>
              </a:rPr>
              <a:t>Una de las teorías que salió a relucir en el año 1995 entre el cristianismo, fue la teoría de que cada día de la semana de la Creación equivale a 7000 años.</a:t>
            </a:r>
          </a:p>
        </p:txBody>
      </p:sp>
      <p:sp>
        <p:nvSpPr>
          <p:cNvPr name="TextBox 10" id="10"/>
          <p:cNvSpPr txBox="true"/>
          <p:nvPr/>
        </p:nvSpPr>
        <p:spPr>
          <a:xfrm rot="0">
            <a:off x="1028700" y="9516445"/>
            <a:ext cx="5589328" cy="273684"/>
          </a:xfrm>
          <a:prstGeom prst="rect">
            <a:avLst/>
          </a:prstGeom>
        </p:spPr>
        <p:txBody>
          <a:bodyPr anchor="t" rtlCol="false" tIns="0" lIns="0" bIns="0" rIns="0">
            <a:spAutoFit/>
          </a:bodyPr>
          <a:lstStyle/>
          <a:p>
            <a:pPr algn="just">
              <a:lnSpc>
                <a:spcPts val="2240"/>
              </a:lnSpc>
            </a:pPr>
            <a:r>
              <a:rPr lang="en-US" b="true" sz="1600">
                <a:solidFill>
                  <a:srgbClr val="FDFDFD">
                    <a:alpha val="40784"/>
                  </a:srgbClr>
                </a:solidFill>
                <a:latin typeface="Aileron Bold"/>
                <a:ea typeface="Aileron Bold"/>
                <a:cs typeface="Aileron Bold"/>
                <a:sym typeface="Aileron Bold"/>
              </a:rPr>
              <a:t>RECURSOS-BIBLICOS.COM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310056" y="4186541"/>
            <a:ext cx="18598056" cy="1662755"/>
            <a:chOff x="0" y="0"/>
            <a:chExt cx="4898253" cy="437927"/>
          </a:xfrm>
        </p:grpSpPr>
        <p:sp>
          <p:nvSpPr>
            <p:cNvPr name="Freeform 4" id="4"/>
            <p:cNvSpPr/>
            <p:nvPr/>
          </p:nvSpPr>
          <p:spPr>
            <a:xfrm flipH="false" flipV="false" rot="0">
              <a:off x="0" y="0"/>
              <a:ext cx="4898253" cy="437927"/>
            </a:xfrm>
            <a:custGeom>
              <a:avLst/>
              <a:gdLst/>
              <a:ahLst/>
              <a:cxnLst/>
              <a:rect r="r" b="b" t="t" l="l"/>
              <a:pathLst>
                <a:path h="437927" w="4898253">
                  <a:moveTo>
                    <a:pt x="0" y="0"/>
                  </a:moveTo>
                  <a:lnTo>
                    <a:pt x="4898253" y="0"/>
                  </a:lnTo>
                  <a:lnTo>
                    <a:pt x="4898253" y="437927"/>
                  </a:lnTo>
                  <a:lnTo>
                    <a:pt x="0" y="437927"/>
                  </a:lnTo>
                  <a:close/>
                </a:path>
              </a:pathLst>
            </a:custGeom>
            <a:solidFill>
              <a:srgbClr val="064363">
                <a:alpha val="80000"/>
              </a:srgbClr>
            </a:solidFill>
          </p:spPr>
        </p:sp>
        <p:sp>
          <p:nvSpPr>
            <p:cNvPr name="TextBox 5" id="5"/>
            <p:cNvSpPr txBox="true"/>
            <p:nvPr/>
          </p:nvSpPr>
          <p:spPr>
            <a:xfrm>
              <a:off x="0" y="-47625"/>
              <a:ext cx="4898253" cy="485552"/>
            </a:xfrm>
            <a:prstGeom prst="rect">
              <a:avLst/>
            </a:prstGeom>
          </p:spPr>
          <p:txBody>
            <a:bodyPr anchor="ctr" rtlCol="false" tIns="50800" lIns="50800" bIns="50800" rIns="50800"/>
            <a:lstStyle/>
            <a:p>
              <a:pPr algn="ctr">
                <a:lnSpc>
                  <a:spcPts val="3499"/>
                </a:lnSpc>
              </a:pPr>
            </a:p>
          </p:txBody>
        </p:sp>
      </p:grpSp>
      <p:sp>
        <p:nvSpPr>
          <p:cNvPr name="Freeform 6" id="6"/>
          <p:cNvSpPr/>
          <p:nvPr/>
        </p:nvSpPr>
        <p:spPr>
          <a:xfrm flipH="false" flipV="false" rot="0">
            <a:off x="0" y="5807062"/>
            <a:ext cx="18014357" cy="5064036"/>
          </a:xfrm>
          <a:custGeom>
            <a:avLst/>
            <a:gdLst/>
            <a:ahLst/>
            <a:cxnLst/>
            <a:rect r="r" b="b" t="t" l="l"/>
            <a:pathLst>
              <a:path h="5064036" w="18014357">
                <a:moveTo>
                  <a:pt x="0" y="0"/>
                </a:moveTo>
                <a:lnTo>
                  <a:pt x="18014357" y="0"/>
                </a:lnTo>
                <a:lnTo>
                  <a:pt x="18014357" y="5064036"/>
                </a:lnTo>
                <a:lnTo>
                  <a:pt x="0" y="5064036"/>
                </a:lnTo>
                <a:lnTo>
                  <a:pt x="0" y="0"/>
                </a:lnTo>
                <a:close/>
              </a:path>
            </a:pathLst>
          </a:custGeom>
          <a:blipFill>
            <a:blip r:embed="rId3"/>
            <a:stretch>
              <a:fillRect l="0" t="0" r="0" b="0"/>
            </a:stretch>
          </a:blipFill>
        </p:spPr>
      </p:sp>
      <p:sp>
        <p:nvSpPr>
          <p:cNvPr name="TextBox 7" id="7"/>
          <p:cNvSpPr txBox="true"/>
          <p:nvPr/>
        </p:nvSpPr>
        <p:spPr>
          <a:xfrm rot="0">
            <a:off x="3596443" y="885730"/>
            <a:ext cx="10722974" cy="968989"/>
          </a:xfrm>
          <a:prstGeom prst="rect">
            <a:avLst/>
          </a:prstGeom>
        </p:spPr>
        <p:txBody>
          <a:bodyPr anchor="t" rtlCol="false" tIns="0" lIns="0" bIns="0" rIns="0">
            <a:spAutoFit/>
          </a:bodyPr>
          <a:lstStyle/>
          <a:p>
            <a:pPr algn="ctr">
              <a:lnSpc>
                <a:spcPts val="7879"/>
              </a:lnSpc>
            </a:pPr>
            <a:r>
              <a:rPr lang="en-US" sz="5924" b="true">
                <a:solidFill>
                  <a:srgbClr val="064363"/>
                </a:solidFill>
                <a:latin typeface="Open Sauce Heavy"/>
                <a:ea typeface="Open Sauce Heavy"/>
                <a:cs typeface="Open Sauce Heavy"/>
                <a:sym typeface="Open Sauce Heavy"/>
              </a:rPr>
              <a:t>La Evidencia Bíblica</a:t>
            </a:r>
          </a:p>
        </p:txBody>
      </p:sp>
      <p:sp>
        <p:nvSpPr>
          <p:cNvPr name="TextBox 8" id="8"/>
          <p:cNvSpPr txBox="true"/>
          <p:nvPr/>
        </p:nvSpPr>
        <p:spPr>
          <a:xfrm rot="0">
            <a:off x="604909" y="4424666"/>
            <a:ext cx="17112778" cy="991870"/>
          </a:xfrm>
          <a:prstGeom prst="rect">
            <a:avLst/>
          </a:prstGeom>
        </p:spPr>
        <p:txBody>
          <a:bodyPr anchor="t" rtlCol="false" tIns="0" lIns="0" bIns="0" rIns="0">
            <a:spAutoFit/>
          </a:bodyPr>
          <a:lstStyle/>
          <a:p>
            <a:pPr algn="just">
              <a:lnSpc>
                <a:spcPts val="3800"/>
              </a:lnSpc>
            </a:pPr>
            <a:r>
              <a:rPr lang="en-US" sz="3800">
                <a:solidFill>
                  <a:srgbClr val="FDFDFD"/>
                </a:solidFill>
                <a:latin typeface="Aileron"/>
                <a:ea typeface="Aileron"/>
                <a:cs typeface="Aileron"/>
                <a:sym typeface="Aileron"/>
              </a:rPr>
              <a:t>Nuestra Posición: La evidencia lingüística, lógica y teológica en la Biblia apunta a que los días de la creación fueron períodos literales de 24 horas.</a:t>
            </a:r>
          </a:p>
        </p:txBody>
      </p:sp>
      <p:sp>
        <p:nvSpPr>
          <p:cNvPr name="TextBox 9" id="9"/>
          <p:cNvSpPr txBox="true"/>
          <p:nvPr/>
        </p:nvSpPr>
        <p:spPr>
          <a:xfrm rot="0">
            <a:off x="646394" y="2804146"/>
            <a:ext cx="16248453" cy="991870"/>
          </a:xfrm>
          <a:prstGeom prst="rect">
            <a:avLst/>
          </a:prstGeom>
        </p:spPr>
        <p:txBody>
          <a:bodyPr anchor="t" rtlCol="false" tIns="0" lIns="0" bIns="0" rIns="0">
            <a:spAutoFit/>
          </a:bodyPr>
          <a:lstStyle/>
          <a:p>
            <a:pPr algn="just">
              <a:lnSpc>
                <a:spcPts val="3800"/>
              </a:lnSpc>
            </a:pPr>
            <a:r>
              <a:rPr lang="en-US" sz="3800">
                <a:solidFill>
                  <a:srgbClr val="151515"/>
                </a:solidFill>
                <a:latin typeface="Aileron"/>
                <a:ea typeface="Aileron"/>
                <a:cs typeface="Aileron"/>
                <a:sym typeface="Aileron"/>
              </a:rPr>
              <a:t>Estas teorías son una construcción doctrinal sin fundamento bíblico, diseñada para su escatología particular.</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87259" y="0"/>
            <a:ext cx="18462519" cy="5246370"/>
            <a:chOff x="0" y="0"/>
            <a:chExt cx="2860327" cy="812800"/>
          </a:xfrm>
        </p:grpSpPr>
        <p:sp>
          <p:nvSpPr>
            <p:cNvPr name="Freeform 4" id="4"/>
            <p:cNvSpPr/>
            <p:nvPr/>
          </p:nvSpPr>
          <p:spPr>
            <a:xfrm flipH="false" flipV="false" rot="0">
              <a:off x="0" y="0"/>
              <a:ext cx="2860327" cy="812800"/>
            </a:xfrm>
            <a:custGeom>
              <a:avLst/>
              <a:gdLst/>
              <a:ahLst/>
              <a:cxnLst/>
              <a:rect r="r" b="b" t="t" l="l"/>
              <a:pathLst>
                <a:path h="812800" w="2860327">
                  <a:moveTo>
                    <a:pt x="0" y="0"/>
                  </a:moveTo>
                  <a:lnTo>
                    <a:pt x="2860327" y="0"/>
                  </a:lnTo>
                  <a:lnTo>
                    <a:pt x="2860327" y="812800"/>
                  </a:lnTo>
                  <a:lnTo>
                    <a:pt x="0" y="812800"/>
                  </a:lnTo>
                  <a:close/>
                </a:path>
              </a:pathLst>
            </a:custGeom>
            <a:blipFill>
              <a:blip r:embed="rId3"/>
              <a:stretch>
                <a:fillRect l="-743" t="0" r="-743" b="0"/>
              </a:stretch>
            </a:blipFill>
          </p:spPr>
        </p:sp>
      </p:grpSp>
      <p:sp>
        <p:nvSpPr>
          <p:cNvPr name="TextBox 5" id="5"/>
          <p:cNvSpPr txBox="true"/>
          <p:nvPr/>
        </p:nvSpPr>
        <p:spPr>
          <a:xfrm rot="0">
            <a:off x="-410645" y="5679689"/>
            <a:ext cx="9990575" cy="2084073"/>
          </a:xfrm>
          <a:prstGeom prst="rect">
            <a:avLst/>
          </a:prstGeom>
        </p:spPr>
        <p:txBody>
          <a:bodyPr anchor="t" rtlCol="false" tIns="0" lIns="0" bIns="0" rIns="0">
            <a:spAutoFit/>
          </a:bodyPr>
          <a:lstStyle/>
          <a:p>
            <a:pPr algn="ctr">
              <a:lnSpc>
                <a:spcPts val="8191"/>
              </a:lnSpc>
            </a:pPr>
            <a:r>
              <a:rPr lang="en-US" sz="7000" b="true">
                <a:solidFill>
                  <a:srgbClr val="86B6E0"/>
                </a:solidFill>
                <a:latin typeface="Open Sauce Heavy"/>
                <a:ea typeface="Open Sauce Heavy"/>
                <a:cs typeface="Open Sauce Heavy"/>
                <a:sym typeface="Open Sauce Heavy"/>
              </a:rPr>
              <a:t>El Testimonio del Hebreo Original</a:t>
            </a:r>
          </a:p>
        </p:txBody>
      </p:sp>
      <p:sp>
        <p:nvSpPr>
          <p:cNvPr name="TextBox 6" id="6"/>
          <p:cNvSpPr txBox="true"/>
          <p:nvPr/>
        </p:nvSpPr>
        <p:spPr>
          <a:xfrm rot="0">
            <a:off x="9365363" y="5858126"/>
            <a:ext cx="8296905" cy="1774824"/>
          </a:xfrm>
          <a:prstGeom prst="rect">
            <a:avLst/>
          </a:prstGeom>
        </p:spPr>
        <p:txBody>
          <a:bodyPr anchor="t" rtlCol="false" tIns="0" lIns="0" bIns="0" rIns="0">
            <a:spAutoFit/>
          </a:bodyPr>
          <a:lstStyle/>
          <a:p>
            <a:pPr algn="just">
              <a:lnSpc>
                <a:spcPts val="3499"/>
              </a:lnSpc>
            </a:pPr>
            <a:r>
              <a:rPr lang="en-US" sz="3499">
                <a:solidFill>
                  <a:srgbClr val="FDFDFD"/>
                </a:solidFill>
                <a:latin typeface="Aileron"/>
                <a:ea typeface="Aileron"/>
                <a:cs typeface="Aileron"/>
                <a:sym typeface="Aileron"/>
              </a:rPr>
              <a:t>Si bien </a:t>
            </a:r>
            <a:r>
              <a:rPr lang="en-US" b="true" sz="3499" i="true">
                <a:solidFill>
                  <a:srgbClr val="FDFDFD"/>
                </a:solidFill>
                <a:latin typeface="Aileron Bold Italics"/>
                <a:ea typeface="Aileron Bold Italics"/>
                <a:cs typeface="Aileron Bold Italics"/>
                <a:sym typeface="Aileron Bold Italics"/>
              </a:rPr>
              <a:t>yom</a:t>
            </a:r>
            <a:r>
              <a:rPr lang="en-US" sz="3499">
                <a:solidFill>
                  <a:srgbClr val="FDFDFD"/>
                </a:solidFill>
                <a:latin typeface="Aileron"/>
                <a:ea typeface="Aileron"/>
                <a:cs typeface="Aileron"/>
                <a:sym typeface="Aileron"/>
              </a:rPr>
              <a:t> puede usarse de forma figurada (ej. "el día del juicio"), su significado cambia cuando se le añade un número.</a:t>
            </a:r>
          </a:p>
        </p:txBody>
      </p:sp>
      <p:sp>
        <p:nvSpPr>
          <p:cNvPr name="TextBox 7" id="7"/>
          <p:cNvSpPr txBox="true"/>
          <p:nvPr/>
        </p:nvSpPr>
        <p:spPr>
          <a:xfrm rot="0">
            <a:off x="9365363" y="8070710"/>
            <a:ext cx="8137625" cy="1774825"/>
          </a:xfrm>
          <a:prstGeom prst="rect">
            <a:avLst/>
          </a:prstGeom>
        </p:spPr>
        <p:txBody>
          <a:bodyPr anchor="t" rtlCol="false" tIns="0" lIns="0" bIns="0" rIns="0">
            <a:spAutoFit/>
          </a:bodyPr>
          <a:lstStyle/>
          <a:p>
            <a:pPr algn="just">
              <a:lnSpc>
                <a:spcPts val="3499"/>
              </a:lnSpc>
            </a:pPr>
            <a:r>
              <a:rPr lang="en-US" sz="3499">
                <a:solidFill>
                  <a:srgbClr val="FDFDFD"/>
                </a:solidFill>
                <a:latin typeface="Aileron"/>
                <a:ea typeface="Aileron"/>
                <a:cs typeface="Aileron"/>
                <a:sym typeface="Aileron"/>
              </a:rPr>
              <a:t>Regla Clave: En toda la Biblia, cuando yom va acompañado de un numeral (día primero, día segundo, etc.), siempre se refiere a un día literal de 24 horas.</a:t>
            </a:r>
          </a:p>
        </p:txBody>
      </p:sp>
      <p:sp>
        <p:nvSpPr>
          <p:cNvPr name="TextBox 8" id="8"/>
          <p:cNvSpPr txBox="true"/>
          <p:nvPr/>
        </p:nvSpPr>
        <p:spPr>
          <a:xfrm rot="0">
            <a:off x="297988" y="8464411"/>
            <a:ext cx="8573309" cy="460374"/>
          </a:xfrm>
          <a:prstGeom prst="rect">
            <a:avLst/>
          </a:prstGeom>
        </p:spPr>
        <p:txBody>
          <a:bodyPr anchor="t" rtlCol="false" tIns="0" lIns="0" bIns="0" rIns="0">
            <a:spAutoFit/>
          </a:bodyPr>
          <a:lstStyle/>
          <a:p>
            <a:pPr algn="just">
              <a:lnSpc>
                <a:spcPts val="3499"/>
              </a:lnSpc>
            </a:pPr>
            <a:r>
              <a:rPr lang="en-US" sz="3499">
                <a:solidFill>
                  <a:srgbClr val="FDFDFD"/>
                </a:solidFill>
                <a:latin typeface="Aileron"/>
                <a:ea typeface="Aileron"/>
                <a:cs typeface="Aileron"/>
                <a:sym typeface="Aileron"/>
              </a:rPr>
              <a:t>La palabra hebrea para "día" es jwrc </a:t>
            </a:r>
            <a:r>
              <a:rPr lang="en-US" sz="3499" i="true">
                <a:solidFill>
                  <a:srgbClr val="FDFDFD"/>
                </a:solidFill>
                <a:latin typeface="Aileron Italics"/>
                <a:ea typeface="Aileron Italics"/>
                <a:cs typeface="Aileron Italics"/>
                <a:sym typeface="Aileron Italics"/>
              </a:rPr>
              <a:t>(yom)</a:t>
            </a:r>
            <a:r>
              <a:rPr lang="en-US" sz="3499">
                <a:solidFill>
                  <a:srgbClr val="FDFDFD"/>
                </a:solidFill>
                <a:latin typeface="Aileron"/>
                <a:ea typeface="Aileron"/>
                <a:cs typeface="Aileron"/>
                <a:sym typeface="Aileron"/>
              </a:rPr>
              <a:t>.</a:t>
            </a:r>
          </a:p>
        </p:txBody>
      </p:sp>
      <p:sp>
        <p:nvSpPr>
          <p:cNvPr name="TextBox 9" id="9"/>
          <p:cNvSpPr txBox="true"/>
          <p:nvPr/>
        </p:nvSpPr>
        <p:spPr>
          <a:xfrm rot="0">
            <a:off x="1028700" y="9516445"/>
            <a:ext cx="5589328" cy="273684"/>
          </a:xfrm>
          <a:prstGeom prst="rect">
            <a:avLst/>
          </a:prstGeom>
        </p:spPr>
        <p:txBody>
          <a:bodyPr anchor="t" rtlCol="false" tIns="0" lIns="0" bIns="0" rIns="0">
            <a:spAutoFit/>
          </a:bodyPr>
          <a:lstStyle/>
          <a:p>
            <a:pPr algn="just">
              <a:lnSpc>
                <a:spcPts val="2240"/>
              </a:lnSpc>
            </a:pPr>
            <a:r>
              <a:rPr lang="en-US" b="true" sz="1600">
                <a:solidFill>
                  <a:srgbClr val="FDFDFD">
                    <a:alpha val="40784"/>
                  </a:srgbClr>
                </a:solidFill>
                <a:latin typeface="Aileron Bold"/>
                <a:ea typeface="Aileron Bold"/>
                <a:cs typeface="Aileron Bold"/>
                <a:sym typeface="Aileron Bold"/>
              </a:rPr>
              <a:t>RECURSOS-BIBLICOS.COM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87259" y="0"/>
            <a:ext cx="18462519" cy="5246370"/>
            <a:chOff x="0" y="0"/>
            <a:chExt cx="2860327" cy="812800"/>
          </a:xfrm>
        </p:grpSpPr>
        <p:sp>
          <p:nvSpPr>
            <p:cNvPr name="Freeform 4" id="4"/>
            <p:cNvSpPr/>
            <p:nvPr/>
          </p:nvSpPr>
          <p:spPr>
            <a:xfrm flipH="false" flipV="false" rot="0">
              <a:off x="0" y="0"/>
              <a:ext cx="2860327" cy="812800"/>
            </a:xfrm>
            <a:custGeom>
              <a:avLst/>
              <a:gdLst/>
              <a:ahLst/>
              <a:cxnLst/>
              <a:rect r="r" b="b" t="t" l="l"/>
              <a:pathLst>
                <a:path h="812800" w="2860327">
                  <a:moveTo>
                    <a:pt x="0" y="0"/>
                  </a:moveTo>
                  <a:lnTo>
                    <a:pt x="2860327" y="0"/>
                  </a:lnTo>
                  <a:lnTo>
                    <a:pt x="2860327" y="812800"/>
                  </a:lnTo>
                  <a:lnTo>
                    <a:pt x="0" y="812800"/>
                  </a:lnTo>
                  <a:close/>
                </a:path>
              </a:pathLst>
            </a:custGeom>
            <a:blipFill>
              <a:blip r:embed="rId3"/>
              <a:stretch>
                <a:fillRect l="0" t="-6671" r="0" b="-21042"/>
              </a:stretch>
            </a:blipFill>
          </p:spPr>
        </p:sp>
      </p:grpSp>
      <p:sp>
        <p:nvSpPr>
          <p:cNvPr name="TextBox 5" id="5"/>
          <p:cNvSpPr txBox="true"/>
          <p:nvPr/>
        </p:nvSpPr>
        <p:spPr>
          <a:xfrm rot="0">
            <a:off x="185456" y="6432455"/>
            <a:ext cx="8709240" cy="2248284"/>
          </a:xfrm>
          <a:prstGeom prst="rect">
            <a:avLst/>
          </a:prstGeom>
        </p:spPr>
        <p:txBody>
          <a:bodyPr anchor="t" rtlCol="false" tIns="0" lIns="0" bIns="0" rIns="0">
            <a:spAutoFit/>
          </a:bodyPr>
          <a:lstStyle/>
          <a:p>
            <a:pPr algn="ctr">
              <a:lnSpc>
                <a:spcPts val="8893"/>
              </a:lnSpc>
            </a:pPr>
            <a:r>
              <a:rPr lang="en-US" sz="7600" b="true">
                <a:solidFill>
                  <a:srgbClr val="86B6E0"/>
                </a:solidFill>
                <a:latin typeface="Open Sauce Heavy"/>
                <a:ea typeface="Open Sauce Heavy"/>
                <a:cs typeface="Open Sauce Heavy"/>
                <a:sym typeface="Open Sauce Heavy"/>
              </a:rPr>
              <a:t> El Testimonio del Hebreo Original</a:t>
            </a:r>
          </a:p>
        </p:txBody>
      </p:sp>
      <p:sp>
        <p:nvSpPr>
          <p:cNvPr name="TextBox 6" id="6"/>
          <p:cNvSpPr txBox="true"/>
          <p:nvPr/>
        </p:nvSpPr>
        <p:spPr>
          <a:xfrm rot="0">
            <a:off x="9521562" y="5884532"/>
            <a:ext cx="8558024" cy="460375"/>
          </a:xfrm>
          <a:prstGeom prst="rect">
            <a:avLst/>
          </a:prstGeom>
        </p:spPr>
        <p:txBody>
          <a:bodyPr anchor="t" rtlCol="false" tIns="0" lIns="0" bIns="0" rIns="0">
            <a:spAutoFit/>
          </a:bodyPr>
          <a:lstStyle/>
          <a:p>
            <a:pPr algn="just">
              <a:lnSpc>
                <a:spcPts val="3499"/>
              </a:lnSpc>
            </a:pPr>
            <a:r>
              <a:rPr lang="en-US" sz="3499">
                <a:solidFill>
                  <a:srgbClr val="FDFDFD"/>
                </a:solidFill>
                <a:latin typeface="Aileron"/>
                <a:ea typeface="Aileron"/>
                <a:cs typeface="Aileron"/>
                <a:sym typeface="Aileron"/>
              </a:rPr>
              <a:t>Génesis 1:5: Usa </a:t>
            </a:r>
            <a:r>
              <a:rPr lang="en-US" b="true" sz="3499" i="true">
                <a:solidFill>
                  <a:srgbClr val="FDFDFD"/>
                </a:solidFill>
                <a:latin typeface="Aileron Bold Italics"/>
                <a:ea typeface="Aileron Bold Italics"/>
                <a:cs typeface="Aileron Bold Italics"/>
                <a:sym typeface="Aileron Bold Italics"/>
              </a:rPr>
              <a:t>yom</a:t>
            </a:r>
            <a:r>
              <a:rPr lang="en-US" sz="3499">
                <a:solidFill>
                  <a:srgbClr val="FDFDFD"/>
                </a:solidFill>
                <a:latin typeface="Aileron"/>
                <a:ea typeface="Aileron"/>
                <a:cs typeface="Aileron"/>
                <a:sym typeface="Aileron"/>
              </a:rPr>
              <a:t> de dos maneras:</a:t>
            </a:r>
          </a:p>
        </p:txBody>
      </p:sp>
      <p:sp>
        <p:nvSpPr>
          <p:cNvPr name="TextBox 7" id="7"/>
          <p:cNvSpPr txBox="true"/>
          <p:nvPr/>
        </p:nvSpPr>
        <p:spPr>
          <a:xfrm rot="0">
            <a:off x="9521562" y="6768245"/>
            <a:ext cx="8255642" cy="1774825"/>
          </a:xfrm>
          <a:prstGeom prst="rect">
            <a:avLst/>
          </a:prstGeom>
        </p:spPr>
        <p:txBody>
          <a:bodyPr anchor="t" rtlCol="false" tIns="0" lIns="0" bIns="0" rIns="0">
            <a:spAutoFit/>
          </a:bodyPr>
          <a:lstStyle/>
          <a:p>
            <a:pPr algn="just" marL="755649" indent="-377824" lvl="1">
              <a:lnSpc>
                <a:spcPts val="3499"/>
              </a:lnSpc>
              <a:buAutoNum type="arabicPeriod" startAt="1"/>
            </a:pPr>
            <a:r>
              <a:rPr lang="en-US" sz="3499">
                <a:solidFill>
                  <a:srgbClr val="FDFDFD"/>
                </a:solidFill>
                <a:latin typeface="Aileron"/>
                <a:ea typeface="Aileron"/>
                <a:cs typeface="Aileron"/>
                <a:sym typeface="Aileron"/>
              </a:rPr>
              <a:t>Para la parte de luz (en contraste con la noche).</a:t>
            </a:r>
          </a:p>
          <a:p>
            <a:pPr algn="just" marL="755649" indent="-377824" lvl="1">
              <a:lnSpc>
                <a:spcPts val="3499"/>
              </a:lnSpc>
              <a:buAutoNum type="arabicPeriod" startAt="1"/>
            </a:pPr>
            <a:r>
              <a:rPr lang="en-US" sz="3499">
                <a:solidFill>
                  <a:srgbClr val="FDFDFD"/>
                </a:solidFill>
                <a:latin typeface="Aileron"/>
                <a:ea typeface="Aileron"/>
                <a:cs typeface="Aileron"/>
                <a:sym typeface="Aileron"/>
              </a:rPr>
              <a:t>Para el ciclo completo ("hubo tarde y mañana, el día primero").</a:t>
            </a:r>
          </a:p>
        </p:txBody>
      </p:sp>
      <p:sp>
        <p:nvSpPr>
          <p:cNvPr name="TextBox 8" id="8"/>
          <p:cNvSpPr txBox="true"/>
          <p:nvPr/>
        </p:nvSpPr>
        <p:spPr>
          <a:xfrm rot="0">
            <a:off x="9622720" y="9021225"/>
            <a:ext cx="8053326" cy="898525"/>
          </a:xfrm>
          <a:prstGeom prst="rect">
            <a:avLst/>
          </a:prstGeom>
        </p:spPr>
        <p:txBody>
          <a:bodyPr anchor="t" rtlCol="false" tIns="0" lIns="0" bIns="0" rIns="0">
            <a:spAutoFit/>
          </a:bodyPr>
          <a:lstStyle/>
          <a:p>
            <a:pPr algn="just">
              <a:lnSpc>
                <a:spcPts val="3499"/>
              </a:lnSpc>
            </a:pPr>
            <a:r>
              <a:rPr lang="en-US" sz="3499">
                <a:solidFill>
                  <a:srgbClr val="FDFDFD"/>
                </a:solidFill>
                <a:latin typeface="Aileron"/>
                <a:ea typeface="Aileron"/>
                <a:cs typeface="Aileron"/>
                <a:sym typeface="Aileron"/>
              </a:rPr>
              <a:t>Esto establece un patrón de días literales desde el inicio del relato.</a:t>
            </a:r>
          </a:p>
        </p:txBody>
      </p:sp>
      <p:sp>
        <p:nvSpPr>
          <p:cNvPr name="TextBox 9" id="9"/>
          <p:cNvSpPr txBox="true"/>
          <p:nvPr/>
        </p:nvSpPr>
        <p:spPr>
          <a:xfrm rot="0">
            <a:off x="1028700" y="9516445"/>
            <a:ext cx="5589328" cy="273684"/>
          </a:xfrm>
          <a:prstGeom prst="rect">
            <a:avLst/>
          </a:prstGeom>
        </p:spPr>
        <p:txBody>
          <a:bodyPr anchor="t" rtlCol="false" tIns="0" lIns="0" bIns="0" rIns="0">
            <a:spAutoFit/>
          </a:bodyPr>
          <a:lstStyle/>
          <a:p>
            <a:pPr algn="just">
              <a:lnSpc>
                <a:spcPts val="2240"/>
              </a:lnSpc>
            </a:pPr>
            <a:r>
              <a:rPr lang="en-US" b="true" sz="1600">
                <a:solidFill>
                  <a:srgbClr val="FDFDFD">
                    <a:alpha val="40784"/>
                  </a:srgbClr>
                </a:solidFill>
                <a:latin typeface="Aileron Bold"/>
                <a:ea typeface="Aileron Bold"/>
                <a:cs typeface="Aileron Bold"/>
                <a:sym typeface="Aileron Bold"/>
              </a:rPr>
              <a:t>RECURSOS-BIBLICOS.COM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218146" y="5143500"/>
            <a:ext cx="8111927" cy="4654697"/>
            <a:chOff x="0" y="0"/>
            <a:chExt cx="1256750" cy="721134"/>
          </a:xfrm>
        </p:grpSpPr>
        <p:sp>
          <p:nvSpPr>
            <p:cNvPr name="Freeform 4" id="4"/>
            <p:cNvSpPr/>
            <p:nvPr/>
          </p:nvSpPr>
          <p:spPr>
            <a:xfrm flipH="false" flipV="false" rot="0">
              <a:off x="0" y="0"/>
              <a:ext cx="1256750" cy="721134"/>
            </a:xfrm>
            <a:custGeom>
              <a:avLst/>
              <a:gdLst/>
              <a:ahLst/>
              <a:cxnLst/>
              <a:rect r="r" b="b" t="t" l="l"/>
              <a:pathLst>
                <a:path h="721134" w="1256750">
                  <a:moveTo>
                    <a:pt x="24814" y="0"/>
                  </a:moveTo>
                  <a:lnTo>
                    <a:pt x="1231936" y="0"/>
                  </a:lnTo>
                  <a:cubicBezTo>
                    <a:pt x="1238517" y="0"/>
                    <a:pt x="1244828" y="2614"/>
                    <a:pt x="1249482" y="7268"/>
                  </a:cubicBezTo>
                  <a:cubicBezTo>
                    <a:pt x="1254135" y="11921"/>
                    <a:pt x="1256750" y="18233"/>
                    <a:pt x="1256750" y="24814"/>
                  </a:cubicBezTo>
                  <a:lnTo>
                    <a:pt x="1256750" y="696320"/>
                  </a:lnTo>
                  <a:cubicBezTo>
                    <a:pt x="1256750" y="710025"/>
                    <a:pt x="1245640" y="721134"/>
                    <a:pt x="1231936" y="721134"/>
                  </a:cubicBezTo>
                  <a:lnTo>
                    <a:pt x="24814" y="721134"/>
                  </a:lnTo>
                  <a:cubicBezTo>
                    <a:pt x="11110" y="721134"/>
                    <a:pt x="0" y="710025"/>
                    <a:pt x="0" y="696320"/>
                  </a:cubicBezTo>
                  <a:lnTo>
                    <a:pt x="0" y="24814"/>
                  </a:lnTo>
                  <a:cubicBezTo>
                    <a:pt x="0" y="11110"/>
                    <a:pt x="11110" y="0"/>
                    <a:pt x="24814" y="0"/>
                  </a:cubicBezTo>
                  <a:close/>
                </a:path>
              </a:pathLst>
            </a:custGeom>
            <a:blipFill>
              <a:blip r:embed="rId3"/>
              <a:stretch>
                <a:fillRect l="0" t="-37137" r="0" b="-37137"/>
              </a:stretch>
            </a:blipFill>
          </p:spPr>
        </p:sp>
      </p:grpSp>
      <p:grpSp>
        <p:nvGrpSpPr>
          <p:cNvPr name="Group 5" id="5"/>
          <p:cNvGrpSpPr/>
          <p:nvPr/>
        </p:nvGrpSpPr>
        <p:grpSpPr>
          <a:xfrm rot="0">
            <a:off x="14556605" y="1715573"/>
            <a:ext cx="2702695" cy="2702695"/>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4"/>
              <a:stretch>
                <a:fillRect l="0" t="-24999" r="0" b="0"/>
              </a:stretch>
            </a:blipFill>
          </p:spPr>
        </p:sp>
      </p:grpSp>
      <p:sp>
        <p:nvSpPr>
          <p:cNvPr name="TextBox 7" id="7"/>
          <p:cNvSpPr txBox="true"/>
          <p:nvPr/>
        </p:nvSpPr>
        <p:spPr>
          <a:xfrm rot="0">
            <a:off x="395722" y="2172316"/>
            <a:ext cx="7498060" cy="2094292"/>
          </a:xfrm>
          <a:prstGeom prst="rect">
            <a:avLst/>
          </a:prstGeom>
        </p:spPr>
        <p:txBody>
          <a:bodyPr anchor="t" rtlCol="false" tIns="0" lIns="0" bIns="0" rIns="0">
            <a:spAutoFit/>
          </a:bodyPr>
          <a:lstStyle/>
          <a:p>
            <a:pPr algn="ctr">
              <a:lnSpc>
                <a:spcPts val="8288"/>
              </a:lnSpc>
            </a:pPr>
            <a:r>
              <a:rPr lang="en-US" sz="7024" b="true">
                <a:solidFill>
                  <a:srgbClr val="064363"/>
                </a:solidFill>
                <a:latin typeface="Open Sauce Heavy"/>
                <a:ea typeface="Open Sauce Heavy"/>
                <a:cs typeface="Open Sauce Heavy"/>
                <a:sym typeface="Open Sauce Heavy"/>
              </a:rPr>
              <a:t>La Lógica del Poder Divino</a:t>
            </a:r>
          </a:p>
        </p:txBody>
      </p:sp>
      <p:grpSp>
        <p:nvGrpSpPr>
          <p:cNvPr name="Group 8" id="8"/>
          <p:cNvGrpSpPr/>
          <p:nvPr/>
        </p:nvGrpSpPr>
        <p:grpSpPr>
          <a:xfrm rot="0">
            <a:off x="11634419" y="1715573"/>
            <a:ext cx="2702695" cy="2702695"/>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5"/>
              <a:stretch>
                <a:fillRect l="0" t="0" r="0" b="0"/>
              </a:stretch>
            </a:blipFill>
          </p:spPr>
        </p:sp>
      </p:grpSp>
      <p:grpSp>
        <p:nvGrpSpPr>
          <p:cNvPr name="Group 10" id="10"/>
          <p:cNvGrpSpPr/>
          <p:nvPr/>
        </p:nvGrpSpPr>
        <p:grpSpPr>
          <a:xfrm rot="0">
            <a:off x="8712649" y="1715573"/>
            <a:ext cx="2702695" cy="2702695"/>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6"/>
              <a:stretch>
                <a:fillRect l="0" t="0" r="0" b="0"/>
              </a:stretch>
            </a:blipFill>
          </p:spPr>
        </p:sp>
      </p:grpSp>
      <p:sp>
        <p:nvSpPr>
          <p:cNvPr name="TextBox 12" id="12"/>
          <p:cNvSpPr txBox="true"/>
          <p:nvPr/>
        </p:nvSpPr>
        <p:spPr>
          <a:xfrm rot="0">
            <a:off x="8594632" y="5040636"/>
            <a:ext cx="8546651" cy="1224280"/>
          </a:xfrm>
          <a:prstGeom prst="rect">
            <a:avLst/>
          </a:prstGeom>
        </p:spPr>
        <p:txBody>
          <a:bodyPr anchor="t" rtlCol="false" tIns="0" lIns="0" bIns="0" rIns="0">
            <a:spAutoFit/>
          </a:bodyPr>
          <a:lstStyle/>
          <a:p>
            <a:pPr algn="just">
              <a:lnSpc>
                <a:spcPts val="3200"/>
              </a:lnSpc>
            </a:pPr>
            <a:r>
              <a:rPr lang="en-US" sz="3200">
                <a:solidFill>
                  <a:srgbClr val="151515"/>
                </a:solidFill>
                <a:latin typeface="Aileron"/>
                <a:ea typeface="Aileron"/>
                <a:cs typeface="Aileron"/>
                <a:sym typeface="Aileron"/>
              </a:rPr>
              <a:t>La inmediatez de la Creación: El relato sugiere una creación instantánea por mandato divino, no largos períodos de espera.</a:t>
            </a:r>
          </a:p>
        </p:txBody>
      </p:sp>
      <p:sp>
        <p:nvSpPr>
          <p:cNvPr name="TextBox 13" id="13"/>
          <p:cNvSpPr txBox="true"/>
          <p:nvPr/>
        </p:nvSpPr>
        <p:spPr>
          <a:xfrm rot="0">
            <a:off x="8594632" y="6410789"/>
            <a:ext cx="8546651" cy="1224280"/>
          </a:xfrm>
          <a:prstGeom prst="rect">
            <a:avLst/>
          </a:prstGeom>
        </p:spPr>
        <p:txBody>
          <a:bodyPr anchor="t" rtlCol="false" tIns="0" lIns="0" bIns="0" rIns="0">
            <a:spAutoFit/>
          </a:bodyPr>
          <a:lstStyle/>
          <a:p>
            <a:pPr algn="just">
              <a:lnSpc>
                <a:spcPts val="3200"/>
              </a:lnSpc>
            </a:pPr>
            <a:r>
              <a:rPr lang="en-US" sz="3200">
                <a:solidFill>
                  <a:srgbClr val="151515"/>
                </a:solidFill>
                <a:latin typeface="Aileron"/>
                <a:ea typeface="Aileron"/>
                <a:cs typeface="Aileron"/>
                <a:sym typeface="Aileron"/>
              </a:rPr>
              <a:t>Salmo 33:9: "Porque él dijo, y fue hecho; él mandó, y existió". Esto describe un poder inmediato, no un proceso de milenios.</a:t>
            </a:r>
          </a:p>
        </p:txBody>
      </p:sp>
      <p:sp>
        <p:nvSpPr>
          <p:cNvPr name="TextBox 14" id="14"/>
          <p:cNvSpPr txBox="true"/>
          <p:nvPr/>
        </p:nvSpPr>
        <p:spPr>
          <a:xfrm rot="0">
            <a:off x="8594632" y="7780941"/>
            <a:ext cx="8546651" cy="2424430"/>
          </a:xfrm>
          <a:prstGeom prst="rect">
            <a:avLst/>
          </a:prstGeom>
        </p:spPr>
        <p:txBody>
          <a:bodyPr anchor="t" rtlCol="false" tIns="0" lIns="0" bIns="0" rIns="0">
            <a:spAutoFit/>
          </a:bodyPr>
          <a:lstStyle/>
          <a:p>
            <a:pPr algn="just">
              <a:lnSpc>
                <a:spcPts val="3200"/>
              </a:lnSpc>
            </a:pPr>
            <a:r>
              <a:rPr lang="en-US" sz="3200">
                <a:solidFill>
                  <a:srgbClr val="151515"/>
                </a:solidFill>
                <a:latin typeface="Aileron"/>
                <a:ea typeface="Aileron"/>
                <a:cs typeface="Aileron"/>
                <a:sym typeface="Aileron"/>
              </a:rPr>
              <a:t>¿Creó Dios la luz en el día uno y esperó miles de años para crear la atmósfera en el día dos? ¿Y otros miles de años para la tierra seca? La narrativa no apoya esta idea de un Creador que pausa su plan por milenios entre cada paso.</a:t>
            </a:r>
          </a:p>
        </p:txBody>
      </p:sp>
      <p:sp>
        <p:nvSpPr>
          <p:cNvPr name="TextBox 15" id="15"/>
          <p:cNvSpPr txBox="true"/>
          <p:nvPr/>
        </p:nvSpPr>
        <p:spPr>
          <a:xfrm rot="0">
            <a:off x="1028700" y="9516445"/>
            <a:ext cx="5589328" cy="273684"/>
          </a:xfrm>
          <a:prstGeom prst="rect">
            <a:avLst/>
          </a:prstGeom>
        </p:spPr>
        <p:txBody>
          <a:bodyPr anchor="t" rtlCol="false" tIns="0" lIns="0" bIns="0" rIns="0">
            <a:spAutoFit/>
          </a:bodyPr>
          <a:lstStyle/>
          <a:p>
            <a:pPr algn="just">
              <a:lnSpc>
                <a:spcPts val="2240"/>
              </a:lnSpc>
            </a:pPr>
            <a:r>
              <a:rPr lang="en-US" b="true" sz="1600">
                <a:solidFill>
                  <a:srgbClr val="FDFDFD">
                    <a:alpha val="40784"/>
                  </a:srgbClr>
                </a:solidFill>
                <a:latin typeface="Aileron Bold"/>
                <a:ea typeface="Aileron Bold"/>
                <a:cs typeface="Aileron Bold"/>
                <a:sym typeface="Aileron Bold"/>
              </a:rPr>
              <a:t>RECURSOS-BIBLICOS.COM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254630" y="339643"/>
            <a:ext cx="4518879" cy="9607714"/>
            <a:chOff x="0" y="0"/>
            <a:chExt cx="1190157" cy="2530427"/>
          </a:xfrm>
        </p:grpSpPr>
        <p:sp>
          <p:nvSpPr>
            <p:cNvPr name="Freeform 4" id="4"/>
            <p:cNvSpPr/>
            <p:nvPr/>
          </p:nvSpPr>
          <p:spPr>
            <a:xfrm flipH="false" flipV="false" rot="0">
              <a:off x="0" y="0"/>
              <a:ext cx="1190157" cy="2530427"/>
            </a:xfrm>
            <a:custGeom>
              <a:avLst/>
              <a:gdLst/>
              <a:ahLst/>
              <a:cxnLst/>
              <a:rect r="r" b="b" t="t" l="l"/>
              <a:pathLst>
                <a:path h="2530427" w="1190157">
                  <a:moveTo>
                    <a:pt x="42831" y="0"/>
                  </a:moveTo>
                  <a:lnTo>
                    <a:pt x="1147326" y="0"/>
                  </a:lnTo>
                  <a:cubicBezTo>
                    <a:pt x="1170981" y="0"/>
                    <a:pt x="1190157" y="19176"/>
                    <a:pt x="1190157" y="42831"/>
                  </a:cubicBezTo>
                  <a:lnTo>
                    <a:pt x="1190157" y="2487596"/>
                  </a:lnTo>
                  <a:cubicBezTo>
                    <a:pt x="1190157" y="2511250"/>
                    <a:pt x="1170981" y="2530427"/>
                    <a:pt x="1147326" y="2530427"/>
                  </a:cubicBezTo>
                  <a:lnTo>
                    <a:pt x="42831" y="2530427"/>
                  </a:lnTo>
                  <a:cubicBezTo>
                    <a:pt x="19176" y="2530427"/>
                    <a:pt x="0" y="2511250"/>
                    <a:pt x="0" y="2487596"/>
                  </a:cubicBezTo>
                  <a:lnTo>
                    <a:pt x="0" y="42831"/>
                  </a:lnTo>
                  <a:cubicBezTo>
                    <a:pt x="0" y="19176"/>
                    <a:pt x="19176" y="0"/>
                    <a:pt x="42831" y="0"/>
                  </a:cubicBezTo>
                  <a:close/>
                </a:path>
              </a:pathLst>
            </a:custGeom>
            <a:solidFill>
              <a:srgbClr val="FDFDFD"/>
            </a:solidFill>
          </p:spPr>
        </p:sp>
        <p:sp>
          <p:nvSpPr>
            <p:cNvPr name="TextBox 5" id="5"/>
            <p:cNvSpPr txBox="true"/>
            <p:nvPr/>
          </p:nvSpPr>
          <p:spPr>
            <a:xfrm>
              <a:off x="0" y="-47625"/>
              <a:ext cx="1190157" cy="2578052"/>
            </a:xfrm>
            <a:prstGeom prst="rect">
              <a:avLst/>
            </a:prstGeom>
          </p:spPr>
          <p:txBody>
            <a:bodyPr anchor="ctr" rtlCol="false" tIns="50800" lIns="50800" bIns="50800" rIns="50800"/>
            <a:lstStyle/>
            <a:p>
              <a:pPr algn="ctr">
                <a:lnSpc>
                  <a:spcPts val="3151"/>
                </a:lnSpc>
              </a:pPr>
            </a:p>
          </p:txBody>
        </p:sp>
      </p:grpSp>
      <p:grpSp>
        <p:nvGrpSpPr>
          <p:cNvPr name="Group 6" id="6"/>
          <p:cNvGrpSpPr/>
          <p:nvPr/>
        </p:nvGrpSpPr>
        <p:grpSpPr>
          <a:xfrm rot="0">
            <a:off x="265292" y="2109493"/>
            <a:ext cx="6096625" cy="4806125"/>
            <a:chOff x="0" y="0"/>
            <a:chExt cx="1031046" cy="812800"/>
          </a:xfrm>
        </p:grpSpPr>
        <p:sp>
          <p:nvSpPr>
            <p:cNvPr name="Freeform 7" id="7"/>
            <p:cNvSpPr/>
            <p:nvPr/>
          </p:nvSpPr>
          <p:spPr>
            <a:xfrm flipH="false" flipV="false" rot="0">
              <a:off x="0" y="0"/>
              <a:ext cx="1031046" cy="812800"/>
            </a:xfrm>
            <a:custGeom>
              <a:avLst/>
              <a:gdLst/>
              <a:ahLst/>
              <a:cxnLst/>
              <a:rect r="r" b="b" t="t" l="l"/>
              <a:pathLst>
                <a:path h="812800" w="1031046">
                  <a:moveTo>
                    <a:pt x="0" y="0"/>
                  </a:moveTo>
                  <a:lnTo>
                    <a:pt x="1031046" y="0"/>
                  </a:lnTo>
                  <a:lnTo>
                    <a:pt x="1031046" y="812800"/>
                  </a:lnTo>
                  <a:lnTo>
                    <a:pt x="0" y="812800"/>
                  </a:lnTo>
                  <a:close/>
                </a:path>
              </a:pathLst>
            </a:custGeom>
            <a:blipFill>
              <a:blip r:embed="rId3"/>
              <a:stretch>
                <a:fillRect l="0" t="-5670" r="0" b="-21180"/>
              </a:stretch>
            </a:blipFill>
          </p:spPr>
        </p:sp>
      </p:grpSp>
      <p:sp>
        <p:nvSpPr>
          <p:cNvPr name="TextBox 8" id="8"/>
          <p:cNvSpPr txBox="true"/>
          <p:nvPr/>
        </p:nvSpPr>
        <p:spPr>
          <a:xfrm rot="0">
            <a:off x="7141009" y="311068"/>
            <a:ext cx="9990575" cy="1884045"/>
          </a:xfrm>
          <a:prstGeom prst="rect">
            <a:avLst/>
          </a:prstGeom>
        </p:spPr>
        <p:txBody>
          <a:bodyPr anchor="t" rtlCol="false" tIns="0" lIns="0" bIns="0" rIns="0">
            <a:spAutoFit/>
          </a:bodyPr>
          <a:lstStyle/>
          <a:p>
            <a:pPr algn="ctr">
              <a:lnSpc>
                <a:spcPts val="7440"/>
              </a:lnSpc>
            </a:pPr>
            <a:r>
              <a:rPr lang="en-US" sz="6000" b="true">
                <a:solidFill>
                  <a:srgbClr val="86B6E0"/>
                </a:solidFill>
                <a:latin typeface="Open Sauce Heavy"/>
                <a:ea typeface="Open Sauce Heavy"/>
                <a:cs typeface="Open Sauce Heavy"/>
                <a:sym typeface="Open Sauce Heavy"/>
              </a:rPr>
              <a:t> Inconsistencias Científicas y Biológicas</a:t>
            </a:r>
          </a:p>
        </p:txBody>
      </p:sp>
      <p:sp>
        <p:nvSpPr>
          <p:cNvPr name="TextBox 9" id="9"/>
          <p:cNvSpPr txBox="true"/>
          <p:nvPr/>
        </p:nvSpPr>
        <p:spPr>
          <a:xfrm rot="0">
            <a:off x="6851801" y="2610885"/>
            <a:ext cx="9990575" cy="1035050"/>
          </a:xfrm>
          <a:prstGeom prst="rect">
            <a:avLst/>
          </a:prstGeom>
        </p:spPr>
        <p:txBody>
          <a:bodyPr anchor="t" rtlCol="false" tIns="0" lIns="0" bIns="0" rIns="0">
            <a:spAutoFit/>
          </a:bodyPr>
          <a:lstStyle/>
          <a:p>
            <a:pPr algn="just">
              <a:lnSpc>
                <a:spcPts val="3999"/>
              </a:lnSpc>
            </a:pPr>
            <a:r>
              <a:rPr lang="en-US" sz="3999">
                <a:solidFill>
                  <a:srgbClr val="FDFDFD"/>
                </a:solidFill>
                <a:latin typeface="Aileron"/>
                <a:ea typeface="Aileron"/>
                <a:cs typeface="Aileron"/>
                <a:sym typeface="Aileron"/>
              </a:rPr>
              <a:t>Problemas Irreconciliables en las Falsas Teorías</a:t>
            </a:r>
          </a:p>
        </p:txBody>
      </p:sp>
      <p:sp>
        <p:nvSpPr>
          <p:cNvPr name="TextBox 10" id="10"/>
          <p:cNvSpPr txBox="true"/>
          <p:nvPr/>
        </p:nvSpPr>
        <p:spPr>
          <a:xfrm rot="0">
            <a:off x="6851801" y="4052181"/>
            <a:ext cx="5685237" cy="460375"/>
          </a:xfrm>
          <a:prstGeom prst="rect">
            <a:avLst/>
          </a:prstGeom>
        </p:spPr>
        <p:txBody>
          <a:bodyPr anchor="t" rtlCol="false" tIns="0" lIns="0" bIns="0" rIns="0">
            <a:spAutoFit/>
          </a:bodyPr>
          <a:lstStyle/>
          <a:p>
            <a:pPr algn="just">
              <a:lnSpc>
                <a:spcPts val="3499"/>
              </a:lnSpc>
            </a:pPr>
            <a:r>
              <a:rPr lang="en-US" sz="3499">
                <a:solidFill>
                  <a:srgbClr val="FDFDFD"/>
                </a:solidFill>
                <a:latin typeface="Aileron"/>
                <a:ea typeface="Aileron"/>
                <a:cs typeface="Aileron"/>
                <a:sym typeface="Aileron"/>
              </a:rPr>
              <a:t>Problema 1: Plantas sin Sol.</a:t>
            </a:r>
          </a:p>
        </p:txBody>
      </p:sp>
      <p:sp>
        <p:nvSpPr>
          <p:cNvPr name="TextBox 11" id="11"/>
          <p:cNvSpPr txBox="true"/>
          <p:nvPr/>
        </p:nvSpPr>
        <p:spPr>
          <a:xfrm rot="0">
            <a:off x="6851801" y="4693794"/>
            <a:ext cx="10279783" cy="2851150"/>
          </a:xfrm>
          <a:prstGeom prst="rect">
            <a:avLst/>
          </a:prstGeom>
        </p:spPr>
        <p:txBody>
          <a:bodyPr anchor="t" rtlCol="false" tIns="0" lIns="0" bIns="0" rIns="0">
            <a:spAutoFit/>
          </a:bodyPr>
          <a:lstStyle/>
          <a:p>
            <a:pPr algn="just" marL="755649" indent="-377824" lvl="1">
              <a:lnSpc>
                <a:spcPts val="4549"/>
              </a:lnSpc>
              <a:buFont typeface="Arial"/>
              <a:buChar char="•"/>
            </a:pPr>
            <a:r>
              <a:rPr lang="en-US" sz="3499">
                <a:solidFill>
                  <a:srgbClr val="FDFDFD"/>
                </a:solidFill>
                <a:latin typeface="Aileron"/>
                <a:ea typeface="Aileron"/>
                <a:cs typeface="Aileron"/>
                <a:sym typeface="Aileron"/>
              </a:rPr>
              <a:t>Las plantas fueron creadas en el Día 3.</a:t>
            </a:r>
          </a:p>
          <a:p>
            <a:pPr algn="just" marL="755649" indent="-377824" lvl="1">
              <a:lnSpc>
                <a:spcPts val="4549"/>
              </a:lnSpc>
              <a:buFont typeface="Arial"/>
              <a:buChar char="•"/>
            </a:pPr>
            <a:r>
              <a:rPr lang="en-US" sz="3499">
                <a:solidFill>
                  <a:srgbClr val="FDFDFD"/>
                </a:solidFill>
                <a:latin typeface="Aileron"/>
                <a:ea typeface="Aileron"/>
                <a:cs typeface="Aileron"/>
                <a:sym typeface="Aileron"/>
              </a:rPr>
              <a:t>El Sol fue creado en el Día 4.</a:t>
            </a:r>
          </a:p>
          <a:p>
            <a:pPr algn="just" marL="755649" indent="-377824" lvl="1">
              <a:lnSpc>
                <a:spcPts val="4549"/>
              </a:lnSpc>
              <a:buFont typeface="Arial"/>
              <a:buChar char="•"/>
            </a:pPr>
            <a:r>
              <a:rPr lang="en-US" sz="3499">
                <a:solidFill>
                  <a:srgbClr val="FDFDFD"/>
                </a:solidFill>
                <a:latin typeface="Aileron"/>
                <a:ea typeface="Aileron"/>
                <a:cs typeface="Aileron"/>
                <a:sym typeface="Aileron"/>
              </a:rPr>
              <a:t>Las plantas no podrían sobrevivir miles de años sin la luz solar para la fotosíntesis.</a:t>
            </a:r>
          </a:p>
          <a:p>
            <a:pPr algn="just">
              <a:lnSpc>
                <a:spcPts val="4549"/>
              </a:lnSpc>
            </a:pPr>
          </a:p>
        </p:txBody>
      </p:sp>
      <p:sp>
        <p:nvSpPr>
          <p:cNvPr name="TextBox 12" id="12"/>
          <p:cNvSpPr txBox="true"/>
          <p:nvPr/>
        </p:nvSpPr>
        <p:spPr>
          <a:xfrm rot="0">
            <a:off x="1380654" y="7611619"/>
            <a:ext cx="3865902" cy="1732915"/>
          </a:xfrm>
          <a:prstGeom prst="rect">
            <a:avLst/>
          </a:prstGeom>
        </p:spPr>
        <p:txBody>
          <a:bodyPr anchor="t" rtlCol="false" tIns="0" lIns="0" bIns="0" rIns="0">
            <a:spAutoFit/>
          </a:bodyPr>
          <a:lstStyle/>
          <a:p>
            <a:pPr algn="l">
              <a:lnSpc>
                <a:spcPts val="3499"/>
              </a:lnSpc>
            </a:pPr>
            <a:r>
              <a:rPr lang="en-US" sz="3499">
                <a:solidFill>
                  <a:srgbClr val="064363"/>
                </a:solidFill>
                <a:latin typeface="Aileron"/>
                <a:ea typeface="Aileron"/>
                <a:cs typeface="Aileron"/>
                <a:sym typeface="Aileron"/>
              </a:rPr>
              <a:t>Problema 2: Desequilibrio Ecológico.</a:t>
            </a:r>
          </a:p>
          <a:p>
            <a:pPr algn="just">
              <a:lnSpc>
                <a:spcPts val="3200"/>
              </a:lnSpc>
            </a:pPr>
          </a:p>
        </p:txBody>
      </p:sp>
      <p:sp>
        <p:nvSpPr>
          <p:cNvPr name="TextBox 13" id="13"/>
          <p:cNvSpPr txBox="true"/>
          <p:nvPr/>
        </p:nvSpPr>
        <p:spPr>
          <a:xfrm rot="0">
            <a:off x="4509861" y="7230206"/>
            <a:ext cx="12918036" cy="3422650"/>
          </a:xfrm>
          <a:prstGeom prst="rect">
            <a:avLst/>
          </a:prstGeom>
        </p:spPr>
        <p:txBody>
          <a:bodyPr anchor="t" rtlCol="false" tIns="0" lIns="0" bIns="0" rIns="0">
            <a:spAutoFit/>
          </a:bodyPr>
          <a:lstStyle/>
          <a:p>
            <a:pPr algn="just" marL="755649" indent="-377824" lvl="1">
              <a:lnSpc>
                <a:spcPts val="4549"/>
              </a:lnSpc>
              <a:buFont typeface="Arial"/>
              <a:buChar char="•"/>
            </a:pPr>
            <a:r>
              <a:rPr lang="en-US" sz="3499">
                <a:solidFill>
                  <a:srgbClr val="FDFDFD"/>
                </a:solidFill>
                <a:latin typeface="Aileron"/>
                <a:ea typeface="Aileron"/>
                <a:cs typeface="Aileron"/>
                <a:sym typeface="Aileron"/>
              </a:rPr>
              <a:t>Las plantas (Día 3) necesitan a los animales para la polinización y el ciclo del carbono.</a:t>
            </a:r>
          </a:p>
          <a:p>
            <a:pPr algn="just" marL="755649" indent="-377824" lvl="1">
              <a:lnSpc>
                <a:spcPts val="4549"/>
              </a:lnSpc>
              <a:buFont typeface="Arial"/>
              <a:buChar char="•"/>
            </a:pPr>
            <a:r>
              <a:rPr lang="en-US" sz="3499">
                <a:solidFill>
                  <a:srgbClr val="FDFDFD"/>
                </a:solidFill>
                <a:latin typeface="Aileron"/>
                <a:ea typeface="Aileron"/>
                <a:cs typeface="Aileron"/>
                <a:sym typeface="Aileron"/>
              </a:rPr>
              <a:t>Los animales (Días 5 y 6) fueron creados al menos 14,000 años después (si nos basamos en 7000 años por cada día).</a:t>
            </a:r>
          </a:p>
          <a:p>
            <a:pPr algn="just" marL="755649" indent="-377824" lvl="1">
              <a:lnSpc>
                <a:spcPts val="4549"/>
              </a:lnSpc>
              <a:buFont typeface="Arial"/>
              <a:buChar char="•"/>
            </a:pPr>
            <a:r>
              <a:rPr lang="en-US" sz="3499">
                <a:solidFill>
                  <a:srgbClr val="FDFDFD"/>
                </a:solidFill>
                <a:latin typeface="Aileron"/>
                <a:ea typeface="Aileron"/>
                <a:cs typeface="Aileron"/>
                <a:sym typeface="Aileron"/>
              </a:rPr>
              <a:t>Este ecosistema no sería sostenible durante tanto tiempo.</a:t>
            </a:r>
          </a:p>
          <a:p>
            <a:pPr algn="just">
              <a:lnSpc>
                <a:spcPts val="4549"/>
              </a:lnSpc>
            </a:pPr>
          </a:p>
        </p:txBody>
      </p:sp>
      <p:sp>
        <p:nvSpPr>
          <p:cNvPr name="TextBox 14" id="14"/>
          <p:cNvSpPr txBox="true"/>
          <p:nvPr/>
        </p:nvSpPr>
        <p:spPr>
          <a:xfrm rot="0">
            <a:off x="772590" y="9909257"/>
            <a:ext cx="5589328" cy="273684"/>
          </a:xfrm>
          <a:prstGeom prst="rect">
            <a:avLst/>
          </a:prstGeom>
        </p:spPr>
        <p:txBody>
          <a:bodyPr anchor="t" rtlCol="false" tIns="0" lIns="0" bIns="0" rIns="0">
            <a:spAutoFit/>
          </a:bodyPr>
          <a:lstStyle/>
          <a:p>
            <a:pPr algn="just">
              <a:lnSpc>
                <a:spcPts val="2240"/>
              </a:lnSpc>
            </a:pPr>
            <a:r>
              <a:rPr lang="en-US" b="true" sz="1600">
                <a:solidFill>
                  <a:srgbClr val="FDFDFD">
                    <a:alpha val="40784"/>
                  </a:srgbClr>
                </a:solidFill>
                <a:latin typeface="Aileron Bold"/>
                <a:ea typeface="Aileron Bold"/>
                <a:cs typeface="Aileron Bold"/>
                <a:sym typeface="Aileron Bold"/>
              </a:rPr>
              <a:t>RECURSOS-BIBLICOS.COM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253016" y="-355976"/>
            <a:ext cx="6409042" cy="10933355"/>
            <a:chOff x="0" y="0"/>
            <a:chExt cx="992928" cy="1693863"/>
          </a:xfrm>
        </p:grpSpPr>
        <p:sp>
          <p:nvSpPr>
            <p:cNvPr name="Freeform 4" id="4"/>
            <p:cNvSpPr/>
            <p:nvPr/>
          </p:nvSpPr>
          <p:spPr>
            <a:xfrm flipH="false" flipV="false" rot="0">
              <a:off x="0" y="0"/>
              <a:ext cx="992928" cy="1693863"/>
            </a:xfrm>
            <a:custGeom>
              <a:avLst/>
              <a:gdLst/>
              <a:ahLst/>
              <a:cxnLst/>
              <a:rect r="r" b="b" t="t" l="l"/>
              <a:pathLst>
                <a:path h="1693863" w="992928">
                  <a:moveTo>
                    <a:pt x="0" y="0"/>
                  </a:moveTo>
                  <a:lnTo>
                    <a:pt x="992928" y="0"/>
                  </a:lnTo>
                  <a:lnTo>
                    <a:pt x="992928" y="1693863"/>
                  </a:lnTo>
                  <a:lnTo>
                    <a:pt x="0" y="1693863"/>
                  </a:lnTo>
                  <a:close/>
                </a:path>
              </a:pathLst>
            </a:custGeom>
            <a:blipFill>
              <a:blip r:embed="rId3"/>
              <a:stretch>
                <a:fillRect l="-35296" t="0" r="-35296" b="0"/>
              </a:stretch>
            </a:blipFill>
          </p:spPr>
        </p:sp>
      </p:grpSp>
      <p:sp>
        <p:nvSpPr>
          <p:cNvPr name="TextBox 5" id="5"/>
          <p:cNvSpPr txBox="true"/>
          <p:nvPr/>
        </p:nvSpPr>
        <p:spPr>
          <a:xfrm rot="0">
            <a:off x="6358555" y="474759"/>
            <a:ext cx="10445534" cy="1796415"/>
          </a:xfrm>
          <a:prstGeom prst="rect">
            <a:avLst/>
          </a:prstGeom>
        </p:spPr>
        <p:txBody>
          <a:bodyPr anchor="t" rtlCol="false" tIns="0" lIns="0" bIns="0" rIns="0">
            <a:spAutoFit/>
          </a:bodyPr>
          <a:lstStyle/>
          <a:p>
            <a:pPr algn="ctr">
              <a:lnSpc>
                <a:spcPts val="7080"/>
              </a:lnSpc>
            </a:pPr>
            <a:r>
              <a:rPr lang="en-US" sz="6000" b="true">
                <a:solidFill>
                  <a:srgbClr val="064363"/>
                </a:solidFill>
                <a:latin typeface="Open Sauce Heavy"/>
                <a:ea typeface="Open Sauce Heavy"/>
                <a:cs typeface="Open Sauce Heavy"/>
                <a:sym typeface="Open Sauce Heavy"/>
              </a:rPr>
              <a:t>El Sexto Día y la Vida de Adán</a:t>
            </a:r>
          </a:p>
        </p:txBody>
      </p:sp>
      <p:sp>
        <p:nvSpPr>
          <p:cNvPr name="TextBox 6" id="6"/>
          <p:cNvSpPr txBox="true"/>
          <p:nvPr/>
        </p:nvSpPr>
        <p:spPr>
          <a:xfrm rot="0">
            <a:off x="6813766" y="2534707"/>
            <a:ext cx="10096310" cy="2493010"/>
          </a:xfrm>
          <a:prstGeom prst="rect">
            <a:avLst/>
          </a:prstGeom>
        </p:spPr>
        <p:txBody>
          <a:bodyPr anchor="t" rtlCol="false" tIns="0" lIns="0" bIns="0" rIns="0">
            <a:spAutoFit/>
          </a:bodyPr>
          <a:lstStyle/>
          <a:p>
            <a:pPr algn="just">
              <a:lnSpc>
                <a:spcPts val="4969"/>
              </a:lnSpc>
            </a:pPr>
            <a:r>
              <a:rPr lang="en-US" sz="3499">
                <a:solidFill>
                  <a:srgbClr val="151515"/>
                </a:solidFill>
                <a:latin typeface="Aileron"/>
                <a:ea typeface="Aileron"/>
                <a:cs typeface="Aileron"/>
                <a:sym typeface="Aileron"/>
              </a:rPr>
              <a:t>Eventos del Sexto Día:</a:t>
            </a:r>
          </a:p>
          <a:p>
            <a:pPr algn="just" marL="755649" indent="-377824" lvl="1">
              <a:lnSpc>
                <a:spcPts val="4969"/>
              </a:lnSpc>
              <a:buAutoNum type="arabicPeriod" startAt="1"/>
            </a:pPr>
            <a:r>
              <a:rPr lang="en-US" sz="3499">
                <a:solidFill>
                  <a:srgbClr val="151515"/>
                </a:solidFill>
                <a:latin typeface="Aileron"/>
                <a:ea typeface="Aileron"/>
                <a:cs typeface="Aileron"/>
                <a:sym typeface="Aileron"/>
              </a:rPr>
              <a:t>Creación de Adán.</a:t>
            </a:r>
          </a:p>
          <a:p>
            <a:pPr algn="just" marL="755649" indent="-377824" lvl="1">
              <a:lnSpc>
                <a:spcPts val="4969"/>
              </a:lnSpc>
              <a:buAutoNum type="arabicPeriod" startAt="1"/>
            </a:pPr>
            <a:r>
              <a:rPr lang="en-US" sz="3499">
                <a:solidFill>
                  <a:srgbClr val="151515"/>
                </a:solidFill>
                <a:latin typeface="Aileron"/>
                <a:ea typeface="Aileron"/>
                <a:cs typeface="Aileron"/>
                <a:sym typeface="Aileron"/>
              </a:rPr>
              <a:t>Adán nombra a los animales (Génesis 2:19-20).</a:t>
            </a:r>
          </a:p>
          <a:p>
            <a:pPr algn="just" marL="755649" indent="-377824" lvl="1">
              <a:lnSpc>
                <a:spcPts val="4969"/>
              </a:lnSpc>
              <a:buAutoNum type="arabicPeriod" startAt="1"/>
            </a:pPr>
            <a:r>
              <a:rPr lang="en-US" sz="3499">
                <a:solidFill>
                  <a:srgbClr val="151515"/>
                </a:solidFill>
                <a:latin typeface="Aileron"/>
                <a:ea typeface="Aileron"/>
                <a:cs typeface="Aileron"/>
                <a:sym typeface="Aileron"/>
              </a:rPr>
              <a:t>Creación de Eva (Génesis 2:21-22).</a:t>
            </a:r>
          </a:p>
        </p:txBody>
      </p:sp>
      <p:sp>
        <p:nvSpPr>
          <p:cNvPr name="TextBox 7" id="7"/>
          <p:cNvSpPr txBox="true"/>
          <p:nvPr/>
        </p:nvSpPr>
        <p:spPr>
          <a:xfrm rot="0">
            <a:off x="6813766" y="5487011"/>
            <a:ext cx="10551521" cy="3750310"/>
          </a:xfrm>
          <a:prstGeom prst="rect">
            <a:avLst/>
          </a:prstGeom>
        </p:spPr>
        <p:txBody>
          <a:bodyPr anchor="t" rtlCol="false" tIns="0" lIns="0" bIns="0" rIns="0">
            <a:spAutoFit/>
          </a:bodyPr>
          <a:lstStyle/>
          <a:p>
            <a:pPr algn="just">
              <a:lnSpc>
                <a:spcPts val="4969"/>
              </a:lnSpc>
            </a:pPr>
            <a:r>
              <a:rPr lang="en-US" sz="3499">
                <a:solidFill>
                  <a:srgbClr val="151515"/>
                </a:solidFill>
                <a:latin typeface="Aileron"/>
                <a:ea typeface="Aileron"/>
                <a:cs typeface="Aileron"/>
                <a:sym typeface="Aileron"/>
              </a:rPr>
              <a:t>Estos eventos requieren tiempo. Supongamos que ocurrieron en la primera parte del "día".</a:t>
            </a:r>
          </a:p>
          <a:p>
            <a:pPr algn="just">
              <a:lnSpc>
                <a:spcPts val="4969"/>
              </a:lnSpc>
            </a:pPr>
          </a:p>
          <a:p>
            <a:pPr algn="just">
              <a:lnSpc>
                <a:spcPts val="4969"/>
              </a:lnSpc>
            </a:pPr>
            <a:r>
              <a:rPr lang="en-US" sz="3499">
                <a:solidFill>
                  <a:srgbClr val="151515"/>
                </a:solidFill>
                <a:latin typeface="Aileron"/>
                <a:ea typeface="Aileron"/>
                <a:cs typeface="Aileron"/>
                <a:sym typeface="Aileron"/>
              </a:rPr>
              <a:t>Si </a:t>
            </a:r>
            <a:r>
              <a:rPr lang="en-US" sz="3499">
                <a:solidFill>
                  <a:srgbClr val="151515"/>
                </a:solidFill>
                <a:latin typeface="Aileron"/>
                <a:ea typeface="Aileron"/>
                <a:cs typeface="Aileron"/>
                <a:sym typeface="Aileron"/>
              </a:rPr>
              <a:t>Adán fue creado, por ejemplo, un cuarto de camino en el "día" de 7,000 años, ya habría "vivido" 1,750 años (7000 / 4) al comenzar el séptimo día.</a:t>
            </a:r>
          </a:p>
        </p:txBody>
      </p:sp>
      <p:sp>
        <p:nvSpPr>
          <p:cNvPr name="TextBox 8" id="8"/>
          <p:cNvSpPr txBox="true"/>
          <p:nvPr/>
        </p:nvSpPr>
        <p:spPr>
          <a:xfrm rot="0">
            <a:off x="1028700" y="9516445"/>
            <a:ext cx="5589328" cy="273684"/>
          </a:xfrm>
          <a:prstGeom prst="rect">
            <a:avLst/>
          </a:prstGeom>
        </p:spPr>
        <p:txBody>
          <a:bodyPr anchor="t" rtlCol="false" tIns="0" lIns="0" bIns="0" rIns="0">
            <a:spAutoFit/>
          </a:bodyPr>
          <a:lstStyle/>
          <a:p>
            <a:pPr algn="just">
              <a:lnSpc>
                <a:spcPts val="2240"/>
              </a:lnSpc>
            </a:pPr>
            <a:r>
              <a:rPr lang="en-US" b="true" sz="1600">
                <a:solidFill>
                  <a:srgbClr val="FDFDFD">
                    <a:alpha val="40784"/>
                  </a:srgbClr>
                </a:solidFill>
                <a:latin typeface="Aileron Bold"/>
                <a:ea typeface="Aileron Bold"/>
                <a:cs typeface="Aileron Bold"/>
                <a:sym typeface="Aileron Bold"/>
              </a:rPr>
              <a:t>RECURSOS-BIBLICOS.COM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3116258" y="1421398"/>
            <a:ext cx="11602435" cy="5801218"/>
          </a:xfrm>
          <a:custGeom>
            <a:avLst/>
            <a:gdLst/>
            <a:ahLst/>
            <a:cxnLst/>
            <a:rect r="r" b="b" t="t" l="l"/>
            <a:pathLst>
              <a:path h="5801218" w="11602435">
                <a:moveTo>
                  <a:pt x="0" y="0"/>
                </a:moveTo>
                <a:lnTo>
                  <a:pt x="11602435" y="0"/>
                </a:lnTo>
                <a:lnTo>
                  <a:pt x="11602435" y="5801218"/>
                </a:lnTo>
                <a:lnTo>
                  <a:pt x="0" y="5801218"/>
                </a:lnTo>
                <a:lnTo>
                  <a:pt x="0" y="0"/>
                </a:lnTo>
                <a:close/>
              </a:path>
            </a:pathLst>
          </a:custGeom>
          <a:blipFill>
            <a:blip r:embed="rId3"/>
            <a:stretch>
              <a:fillRect l="0" t="0" r="0" b="0"/>
            </a:stretch>
          </a:blipFill>
        </p:spPr>
      </p:sp>
      <p:sp>
        <p:nvSpPr>
          <p:cNvPr name="TextBox 4" id="4"/>
          <p:cNvSpPr txBox="true"/>
          <p:nvPr/>
        </p:nvSpPr>
        <p:spPr>
          <a:xfrm rot="0">
            <a:off x="2820401" y="245125"/>
            <a:ext cx="12647198" cy="901065"/>
          </a:xfrm>
          <a:prstGeom prst="rect">
            <a:avLst/>
          </a:prstGeom>
        </p:spPr>
        <p:txBody>
          <a:bodyPr anchor="t" rtlCol="false" tIns="0" lIns="0" bIns="0" rIns="0">
            <a:spAutoFit/>
          </a:bodyPr>
          <a:lstStyle/>
          <a:p>
            <a:pPr algn="l">
              <a:lnSpc>
                <a:spcPts val="7080"/>
              </a:lnSpc>
            </a:pPr>
            <a:r>
              <a:rPr lang="en-US" sz="6000" b="true">
                <a:solidFill>
                  <a:srgbClr val="064363"/>
                </a:solidFill>
                <a:latin typeface="Open Sauce Heavy"/>
                <a:ea typeface="Open Sauce Heavy"/>
                <a:cs typeface="Open Sauce Heavy"/>
                <a:sym typeface="Open Sauce Heavy"/>
              </a:rPr>
              <a:t>El Sexto Día y la Vida de Adán</a:t>
            </a:r>
          </a:p>
        </p:txBody>
      </p:sp>
      <p:sp>
        <p:nvSpPr>
          <p:cNvPr name="TextBox 5" id="5"/>
          <p:cNvSpPr txBox="true"/>
          <p:nvPr/>
        </p:nvSpPr>
        <p:spPr>
          <a:xfrm rot="0">
            <a:off x="2010586" y="7421624"/>
            <a:ext cx="14266828" cy="2493010"/>
          </a:xfrm>
          <a:prstGeom prst="rect">
            <a:avLst/>
          </a:prstGeom>
        </p:spPr>
        <p:txBody>
          <a:bodyPr anchor="t" rtlCol="false" tIns="0" lIns="0" bIns="0" rIns="0">
            <a:spAutoFit/>
          </a:bodyPr>
          <a:lstStyle/>
          <a:p>
            <a:pPr algn="just">
              <a:lnSpc>
                <a:spcPts val="4969"/>
              </a:lnSpc>
            </a:pPr>
            <a:r>
              <a:rPr lang="en-US" sz="3499">
                <a:solidFill>
                  <a:srgbClr val="151515"/>
                </a:solidFill>
                <a:latin typeface="Aileron"/>
                <a:ea typeface="Aileron"/>
                <a:cs typeface="Aileron"/>
                <a:sym typeface="Aileron"/>
              </a:rPr>
              <a:t>La contradicción bíblica: Génesis 5:5 dice que la vida entera de Adán fue de 930 años. La</a:t>
            </a:r>
            <a:r>
              <a:rPr lang="en-US" sz="3499">
                <a:solidFill>
                  <a:srgbClr val="151515"/>
                </a:solidFill>
                <a:latin typeface="Aileron"/>
                <a:ea typeface="Aileron"/>
                <a:cs typeface="Aileron"/>
                <a:sym typeface="Aileron"/>
              </a:rPr>
              <a:t> única forma de reconciliar esto es si </a:t>
            </a:r>
            <a:r>
              <a:rPr lang="en-US" sz="3499">
                <a:solidFill>
                  <a:srgbClr val="151515"/>
                </a:solidFill>
                <a:latin typeface="Aileron"/>
                <a:ea typeface="Aileron"/>
                <a:cs typeface="Aileron"/>
                <a:sym typeface="Aileron"/>
              </a:rPr>
              <a:t>Adán fue creado en los últimos minutos del sexto día, lo cual es ilógico dados los eventos que ocurrieron.</a:t>
            </a:r>
          </a:p>
        </p:txBody>
      </p:sp>
      <p:sp>
        <p:nvSpPr>
          <p:cNvPr name="TextBox 6" id="6"/>
          <p:cNvSpPr txBox="true"/>
          <p:nvPr/>
        </p:nvSpPr>
        <p:spPr>
          <a:xfrm rot="0">
            <a:off x="1028700" y="10013316"/>
            <a:ext cx="5589328" cy="273684"/>
          </a:xfrm>
          <a:prstGeom prst="rect">
            <a:avLst/>
          </a:prstGeom>
        </p:spPr>
        <p:txBody>
          <a:bodyPr anchor="t" rtlCol="false" tIns="0" lIns="0" bIns="0" rIns="0">
            <a:spAutoFit/>
          </a:bodyPr>
          <a:lstStyle/>
          <a:p>
            <a:pPr algn="just">
              <a:lnSpc>
                <a:spcPts val="2240"/>
              </a:lnSpc>
            </a:pPr>
            <a:r>
              <a:rPr lang="en-US" b="true" sz="1600">
                <a:solidFill>
                  <a:srgbClr val="064363">
                    <a:alpha val="40784"/>
                  </a:srgbClr>
                </a:solidFill>
                <a:latin typeface="Aileron Bold"/>
                <a:ea typeface="Aileron Bold"/>
                <a:cs typeface="Aileron Bold"/>
                <a:sym typeface="Aileron Bold"/>
              </a:rPr>
              <a:t>RECURSOS-BIBLICOS.COM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DAGyx_0nalk</dc:identifier>
  <dcterms:modified xsi:type="dcterms:W3CDTF">2011-08-01T06:04:30Z</dcterms:modified>
  <cp:revision>1</cp:revision>
  <dc:title>La Creación: Días de 24 Horas o Períodos de 7000 Años</dc:title>
</cp:coreProperties>
</file>