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Lst>
  <p:sldSz cx="18288000" cy="10287000"/>
  <p:notesSz cx="6858000" cy="9144000"/>
  <p:embeddedFontLst>
    <p:embeddedFont>
      <p:font typeface="DM Sans" panose="020F0502020204030204" pitchFamily="2" charset="0"/>
      <p:regular r:id="rId16"/>
    </p:embeddedFont>
    <p:embeddedFont>
      <p:font typeface="DM Sans Bold" panose="020B0604020202020204" charset="0"/>
      <p:regular r:id="rId17"/>
    </p:embeddedFont>
    <p:embeddedFont>
      <p:font typeface="Intro Rust" panose="020B0604020202020204" charset="0"/>
      <p:regular r:id="rId18"/>
    </p:embeddedFont>
    <p:embeddedFont>
      <p:font typeface="League Spartan" panose="020B0604020202020204" charset="0"/>
      <p:regular r:id="rId19"/>
    </p:embeddedFont>
    <p:embeddedFont>
      <p:font typeface="Lucidity Expand" panose="020B0604020202020204" charset="-18"/>
      <p:regular r:id="rId20"/>
    </p:embeddedFont>
    <p:embeddedFont>
      <p:font typeface="Open Sans" panose="020B0606030504020204" pitchFamily="34" charset="0"/>
      <p:regular r:id="rId2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2" d="100"/>
          <a:sy n="42" d="100"/>
        </p:scale>
        <p:origin x="306"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‹Nº›</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EC1BB"/>
        </a:solidFill>
        <a:effectLst/>
      </p:bgPr>
    </p:bg>
    <p:spTree>
      <p:nvGrpSpPr>
        <p:cNvPr id="1" name=""/>
        <p:cNvGrpSpPr/>
        <p:nvPr/>
      </p:nvGrpSpPr>
      <p:grpSpPr>
        <a:xfrm>
          <a:off x="0" y="0"/>
          <a:ext cx="0" cy="0"/>
          <a:chOff x="0" y="0"/>
          <a:chExt cx="0" cy="0"/>
        </a:xfrm>
      </p:grpSpPr>
      <p:grpSp>
        <p:nvGrpSpPr>
          <p:cNvPr id="2" name="Group 2"/>
          <p:cNvGrpSpPr/>
          <p:nvPr/>
        </p:nvGrpSpPr>
        <p:grpSpPr>
          <a:xfrm>
            <a:off x="-294399" y="2697687"/>
            <a:ext cx="18876799" cy="4891626"/>
            <a:chOff x="0" y="0"/>
            <a:chExt cx="4971667" cy="1288329"/>
          </a:xfrm>
        </p:grpSpPr>
        <p:sp>
          <p:nvSpPr>
            <p:cNvPr id="3" name="Freeform 3"/>
            <p:cNvSpPr/>
            <p:nvPr/>
          </p:nvSpPr>
          <p:spPr>
            <a:xfrm>
              <a:off x="0" y="0"/>
              <a:ext cx="4971667" cy="1288329"/>
            </a:xfrm>
            <a:custGeom>
              <a:avLst/>
              <a:gdLst/>
              <a:ahLst/>
              <a:cxnLst/>
              <a:rect l="l" t="t" r="r" b="b"/>
              <a:pathLst>
                <a:path w="4971667" h="1288329">
                  <a:moveTo>
                    <a:pt x="0" y="0"/>
                  </a:moveTo>
                  <a:lnTo>
                    <a:pt x="4971667" y="0"/>
                  </a:lnTo>
                  <a:lnTo>
                    <a:pt x="4971667" y="1288329"/>
                  </a:lnTo>
                  <a:lnTo>
                    <a:pt x="0" y="1288329"/>
                  </a:lnTo>
                  <a:close/>
                </a:path>
              </a:pathLst>
            </a:custGeom>
            <a:solidFill>
              <a:srgbClr val="B89F93"/>
            </a:solidFill>
          </p:spPr>
          <p:txBody>
            <a:bodyPr/>
            <a:lstStyle/>
            <a:p>
              <a:endParaRPr lang="es-MX"/>
            </a:p>
          </p:txBody>
        </p:sp>
        <p:sp>
          <p:nvSpPr>
            <p:cNvPr id="4" name="TextBox 4"/>
            <p:cNvSpPr txBox="1"/>
            <p:nvPr/>
          </p:nvSpPr>
          <p:spPr>
            <a:xfrm>
              <a:off x="0" y="-38100"/>
              <a:ext cx="4971667" cy="1326429"/>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9373923" y="102358"/>
            <a:ext cx="15286517" cy="10184642"/>
          </a:xfrm>
          <a:custGeom>
            <a:avLst/>
            <a:gdLst/>
            <a:ahLst/>
            <a:cxnLst/>
            <a:rect l="l" t="t" r="r" b="b"/>
            <a:pathLst>
              <a:path w="15286517" h="10184642">
                <a:moveTo>
                  <a:pt x="0" y="0"/>
                </a:moveTo>
                <a:lnTo>
                  <a:pt x="15286516" y="0"/>
                </a:lnTo>
                <a:lnTo>
                  <a:pt x="15286516" y="10184642"/>
                </a:lnTo>
                <a:lnTo>
                  <a:pt x="0" y="10184642"/>
                </a:lnTo>
                <a:lnTo>
                  <a:pt x="0" y="0"/>
                </a:lnTo>
                <a:close/>
              </a:path>
            </a:pathLst>
          </a:custGeom>
          <a:blipFill>
            <a:blip r:embed="rId2"/>
            <a:stretch>
              <a:fillRect t="-93" b="-93"/>
            </a:stretch>
          </a:blipFill>
        </p:spPr>
        <p:txBody>
          <a:bodyPr/>
          <a:lstStyle/>
          <a:p>
            <a:endParaRPr lang="es-MX"/>
          </a:p>
        </p:txBody>
      </p:sp>
      <p:sp>
        <p:nvSpPr>
          <p:cNvPr id="6" name="Freeform 6"/>
          <p:cNvSpPr/>
          <p:nvPr/>
        </p:nvSpPr>
        <p:spPr>
          <a:xfrm>
            <a:off x="10699236" y="6516003"/>
            <a:ext cx="6560064" cy="4227900"/>
          </a:xfrm>
          <a:custGeom>
            <a:avLst/>
            <a:gdLst/>
            <a:ahLst/>
            <a:cxnLst/>
            <a:rect l="l" t="t" r="r" b="b"/>
            <a:pathLst>
              <a:path w="6560064" h="4227900">
                <a:moveTo>
                  <a:pt x="0" y="0"/>
                </a:moveTo>
                <a:lnTo>
                  <a:pt x="6560064" y="0"/>
                </a:lnTo>
                <a:lnTo>
                  <a:pt x="6560064" y="4227899"/>
                </a:lnTo>
                <a:lnTo>
                  <a:pt x="0" y="4227899"/>
                </a:lnTo>
                <a:lnTo>
                  <a:pt x="0" y="0"/>
                </a:lnTo>
                <a:close/>
              </a:path>
            </a:pathLst>
          </a:custGeom>
          <a:blipFill>
            <a:blip r:embed="rId3"/>
            <a:stretch>
              <a:fillRect/>
            </a:stretch>
          </a:blipFill>
        </p:spPr>
        <p:txBody>
          <a:bodyPr/>
          <a:lstStyle/>
          <a:p>
            <a:endParaRPr lang="es-MX"/>
          </a:p>
        </p:txBody>
      </p:sp>
      <p:sp>
        <p:nvSpPr>
          <p:cNvPr id="7" name="TextBox 7"/>
          <p:cNvSpPr txBox="1"/>
          <p:nvPr/>
        </p:nvSpPr>
        <p:spPr>
          <a:xfrm>
            <a:off x="1370789" y="3599890"/>
            <a:ext cx="7123199" cy="721231"/>
          </a:xfrm>
          <a:prstGeom prst="rect">
            <a:avLst/>
          </a:prstGeom>
        </p:spPr>
        <p:txBody>
          <a:bodyPr lIns="0" tIns="0" rIns="0" bIns="0" rtlCol="0" anchor="t">
            <a:spAutoFit/>
          </a:bodyPr>
          <a:lstStyle/>
          <a:p>
            <a:pPr algn="ctr">
              <a:lnSpc>
                <a:spcPts val="5922"/>
              </a:lnSpc>
              <a:spcBef>
                <a:spcPct val="0"/>
              </a:spcBef>
            </a:pPr>
            <a:r>
              <a:rPr lang="en-US" sz="4230" dirty="0">
                <a:solidFill>
                  <a:srgbClr val="F4EBE7"/>
                </a:solidFill>
                <a:latin typeface="Intro Rust"/>
                <a:ea typeface="Intro Rust"/>
                <a:cs typeface="Intro Rust"/>
                <a:sym typeface="Intro Rust"/>
              </a:rPr>
              <a:t>¿es la </a:t>
            </a:r>
            <a:r>
              <a:rPr lang="en-US" sz="4230" dirty="0" err="1">
                <a:solidFill>
                  <a:srgbClr val="F4EBE7"/>
                </a:solidFill>
                <a:latin typeface="Intro Rust"/>
                <a:ea typeface="Intro Rust"/>
                <a:cs typeface="Intro Rust"/>
                <a:sym typeface="Intro Rust"/>
              </a:rPr>
              <a:t>iglesia</a:t>
            </a:r>
            <a:endParaRPr lang="en-US" sz="4230" dirty="0">
              <a:solidFill>
                <a:srgbClr val="F4EBE7"/>
              </a:solidFill>
              <a:latin typeface="Intro Rust"/>
              <a:ea typeface="Intro Rust"/>
              <a:cs typeface="Intro Rust"/>
              <a:sym typeface="Intro Rust"/>
            </a:endParaRPr>
          </a:p>
        </p:txBody>
      </p:sp>
      <p:sp>
        <p:nvSpPr>
          <p:cNvPr id="8" name="TextBox 8"/>
          <p:cNvSpPr txBox="1"/>
          <p:nvPr/>
        </p:nvSpPr>
        <p:spPr>
          <a:xfrm>
            <a:off x="631328" y="4406846"/>
            <a:ext cx="8921371" cy="1170408"/>
          </a:xfrm>
          <a:prstGeom prst="rect">
            <a:avLst/>
          </a:prstGeom>
        </p:spPr>
        <p:txBody>
          <a:bodyPr lIns="0" tIns="0" rIns="0" bIns="0" rtlCol="0" anchor="t">
            <a:spAutoFit/>
          </a:bodyPr>
          <a:lstStyle/>
          <a:p>
            <a:pPr algn="ctr">
              <a:lnSpc>
                <a:spcPts val="9514"/>
              </a:lnSpc>
              <a:spcBef>
                <a:spcPct val="0"/>
              </a:spcBef>
            </a:pPr>
            <a:r>
              <a:rPr lang="en-US" sz="6795">
                <a:solidFill>
                  <a:srgbClr val="F4EBE7"/>
                </a:solidFill>
                <a:latin typeface="Intro Rust"/>
                <a:ea typeface="Intro Rust"/>
                <a:cs typeface="Intro Rust"/>
                <a:sym typeface="Intro Rust"/>
              </a:rPr>
              <a:t>adventista</a:t>
            </a:r>
          </a:p>
        </p:txBody>
      </p:sp>
      <p:sp>
        <p:nvSpPr>
          <p:cNvPr id="9" name="TextBox 9"/>
          <p:cNvSpPr txBox="1"/>
          <p:nvPr/>
        </p:nvSpPr>
        <p:spPr>
          <a:xfrm>
            <a:off x="1370789" y="5607538"/>
            <a:ext cx="7082591" cy="1721679"/>
          </a:xfrm>
          <a:prstGeom prst="rect">
            <a:avLst/>
          </a:prstGeom>
        </p:spPr>
        <p:txBody>
          <a:bodyPr lIns="0" tIns="0" rIns="0" bIns="0" rtlCol="0" anchor="t">
            <a:spAutoFit/>
          </a:bodyPr>
          <a:lstStyle/>
          <a:p>
            <a:pPr algn="ctr">
              <a:lnSpc>
                <a:spcPts val="6954"/>
              </a:lnSpc>
              <a:spcBef>
                <a:spcPct val="0"/>
              </a:spcBef>
            </a:pPr>
            <a:r>
              <a:rPr lang="en-US" sz="4967" b="1" spc="149">
                <a:solidFill>
                  <a:srgbClr val="F4EBE7"/>
                </a:solidFill>
                <a:latin typeface="DM Sans Bold"/>
                <a:ea typeface="DM Sans Bold"/>
                <a:cs typeface="DM Sans Bold"/>
                <a:sym typeface="DM Sans Bold"/>
              </a:rPr>
              <a:t>LA SINAGOGA DE SATANAS?</a:t>
            </a:r>
          </a:p>
        </p:txBody>
      </p:sp>
      <p:sp>
        <p:nvSpPr>
          <p:cNvPr id="10" name="TextBox 10"/>
          <p:cNvSpPr txBox="1"/>
          <p:nvPr/>
        </p:nvSpPr>
        <p:spPr>
          <a:xfrm>
            <a:off x="223632" y="9711055"/>
            <a:ext cx="2932090" cy="575945"/>
          </a:xfrm>
          <a:prstGeom prst="rect">
            <a:avLst/>
          </a:prstGeom>
        </p:spPr>
        <p:txBody>
          <a:bodyPr lIns="0" tIns="0" rIns="0" bIns="0" rtlCol="0" anchor="t">
            <a:spAutoFit/>
          </a:bodyPr>
          <a:lstStyle/>
          <a:p>
            <a:pPr algn="ctr">
              <a:lnSpc>
                <a:spcPts val="2380"/>
              </a:lnSpc>
            </a:pPr>
            <a:r>
              <a:rPr lang="en-US" sz="1700">
                <a:solidFill>
                  <a:srgbClr val="F4EBE7">
                    <a:alpha val="62745"/>
                  </a:srgbClr>
                </a:solidFill>
                <a:latin typeface="DM Sans"/>
                <a:ea typeface="DM Sans"/>
                <a:cs typeface="DM Sans"/>
                <a:sym typeface="DM Sans"/>
              </a:rPr>
              <a:t>recursos-biblicos.com</a:t>
            </a:r>
          </a:p>
          <a:p>
            <a:pPr algn="ctr">
              <a:lnSpc>
                <a:spcPts val="2380"/>
              </a:lnSpc>
            </a:pPr>
            <a:endParaRPr lang="en-US" sz="1700">
              <a:solidFill>
                <a:srgbClr val="F4EBE7">
                  <a:alpha val="62745"/>
                </a:srgbClr>
              </a:solidFill>
              <a:latin typeface="DM Sans"/>
              <a:ea typeface="DM Sans"/>
              <a:cs typeface="DM Sans"/>
              <a:sym typeface="DM San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CEC1BB"/>
        </a:solidFill>
        <a:effectLst/>
      </p:bgPr>
    </p:bg>
    <p:spTree>
      <p:nvGrpSpPr>
        <p:cNvPr id="1" name=""/>
        <p:cNvGrpSpPr/>
        <p:nvPr/>
      </p:nvGrpSpPr>
      <p:grpSpPr>
        <a:xfrm>
          <a:off x="0" y="0"/>
          <a:ext cx="0" cy="0"/>
          <a:chOff x="0" y="0"/>
          <a:chExt cx="0" cy="0"/>
        </a:xfrm>
      </p:grpSpPr>
      <p:grpSp>
        <p:nvGrpSpPr>
          <p:cNvPr id="2" name="Group 2"/>
          <p:cNvGrpSpPr/>
          <p:nvPr/>
        </p:nvGrpSpPr>
        <p:grpSpPr>
          <a:xfrm>
            <a:off x="-327134" y="-331924"/>
            <a:ext cx="18942268" cy="2800933"/>
            <a:chOff x="0" y="0"/>
            <a:chExt cx="4988910" cy="737694"/>
          </a:xfrm>
        </p:grpSpPr>
        <p:sp>
          <p:nvSpPr>
            <p:cNvPr id="3" name="Freeform 3"/>
            <p:cNvSpPr/>
            <p:nvPr/>
          </p:nvSpPr>
          <p:spPr>
            <a:xfrm>
              <a:off x="0" y="0"/>
              <a:ext cx="4988910" cy="737694"/>
            </a:xfrm>
            <a:custGeom>
              <a:avLst/>
              <a:gdLst/>
              <a:ahLst/>
              <a:cxnLst/>
              <a:rect l="l" t="t" r="r" b="b"/>
              <a:pathLst>
                <a:path w="4988910" h="737694">
                  <a:moveTo>
                    <a:pt x="0" y="0"/>
                  </a:moveTo>
                  <a:lnTo>
                    <a:pt x="4988910" y="0"/>
                  </a:lnTo>
                  <a:lnTo>
                    <a:pt x="4988910" y="737694"/>
                  </a:lnTo>
                  <a:lnTo>
                    <a:pt x="0" y="737694"/>
                  </a:lnTo>
                  <a:close/>
                </a:path>
              </a:pathLst>
            </a:custGeom>
            <a:solidFill>
              <a:srgbClr val="B89F93"/>
            </a:solidFill>
          </p:spPr>
          <p:txBody>
            <a:bodyPr/>
            <a:lstStyle/>
            <a:p>
              <a:endParaRPr lang="es-MX"/>
            </a:p>
          </p:txBody>
        </p:sp>
        <p:sp>
          <p:nvSpPr>
            <p:cNvPr id="4" name="TextBox 4"/>
            <p:cNvSpPr txBox="1"/>
            <p:nvPr/>
          </p:nvSpPr>
          <p:spPr>
            <a:xfrm>
              <a:off x="0" y="-38100"/>
              <a:ext cx="4988910" cy="775794"/>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175218" y="4137669"/>
            <a:ext cx="7351832" cy="1877163"/>
            <a:chOff x="0" y="0"/>
            <a:chExt cx="1936285" cy="494397"/>
          </a:xfrm>
        </p:grpSpPr>
        <p:sp>
          <p:nvSpPr>
            <p:cNvPr id="6" name="Freeform 6"/>
            <p:cNvSpPr/>
            <p:nvPr/>
          </p:nvSpPr>
          <p:spPr>
            <a:xfrm>
              <a:off x="0" y="0"/>
              <a:ext cx="1936285" cy="494397"/>
            </a:xfrm>
            <a:custGeom>
              <a:avLst/>
              <a:gdLst/>
              <a:ahLst/>
              <a:cxnLst/>
              <a:rect l="l" t="t" r="r" b="b"/>
              <a:pathLst>
                <a:path w="1936285" h="494397">
                  <a:moveTo>
                    <a:pt x="0" y="0"/>
                  </a:moveTo>
                  <a:lnTo>
                    <a:pt x="1936285" y="0"/>
                  </a:lnTo>
                  <a:lnTo>
                    <a:pt x="1936285" y="494397"/>
                  </a:lnTo>
                  <a:lnTo>
                    <a:pt x="0" y="494397"/>
                  </a:lnTo>
                  <a:close/>
                </a:path>
              </a:pathLst>
            </a:custGeom>
            <a:solidFill>
              <a:srgbClr val="F4EBE7"/>
            </a:solidFill>
            <a:ln w="76200" cap="sq">
              <a:solidFill>
                <a:srgbClr val="B89F93"/>
              </a:solidFill>
              <a:prstDash val="solid"/>
              <a:miter/>
            </a:ln>
          </p:spPr>
          <p:txBody>
            <a:bodyPr/>
            <a:lstStyle/>
            <a:p>
              <a:endParaRPr lang="es-MX"/>
            </a:p>
          </p:txBody>
        </p:sp>
        <p:sp>
          <p:nvSpPr>
            <p:cNvPr id="7" name="TextBox 7"/>
            <p:cNvSpPr txBox="1"/>
            <p:nvPr/>
          </p:nvSpPr>
          <p:spPr>
            <a:xfrm>
              <a:off x="0" y="-38100"/>
              <a:ext cx="1936285" cy="532497"/>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3222612" y="7177251"/>
            <a:ext cx="12261649" cy="1877163"/>
            <a:chOff x="0" y="0"/>
            <a:chExt cx="3229405" cy="494397"/>
          </a:xfrm>
        </p:grpSpPr>
        <p:sp>
          <p:nvSpPr>
            <p:cNvPr id="9" name="Freeform 9"/>
            <p:cNvSpPr/>
            <p:nvPr/>
          </p:nvSpPr>
          <p:spPr>
            <a:xfrm>
              <a:off x="0" y="0"/>
              <a:ext cx="3229405" cy="494397"/>
            </a:xfrm>
            <a:custGeom>
              <a:avLst/>
              <a:gdLst/>
              <a:ahLst/>
              <a:cxnLst/>
              <a:rect l="l" t="t" r="r" b="b"/>
              <a:pathLst>
                <a:path w="3229405" h="494397">
                  <a:moveTo>
                    <a:pt x="0" y="0"/>
                  </a:moveTo>
                  <a:lnTo>
                    <a:pt x="3229405" y="0"/>
                  </a:lnTo>
                  <a:lnTo>
                    <a:pt x="3229405" y="494397"/>
                  </a:lnTo>
                  <a:lnTo>
                    <a:pt x="0" y="494397"/>
                  </a:lnTo>
                  <a:close/>
                </a:path>
              </a:pathLst>
            </a:custGeom>
            <a:solidFill>
              <a:srgbClr val="F4EBE7"/>
            </a:solidFill>
            <a:ln w="76200" cap="sq">
              <a:solidFill>
                <a:srgbClr val="B89F93"/>
              </a:solidFill>
              <a:prstDash val="solid"/>
              <a:miter/>
            </a:ln>
          </p:spPr>
          <p:txBody>
            <a:bodyPr/>
            <a:lstStyle/>
            <a:p>
              <a:endParaRPr lang="es-MX"/>
            </a:p>
          </p:txBody>
        </p:sp>
        <p:sp>
          <p:nvSpPr>
            <p:cNvPr id="10" name="TextBox 10"/>
            <p:cNvSpPr txBox="1"/>
            <p:nvPr/>
          </p:nvSpPr>
          <p:spPr>
            <a:xfrm>
              <a:off x="0" y="-38100"/>
              <a:ext cx="3229405" cy="532497"/>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p:cNvGrpSpPr/>
          <p:nvPr/>
        </p:nvGrpSpPr>
        <p:grpSpPr>
          <a:xfrm>
            <a:off x="9760950" y="4137669"/>
            <a:ext cx="7351832" cy="1877163"/>
            <a:chOff x="0" y="0"/>
            <a:chExt cx="1936285" cy="494397"/>
          </a:xfrm>
        </p:grpSpPr>
        <p:sp>
          <p:nvSpPr>
            <p:cNvPr id="12" name="Freeform 12"/>
            <p:cNvSpPr/>
            <p:nvPr/>
          </p:nvSpPr>
          <p:spPr>
            <a:xfrm>
              <a:off x="0" y="0"/>
              <a:ext cx="1936285" cy="494397"/>
            </a:xfrm>
            <a:custGeom>
              <a:avLst/>
              <a:gdLst/>
              <a:ahLst/>
              <a:cxnLst/>
              <a:rect l="l" t="t" r="r" b="b"/>
              <a:pathLst>
                <a:path w="1936285" h="494397">
                  <a:moveTo>
                    <a:pt x="0" y="0"/>
                  </a:moveTo>
                  <a:lnTo>
                    <a:pt x="1936285" y="0"/>
                  </a:lnTo>
                  <a:lnTo>
                    <a:pt x="1936285" y="494397"/>
                  </a:lnTo>
                  <a:lnTo>
                    <a:pt x="0" y="494397"/>
                  </a:lnTo>
                  <a:close/>
                </a:path>
              </a:pathLst>
            </a:custGeom>
            <a:solidFill>
              <a:srgbClr val="F4EBE7"/>
            </a:solidFill>
            <a:ln w="76200" cap="sq">
              <a:solidFill>
                <a:srgbClr val="B89F93"/>
              </a:solidFill>
              <a:prstDash val="solid"/>
              <a:miter/>
            </a:ln>
          </p:spPr>
          <p:txBody>
            <a:bodyPr/>
            <a:lstStyle/>
            <a:p>
              <a:endParaRPr lang="es-MX"/>
            </a:p>
          </p:txBody>
        </p:sp>
        <p:sp>
          <p:nvSpPr>
            <p:cNvPr id="13" name="TextBox 13"/>
            <p:cNvSpPr txBox="1"/>
            <p:nvPr/>
          </p:nvSpPr>
          <p:spPr>
            <a:xfrm>
              <a:off x="0" y="-38100"/>
              <a:ext cx="1936285" cy="532497"/>
            </a:xfrm>
            <a:prstGeom prst="rect">
              <a:avLst/>
            </a:prstGeom>
          </p:spPr>
          <p:txBody>
            <a:bodyPr lIns="50800" tIns="50800" rIns="50800" bIns="50800" rtlCol="0" anchor="ctr"/>
            <a:lstStyle/>
            <a:p>
              <a:pPr algn="ctr">
                <a:lnSpc>
                  <a:spcPts val="2659"/>
                </a:lnSpc>
                <a:spcBef>
                  <a:spcPct val="0"/>
                </a:spcBef>
              </a:pPr>
              <a:endParaRPr/>
            </a:p>
          </p:txBody>
        </p:sp>
      </p:grpSp>
      <p:sp>
        <p:nvSpPr>
          <p:cNvPr id="14" name="TextBox 14"/>
          <p:cNvSpPr txBox="1"/>
          <p:nvPr/>
        </p:nvSpPr>
        <p:spPr>
          <a:xfrm>
            <a:off x="2803740" y="117096"/>
            <a:ext cx="12680520" cy="2210823"/>
          </a:xfrm>
          <a:prstGeom prst="rect">
            <a:avLst/>
          </a:prstGeom>
        </p:spPr>
        <p:txBody>
          <a:bodyPr lIns="0" tIns="0" rIns="0" bIns="0" rtlCol="0" anchor="t">
            <a:spAutoFit/>
          </a:bodyPr>
          <a:lstStyle/>
          <a:p>
            <a:pPr algn="ctr">
              <a:lnSpc>
                <a:spcPts val="8868"/>
              </a:lnSpc>
              <a:spcBef>
                <a:spcPct val="0"/>
              </a:spcBef>
            </a:pPr>
            <a:r>
              <a:rPr lang="en-US" sz="6334">
                <a:solidFill>
                  <a:srgbClr val="F4EBE7"/>
                </a:solidFill>
                <a:latin typeface="Intro Rust"/>
                <a:ea typeface="Intro Rust"/>
                <a:cs typeface="Intro Rust"/>
                <a:sym typeface="Intro Rust"/>
              </a:rPr>
              <a:t>preguntas para reflexionar</a:t>
            </a:r>
          </a:p>
        </p:txBody>
      </p:sp>
      <p:sp>
        <p:nvSpPr>
          <p:cNvPr id="15" name="TextBox 15"/>
          <p:cNvSpPr txBox="1"/>
          <p:nvPr/>
        </p:nvSpPr>
        <p:spPr>
          <a:xfrm>
            <a:off x="1516976" y="4284405"/>
            <a:ext cx="6668316" cy="1526540"/>
          </a:xfrm>
          <a:prstGeom prst="rect">
            <a:avLst/>
          </a:prstGeom>
        </p:spPr>
        <p:txBody>
          <a:bodyPr lIns="0" tIns="0" rIns="0" bIns="0" rtlCol="0" anchor="t">
            <a:spAutoFit/>
          </a:bodyPr>
          <a:lstStyle/>
          <a:p>
            <a:pPr algn="l">
              <a:lnSpc>
                <a:spcPts val="4059"/>
              </a:lnSpc>
            </a:pPr>
            <a:r>
              <a:rPr lang="en-US" sz="2899" b="1">
                <a:solidFill>
                  <a:srgbClr val="3D332F"/>
                </a:solidFill>
                <a:latin typeface="DM Sans Bold"/>
                <a:ea typeface="DM Sans Bold"/>
                <a:cs typeface="DM Sans Bold"/>
                <a:sym typeface="DM Sans Bold"/>
              </a:rPr>
              <a:t>¿Es acaso produciendo folletos como este que se resuelven los problemas?</a:t>
            </a:r>
          </a:p>
        </p:txBody>
      </p:sp>
      <p:sp>
        <p:nvSpPr>
          <p:cNvPr id="16" name="TextBox 16"/>
          <p:cNvSpPr txBox="1"/>
          <p:nvPr/>
        </p:nvSpPr>
        <p:spPr>
          <a:xfrm>
            <a:off x="10102708" y="4351655"/>
            <a:ext cx="6668316" cy="1012190"/>
          </a:xfrm>
          <a:prstGeom prst="rect">
            <a:avLst/>
          </a:prstGeom>
        </p:spPr>
        <p:txBody>
          <a:bodyPr lIns="0" tIns="0" rIns="0" bIns="0" rtlCol="0" anchor="t">
            <a:spAutoFit/>
          </a:bodyPr>
          <a:lstStyle/>
          <a:p>
            <a:pPr algn="l">
              <a:lnSpc>
                <a:spcPts val="4059"/>
              </a:lnSpc>
            </a:pPr>
            <a:r>
              <a:rPr lang="en-US" sz="2899" b="1">
                <a:solidFill>
                  <a:srgbClr val="3D332F"/>
                </a:solidFill>
                <a:latin typeface="DM Sans Bold"/>
                <a:ea typeface="DM Sans Bold"/>
                <a:cs typeface="DM Sans Bold"/>
                <a:sym typeface="DM Sans Bold"/>
              </a:rPr>
              <a:t>¿Es esto lo que recomienda el Evangelio para corregir el error?</a:t>
            </a:r>
          </a:p>
        </p:txBody>
      </p:sp>
      <p:sp>
        <p:nvSpPr>
          <p:cNvPr id="17" name="TextBox 17"/>
          <p:cNvSpPr txBox="1"/>
          <p:nvPr/>
        </p:nvSpPr>
        <p:spPr>
          <a:xfrm>
            <a:off x="3741031" y="7323987"/>
            <a:ext cx="11224811" cy="1526540"/>
          </a:xfrm>
          <a:prstGeom prst="rect">
            <a:avLst/>
          </a:prstGeom>
        </p:spPr>
        <p:txBody>
          <a:bodyPr lIns="0" tIns="0" rIns="0" bIns="0" rtlCol="0" anchor="t">
            <a:spAutoFit/>
          </a:bodyPr>
          <a:lstStyle/>
          <a:p>
            <a:pPr algn="l">
              <a:lnSpc>
                <a:spcPts val="4059"/>
              </a:lnSpc>
            </a:pPr>
            <a:r>
              <a:rPr lang="en-US" sz="2899" b="1">
                <a:solidFill>
                  <a:srgbClr val="3D332F"/>
                </a:solidFill>
                <a:latin typeface="DM Sans Bold"/>
                <a:ea typeface="DM Sans Bold"/>
                <a:cs typeface="DM Sans Bold"/>
                <a:sym typeface="DM Sans Bold"/>
              </a:rPr>
              <a:t>¿Acaso esparciendo ocasionalmente «ropa sucia» que debe lavarse «en casa», y solo «en casa», que quienes la denuncian quieren «reparar» la Iglesia? </a:t>
            </a:r>
          </a:p>
        </p:txBody>
      </p:sp>
      <p:sp>
        <p:nvSpPr>
          <p:cNvPr id="18" name="TextBox 18"/>
          <p:cNvSpPr txBox="1"/>
          <p:nvPr/>
        </p:nvSpPr>
        <p:spPr>
          <a:xfrm>
            <a:off x="223632" y="9711055"/>
            <a:ext cx="2932090" cy="575945"/>
          </a:xfrm>
          <a:prstGeom prst="rect">
            <a:avLst/>
          </a:prstGeom>
        </p:spPr>
        <p:txBody>
          <a:bodyPr lIns="0" tIns="0" rIns="0" bIns="0" rtlCol="0" anchor="t">
            <a:spAutoFit/>
          </a:bodyPr>
          <a:lstStyle/>
          <a:p>
            <a:pPr algn="ctr">
              <a:lnSpc>
                <a:spcPts val="2380"/>
              </a:lnSpc>
            </a:pPr>
            <a:r>
              <a:rPr lang="en-US" sz="1700">
                <a:solidFill>
                  <a:srgbClr val="F4EBE7">
                    <a:alpha val="62745"/>
                  </a:srgbClr>
                </a:solidFill>
                <a:latin typeface="DM Sans"/>
                <a:ea typeface="DM Sans"/>
                <a:cs typeface="DM Sans"/>
                <a:sym typeface="DM Sans"/>
              </a:rPr>
              <a:t>recursos-biblicos.com</a:t>
            </a:r>
          </a:p>
          <a:p>
            <a:pPr algn="ctr">
              <a:lnSpc>
                <a:spcPts val="2380"/>
              </a:lnSpc>
            </a:pPr>
            <a:endParaRPr lang="en-US" sz="1700">
              <a:solidFill>
                <a:srgbClr val="F4EBE7">
                  <a:alpha val="62745"/>
                </a:srgbClr>
              </a:solidFill>
              <a:latin typeface="DM Sans"/>
              <a:ea typeface="DM Sans"/>
              <a:cs typeface="DM Sans"/>
              <a:sym typeface="DM San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CEC1BB"/>
        </a:solidFill>
        <a:effectLst/>
      </p:bgPr>
    </p:bg>
    <p:spTree>
      <p:nvGrpSpPr>
        <p:cNvPr id="1" name=""/>
        <p:cNvGrpSpPr/>
        <p:nvPr/>
      </p:nvGrpSpPr>
      <p:grpSpPr>
        <a:xfrm>
          <a:off x="0" y="0"/>
          <a:ext cx="0" cy="0"/>
          <a:chOff x="0" y="0"/>
          <a:chExt cx="0" cy="0"/>
        </a:xfrm>
      </p:grpSpPr>
      <p:grpSp>
        <p:nvGrpSpPr>
          <p:cNvPr id="2" name="Group 2"/>
          <p:cNvGrpSpPr/>
          <p:nvPr/>
        </p:nvGrpSpPr>
        <p:grpSpPr>
          <a:xfrm>
            <a:off x="-327134" y="-331924"/>
            <a:ext cx="18942268" cy="2800933"/>
            <a:chOff x="0" y="0"/>
            <a:chExt cx="4988910" cy="737694"/>
          </a:xfrm>
        </p:grpSpPr>
        <p:sp>
          <p:nvSpPr>
            <p:cNvPr id="3" name="Freeform 3"/>
            <p:cNvSpPr/>
            <p:nvPr/>
          </p:nvSpPr>
          <p:spPr>
            <a:xfrm>
              <a:off x="0" y="0"/>
              <a:ext cx="4988910" cy="737694"/>
            </a:xfrm>
            <a:custGeom>
              <a:avLst/>
              <a:gdLst/>
              <a:ahLst/>
              <a:cxnLst/>
              <a:rect l="l" t="t" r="r" b="b"/>
              <a:pathLst>
                <a:path w="4988910" h="737694">
                  <a:moveTo>
                    <a:pt x="0" y="0"/>
                  </a:moveTo>
                  <a:lnTo>
                    <a:pt x="4988910" y="0"/>
                  </a:lnTo>
                  <a:lnTo>
                    <a:pt x="4988910" y="737694"/>
                  </a:lnTo>
                  <a:lnTo>
                    <a:pt x="0" y="737694"/>
                  </a:lnTo>
                  <a:close/>
                </a:path>
              </a:pathLst>
            </a:custGeom>
            <a:solidFill>
              <a:srgbClr val="B89F93"/>
            </a:solidFill>
          </p:spPr>
          <p:txBody>
            <a:bodyPr/>
            <a:lstStyle/>
            <a:p>
              <a:endParaRPr lang="es-MX"/>
            </a:p>
          </p:txBody>
        </p:sp>
        <p:sp>
          <p:nvSpPr>
            <p:cNvPr id="4" name="TextBox 4"/>
            <p:cNvSpPr txBox="1"/>
            <p:nvPr/>
          </p:nvSpPr>
          <p:spPr>
            <a:xfrm>
              <a:off x="0" y="-38100"/>
              <a:ext cx="4988910" cy="775794"/>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686942" y="4303583"/>
            <a:ext cx="7351832" cy="1877163"/>
            <a:chOff x="0" y="0"/>
            <a:chExt cx="1936285" cy="494397"/>
          </a:xfrm>
        </p:grpSpPr>
        <p:sp>
          <p:nvSpPr>
            <p:cNvPr id="6" name="Freeform 6"/>
            <p:cNvSpPr/>
            <p:nvPr/>
          </p:nvSpPr>
          <p:spPr>
            <a:xfrm>
              <a:off x="0" y="0"/>
              <a:ext cx="1936285" cy="494397"/>
            </a:xfrm>
            <a:custGeom>
              <a:avLst/>
              <a:gdLst/>
              <a:ahLst/>
              <a:cxnLst/>
              <a:rect l="l" t="t" r="r" b="b"/>
              <a:pathLst>
                <a:path w="1936285" h="494397">
                  <a:moveTo>
                    <a:pt x="0" y="0"/>
                  </a:moveTo>
                  <a:lnTo>
                    <a:pt x="1936285" y="0"/>
                  </a:lnTo>
                  <a:lnTo>
                    <a:pt x="1936285" y="494397"/>
                  </a:lnTo>
                  <a:lnTo>
                    <a:pt x="0" y="494397"/>
                  </a:lnTo>
                  <a:close/>
                </a:path>
              </a:pathLst>
            </a:custGeom>
            <a:solidFill>
              <a:srgbClr val="F4EBE7"/>
            </a:solidFill>
            <a:ln w="76200" cap="sq">
              <a:solidFill>
                <a:srgbClr val="B89F93"/>
              </a:solidFill>
              <a:prstDash val="solid"/>
              <a:miter/>
            </a:ln>
          </p:spPr>
          <p:txBody>
            <a:bodyPr/>
            <a:lstStyle/>
            <a:p>
              <a:endParaRPr lang="es-MX"/>
            </a:p>
          </p:txBody>
        </p:sp>
        <p:sp>
          <p:nvSpPr>
            <p:cNvPr id="7" name="TextBox 7"/>
            <p:cNvSpPr txBox="1"/>
            <p:nvPr/>
          </p:nvSpPr>
          <p:spPr>
            <a:xfrm>
              <a:off x="0" y="-38100"/>
              <a:ext cx="1936285" cy="532497"/>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9565710" y="4303583"/>
            <a:ext cx="7351832" cy="1877163"/>
            <a:chOff x="0" y="0"/>
            <a:chExt cx="1936285" cy="494397"/>
          </a:xfrm>
        </p:grpSpPr>
        <p:sp>
          <p:nvSpPr>
            <p:cNvPr id="9" name="Freeform 9"/>
            <p:cNvSpPr/>
            <p:nvPr/>
          </p:nvSpPr>
          <p:spPr>
            <a:xfrm>
              <a:off x="0" y="0"/>
              <a:ext cx="1936285" cy="494397"/>
            </a:xfrm>
            <a:custGeom>
              <a:avLst/>
              <a:gdLst/>
              <a:ahLst/>
              <a:cxnLst/>
              <a:rect l="l" t="t" r="r" b="b"/>
              <a:pathLst>
                <a:path w="1936285" h="494397">
                  <a:moveTo>
                    <a:pt x="0" y="0"/>
                  </a:moveTo>
                  <a:lnTo>
                    <a:pt x="1936285" y="0"/>
                  </a:lnTo>
                  <a:lnTo>
                    <a:pt x="1936285" y="494397"/>
                  </a:lnTo>
                  <a:lnTo>
                    <a:pt x="0" y="494397"/>
                  </a:lnTo>
                  <a:close/>
                </a:path>
              </a:pathLst>
            </a:custGeom>
            <a:solidFill>
              <a:srgbClr val="F4EBE7"/>
            </a:solidFill>
            <a:ln w="76200" cap="sq">
              <a:solidFill>
                <a:srgbClr val="B89F93"/>
              </a:solidFill>
              <a:prstDash val="solid"/>
              <a:miter/>
            </a:ln>
          </p:spPr>
          <p:txBody>
            <a:bodyPr/>
            <a:lstStyle/>
            <a:p>
              <a:endParaRPr lang="es-MX"/>
            </a:p>
          </p:txBody>
        </p:sp>
        <p:sp>
          <p:nvSpPr>
            <p:cNvPr id="10" name="TextBox 10"/>
            <p:cNvSpPr txBox="1"/>
            <p:nvPr/>
          </p:nvSpPr>
          <p:spPr>
            <a:xfrm>
              <a:off x="0" y="-38100"/>
              <a:ext cx="1936285" cy="532497"/>
            </a:xfrm>
            <a:prstGeom prst="rect">
              <a:avLst/>
            </a:prstGeom>
          </p:spPr>
          <p:txBody>
            <a:bodyPr lIns="50800" tIns="50800" rIns="50800" bIns="50800" rtlCol="0" anchor="ctr"/>
            <a:lstStyle/>
            <a:p>
              <a:pPr algn="ctr">
                <a:lnSpc>
                  <a:spcPts val="2659"/>
                </a:lnSpc>
                <a:spcBef>
                  <a:spcPct val="0"/>
                </a:spcBef>
              </a:pPr>
              <a:endParaRPr/>
            </a:p>
          </p:txBody>
        </p:sp>
      </p:grpSp>
      <p:sp>
        <p:nvSpPr>
          <p:cNvPr id="11" name="TextBox 11"/>
          <p:cNvSpPr txBox="1"/>
          <p:nvPr/>
        </p:nvSpPr>
        <p:spPr>
          <a:xfrm>
            <a:off x="2803740" y="328033"/>
            <a:ext cx="12680520" cy="994797"/>
          </a:xfrm>
          <a:prstGeom prst="rect">
            <a:avLst/>
          </a:prstGeom>
        </p:spPr>
        <p:txBody>
          <a:bodyPr lIns="0" tIns="0" rIns="0" bIns="0" rtlCol="0" anchor="t">
            <a:spAutoFit/>
          </a:bodyPr>
          <a:lstStyle/>
          <a:p>
            <a:pPr algn="ctr">
              <a:lnSpc>
                <a:spcPts val="8168"/>
              </a:lnSpc>
              <a:spcBef>
                <a:spcPct val="0"/>
              </a:spcBef>
            </a:pPr>
            <a:r>
              <a:rPr lang="en-US" sz="5834">
                <a:solidFill>
                  <a:srgbClr val="F4EBE7"/>
                </a:solidFill>
                <a:latin typeface="Intro Rust"/>
                <a:ea typeface="Intro Rust"/>
                <a:cs typeface="Intro Rust"/>
                <a:sym typeface="Intro Rust"/>
              </a:rPr>
              <a:t>preguntas para reflexionar</a:t>
            </a:r>
          </a:p>
        </p:txBody>
      </p:sp>
      <p:sp>
        <p:nvSpPr>
          <p:cNvPr id="12" name="TextBox 12"/>
          <p:cNvSpPr txBox="1"/>
          <p:nvPr/>
        </p:nvSpPr>
        <p:spPr>
          <a:xfrm>
            <a:off x="1028700" y="4450320"/>
            <a:ext cx="6668316" cy="1526540"/>
          </a:xfrm>
          <a:prstGeom prst="rect">
            <a:avLst/>
          </a:prstGeom>
        </p:spPr>
        <p:txBody>
          <a:bodyPr lIns="0" tIns="0" rIns="0" bIns="0" rtlCol="0" anchor="t">
            <a:spAutoFit/>
          </a:bodyPr>
          <a:lstStyle/>
          <a:p>
            <a:pPr algn="l">
              <a:lnSpc>
                <a:spcPts val="4059"/>
              </a:lnSpc>
            </a:pPr>
            <a:r>
              <a:rPr lang="en-US" sz="2899" b="1">
                <a:solidFill>
                  <a:srgbClr val="3D332F"/>
                </a:solidFill>
                <a:latin typeface="DM Sans Bold"/>
                <a:ea typeface="DM Sans Bold"/>
                <a:cs typeface="DM Sans Bold"/>
                <a:sym typeface="DM Sans Bold"/>
              </a:rPr>
              <a:t>¿Han intentado realmente los denunciantes ayudar a resolver los supuestos problemas?</a:t>
            </a:r>
          </a:p>
        </p:txBody>
      </p:sp>
      <p:sp>
        <p:nvSpPr>
          <p:cNvPr id="13" name="TextBox 13"/>
          <p:cNvSpPr txBox="1"/>
          <p:nvPr/>
        </p:nvSpPr>
        <p:spPr>
          <a:xfrm>
            <a:off x="9907468" y="4517569"/>
            <a:ext cx="6668316" cy="1526540"/>
          </a:xfrm>
          <a:prstGeom prst="rect">
            <a:avLst/>
          </a:prstGeom>
        </p:spPr>
        <p:txBody>
          <a:bodyPr lIns="0" tIns="0" rIns="0" bIns="0" rtlCol="0" anchor="t">
            <a:spAutoFit/>
          </a:bodyPr>
          <a:lstStyle/>
          <a:p>
            <a:pPr algn="l">
              <a:lnSpc>
                <a:spcPts val="4059"/>
              </a:lnSpc>
            </a:pPr>
            <a:r>
              <a:rPr lang="en-US" sz="2899" b="1">
                <a:solidFill>
                  <a:srgbClr val="3D332F"/>
                </a:solidFill>
                <a:latin typeface="DM Sans Bold"/>
                <a:ea typeface="DM Sans Bold"/>
                <a:cs typeface="DM Sans Bold"/>
                <a:sym typeface="DM Sans Bold"/>
              </a:rPr>
              <a:t> ¿Ayudar siguiendo la dirección correcta, siguiendo lo que Jesús recomendó? </a:t>
            </a:r>
          </a:p>
        </p:txBody>
      </p:sp>
      <p:sp>
        <p:nvSpPr>
          <p:cNvPr id="14" name="TextBox 14"/>
          <p:cNvSpPr txBox="1"/>
          <p:nvPr/>
        </p:nvSpPr>
        <p:spPr>
          <a:xfrm>
            <a:off x="686942" y="2698645"/>
            <a:ext cx="16230600" cy="1270527"/>
          </a:xfrm>
          <a:prstGeom prst="rect">
            <a:avLst/>
          </a:prstGeom>
        </p:spPr>
        <p:txBody>
          <a:bodyPr lIns="0" tIns="0" rIns="0" bIns="0" rtlCol="0" anchor="t">
            <a:spAutoFit/>
          </a:bodyPr>
          <a:lstStyle/>
          <a:p>
            <a:pPr algn="l">
              <a:lnSpc>
                <a:spcPts val="5185"/>
              </a:lnSpc>
            </a:pPr>
            <a:r>
              <a:rPr lang="en-US" sz="3345" spc="30">
                <a:solidFill>
                  <a:srgbClr val="3D332F"/>
                </a:solidFill>
                <a:latin typeface="DM Sans"/>
                <a:ea typeface="DM Sans"/>
                <a:cs typeface="DM Sans"/>
                <a:sym typeface="DM Sans"/>
              </a:rPr>
              <a:t>El daño no es a los pastores posiblemente mencionados en las acusaciones, sino a la Obra en la que participan. </a:t>
            </a:r>
          </a:p>
        </p:txBody>
      </p:sp>
      <p:grpSp>
        <p:nvGrpSpPr>
          <p:cNvPr id="15" name="Group 15"/>
          <p:cNvGrpSpPr/>
          <p:nvPr/>
        </p:nvGrpSpPr>
        <p:grpSpPr>
          <a:xfrm>
            <a:off x="686942" y="7070674"/>
            <a:ext cx="7646223" cy="2942642"/>
            <a:chOff x="0" y="0"/>
            <a:chExt cx="2013820" cy="775017"/>
          </a:xfrm>
        </p:grpSpPr>
        <p:sp>
          <p:nvSpPr>
            <p:cNvPr id="16" name="Freeform 16"/>
            <p:cNvSpPr/>
            <p:nvPr/>
          </p:nvSpPr>
          <p:spPr>
            <a:xfrm>
              <a:off x="0" y="0"/>
              <a:ext cx="2013820" cy="775017"/>
            </a:xfrm>
            <a:custGeom>
              <a:avLst/>
              <a:gdLst/>
              <a:ahLst/>
              <a:cxnLst/>
              <a:rect l="l" t="t" r="r" b="b"/>
              <a:pathLst>
                <a:path w="2013820" h="775017">
                  <a:moveTo>
                    <a:pt x="0" y="0"/>
                  </a:moveTo>
                  <a:lnTo>
                    <a:pt x="2013820" y="0"/>
                  </a:lnTo>
                  <a:lnTo>
                    <a:pt x="2013820" y="775017"/>
                  </a:lnTo>
                  <a:lnTo>
                    <a:pt x="0" y="775017"/>
                  </a:lnTo>
                  <a:close/>
                </a:path>
              </a:pathLst>
            </a:custGeom>
            <a:solidFill>
              <a:srgbClr val="F4EBE7"/>
            </a:solidFill>
            <a:ln w="76200" cap="sq">
              <a:solidFill>
                <a:srgbClr val="B89F93"/>
              </a:solidFill>
              <a:prstDash val="solid"/>
              <a:miter/>
            </a:ln>
          </p:spPr>
          <p:txBody>
            <a:bodyPr/>
            <a:lstStyle/>
            <a:p>
              <a:endParaRPr lang="es-MX"/>
            </a:p>
          </p:txBody>
        </p:sp>
        <p:sp>
          <p:nvSpPr>
            <p:cNvPr id="17" name="TextBox 17"/>
            <p:cNvSpPr txBox="1"/>
            <p:nvPr/>
          </p:nvSpPr>
          <p:spPr>
            <a:xfrm>
              <a:off x="0" y="-38100"/>
              <a:ext cx="2013820" cy="813117"/>
            </a:xfrm>
            <a:prstGeom prst="rect">
              <a:avLst/>
            </a:prstGeom>
          </p:spPr>
          <p:txBody>
            <a:bodyPr lIns="50800" tIns="50800" rIns="50800" bIns="50800" rtlCol="0" anchor="ctr"/>
            <a:lstStyle/>
            <a:p>
              <a:pPr algn="ctr">
                <a:lnSpc>
                  <a:spcPts val="2659"/>
                </a:lnSpc>
                <a:spcBef>
                  <a:spcPct val="0"/>
                </a:spcBef>
              </a:pPr>
              <a:endParaRPr/>
            </a:p>
          </p:txBody>
        </p:sp>
      </p:grpSp>
      <p:sp>
        <p:nvSpPr>
          <p:cNvPr id="18" name="TextBox 18"/>
          <p:cNvSpPr txBox="1"/>
          <p:nvPr/>
        </p:nvSpPr>
        <p:spPr>
          <a:xfrm>
            <a:off x="1028700" y="7217410"/>
            <a:ext cx="7010074" cy="2555240"/>
          </a:xfrm>
          <a:prstGeom prst="rect">
            <a:avLst/>
          </a:prstGeom>
        </p:spPr>
        <p:txBody>
          <a:bodyPr lIns="0" tIns="0" rIns="0" bIns="0" rtlCol="0" anchor="t">
            <a:spAutoFit/>
          </a:bodyPr>
          <a:lstStyle/>
          <a:p>
            <a:pPr algn="l">
              <a:lnSpc>
                <a:spcPts val="4059"/>
              </a:lnSpc>
            </a:pPr>
            <a:r>
              <a:rPr lang="en-US" sz="2899" b="1">
                <a:solidFill>
                  <a:srgbClr val="3D332F"/>
                </a:solidFill>
                <a:latin typeface="DM Sans Bold"/>
                <a:ea typeface="DM Sans Bold"/>
                <a:cs typeface="DM Sans Bold"/>
                <a:sym typeface="DM Sans Bold"/>
              </a:rPr>
              <a:t>¿Cuántas veces han visitado a los pastores en cuestión, les han hecho un llamado, han orado con ellos y los han instado, si es que realmente están equivocados, a cambiar de actitud? </a:t>
            </a:r>
          </a:p>
        </p:txBody>
      </p:sp>
      <p:grpSp>
        <p:nvGrpSpPr>
          <p:cNvPr id="19" name="Group 19"/>
          <p:cNvGrpSpPr/>
          <p:nvPr/>
        </p:nvGrpSpPr>
        <p:grpSpPr>
          <a:xfrm>
            <a:off x="9565710" y="7070674"/>
            <a:ext cx="7351832" cy="1877163"/>
            <a:chOff x="0" y="0"/>
            <a:chExt cx="1936285" cy="494397"/>
          </a:xfrm>
        </p:grpSpPr>
        <p:sp>
          <p:nvSpPr>
            <p:cNvPr id="20" name="Freeform 20"/>
            <p:cNvSpPr/>
            <p:nvPr/>
          </p:nvSpPr>
          <p:spPr>
            <a:xfrm>
              <a:off x="0" y="0"/>
              <a:ext cx="1936285" cy="494397"/>
            </a:xfrm>
            <a:custGeom>
              <a:avLst/>
              <a:gdLst/>
              <a:ahLst/>
              <a:cxnLst/>
              <a:rect l="l" t="t" r="r" b="b"/>
              <a:pathLst>
                <a:path w="1936285" h="494397">
                  <a:moveTo>
                    <a:pt x="0" y="0"/>
                  </a:moveTo>
                  <a:lnTo>
                    <a:pt x="1936285" y="0"/>
                  </a:lnTo>
                  <a:lnTo>
                    <a:pt x="1936285" y="494397"/>
                  </a:lnTo>
                  <a:lnTo>
                    <a:pt x="0" y="494397"/>
                  </a:lnTo>
                  <a:close/>
                </a:path>
              </a:pathLst>
            </a:custGeom>
            <a:solidFill>
              <a:srgbClr val="F4EBE7"/>
            </a:solidFill>
            <a:ln w="76200" cap="sq">
              <a:solidFill>
                <a:srgbClr val="B89F93"/>
              </a:solidFill>
              <a:prstDash val="solid"/>
              <a:miter/>
            </a:ln>
          </p:spPr>
          <p:txBody>
            <a:bodyPr/>
            <a:lstStyle/>
            <a:p>
              <a:endParaRPr lang="es-MX"/>
            </a:p>
          </p:txBody>
        </p:sp>
        <p:sp>
          <p:nvSpPr>
            <p:cNvPr id="21" name="TextBox 21"/>
            <p:cNvSpPr txBox="1"/>
            <p:nvPr/>
          </p:nvSpPr>
          <p:spPr>
            <a:xfrm>
              <a:off x="0" y="-38100"/>
              <a:ext cx="1936285" cy="532497"/>
            </a:xfrm>
            <a:prstGeom prst="rect">
              <a:avLst/>
            </a:prstGeom>
          </p:spPr>
          <p:txBody>
            <a:bodyPr lIns="50800" tIns="50800" rIns="50800" bIns="50800" rtlCol="0" anchor="ctr"/>
            <a:lstStyle/>
            <a:p>
              <a:pPr algn="ctr">
                <a:lnSpc>
                  <a:spcPts val="2659"/>
                </a:lnSpc>
                <a:spcBef>
                  <a:spcPct val="0"/>
                </a:spcBef>
              </a:pPr>
              <a:endParaRPr/>
            </a:p>
          </p:txBody>
        </p:sp>
      </p:grpSp>
      <p:sp>
        <p:nvSpPr>
          <p:cNvPr id="22" name="TextBox 22"/>
          <p:cNvSpPr txBox="1"/>
          <p:nvPr/>
        </p:nvSpPr>
        <p:spPr>
          <a:xfrm>
            <a:off x="9907468" y="7217410"/>
            <a:ext cx="6668316" cy="1526540"/>
          </a:xfrm>
          <a:prstGeom prst="rect">
            <a:avLst/>
          </a:prstGeom>
        </p:spPr>
        <p:txBody>
          <a:bodyPr lIns="0" tIns="0" rIns="0" bIns="0" rtlCol="0" anchor="t">
            <a:spAutoFit/>
          </a:bodyPr>
          <a:lstStyle/>
          <a:p>
            <a:pPr algn="l">
              <a:lnSpc>
                <a:spcPts val="4059"/>
              </a:lnSpc>
            </a:pPr>
            <a:r>
              <a:rPr lang="en-US" sz="2899" b="1">
                <a:solidFill>
                  <a:srgbClr val="3D332F"/>
                </a:solidFill>
                <a:latin typeface="DM Sans Bold"/>
                <a:ea typeface="DM Sans Bold"/>
                <a:cs typeface="DM Sans Bold"/>
                <a:sym typeface="DM Sans Bold"/>
              </a:rPr>
              <a:t>¿Tendrían derecho a publicar lo que publican y de la forma en que lo hacen?</a:t>
            </a:r>
          </a:p>
        </p:txBody>
      </p:sp>
      <p:sp>
        <p:nvSpPr>
          <p:cNvPr id="23" name="TextBox 23"/>
          <p:cNvSpPr txBox="1"/>
          <p:nvPr/>
        </p:nvSpPr>
        <p:spPr>
          <a:xfrm>
            <a:off x="15355910" y="9711055"/>
            <a:ext cx="2932090" cy="575945"/>
          </a:xfrm>
          <a:prstGeom prst="rect">
            <a:avLst/>
          </a:prstGeom>
        </p:spPr>
        <p:txBody>
          <a:bodyPr lIns="0" tIns="0" rIns="0" bIns="0" rtlCol="0" anchor="t">
            <a:spAutoFit/>
          </a:bodyPr>
          <a:lstStyle/>
          <a:p>
            <a:pPr algn="ctr">
              <a:lnSpc>
                <a:spcPts val="2380"/>
              </a:lnSpc>
            </a:pPr>
            <a:r>
              <a:rPr lang="en-US" sz="1700">
                <a:solidFill>
                  <a:srgbClr val="F4EBE7">
                    <a:alpha val="62745"/>
                  </a:srgbClr>
                </a:solidFill>
                <a:latin typeface="DM Sans"/>
                <a:ea typeface="DM Sans"/>
                <a:cs typeface="DM Sans"/>
                <a:sym typeface="DM Sans"/>
              </a:rPr>
              <a:t>recursos-biblicos.com</a:t>
            </a:r>
          </a:p>
          <a:p>
            <a:pPr algn="ctr">
              <a:lnSpc>
                <a:spcPts val="2380"/>
              </a:lnSpc>
            </a:pPr>
            <a:endParaRPr lang="en-US" sz="1700">
              <a:solidFill>
                <a:srgbClr val="F4EBE7">
                  <a:alpha val="62745"/>
                </a:srgbClr>
              </a:solidFill>
              <a:latin typeface="DM Sans"/>
              <a:ea typeface="DM Sans"/>
              <a:cs typeface="DM Sans"/>
              <a:sym typeface="DM San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EC1BB"/>
        </a:solidFill>
        <a:effectLst/>
      </p:bgPr>
    </p:bg>
    <p:spTree>
      <p:nvGrpSpPr>
        <p:cNvPr id="1" name=""/>
        <p:cNvGrpSpPr/>
        <p:nvPr/>
      </p:nvGrpSpPr>
      <p:grpSpPr>
        <a:xfrm>
          <a:off x="0" y="0"/>
          <a:ext cx="0" cy="0"/>
          <a:chOff x="0" y="0"/>
          <a:chExt cx="0" cy="0"/>
        </a:xfrm>
      </p:grpSpPr>
      <p:grpSp>
        <p:nvGrpSpPr>
          <p:cNvPr id="2" name="Group 2"/>
          <p:cNvGrpSpPr/>
          <p:nvPr/>
        </p:nvGrpSpPr>
        <p:grpSpPr>
          <a:xfrm>
            <a:off x="-327134" y="-331924"/>
            <a:ext cx="18942268" cy="2800933"/>
            <a:chOff x="0" y="0"/>
            <a:chExt cx="4988910" cy="737694"/>
          </a:xfrm>
        </p:grpSpPr>
        <p:sp>
          <p:nvSpPr>
            <p:cNvPr id="3" name="Freeform 3"/>
            <p:cNvSpPr/>
            <p:nvPr/>
          </p:nvSpPr>
          <p:spPr>
            <a:xfrm>
              <a:off x="0" y="0"/>
              <a:ext cx="4988910" cy="737694"/>
            </a:xfrm>
            <a:custGeom>
              <a:avLst/>
              <a:gdLst/>
              <a:ahLst/>
              <a:cxnLst/>
              <a:rect l="l" t="t" r="r" b="b"/>
              <a:pathLst>
                <a:path w="4988910" h="737694">
                  <a:moveTo>
                    <a:pt x="0" y="0"/>
                  </a:moveTo>
                  <a:lnTo>
                    <a:pt x="4988910" y="0"/>
                  </a:lnTo>
                  <a:lnTo>
                    <a:pt x="4988910" y="737694"/>
                  </a:lnTo>
                  <a:lnTo>
                    <a:pt x="0" y="737694"/>
                  </a:lnTo>
                  <a:close/>
                </a:path>
              </a:pathLst>
            </a:custGeom>
            <a:solidFill>
              <a:srgbClr val="B89F93"/>
            </a:solidFill>
          </p:spPr>
          <p:txBody>
            <a:bodyPr/>
            <a:lstStyle/>
            <a:p>
              <a:endParaRPr lang="es-MX"/>
            </a:p>
          </p:txBody>
        </p:sp>
        <p:sp>
          <p:nvSpPr>
            <p:cNvPr id="4" name="TextBox 4"/>
            <p:cNvSpPr txBox="1"/>
            <p:nvPr/>
          </p:nvSpPr>
          <p:spPr>
            <a:xfrm>
              <a:off x="0" y="-38100"/>
              <a:ext cx="4988910" cy="775794"/>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028700" y="6159927"/>
            <a:ext cx="8869407" cy="3642064"/>
            <a:chOff x="0" y="0"/>
            <a:chExt cx="3805420" cy="1562628"/>
          </a:xfrm>
        </p:grpSpPr>
        <p:sp>
          <p:nvSpPr>
            <p:cNvPr id="6" name="Freeform 6"/>
            <p:cNvSpPr/>
            <p:nvPr/>
          </p:nvSpPr>
          <p:spPr>
            <a:xfrm>
              <a:off x="0" y="0"/>
              <a:ext cx="3805420" cy="1562628"/>
            </a:xfrm>
            <a:custGeom>
              <a:avLst/>
              <a:gdLst/>
              <a:ahLst/>
              <a:cxnLst/>
              <a:rect l="l" t="t" r="r" b="b"/>
              <a:pathLst>
                <a:path w="3805420" h="1562628">
                  <a:moveTo>
                    <a:pt x="0" y="0"/>
                  </a:moveTo>
                  <a:lnTo>
                    <a:pt x="3805420" y="0"/>
                  </a:lnTo>
                  <a:lnTo>
                    <a:pt x="3805420" y="1562628"/>
                  </a:lnTo>
                  <a:lnTo>
                    <a:pt x="0" y="1562628"/>
                  </a:lnTo>
                  <a:close/>
                </a:path>
              </a:pathLst>
            </a:custGeom>
            <a:solidFill>
              <a:srgbClr val="B89F93"/>
            </a:solidFill>
          </p:spPr>
          <p:txBody>
            <a:bodyPr/>
            <a:lstStyle/>
            <a:p>
              <a:endParaRPr lang="es-MX"/>
            </a:p>
          </p:txBody>
        </p:sp>
        <p:sp>
          <p:nvSpPr>
            <p:cNvPr id="7" name="TextBox 7"/>
            <p:cNvSpPr txBox="1"/>
            <p:nvPr/>
          </p:nvSpPr>
          <p:spPr>
            <a:xfrm>
              <a:off x="0" y="-38100"/>
              <a:ext cx="3805420" cy="1600728"/>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p:cNvSpPr/>
          <p:nvPr/>
        </p:nvSpPr>
        <p:spPr>
          <a:xfrm>
            <a:off x="9888576" y="5322249"/>
            <a:ext cx="8399424" cy="4964751"/>
          </a:xfrm>
          <a:custGeom>
            <a:avLst/>
            <a:gdLst/>
            <a:ahLst/>
            <a:cxnLst/>
            <a:rect l="l" t="t" r="r" b="b"/>
            <a:pathLst>
              <a:path w="8399424" h="4964751">
                <a:moveTo>
                  <a:pt x="0" y="0"/>
                </a:moveTo>
                <a:lnTo>
                  <a:pt x="8399424" y="0"/>
                </a:lnTo>
                <a:lnTo>
                  <a:pt x="8399424" y="4964751"/>
                </a:lnTo>
                <a:lnTo>
                  <a:pt x="0" y="4964751"/>
                </a:lnTo>
                <a:lnTo>
                  <a:pt x="0" y="0"/>
                </a:lnTo>
                <a:close/>
              </a:path>
            </a:pathLst>
          </a:custGeom>
          <a:blipFill>
            <a:blip r:embed="rId2"/>
            <a:stretch>
              <a:fillRect t="-6756" b="-20129"/>
            </a:stretch>
          </a:blipFill>
        </p:spPr>
        <p:txBody>
          <a:bodyPr/>
          <a:lstStyle/>
          <a:p>
            <a:endParaRPr lang="es-MX"/>
          </a:p>
        </p:txBody>
      </p:sp>
      <p:sp>
        <p:nvSpPr>
          <p:cNvPr id="9" name="TextBox 9"/>
          <p:cNvSpPr txBox="1"/>
          <p:nvPr/>
        </p:nvSpPr>
        <p:spPr>
          <a:xfrm>
            <a:off x="-519804" y="191304"/>
            <a:ext cx="13694571" cy="1027818"/>
          </a:xfrm>
          <a:prstGeom prst="rect">
            <a:avLst/>
          </a:prstGeom>
        </p:spPr>
        <p:txBody>
          <a:bodyPr lIns="0" tIns="0" rIns="0" bIns="0" rtlCol="0" anchor="t">
            <a:spAutoFit/>
          </a:bodyPr>
          <a:lstStyle/>
          <a:p>
            <a:pPr algn="ctr">
              <a:lnSpc>
                <a:spcPts val="8448"/>
              </a:lnSpc>
              <a:spcBef>
                <a:spcPct val="0"/>
              </a:spcBef>
            </a:pPr>
            <a:r>
              <a:rPr lang="en-US" sz="6034">
                <a:solidFill>
                  <a:srgbClr val="F4EBE7"/>
                </a:solidFill>
                <a:latin typeface="Intro Rust"/>
                <a:ea typeface="Intro Rust"/>
                <a:cs typeface="Intro Rust"/>
                <a:sym typeface="Intro Rust"/>
              </a:rPr>
              <a:t>un llamado a la fidelidad</a:t>
            </a:r>
          </a:p>
        </p:txBody>
      </p:sp>
      <p:sp>
        <p:nvSpPr>
          <p:cNvPr id="10" name="TextBox 10"/>
          <p:cNvSpPr txBox="1"/>
          <p:nvPr/>
        </p:nvSpPr>
        <p:spPr>
          <a:xfrm>
            <a:off x="1358826" y="6300648"/>
            <a:ext cx="8209154" cy="3312998"/>
          </a:xfrm>
          <a:prstGeom prst="rect">
            <a:avLst/>
          </a:prstGeom>
        </p:spPr>
        <p:txBody>
          <a:bodyPr lIns="0" tIns="0" rIns="0" bIns="0" rtlCol="0" anchor="t">
            <a:spAutoFit/>
          </a:bodyPr>
          <a:lstStyle/>
          <a:p>
            <a:pPr algn="ctr">
              <a:lnSpc>
                <a:spcPts val="3768"/>
              </a:lnSpc>
            </a:pPr>
            <a:r>
              <a:rPr lang="en-US" sz="2692" b="1">
                <a:solidFill>
                  <a:srgbClr val="3D332F"/>
                </a:solidFill>
                <a:latin typeface="DM Sans Bold"/>
                <a:ea typeface="DM Sans Bold"/>
                <a:cs typeface="DM Sans Bold"/>
                <a:sym typeface="DM Sans Bold"/>
              </a:rPr>
              <a:t>¿Nuestra "conciencia" nos lleva a retener nuestra contribución a la obra de Dios basándonos en los fallos de los demás? ¿O, como la viuda, estamos dispuestos a dar con fe, confiando en que Dios ve la pureza de nuestra intención, independientemente de cómo otros administren esos recursos?</a:t>
            </a:r>
          </a:p>
        </p:txBody>
      </p:sp>
      <p:sp>
        <p:nvSpPr>
          <p:cNvPr id="11" name="TextBox 11"/>
          <p:cNvSpPr txBox="1"/>
          <p:nvPr/>
        </p:nvSpPr>
        <p:spPr>
          <a:xfrm>
            <a:off x="509976" y="2686042"/>
            <a:ext cx="15746079" cy="3150035"/>
          </a:xfrm>
          <a:prstGeom prst="rect">
            <a:avLst/>
          </a:prstGeom>
        </p:spPr>
        <p:txBody>
          <a:bodyPr lIns="0" tIns="0" rIns="0" bIns="0" rtlCol="0" anchor="t">
            <a:spAutoFit/>
          </a:bodyPr>
          <a:lstStyle/>
          <a:p>
            <a:pPr algn="l">
              <a:lnSpc>
                <a:spcPts val="5077"/>
              </a:lnSpc>
            </a:pPr>
            <a:r>
              <a:rPr lang="en-US" sz="3275" spc="29">
                <a:solidFill>
                  <a:srgbClr val="3D332F"/>
                </a:solidFill>
                <a:latin typeface="DM Sans"/>
                <a:ea typeface="DM Sans"/>
                <a:cs typeface="DM Sans"/>
                <a:sym typeface="DM Sans"/>
              </a:rPr>
              <a:t>Jesús conocía perfectamente la corrupción del templo de su tiempo. Sin embargo, en lugar de advertir a la viuda que no diera su ofrenda, Él alabó su fidelidad. Su acción nos enseña que la pureza de un acto de fe no se mide por la rectitud de la institución que lo recibe, sino por la sinceridad del corazón que lo ofrece.</a:t>
            </a:r>
          </a:p>
        </p:txBody>
      </p:sp>
      <p:sp>
        <p:nvSpPr>
          <p:cNvPr id="12" name="TextBox 12"/>
          <p:cNvSpPr txBox="1"/>
          <p:nvPr/>
        </p:nvSpPr>
        <p:spPr>
          <a:xfrm>
            <a:off x="6327481" y="1681857"/>
            <a:ext cx="13694571" cy="787152"/>
          </a:xfrm>
          <a:prstGeom prst="rect">
            <a:avLst/>
          </a:prstGeom>
        </p:spPr>
        <p:txBody>
          <a:bodyPr lIns="0" tIns="0" rIns="0" bIns="0" rtlCol="0" anchor="t">
            <a:spAutoFit/>
          </a:bodyPr>
          <a:lstStyle/>
          <a:p>
            <a:pPr algn="ctr">
              <a:lnSpc>
                <a:spcPts val="6488"/>
              </a:lnSpc>
              <a:spcBef>
                <a:spcPct val="0"/>
              </a:spcBef>
            </a:pPr>
            <a:r>
              <a:rPr lang="en-US" sz="4634">
                <a:solidFill>
                  <a:srgbClr val="F4EBE7"/>
                </a:solidFill>
                <a:latin typeface="Open Sans"/>
                <a:ea typeface="Open Sans"/>
                <a:cs typeface="Open Sans"/>
                <a:sym typeface="Open Sans"/>
              </a:rPr>
              <a:t>El Deber del Fiel y la Pobre Viuda</a:t>
            </a:r>
          </a:p>
        </p:txBody>
      </p:sp>
      <p:sp>
        <p:nvSpPr>
          <p:cNvPr id="13" name="TextBox 13"/>
          <p:cNvSpPr txBox="1"/>
          <p:nvPr/>
        </p:nvSpPr>
        <p:spPr>
          <a:xfrm>
            <a:off x="251586" y="9984740"/>
            <a:ext cx="2932090" cy="575945"/>
          </a:xfrm>
          <a:prstGeom prst="rect">
            <a:avLst/>
          </a:prstGeom>
        </p:spPr>
        <p:txBody>
          <a:bodyPr lIns="0" tIns="0" rIns="0" bIns="0" rtlCol="0" anchor="t">
            <a:spAutoFit/>
          </a:bodyPr>
          <a:lstStyle/>
          <a:p>
            <a:pPr algn="ctr">
              <a:lnSpc>
                <a:spcPts val="2380"/>
              </a:lnSpc>
            </a:pPr>
            <a:r>
              <a:rPr lang="en-US" sz="1700">
                <a:solidFill>
                  <a:srgbClr val="F4EBE7">
                    <a:alpha val="62745"/>
                  </a:srgbClr>
                </a:solidFill>
                <a:latin typeface="DM Sans"/>
                <a:ea typeface="DM Sans"/>
                <a:cs typeface="DM Sans"/>
                <a:sym typeface="DM Sans"/>
              </a:rPr>
              <a:t>recursos-biblicos.com</a:t>
            </a:r>
          </a:p>
          <a:p>
            <a:pPr algn="ctr">
              <a:lnSpc>
                <a:spcPts val="2380"/>
              </a:lnSpc>
            </a:pPr>
            <a:endParaRPr lang="en-US" sz="1700">
              <a:solidFill>
                <a:srgbClr val="F4EBE7">
                  <a:alpha val="62745"/>
                </a:srgbClr>
              </a:solidFill>
              <a:latin typeface="DM Sans"/>
              <a:ea typeface="DM Sans"/>
              <a:cs typeface="DM Sans"/>
              <a:sym typeface="DM Sans"/>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CEC1BB"/>
        </a:solidFill>
        <a:effectLst/>
      </p:bgPr>
    </p:bg>
    <p:spTree>
      <p:nvGrpSpPr>
        <p:cNvPr id="1" name=""/>
        <p:cNvGrpSpPr/>
        <p:nvPr/>
      </p:nvGrpSpPr>
      <p:grpSpPr>
        <a:xfrm>
          <a:off x="0" y="0"/>
          <a:ext cx="0" cy="0"/>
          <a:chOff x="0" y="0"/>
          <a:chExt cx="0" cy="0"/>
        </a:xfrm>
      </p:grpSpPr>
      <p:grpSp>
        <p:nvGrpSpPr>
          <p:cNvPr id="2" name="Group 2"/>
          <p:cNvGrpSpPr/>
          <p:nvPr/>
        </p:nvGrpSpPr>
        <p:grpSpPr>
          <a:xfrm>
            <a:off x="-327134" y="-331924"/>
            <a:ext cx="8510841" cy="4127998"/>
            <a:chOff x="0" y="0"/>
            <a:chExt cx="2241538" cy="1087209"/>
          </a:xfrm>
        </p:grpSpPr>
        <p:sp>
          <p:nvSpPr>
            <p:cNvPr id="3" name="Freeform 3"/>
            <p:cNvSpPr/>
            <p:nvPr/>
          </p:nvSpPr>
          <p:spPr>
            <a:xfrm>
              <a:off x="0" y="0"/>
              <a:ext cx="2241538" cy="1087209"/>
            </a:xfrm>
            <a:custGeom>
              <a:avLst/>
              <a:gdLst/>
              <a:ahLst/>
              <a:cxnLst/>
              <a:rect l="l" t="t" r="r" b="b"/>
              <a:pathLst>
                <a:path w="2241538" h="1087209">
                  <a:moveTo>
                    <a:pt x="0" y="0"/>
                  </a:moveTo>
                  <a:lnTo>
                    <a:pt x="2241538" y="0"/>
                  </a:lnTo>
                  <a:lnTo>
                    <a:pt x="2241538" y="1087209"/>
                  </a:lnTo>
                  <a:lnTo>
                    <a:pt x="0" y="1087209"/>
                  </a:lnTo>
                  <a:close/>
                </a:path>
              </a:pathLst>
            </a:custGeom>
            <a:solidFill>
              <a:srgbClr val="B89F93"/>
            </a:solidFill>
          </p:spPr>
          <p:txBody>
            <a:bodyPr/>
            <a:lstStyle/>
            <a:p>
              <a:endParaRPr lang="es-MX"/>
            </a:p>
          </p:txBody>
        </p:sp>
        <p:sp>
          <p:nvSpPr>
            <p:cNvPr id="4" name="TextBox 4"/>
            <p:cNvSpPr txBox="1"/>
            <p:nvPr/>
          </p:nvSpPr>
          <p:spPr>
            <a:xfrm>
              <a:off x="0" y="-38100"/>
              <a:ext cx="2241538" cy="1125309"/>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8183707" y="3796074"/>
            <a:ext cx="10865851" cy="6808195"/>
          </a:xfrm>
          <a:custGeom>
            <a:avLst/>
            <a:gdLst/>
            <a:ahLst/>
            <a:cxnLst/>
            <a:rect l="l" t="t" r="r" b="b"/>
            <a:pathLst>
              <a:path w="10865851" h="6808195">
                <a:moveTo>
                  <a:pt x="0" y="0"/>
                </a:moveTo>
                <a:lnTo>
                  <a:pt x="10865851" y="0"/>
                </a:lnTo>
                <a:lnTo>
                  <a:pt x="10865851" y="6808195"/>
                </a:lnTo>
                <a:lnTo>
                  <a:pt x="0" y="6808195"/>
                </a:lnTo>
                <a:lnTo>
                  <a:pt x="0" y="0"/>
                </a:lnTo>
                <a:close/>
              </a:path>
            </a:pathLst>
          </a:custGeom>
          <a:blipFill>
            <a:blip r:embed="rId2"/>
            <a:stretch>
              <a:fillRect t="-29799" b="-29799"/>
            </a:stretch>
          </a:blipFill>
        </p:spPr>
        <p:txBody>
          <a:bodyPr/>
          <a:lstStyle/>
          <a:p>
            <a:endParaRPr lang="es-MX"/>
          </a:p>
        </p:txBody>
      </p:sp>
      <p:sp>
        <p:nvSpPr>
          <p:cNvPr id="6" name="TextBox 6"/>
          <p:cNvSpPr txBox="1"/>
          <p:nvPr/>
        </p:nvSpPr>
        <p:spPr>
          <a:xfrm>
            <a:off x="618901" y="698092"/>
            <a:ext cx="7877295" cy="2610236"/>
          </a:xfrm>
          <a:prstGeom prst="rect">
            <a:avLst/>
          </a:prstGeom>
        </p:spPr>
        <p:txBody>
          <a:bodyPr lIns="0" tIns="0" rIns="0" bIns="0" rtlCol="0" anchor="t">
            <a:spAutoFit/>
          </a:bodyPr>
          <a:lstStyle/>
          <a:p>
            <a:pPr algn="l">
              <a:lnSpc>
                <a:spcPts val="5228"/>
              </a:lnSpc>
              <a:spcBef>
                <a:spcPct val="0"/>
              </a:spcBef>
            </a:pPr>
            <a:r>
              <a:rPr lang="en-US" sz="3734">
                <a:solidFill>
                  <a:srgbClr val="F4EBE7"/>
                </a:solidFill>
                <a:latin typeface="Lucidity Expand"/>
                <a:ea typeface="Lucidity Expand"/>
                <a:cs typeface="Lucidity Expand"/>
                <a:sym typeface="Lucidity Expand"/>
              </a:rPr>
              <a:t>¿necesitamos un Nuevo sistema administrativo? </a:t>
            </a:r>
          </a:p>
        </p:txBody>
      </p:sp>
      <p:sp>
        <p:nvSpPr>
          <p:cNvPr id="7" name="TextBox 7"/>
          <p:cNvSpPr txBox="1"/>
          <p:nvPr/>
        </p:nvSpPr>
        <p:spPr>
          <a:xfrm>
            <a:off x="618901" y="3672249"/>
            <a:ext cx="7225421" cy="5750562"/>
          </a:xfrm>
          <a:prstGeom prst="rect">
            <a:avLst/>
          </a:prstGeom>
        </p:spPr>
        <p:txBody>
          <a:bodyPr lIns="0" tIns="0" rIns="0" bIns="0" rtlCol="0" anchor="t">
            <a:spAutoFit/>
          </a:bodyPr>
          <a:lstStyle/>
          <a:p>
            <a:pPr algn="l">
              <a:lnSpc>
                <a:spcPts val="5734"/>
              </a:lnSpc>
            </a:pPr>
            <a:r>
              <a:rPr lang="en-US" sz="3699" spc="33">
                <a:solidFill>
                  <a:srgbClr val="3D332F"/>
                </a:solidFill>
                <a:latin typeface="DM Sans"/>
                <a:ea typeface="DM Sans"/>
                <a:cs typeface="DM Sans"/>
                <a:sym typeface="DM Sans"/>
              </a:rPr>
              <a:t>La mayoría de los disidentes que denuncian a la Iglesia hoy en día luchan por un cambio en su sistema administrativo. Quieren, a toda costa, el congregacionalismo en lugar del sistema representativo, que es el nuestro.</a:t>
            </a:r>
          </a:p>
        </p:txBody>
      </p:sp>
      <p:sp>
        <p:nvSpPr>
          <p:cNvPr id="8" name="TextBox 8"/>
          <p:cNvSpPr txBox="1"/>
          <p:nvPr/>
        </p:nvSpPr>
        <p:spPr>
          <a:xfrm>
            <a:off x="8953646" y="378562"/>
            <a:ext cx="8934618" cy="3258821"/>
          </a:xfrm>
          <a:prstGeom prst="rect">
            <a:avLst/>
          </a:prstGeom>
        </p:spPr>
        <p:txBody>
          <a:bodyPr lIns="0" tIns="0" rIns="0" bIns="0" rtlCol="0" anchor="t">
            <a:spAutoFit/>
          </a:bodyPr>
          <a:lstStyle/>
          <a:p>
            <a:pPr algn="l">
              <a:lnSpc>
                <a:spcPts val="5179"/>
              </a:lnSpc>
              <a:spcBef>
                <a:spcPct val="0"/>
              </a:spcBef>
            </a:pPr>
            <a:r>
              <a:rPr lang="en-US" sz="3699">
                <a:solidFill>
                  <a:srgbClr val="000000"/>
                </a:solidFill>
                <a:latin typeface="DM Sans"/>
                <a:ea typeface="DM Sans"/>
                <a:cs typeface="DM Sans"/>
                <a:sym typeface="DM Sans"/>
              </a:rPr>
              <a:t>Volver al congregacionalismo es un lamentable retroceso, que solo impedirá que la Iglesia cumpla su misión global, para que Cristo finalmente venga. Esto es precisamente lo que el diablo quiere.</a:t>
            </a:r>
          </a:p>
        </p:txBody>
      </p:sp>
      <p:sp>
        <p:nvSpPr>
          <p:cNvPr id="9" name="TextBox 9"/>
          <p:cNvSpPr txBox="1"/>
          <p:nvPr/>
        </p:nvSpPr>
        <p:spPr>
          <a:xfrm>
            <a:off x="223632" y="9711055"/>
            <a:ext cx="2932090" cy="575945"/>
          </a:xfrm>
          <a:prstGeom prst="rect">
            <a:avLst/>
          </a:prstGeom>
        </p:spPr>
        <p:txBody>
          <a:bodyPr lIns="0" tIns="0" rIns="0" bIns="0" rtlCol="0" anchor="t">
            <a:spAutoFit/>
          </a:bodyPr>
          <a:lstStyle/>
          <a:p>
            <a:pPr algn="ctr">
              <a:lnSpc>
                <a:spcPts val="2380"/>
              </a:lnSpc>
            </a:pPr>
            <a:r>
              <a:rPr lang="en-US" sz="1700">
                <a:solidFill>
                  <a:srgbClr val="F4EBE7">
                    <a:alpha val="62745"/>
                  </a:srgbClr>
                </a:solidFill>
                <a:latin typeface="DM Sans"/>
                <a:ea typeface="DM Sans"/>
                <a:cs typeface="DM Sans"/>
                <a:sym typeface="DM Sans"/>
              </a:rPr>
              <a:t>recursos-biblicos.com</a:t>
            </a:r>
          </a:p>
          <a:p>
            <a:pPr algn="ctr">
              <a:lnSpc>
                <a:spcPts val="2380"/>
              </a:lnSpc>
            </a:pPr>
            <a:endParaRPr lang="en-US" sz="1700">
              <a:solidFill>
                <a:srgbClr val="F4EBE7">
                  <a:alpha val="62745"/>
                </a:srgbClr>
              </a:solidFill>
              <a:latin typeface="DM Sans"/>
              <a:ea typeface="DM Sans"/>
              <a:cs typeface="DM Sans"/>
              <a:sym typeface="DM San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CEC1BB"/>
        </a:solidFill>
        <a:effectLst/>
      </p:bgPr>
    </p:bg>
    <p:spTree>
      <p:nvGrpSpPr>
        <p:cNvPr id="1" name=""/>
        <p:cNvGrpSpPr/>
        <p:nvPr/>
      </p:nvGrpSpPr>
      <p:grpSpPr>
        <a:xfrm>
          <a:off x="0" y="0"/>
          <a:ext cx="0" cy="0"/>
          <a:chOff x="0" y="0"/>
          <a:chExt cx="0" cy="0"/>
        </a:xfrm>
      </p:grpSpPr>
      <p:grpSp>
        <p:nvGrpSpPr>
          <p:cNvPr id="2" name="Group 2"/>
          <p:cNvGrpSpPr/>
          <p:nvPr/>
        </p:nvGrpSpPr>
        <p:grpSpPr>
          <a:xfrm>
            <a:off x="-327134" y="-331924"/>
            <a:ext cx="18942268" cy="3740360"/>
            <a:chOff x="0" y="0"/>
            <a:chExt cx="4988910" cy="985115"/>
          </a:xfrm>
        </p:grpSpPr>
        <p:sp>
          <p:nvSpPr>
            <p:cNvPr id="3" name="Freeform 3"/>
            <p:cNvSpPr/>
            <p:nvPr/>
          </p:nvSpPr>
          <p:spPr>
            <a:xfrm>
              <a:off x="0" y="0"/>
              <a:ext cx="4988910" cy="985115"/>
            </a:xfrm>
            <a:custGeom>
              <a:avLst/>
              <a:gdLst/>
              <a:ahLst/>
              <a:cxnLst/>
              <a:rect l="l" t="t" r="r" b="b"/>
              <a:pathLst>
                <a:path w="4988910" h="985115">
                  <a:moveTo>
                    <a:pt x="0" y="0"/>
                  </a:moveTo>
                  <a:lnTo>
                    <a:pt x="4988910" y="0"/>
                  </a:lnTo>
                  <a:lnTo>
                    <a:pt x="4988910" y="985115"/>
                  </a:lnTo>
                  <a:lnTo>
                    <a:pt x="0" y="985115"/>
                  </a:lnTo>
                  <a:close/>
                </a:path>
              </a:pathLst>
            </a:custGeom>
            <a:solidFill>
              <a:srgbClr val="B89F93"/>
            </a:solidFill>
          </p:spPr>
          <p:txBody>
            <a:bodyPr/>
            <a:lstStyle/>
            <a:p>
              <a:endParaRPr lang="es-MX"/>
            </a:p>
          </p:txBody>
        </p:sp>
        <p:sp>
          <p:nvSpPr>
            <p:cNvPr id="4" name="TextBox 4"/>
            <p:cNvSpPr txBox="1"/>
            <p:nvPr/>
          </p:nvSpPr>
          <p:spPr>
            <a:xfrm>
              <a:off x="0" y="-38100"/>
              <a:ext cx="4988910" cy="1023215"/>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678348" y="4281579"/>
            <a:ext cx="5054374" cy="2171371"/>
            <a:chOff x="0" y="0"/>
            <a:chExt cx="1370313" cy="588690"/>
          </a:xfrm>
        </p:grpSpPr>
        <p:sp>
          <p:nvSpPr>
            <p:cNvPr id="6" name="Freeform 6"/>
            <p:cNvSpPr/>
            <p:nvPr/>
          </p:nvSpPr>
          <p:spPr>
            <a:xfrm>
              <a:off x="0" y="0"/>
              <a:ext cx="1370313" cy="588690"/>
            </a:xfrm>
            <a:custGeom>
              <a:avLst/>
              <a:gdLst/>
              <a:ahLst/>
              <a:cxnLst/>
              <a:rect l="l" t="t" r="r" b="b"/>
              <a:pathLst>
                <a:path w="1370313" h="588690">
                  <a:moveTo>
                    <a:pt x="0" y="0"/>
                  </a:moveTo>
                  <a:lnTo>
                    <a:pt x="1370313" y="0"/>
                  </a:lnTo>
                  <a:lnTo>
                    <a:pt x="1370313" y="588690"/>
                  </a:lnTo>
                  <a:lnTo>
                    <a:pt x="0" y="588690"/>
                  </a:lnTo>
                  <a:close/>
                </a:path>
              </a:pathLst>
            </a:custGeom>
            <a:solidFill>
              <a:srgbClr val="B89F93"/>
            </a:solidFill>
          </p:spPr>
          <p:txBody>
            <a:bodyPr/>
            <a:lstStyle/>
            <a:p>
              <a:endParaRPr lang="es-MX"/>
            </a:p>
          </p:txBody>
        </p:sp>
        <p:sp>
          <p:nvSpPr>
            <p:cNvPr id="7" name="TextBox 7"/>
            <p:cNvSpPr txBox="1"/>
            <p:nvPr/>
          </p:nvSpPr>
          <p:spPr>
            <a:xfrm>
              <a:off x="0" y="-38100"/>
              <a:ext cx="1370313" cy="626790"/>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1678348" y="6852037"/>
            <a:ext cx="5054374" cy="2171371"/>
            <a:chOff x="0" y="0"/>
            <a:chExt cx="1370313" cy="588690"/>
          </a:xfrm>
        </p:grpSpPr>
        <p:sp>
          <p:nvSpPr>
            <p:cNvPr id="9" name="Freeform 9"/>
            <p:cNvSpPr/>
            <p:nvPr/>
          </p:nvSpPr>
          <p:spPr>
            <a:xfrm>
              <a:off x="0" y="0"/>
              <a:ext cx="1370313" cy="588690"/>
            </a:xfrm>
            <a:custGeom>
              <a:avLst/>
              <a:gdLst/>
              <a:ahLst/>
              <a:cxnLst/>
              <a:rect l="l" t="t" r="r" b="b"/>
              <a:pathLst>
                <a:path w="1370313" h="588690">
                  <a:moveTo>
                    <a:pt x="0" y="0"/>
                  </a:moveTo>
                  <a:lnTo>
                    <a:pt x="1370313" y="0"/>
                  </a:lnTo>
                  <a:lnTo>
                    <a:pt x="1370313" y="588690"/>
                  </a:lnTo>
                  <a:lnTo>
                    <a:pt x="0" y="588690"/>
                  </a:lnTo>
                  <a:close/>
                </a:path>
              </a:pathLst>
            </a:custGeom>
            <a:solidFill>
              <a:srgbClr val="B89F93"/>
            </a:solidFill>
          </p:spPr>
          <p:txBody>
            <a:bodyPr/>
            <a:lstStyle/>
            <a:p>
              <a:endParaRPr lang="es-MX"/>
            </a:p>
          </p:txBody>
        </p:sp>
        <p:sp>
          <p:nvSpPr>
            <p:cNvPr id="10" name="TextBox 10"/>
            <p:cNvSpPr txBox="1"/>
            <p:nvPr/>
          </p:nvSpPr>
          <p:spPr>
            <a:xfrm>
              <a:off x="0" y="-38100"/>
              <a:ext cx="1370313" cy="626790"/>
            </a:xfrm>
            <a:prstGeom prst="rect">
              <a:avLst/>
            </a:prstGeom>
          </p:spPr>
          <p:txBody>
            <a:bodyPr lIns="50800" tIns="50800" rIns="50800" bIns="50800" rtlCol="0" anchor="ctr"/>
            <a:lstStyle/>
            <a:p>
              <a:pPr algn="ctr">
                <a:lnSpc>
                  <a:spcPts val="2659"/>
                </a:lnSpc>
                <a:spcBef>
                  <a:spcPct val="0"/>
                </a:spcBef>
              </a:pPr>
              <a:endParaRPr/>
            </a:p>
          </p:txBody>
        </p:sp>
      </p:grpSp>
      <p:sp>
        <p:nvSpPr>
          <p:cNvPr id="11" name="TextBox 11"/>
          <p:cNvSpPr txBox="1"/>
          <p:nvPr/>
        </p:nvSpPr>
        <p:spPr>
          <a:xfrm>
            <a:off x="2088005" y="7291801"/>
            <a:ext cx="4464081" cy="1663319"/>
          </a:xfrm>
          <a:prstGeom prst="rect">
            <a:avLst/>
          </a:prstGeom>
        </p:spPr>
        <p:txBody>
          <a:bodyPr lIns="0" tIns="0" rIns="0" bIns="0" rtlCol="0" anchor="t">
            <a:spAutoFit/>
          </a:bodyPr>
          <a:lstStyle/>
          <a:p>
            <a:pPr algn="ctr">
              <a:lnSpc>
                <a:spcPts val="3346"/>
              </a:lnSpc>
            </a:pPr>
            <a:r>
              <a:rPr lang="en-US" sz="2390" b="1">
                <a:solidFill>
                  <a:srgbClr val="3D332F"/>
                </a:solidFill>
                <a:latin typeface="DM Sans Bold"/>
                <a:ea typeface="DM Sans Bold"/>
                <a:cs typeface="DM Sans Bold"/>
                <a:sym typeface="DM Sans Bold"/>
              </a:rPr>
              <a:t>No debemos tratar de hacer lo que es Su trabajo, ya que lo haríamos de forma equivocada</a:t>
            </a:r>
          </a:p>
        </p:txBody>
      </p:sp>
      <p:grpSp>
        <p:nvGrpSpPr>
          <p:cNvPr id="12" name="Group 12"/>
          <p:cNvGrpSpPr/>
          <p:nvPr/>
        </p:nvGrpSpPr>
        <p:grpSpPr>
          <a:xfrm>
            <a:off x="11555504" y="4281579"/>
            <a:ext cx="5054374" cy="2171371"/>
            <a:chOff x="0" y="0"/>
            <a:chExt cx="1370313" cy="588690"/>
          </a:xfrm>
        </p:grpSpPr>
        <p:sp>
          <p:nvSpPr>
            <p:cNvPr id="13" name="Freeform 13"/>
            <p:cNvSpPr/>
            <p:nvPr/>
          </p:nvSpPr>
          <p:spPr>
            <a:xfrm>
              <a:off x="0" y="0"/>
              <a:ext cx="1370313" cy="588690"/>
            </a:xfrm>
            <a:custGeom>
              <a:avLst/>
              <a:gdLst/>
              <a:ahLst/>
              <a:cxnLst/>
              <a:rect l="l" t="t" r="r" b="b"/>
              <a:pathLst>
                <a:path w="1370313" h="588690">
                  <a:moveTo>
                    <a:pt x="0" y="0"/>
                  </a:moveTo>
                  <a:lnTo>
                    <a:pt x="1370313" y="0"/>
                  </a:lnTo>
                  <a:lnTo>
                    <a:pt x="1370313" y="588690"/>
                  </a:lnTo>
                  <a:lnTo>
                    <a:pt x="0" y="588690"/>
                  </a:lnTo>
                  <a:close/>
                </a:path>
              </a:pathLst>
            </a:custGeom>
            <a:solidFill>
              <a:srgbClr val="B89F93"/>
            </a:solidFill>
          </p:spPr>
          <p:txBody>
            <a:bodyPr/>
            <a:lstStyle/>
            <a:p>
              <a:endParaRPr lang="es-MX"/>
            </a:p>
          </p:txBody>
        </p:sp>
        <p:sp>
          <p:nvSpPr>
            <p:cNvPr id="14" name="TextBox 14"/>
            <p:cNvSpPr txBox="1"/>
            <p:nvPr/>
          </p:nvSpPr>
          <p:spPr>
            <a:xfrm>
              <a:off x="0" y="-38100"/>
              <a:ext cx="1370313" cy="626790"/>
            </a:xfrm>
            <a:prstGeom prst="rect">
              <a:avLst/>
            </a:prstGeom>
          </p:spPr>
          <p:txBody>
            <a:bodyPr lIns="50800" tIns="50800" rIns="50800" bIns="50800" rtlCol="0" anchor="ctr"/>
            <a:lstStyle/>
            <a:p>
              <a:pPr algn="ctr">
                <a:lnSpc>
                  <a:spcPts val="2659"/>
                </a:lnSpc>
                <a:spcBef>
                  <a:spcPct val="0"/>
                </a:spcBef>
              </a:pPr>
              <a:endParaRPr/>
            </a:p>
          </p:txBody>
        </p:sp>
      </p:grpSp>
      <p:grpSp>
        <p:nvGrpSpPr>
          <p:cNvPr id="15" name="Group 15"/>
          <p:cNvGrpSpPr/>
          <p:nvPr/>
        </p:nvGrpSpPr>
        <p:grpSpPr>
          <a:xfrm>
            <a:off x="11555504" y="6852037"/>
            <a:ext cx="5054374" cy="2171371"/>
            <a:chOff x="0" y="0"/>
            <a:chExt cx="1370313" cy="588690"/>
          </a:xfrm>
        </p:grpSpPr>
        <p:sp>
          <p:nvSpPr>
            <p:cNvPr id="16" name="Freeform 16"/>
            <p:cNvSpPr/>
            <p:nvPr/>
          </p:nvSpPr>
          <p:spPr>
            <a:xfrm>
              <a:off x="0" y="0"/>
              <a:ext cx="1370313" cy="588690"/>
            </a:xfrm>
            <a:custGeom>
              <a:avLst/>
              <a:gdLst/>
              <a:ahLst/>
              <a:cxnLst/>
              <a:rect l="l" t="t" r="r" b="b"/>
              <a:pathLst>
                <a:path w="1370313" h="588690">
                  <a:moveTo>
                    <a:pt x="0" y="0"/>
                  </a:moveTo>
                  <a:lnTo>
                    <a:pt x="1370313" y="0"/>
                  </a:lnTo>
                  <a:lnTo>
                    <a:pt x="1370313" y="588690"/>
                  </a:lnTo>
                  <a:lnTo>
                    <a:pt x="0" y="588690"/>
                  </a:lnTo>
                  <a:close/>
                </a:path>
              </a:pathLst>
            </a:custGeom>
            <a:solidFill>
              <a:srgbClr val="B89F93"/>
            </a:solidFill>
          </p:spPr>
          <p:txBody>
            <a:bodyPr/>
            <a:lstStyle/>
            <a:p>
              <a:endParaRPr lang="es-MX"/>
            </a:p>
          </p:txBody>
        </p:sp>
        <p:sp>
          <p:nvSpPr>
            <p:cNvPr id="17" name="TextBox 17"/>
            <p:cNvSpPr txBox="1"/>
            <p:nvPr/>
          </p:nvSpPr>
          <p:spPr>
            <a:xfrm>
              <a:off x="0" y="-38100"/>
              <a:ext cx="1370313" cy="626790"/>
            </a:xfrm>
            <a:prstGeom prst="rect">
              <a:avLst/>
            </a:prstGeom>
          </p:spPr>
          <p:txBody>
            <a:bodyPr lIns="50800" tIns="50800" rIns="50800" bIns="50800" rtlCol="0" anchor="ctr"/>
            <a:lstStyle/>
            <a:p>
              <a:pPr algn="ctr">
                <a:lnSpc>
                  <a:spcPts val="2659"/>
                </a:lnSpc>
                <a:spcBef>
                  <a:spcPct val="0"/>
                </a:spcBef>
              </a:pPr>
              <a:endParaRPr/>
            </a:p>
          </p:txBody>
        </p:sp>
      </p:grpSp>
      <p:grpSp>
        <p:nvGrpSpPr>
          <p:cNvPr id="18" name="Group 18"/>
          <p:cNvGrpSpPr/>
          <p:nvPr/>
        </p:nvGrpSpPr>
        <p:grpSpPr>
          <a:xfrm>
            <a:off x="1261409" y="4028752"/>
            <a:ext cx="833878" cy="505654"/>
            <a:chOff x="0" y="0"/>
            <a:chExt cx="273713" cy="165976"/>
          </a:xfrm>
        </p:grpSpPr>
        <p:sp>
          <p:nvSpPr>
            <p:cNvPr id="19" name="Freeform 19"/>
            <p:cNvSpPr/>
            <p:nvPr/>
          </p:nvSpPr>
          <p:spPr>
            <a:xfrm>
              <a:off x="0" y="0"/>
              <a:ext cx="273713" cy="165976"/>
            </a:xfrm>
            <a:custGeom>
              <a:avLst/>
              <a:gdLst/>
              <a:ahLst/>
              <a:cxnLst/>
              <a:rect l="l" t="t" r="r" b="b"/>
              <a:pathLst>
                <a:path w="273713" h="165976">
                  <a:moveTo>
                    <a:pt x="0" y="0"/>
                  </a:moveTo>
                  <a:lnTo>
                    <a:pt x="273713" y="0"/>
                  </a:lnTo>
                  <a:lnTo>
                    <a:pt x="273713" y="165976"/>
                  </a:lnTo>
                  <a:lnTo>
                    <a:pt x="0" y="165976"/>
                  </a:lnTo>
                  <a:close/>
                </a:path>
              </a:pathLst>
            </a:custGeom>
            <a:solidFill>
              <a:srgbClr val="877064"/>
            </a:solidFill>
          </p:spPr>
          <p:txBody>
            <a:bodyPr/>
            <a:lstStyle/>
            <a:p>
              <a:endParaRPr lang="es-MX"/>
            </a:p>
          </p:txBody>
        </p:sp>
        <p:sp>
          <p:nvSpPr>
            <p:cNvPr id="20" name="TextBox 20"/>
            <p:cNvSpPr txBox="1"/>
            <p:nvPr/>
          </p:nvSpPr>
          <p:spPr>
            <a:xfrm>
              <a:off x="0" y="-38100"/>
              <a:ext cx="273713" cy="204076"/>
            </a:xfrm>
            <a:prstGeom prst="rect">
              <a:avLst/>
            </a:prstGeom>
          </p:spPr>
          <p:txBody>
            <a:bodyPr lIns="50800" tIns="50800" rIns="50800" bIns="50800" rtlCol="0" anchor="ctr"/>
            <a:lstStyle/>
            <a:p>
              <a:pPr algn="ctr">
                <a:lnSpc>
                  <a:spcPts val="2659"/>
                </a:lnSpc>
                <a:spcBef>
                  <a:spcPct val="0"/>
                </a:spcBef>
              </a:pPr>
              <a:endParaRPr/>
            </a:p>
          </p:txBody>
        </p:sp>
      </p:grpSp>
      <p:grpSp>
        <p:nvGrpSpPr>
          <p:cNvPr id="21" name="Group 21"/>
          <p:cNvGrpSpPr/>
          <p:nvPr/>
        </p:nvGrpSpPr>
        <p:grpSpPr>
          <a:xfrm>
            <a:off x="1261409" y="8770581"/>
            <a:ext cx="833878" cy="505654"/>
            <a:chOff x="0" y="0"/>
            <a:chExt cx="273713" cy="165976"/>
          </a:xfrm>
        </p:grpSpPr>
        <p:sp>
          <p:nvSpPr>
            <p:cNvPr id="22" name="Freeform 22"/>
            <p:cNvSpPr/>
            <p:nvPr/>
          </p:nvSpPr>
          <p:spPr>
            <a:xfrm>
              <a:off x="0" y="0"/>
              <a:ext cx="273713" cy="165976"/>
            </a:xfrm>
            <a:custGeom>
              <a:avLst/>
              <a:gdLst/>
              <a:ahLst/>
              <a:cxnLst/>
              <a:rect l="l" t="t" r="r" b="b"/>
              <a:pathLst>
                <a:path w="273713" h="165976">
                  <a:moveTo>
                    <a:pt x="0" y="0"/>
                  </a:moveTo>
                  <a:lnTo>
                    <a:pt x="273713" y="0"/>
                  </a:lnTo>
                  <a:lnTo>
                    <a:pt x="273713" y="165976"/>
                  </a:lnTo>
                  <a:lnTo>
                    <a:pt x="0" y="165976"/>
                  </a:lnTo>
                  <a:close/>
                </a:path>
              </a:pathLst>
            </a:custGeom>
            <a:solidFill>
              <a:srgbClr val="877064"/>
            </a:solidFill>
          </p:spPr>
          <p:txBody>
            <a:bodyPr/>
            <a:lstStyle/>
            <a:p>
              <a:endParaRPr lang="es-MX"/>
            </a:p>
          </p:txBody>
        </p:sp>
        <p:sp>
          <p:nvSpPr>
            <p:cNvPr id="23" name="TextBox 23"/>
            <p:cNvSpPr txBox="1"/>
            <p:nvPr/>
          </p:nvSpPr>
          <p:spPr>
            <a:xfrm>
              <a:off x="0" y="-38100"/>
              <a:ext cx="273713" cy="204076"/>
            </a:xfrm>
            <a:prstGeom prst="rect">
              <a:avLst/>
            </a:prstGeom>
          </p:spPr>
          <p:txBody>
            <a:bodyPr lIns="50800" tIns="50800" rIns="50800" bIns="50800" rtlCol="0" anchor="ctr"/>
            <a:lstStyle/>
            <a:p>
              <a:pPr algn="ctr">
                <a:lnSpc>
                  <a:spcPts val="2659"/>
                </a:lnSpc>
                <a:spcBef>
                  <a:spcPct val="0"/>
                </a:spcBef>
              </a:pPr>
              <a:endParaRPr/>
            </a:p>
          </p:txBody>
        </p:sp>
      </p:grpSp>
      <p:grpSp>
        <p:nvGrpSpPr>
          <p:cNvPr id="24" name="Group 24"/>
          <p:cNvGrpSpPr/>
          <p:nvPr/>
        </p:nvGrpSpPr>
        <p:grpSpPr>
          <a:xfrm>
            <a:off x="16192939" y="4028752"/>
            <a:ext cx="833878" cy="505654"/>
            <a:chOff x="0" y="0"/>
            <a:chExt cx="273713" cy="165976"/>
          </a:xfrm>
        </p:grpSpPr>
        <p:sp>
          <p:nvSpPr>
            <p:cNvPr id="25" name="Freeform 25"/>
            <p:cNvSpPr/>
            <p:nvPr/>
          </p:nvSpPr>
          <p:spPr>
            <a:xfrm>
              <a:off x="0" y="0"/>
              <a:ext cx="273713" cy="165976"/>
            </a:xfrm>
            <a:custGeom>
              <a:avLst/>
              <a:gdLst/>
              <a:ahLst/>
              <a:cxnLst/>
              <a:rect l="l" t="t" r="r" b="b"/>
              <a:pathLst>
                <a:path w="273713" h="165976">
                  <a:moveTo>
                    <a:pt x="0" y="0"/>
                  </a:moveTo>
                  <a:lnTo>
                    <a:pt x="273713" y="0"/>
                  </a:lnTo>
                  <a:lnTo>
                    <a:pt x="273713" y="165976"/>
                  </a:lnTo>
                  <a:lnTo>
                    <a:pt x="0" y="165976"/>
                  </a:lnTo>
                  <a:close/>
                </a:path>
              </a:pathLst>
            </a:custGeom>
            <a:solidFill>
              <a:srgbClr val="877064"/>
            </a:solidFill>
          </p:spPr>
          <p:txBody>
            <a:bodyPr/>
            <a:lstStyle/>
            <a:p>
              <a:endParaRPr lang="es-MX"/>
            </a:p>
          </p:txBody>
        </p:sp>
        <p:sp>
          <p:nvSpPr>
            <p:cNvPr id="26" name="TextBox 26"/>
            <p:cNvSpPr txBox="1"/>
            <p:nvPr/>
          </p:nvSpPr>
          <p:spPr>
            <a:xfrm>
              <a:off x="0" y="-38100"/>
              <a:ext cx="273713" cy="204076"/>
            </a:xfrm>
            <a:prstGeom prst="rect">
              <a:avLst/>
            </a:prstGeom>
          </p:spPr>
          <p:txBody>
            <a:bodyPr lIns="50800" tIns="50800" rIns="50800" bIns="50800" rtlCol="0" anchor="ctr"/>
            <a:lstStyle/>
            <a:p>
              <a:pPr algn="ctr">
                <a:lnSpc>
                  <a:spcPts val="2659"/>
                </a:lnSpc>
                <a:spcBef>
                  <a:spcPct val="0"/>
                </a:spcBef>
              </a:pPr>
              <a:endParaRPr/>
            </a:p>
          </p:txBody>
        </p:sp>
      </p:grpSp>
      <p:grpSp>
        <p:nvGrpSpPr>
          <p:cNvPr id="27" name="Group 27"/>
          <p:cNvGrpSpPr/>
          <p:nvPr/>
        </p:nvGrpSpPr>
        <p:grpSpPr>
          <a:xfrm>
            <a:off x="16192939" y="8770581"/>
            <a:ext cx="833878" cy="505654"/>
            <a:chOff x="0" y="0"/>
            <a:chExt cx="273713" cy="165976"/>
          </a:xfrm>
        </p:grpSpPr>
        <p:sp>
          <p:nvSpPr>
            <p:cNvPr id="28" name="Freeform 28"/>
            <p:cNvSpPr/>
            <p:nvPr/>
          </p:nvSpPr>
          <p:spPr>
            <a:xfrm>
              <a:off x="0" y="0"/>
              <a:ext cx="273713" cy="165976"/>
            </a:xfrm>
            <a:custGeom>
              <a:avLst/>
              <a:gdLst/>
              <a:ahLst/>
              <a:cxnLst/>
              <a:rect l="l" t="t" r="r" b="b"/>
              <a:pathLst>
                <a:path w="273713" h="165976">
                  <a:moveTo>
                    <a:pt x="0" y="0"/>
                  </a:moveTo>
                  <a:lnTo>
                    <a:pt x="273713" y="0"/>
                  </a:lnTo>
                  <a:lnTo>
                    <a:pt x="273713" y="165976"/>
                  </a:lnTo>
                  <a:lnTo>
                    <a:pt x="0" y="165976"/>
                  </a:lnTo>
                  <a:close/>
                </a:path>
              </a:pathLst>
            </a:custGeom>
            <a:solidFill>
              <a:srgbClr val="877064"/>
            </a:solidFill>
          </p:spPr>
          <p:txBody>
            <a:bodyPr/>
            <a:lstStyle/>
            <a:p>
              <a:endParaRPr lang="es-MX"/>
            </a:p>
          </p:txBody>
        </p:sp>
        <p:sp>
          <p:nvSpPr>
            <p:cNvPr id="29" name="TextBox 29"/>
            <p:cNvSpPr txBox="1"/>
            <p:nvPr/>
          </p:nvSpPr>
          <p:spPr>
            <a:xfrm>
              <a:off x="0" y="-38100"/>
              <a:ext cx="273713" cy="204076"/>
            </a:xfrm>
            <a:prstGeom prst="rect">
              <a:avLst/>
            </a:prstGeom>
          </p:spPr>
          <p:txBody>
            <a:bodyPr lIns="50800" tIns="50800" rIns="50800" bIns="50800" rtlCol="0" anchor="ctr"/>
            <a:lstStyle/>
            <a:p>
              <a:pPr algn="ctr">
                <a:lnSpc>
                  <a:spcPts val="2659"/>
                </a:lnSpc>
                <a:spcBef>
                  <a:spcPct val="0"/>
                </a:spcBef>
              </a:pPr>
              <a:endParaRPr/>
            </a:p>
          </p:txBody>
        </p:sp>
      </p:grpSp>
      <p:sp>
        <p:nvSpPr>
          <p:cNvPr id="30" name="Freeform 30"/>
          <p:cNvSpPr/>
          <p:nvPr/>
        </p:nvSpPr>
        <p:spPr>
          <a:xfrm>
            <a:off x="7031137" y="4764926"/>
            <a:ext cx="4225725" cy="4114800"/>
          </a:xfrm>
          <a:custGeom>
            <a:avLst/>
            <a:gdLst/>
            <a:ahLst/>
            <a:cxnLst/>
            <a:rect l="l" t="t" r="r" b="b"/>
            <a:pathLst>
              <a:path w="4225725" h="4114800">
                <a:moveTo>
                  <a:pt x="0" y="0"/>
                </a:moveTo>
                <a:lnTo>
                  <a:pt x="4225726" y="0"/>
                </a:lnTo>
                <a:lnTo>
                  <a:pt x="4225726"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s-MX"/>
          </a:p>
        </p:txBody>
      </p:sp>
      <p:sp>
        <p:nvSpPr>
          <p:cNvPr id="31" name="Freeform 31"/>
          <p:cNvSpPr/>
          <p:nvPr/>
        </p:nvSpPr>
        <p:spPr>
          <a:xfrm>
            <a:off x="6181658" y="2706690"/>
            <a:ext cx="5797336" cy="7492519"/>
          </a:xfrm>
          <a:custGeom>
            <a:avLst/>
            <a:gdLst/>
            <a:ahLst/>
            <a:cxnLst/>
            <a:rect l="l" t="t" r="r" b="b"/>
            <a:pathLst>
              <a:path w="5797336" h="7492519">
                <a:moveTo>
                  <a:pt x="0" y="0"/>
                </a:moveTo>
                <a:lnTo>
                  <a:pt x="5797336" y="0"/>
                </a:lnTo>
                <a:lnTo>
                  <a:pt x="5797336" y="7492519"/>
                </a:lnTo>
                <a:lnTo>
                  <a:pt x="0" y="7492519"/>
                </a:lnTo>
                <a:lnTo>
                  <a:pt x="0" y="0"/>
                </a:lnTo>
                <a:close/>
              </a:path>
            </a:pathLst>
          </a:custGeom>
          <a:blipFill>
            <a:blip r:embed="rId4"/>
            <a:stretch>
              <a:fillRect/>
            </a:stretch>
          </a:blipFill>
        </p:spPr>
        <p:txBody>
          <a:bodyPr/>
          <a:lstStyle/>
          <a:p>
            <a:endParaRPr lang="es-MX"/>
          </a:p>
        </p:txBody>
      </p:sp>
      <p:sp>
        <p:nvSpPr>
          <p:cNvPr id="32" name="TextBox 32"/>
          <p:cNvSpPr txBox="1"/>
          <p:nvPr/>
        </p:nvSpPr>
        <p:spPr>
          <a:xfrm>
            <a:off x="2430542" y="849032"/>
            <a:ext cx="13426916" cy="789802"/>
          </a:xfrm>
          <a:prstGeom prst="rect">
            <a:avLst/>
          </a:prstGeom>
        </p:spPr>
        <p:txBody>
          <a:bodyPr lIns="0" tIns="0" rIns="0" bIns="0" rtlCol="0" anchor="t">
            <a:spAutoFit/>
          </a:bodyPr>
          <a:lstStyle/>
          <a:p>
            <a:pPr algn="ctr">
              <a:lnSpc>
                <a:spcPts val="6488"/>
              </a:lnSpc>
              <a:spcBef>
                <a:spcPct val="0"/>
              </a:spcBef>
            </a:pPr>
            <a:r>
              <a:rPr lang="en-US" sz="4634">
                <a:solidFill>
                  <a:srgbClr val="F4EBE7"/>
                </a:solidFill>
                <a:latin typeface="Lucidity Expand"/>
                <a:ea typeface="Lucidity Expand"/>
                <a:cs typeface="Lucidity Expand"/>
                <a:sym typeface="Lucidity Expand"/>
              </a:rPr>
              <a:t>conclusiones</a:t>
            </a:r>
          </a:p>
        </p:txBody>
      </p:sp>
      <p:sp>
        <p:nvSpPr>
          <p:cNvPr id="33" name="TextBox 33"/>
          <p:cNvSpPr txBox="1"/>
          <p:nvPr/>
        </p:nvSpPr>
        <p:spPr>
          <a:xfrm>
            <a:off x="2088005" y="4928898"/>
            <a:ext cx="4235061" cy="1250196"/>
          </a:xfrm>
          <a:prstGeom prst="rect">
            <a:avLst/>
          </a:prstGeom>
        </p:spPr>
        <p:txBody>
          <a:bodyPr lIns="0" tIns="0" rIns="0" bIns="0" rtlCol="0" anchor="t">
            <a:spAutoFit/>
          </a:bodyPr>
          <a:lstStyle/>
          <a:p>
            <a:pPr algn="ctr">
              <a:lnSpc>
                <a:spcPts val="3345"/>
              </a:lnSpc>
            </a:pPr>
            <a:r>
              <a:rPr lang="en-US" sz="2389" b="1">
                <a:solidFill>
                  <a:srgbClr val="3D332F"/>
                </a:solidFill>
                <a:latin typeface="DM Sans Bold"/>
                <a:ea typeface="DM Sans Bold"/>
                <a:cs typeface="DM Sans Bold"/>
                <a:sym typeface="DM Sans Bold"/>
              </a:rPr>
              <a:t>La Iglesia es propiedad de Dios. Él la tiene en sus manos y la guía.</a:t>
            </a:r>
          </a:p>
        </p:txBody>
      </p:sp>
      <p:sp>
        <p:nvSpPr>
          <p:cNvPr id="34" name="TextBox 34"/>
          <p:cNvSpPr txBox="1"/>
          <p:nvPr/>
        </p:nvSpPr>
        <p:spPr>
          <a:xfrm>
            <a:off x="11965161" y="4718353"/>
            <a:ext cx="4235061" cy="1250196"/>
          </a:xfrm>
          <a:prstGeom prst="rect">
            <a:avLst/>
          </a:prstGeom>
        </p:spPr>
        <p:txBody>
          <a:bodyPr lIns="0" tIns="0" rIns="0" bIns="0" rtlCol="0" anchor="t">
            <a:spAutoFit/>
          </a:bodyPr>
          <a:lstStyle/>
          <a:p>
            <a:pPr algn="ctr">
              <a:lnSpc>
                <a:spcPts val="3345"/>
              </a:lnSpc>
            </a:pPr>
            <a:r>
              <a:rPr lang="en-US" sz="2389" b="1">
                <a:solidFill>
                  <a:srgbClr val="3D332F"/>
                </a:solidFill>
                <a:latin typeface="DM Sans Bold"/>
                <a:ea typeface="DM Sans Bold"/>
                <a:cs typeface="DM Sans Bold"/>
                <a:sym typeface="DM Sans Bold"/>
              </a:rPr>
              <a:t>Dios la equipará y la hará victoriosa en el conflicto final.</a:t>
            </a:r>
          </a:p>
        </p:txBody>
      </p:sp>
      <p:sp>
        <p:nvSpPr>
          <p:cNvPr id="35" name="TextBox 35"/>
          <p:cNvSpPr txBox="1"/>
          <p:nvPr/>
        </p:nvSpPr>
        <p:spPr>
          <a:xfrm>
            <a:off x="11978994" y="7281625"/>
            <a:ext cx="4304376" cy="1244219"/>
          </a:xfrm>
          <a:prstGeom prst="rect">
            <a:avLst/>
          </a:prstGeom>
        </p:spPr>
        <p:txBody>
          <a:bodyPr lIns="0" tIns="0" rIns="0" bIns="0" rtlCol="0" anchor="t">
            <a:spAutoFit/>
          </a:bodyPr>
          <a:lstStyle/>
          <a:p>
            <a:pPr algn="ctr">
              <a:lnSpc>
                <a:spcPts val="3346"/>
              </a:lnSpc>
            </a:pPr>
            <a:r>
              <a:rPr lang="en-US" sz="2390" b="1">
                <a:solidFill>
                  <a:srgbClr val="3D332F"/>
                </a:solidFill>
                <a:latin typeface="DM Sans Bold"/>
                <a:ea typeface="DM Sans Bold"/>
                <a:cs typeface="DM Sans Bold"/>
                <a:sym typeface="DM Sans Bold"/>
              </a:rPr>
              <a:t>La crítica es quizás una forma de desahogar la ira, el resentimiento.</a:t>
            </a:r>
          </a:p>
        </p:txBody>
      </p:sp>
      <p:sp>
        <p:nvSpPr>
          <p:cNvPr id="36" name="TextBox 36"/>
          <p:cNvSpPr txBox="1"/>
          <p:nvPr/>
        </p:nvSpPr>
        <p:spPr>
          <a:xfrm>
            <a:off x="1442271" y="4099796"/>
            <a:ext cx="428840" cy="325465"/>
          </a:xfrm>
          <a:prstGeom prst="rect">
            <a:avLst/>
          </a:prstGeom>
        </p:spPr>
        <p:txBody>
          <a:bodyPr lIns="0" tIns="0" rIns="0" bIns="0" rtlCol="0" anchor="t">
            <a:spAutoFit/>
          </a:bodyPr>
          <a:lstStyle/>
          <a:p>
            <a:pPr algn="ctr">
              <a:lnSpc>
                <a:spcPts val="2696"/>
              </a:lnSpc>
              <a:spcBef>
                <a:spcPct val="0"/>
              </a:spcBef>
            </a:pPr>
            <a:r>
              <a:rPr lang="en-US" sz="1925">
                <a:solidFill>
                  <a:srgbClr val="F4EBE7"/>
                </a:solidFill>
                <a:latin typeface="Lucidity Expand"/>
                <a:ea typeface="Lucidity Expand"/>
                <a:cs typeface="Lucidity Expand"/>
                <a:sym typeface="Lucidity Expand"/>
              </a:rPr>
              <a:t>1</a:t>
            </a:r>
          </a:p>
        </p:txBody>
      </p:sp>
      <p:sp>
        <p:nvSpPr>
          <p:cNvPr id="37" name="TextBox 37"/>
          <p:cNvSpPr txBox="1"/>
          <p:nvPr/>
        </p:nvSpPr>
        <p:spPr>
          <a:xfrm>
            <a:off x="1351840" y="8841626"/>
            <a:ext cx="653017" cy="325465"/>
          </a:xfrm>
          <a:prstGeom prst="rect">
            <a:avLst/>
          </a:prstGeom>
        </p:spPr>
        <p:txBody>
          <a:bodyPr lIns="0" tIns="0" rIns="0" bIns="0" rtlCol="0" anchor="t">
            <a:spAutoFit/>
          </a:bodyPr>
          <a:lstStyle/>
          <a:p>
            <a:pPr algn="ctr">
              <a:lnSpc>
                <a:spcPts val="2696"/>
              </a:lnSpc>
              <a:spcBef>
                <a:spcPct val="0"/>
              </a:spcBef>
            </a:pPr>
            <a:r>
              <a:rPr lang="en-US" sz="1925">
                <a:solidFill>
                  <a:srgbClr val="F4EBE7"/>
                </a:solidFill>
                <a:latin typeface="Lucidity Expand"/>
                <a:ea typeface="Lucidity Expand"/>
                <a:cs typeface="Lucidity Expand"/>
                <a:sym typeface="Lucidity Expand"/>
              </a:rPr>
              <a:t>2</a:t>
            </a:r>
          </a:p>
        </p:txBody>
      </p:sp>
      <p:sp>
        <p:nvSpPr>
          <p:cNvPr id="38" name="TextBox 38"/>
          <p:cNvSpPr txBox="1"/>
          <p:nvPr/>
        </p:nvSpPr>
        <p:spPr>
          <a:xfrm>
            <a:off x="16283370" y="4099796"/>
            <a:ext cx="653017" cy="325465"/>
          </a:xfrm>
          <a:prstGeom prst="rect">
            <a:avLst/>
          </a:prstGeom>
        </p:spPr>
        <p:txBody>
          <a:bodyPr lIns="0" tIns="0" rIns="0" bIns="0" rtlCol="0" anchor="t">
            <a:spAutoFit/>
          </a:bodyPr>
          <a:lstStyle/>
          <a:p>
            <a:pPr algn="ctr">
              <a:lnSpc>
                <a:spcPts val="2696"/>
              </a:lnSpc>
              <a:spcBef>
                <a:spcPct val="0"/>
              </a:spcBef>
            </a:pPr>
            <a:r>
              <a:rPr lang="en-US" sz="1925">
                <a:solidFill>
                  <a:srgbClr val="F4EBE7"/>
                </a:solidFill>
                <a:latin typeface="Lucidity Expand"/>
                <a:ea typeface="Lucidity Expand"/>
                <a:cs typeface="Lucidity Expand"/>
                <a:sym typeface="Lucidity Expand"/>
              </a:rPr>
              <a:t>3</a:t>
            </a:r>
          </a:p>
        </p:txBody>
      </p:sp>
      <p:sp>
        <p:nvSpPr>
          <p:cNvPr id="39" name="TextBox 39"/>
          <p:cNvSpPr txBox="1"/>
          <p:nvPr/>
        </p:nvSpPr>
        <p:spPr>
          <a:xfrm>
            <a:off x="16283370" y="8841626"/>
            <a:ext cx="653017" cy="325465"/>
          </a:xfrm>
          <a:prstGeom prst="rect">
            <a:avLst/>
          </a:prstGeom>
        </p:spPr>
        <p:txBody>
          <a:bodyPr lIns="0" tIns="0" rIns="0" bIns="0" rtlCol="0" anchor="t">
            <a:spAutoFit/>
          </a:bodyPr>
          <a:lstStyle/>
          <a:p>
            <a:pPr algn="ctr">
              <a:lnSpc>
                <a:spcPts val="2696"/>
              </a:lnSpc>
              <a:spcBef>
                <a:spcPct val="0"/>
              </a:spcBef>
            </a:pPr>
            <a:r>
              <a:rPr lang="en-US" sz="1925">
                <a:solidFill>
                  <a:srgbClr val="F4EBE7"/>
                </a:solidFill>
                <a:latin typeface="Lucidity Expand"/>
                <a:ea typeface="Lucidity Expand"/>
                <a:cs typeface="Lucidity Expand"/>
                <a:sym typeface="Lucidity Expand"/>
              </a:rPr>
              <a:t>4</a:t>
            </a:r>
          </a:p>
        </p:txBody>
      </p:sp>
      <p:sp>
        <p:nvSpPr>
          <p:cNvPr id="40" name="TextBox 40"/>
          <p:cNvSpPr txBox="1"/>
          <p:nvPr/>
        </p:nvSpPr>
        <p:spPr>
          <a:xfrm>
            <a:off x="0" y="2146225"/>
            <a:ext cx="8653461" cy="787152"/>
          </a:xfrm>
          <a:prstGeom prst="rect">
            <a:avLst/>
          </a:prstGeom>
        </p:spPr>
        <p:txBody>
          <a:bodyPr lIns="0" tIns="0" rIns="0" bIns="0" rtlCol="0" anchor="t">
            <a:spAutoFit/>
          </a:bodyPr>
          <a:lstStyle/>
          <a:p>
            <a:pPr algn="ctr">
              <a:lnSpc>
                <a:spcPts val="6488"/>
              </a:lnSpc>
              <a:spcBef>
                <a:spcPct val="0"/>
              </a:spcBef>
            </a:pPr>
            <a:r>
              <a:rPr lang="en-US" sz="4634">
                <a:solidFill>
                  <a:srgbClr val="F4EBE7"/>
                </a:solidFill>
                <a:latin typeface="Intro Rust"/>
                <a:ea typeface="Intro Rust"/>
                <a:cs typeface="Intro Rust"/>
                <a:sym typeface="Intro Rust"/>
              </a:rPr>
              <a:t> La Iglesia es del Señor</a:t>
            </a:r>
          </a:p>
        </p:txBody>
      </p:sp>
      <p:sp>
        <p:nvSpPr>
          <p:cNvPr id="41" name="TextBox 41"/>
          <p:cNvSpPr txBox="1"/>
          <p:nvPr/>
        </p:nvSpPr>
        <p:spPr>
          <a:xfrm>
            <a:off x="223632" y="9711055"/>
            <a:ext cx="2932090" cy="575945"/>
          </a:xfrm>
          <a:prstGeom prst="rect">
            <a:avLst/>
          </a:prstGeom>
        </p:spPr>
        <p:txBody>
          <a:bodyPr lIns="0" tIns="0" rIns="0" bIns="0" rtlCol="0" anchor="t">
            <a:spAutoFit/>
          </a:bodyPr>
          <a:lstStyle/>
          <a:p>
            <a:pPr algn="ctr">
              <a:lnSpc>
                <a:spcPts val="2380"/>
              </a:lnSpc>
            </a:pPr>
            <a:r>
              <a:rPr lang="en-US" sz="1700">
                <a:solidFill>
                  <a:srgbClr val="F4EBE7">
                    <a:alpha val="62745"/>
                  </a:srgbClr>
                </a:solidFill>
                <a:latin typeface="DM Sans"/>
                <a:ea typeface="DM Sans"/>
                <a:cs typeface="DM Sans"/>
                <a:sym typeface="DM Sans"/>
              </a:rPr>
              <a:t>recursos-biblicos.com</a:t>
            </a:r>
          </a:p>
          <a:p>
            <a:pPr algn="ctr">
              <a:lnSpc>
                <a:spcPts val="2380"/>
              </a:lnSpc>
            </a:pPr>
            <a:endParaRPr lang="en-US" sz="1700">
              <a:solidFill>
                <a:srgbClr val="F4EBE7">
                  <a:alpha val="62745"/>
                </a:srgbClr>
              </a:solidFill>
              <a:latin typeface="DM Sans"/>
              <a:ea typeface="DM Sans"/>
              <a:cs typeface="DM Sans"/>
              <a:sym typeface="DM San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EC1BB"/>
        </a:solidFill>
        <a:effectLst/>
      </p:bgPr>
    </p:bg>
    <p:spTree>
      <p:nvGrpSpPr>
        <p:cNvPr id="1" name=""/>
        <p:cNvGrpSpPr/>
        <p:nvPr/>
      </p:nvGrpSpPr>
      <p:grpSpPr>
        <a:xfrm>
          <a:off x="0" y="0"/>
          <a:ext cx="0" cy="0"/>
          <a:chOff x="0" y="0"/>
          <a:chExt cx="0" cy="0"/>
        </a:xfrm>
      </p:grpSpPr>
      <p:grpSp>
        <p:nvGrpSpPr>
          <p:cNvPr id="2" name="Group 2"/>
          <p:cNvGrpSpPr/>
          <p:nvPr/>
        </p:nvGrpSpPr>
        <p:grpSpPr>
          <a:xfrm>
            <a:off x="-294399" y="-331924"/>
            <a:ext cx="9438399" cy="3333275"/>
            <a:chOff x="0" y="0"/>
            <a:chExt cx="2485834" cy="877899"/>
          </a:xfrm>
        </p:grpSpPr>
        <p:sp>
          <p:nvSpPr>
            <p:cNvPr id="3" name="Freeform 3"/>
            <p:cNvSpPr/>
            <p:nvPr/>
          </p:nvSpPr>
          <p:spPr>
            <a:xfrm>
              <a:off x="0" y="0"/>
              <a:ext cx="2485834" cy="877900"/>
            </a:xfrm>
            <a:custGeom>
              <a:avLst/>
              <a:gdLst/>
              <a:ahLst/>
              <a:cxnLst/>
              <a:rect l="l" t="t" r="r" b="b"/>
              <a:pathLst>
                <a:path w="2485834" h="877900">
                  <a:moveTo>
                    <a:pt x="0" y="0"/>
                  </a:moveTo>
                  <a:lnTo>
                    <a:pt x="2485834" y="0"/>
                  </a:lnTo>
                  <a:lnTo>
                    <a:pt x="2485834" y="877900"/>
                  </a:lnTo>
                  <a:lnTo>
                    <a:pt x="0" y="877900"/>
                  </a:lnTo>
                  <a:close/>
                </a:path>
              </a:pathLst>
            </a:custGeom>
            <a:solidFill>
              <a:srgbClr val="B89F93"/>
            </a:solidFill>
          </p:spPr>
          <p:txBody>
            <a:bodyPr/>
            <a:lstStyle/>
            <a:p>
              <a:endParaRPr lang="es-MX"/>
            </a:p>
          </p:txBody>
        </p:sp>
        <p:sp>
          <p:nvSpPr>
            <p:cNvPr id="4" name="TextBox 4"/>
            <p:cNvSpPr txBox="1"/>
            <p:nvPr/>
          </p:nvSpPr>
          <p:spPr>
            <a:xfrm>
              <a:off x="0" y="-38100"/>
              <a:ext cx="2485834" cy="915999"/>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629157" y="4056578"/>
            <a:ext cx="5673215" cy="731577"/>
            <a:chOff x="0" y="0"/>
            <a:chExt cx="1862181" cy="240134"/>
          </a:xfrm>
        </p:grpSpPr>
        <p:sp>
          <p:nvSpPr>
            <p:cNvPr id="6" name="Freeform 6"/>
            <p:cNvSpPr/>
            <p:nvPr/>
          </p:nvSpPr>
          <p:spPr>
            <a:xfrm>
              <a:off x="0" y="0"/>
              <a:ext cx="1862181" cy="240134"/>
            </a:xfrm>
            <a:custGeom>
              <a:avLst/>
              <a:gdLst/>
              <a:ahLst/>
              <a:cxnLst/>
              <a:rect l="l" t="t" r="r" b="b"/>
              <a:pathLst>
                <a:path w="1862181" h="240134">
                  <a:moveTo>
                    <a:pt x="0" y="0"/>
                  </a:moveTo>
                  <a:lnTo>
                    <a:pt x="1862181" y="0"/>
                  </a:lnTo>
                  <a:lnTo>
                    <a:pt x="1862181" y="240134"/>
                  </a:lnTo>
                  <a:lnTo>
                    <a:pt x="0" y="240134"/>
                  </a:lnTo>
                  <a:close/>
                </a:path>
              </a:pathLst>
            </a:custGeom>
            <a:solidFill>
              <a:srgbClr val="B89F93"/>
            </a:solidFill>
          </p:spPr>
          <p:txBody>
            <a:bodyPr/>
            <a:lstStyle/>
            <a:p>
              <a:endParaRPr lang="es-MX"/>
            </a:p>
          </p:txBody>
        </p:sp>
        <p:sp>
          <p:nvSpPr>
            <p:cNvPr id="7" name="TextBox 7"/>
            <p:cNvSpPr txBox="1"/>
            <p:nvPr/>
          </p:nvSpPr>
          <p:spPr>
            <a:xfrm>
              <a:off x="0" y="-57150"/>
              <a:ext cx="1862181" cy="297284"/>
            </a:xfrm>
            <a:prstGeom prst="rect">
              <a:avLst/>
            </a:prstGeom>
          </p:spPr>
          <p:txBody>
            <a:bodyPr lIns="50800" tIns="50800" rIns="50800" bIns="50800" rtlCol="0" anchor="ctr"/>
            <a:lstStyle/>
            <a:p>
              <a:pPr algn="ctr">
                <a:lnSpc>
                  <a:spcPts val="3919"/>
                </a:lnSpc>
                <a:spcBef>
                  <a:spcPct val="0"/>
                </a:spcBef>
              </a:pPr>
              <a:endParaRPr/>
            </a:p>
          </p:txBody>
        </p:sp>
      </p:grpSp>
      <p:grpSp>
        <p:nvGrpSpPr>
          <p:cNvPr id="8" name="Group 8"/>
          <p:cNvGrpSpPr/>
          <p:nvPr/>
        </p:nvGrpSpPr>
        <p:grpSpPr>
          <a:xfrm>
            <a:off x="629157" y="5155945"/>
            <a:ext cx="5673215" cy="731577"/>
            <a:chOff x="0" y="0"/>
            <a:chExt cx="1862181" cy="240134"/>
          </a:xfrm>
        </p:grpSpPr>
        <p:sp>
          <p:nvSpPr>
            <p:cNvPr id="9" name="Freeform 9"/>
            <p:cNvSpPr/>
            <p:nvPr/>
          </p:nvSpPr>
          <p:spPr>
            <a:xfrm>
              <a:off x="0" y="0"/>
              <a:ext cx="1862181" cy="240134"/>
            </a:xfrm>
            <a:custGeom>
              <a:avLst/>
              <a:gdLst/>
              <a:ahLst/>
              <a:cxnLst/>
              <a:rect l="l" t="t" r="r" b="b"/>
              <a:pathLst>
                <a:path w="1862181" h="240134">
                  <a:moveTo>
                    <a:pt x="0" y="0"/>
                  </a:moveTo>
                  <a:lnTo>
                    <a:pt x="1862181" y="0"/>
                  </a:lnTo>
                  <a:lnTo>
                    <a:pt x="1862181" y="240134"/>
                  </a:lnTo>
                  <a:lnTo>
                    <a:pt x="0" y="240134"/>
                  </a:lnTo>
                  <a:close/>
                </a:path>
              </a:pathLst>
            </a:custGeom>
            <a:solidFill>
              <a:srgbClr val="B89F93"/>
            </a:solidFill>
          </p:spPr>
          <p:txBody>
            <a:bodyPr/>
            <a:lstStyle/>
            <a:p>
              <a:endParaRPr lang="es-MX"/>
            </a:p>
          </p:txBody>
        </p:sp>
        <p:sp>
          <p:nvSpPr>
            <p:cNvPr id="10" name="TextBox 10"/>
            <p:cNvSpPr txBox="1"/>
            <p:nvPr/>
          </p:nvSpPr>
          <p:spPr>
            <a:xfrm>
              <a:off x="0" y="-57150"/>
              <a:ext cx="1862181" cy="297284"/>
            </a:xfrm>
            <a:prstGeom prst="rect">
              <a:avLst/>
            </a:prstGeom>
          </p:spPr>
          <p:txBody>
            <a:bodyPr lIns="50800" tIns="50800" rIns="50800" bIns="50800" rtlCol="0" anchor="ctr"/>
            <a:lstStyle/>
            <a:p>
              <a:pPr algn="ctr">
                <a:lnSpc>
                  <a:spcPts val="3919"/>
                </a:lnSpc>
                <a:spcBef>
                  <a:spcPct val="0"/>
                </a:spcBef>
              </a:pPr>
              <a:endParaRPr/>
            </a:p>
          </p:txBody>
        </p:sp>
      </p:grpSp>
      <p:sp>
        <p:nvSpPr>
          <p:cNvPr id="11" name="Freeform 11"/>
          <p:cNvSpPr/>
          <p:nvPr/>
        </p:nvSpPr>
        <p:spPr>
          <a:xfrm>
            <a:off x="9648935" y="0"/>
            <a:ext cx="9416955" cy="10438150"/>
          </a:xfrm>
          <a:custGeom>
            <a:avLst/>
            <a:gdLst/>
            <a:ahLst/>
            <a:cxnLst/>
            <a:rect l="l" t="t" r="r" b="b"/>
            <a:pathLst>
              <a:path w="9416955" h="10438150">
                <a:moveTo>
                  <a:pt x="0" y="0"/>
                </a:moveTo>
                <a:lnTo>
                  <a:pt x="9416955" y="0"/>
                </a:lnTo>
                <a:lnTo>
                  <a:pt x="9416955" y="10438150"/>
                </a:lnTo>
                <a:lnTo>
                  <a:pt x="0" y="10438150"/>
                </a:lnTo>
                <a:lnTo>
                  <a:pt x="0" y="0"/>
                </a:lnTo>
                <a:close/>
              </a:path>
            </a:pathLst>
          </a:custGeom>
          <a:blipFill>
            <a:blip r:embed="rId2"/>
            <a:stretch>
              <a:fillRect l="-52951" r="-13418"/>
            </a:stretch>
          </a:blipFill>
        </p:spPr>
        <p:txBody>
          <a:bodyPr/>
          <a:lstStyle/>
          <a:p>
            <a:endParaRPr lang="es-MX"/>
          </a:p>
        </p:txBody>
      </p:sp>
      <p:sp>
        <p:nvSpPr>
          <p:cNvPr id="12" name="TextBox 12"/>
          <p:cNvSpPr txBox="1"/>
          <p:nvPr/>
        </p:nvSpPr>
        <p:spPr>
          <a:xfrm>
            <a:off x="629157" y="364428"/>
            <a:ext cx="8174369" cy="1845321"/>
          </a:xfrm>
          <a:prstGeom prst="rect">
            <a:avLst/>
          </a:prstGeom>
        </p:spPr>
        <p:txBody>
          <a:bodyPr lIns="0" tIns="0" rIns="0" bIns="0" rtlCol="0" anchor="t">
            <a:spAutoFit/>
          </a:bodyPr>
          <a:lstStyle/>
          <a:p>
            <a:pPr algn="l">
              <a:lnSpc>
                <a:spcPts val="7489"/>
              </a:lnSpc>
              <a:spcBef>
                <a:spcPct val="0"/>
              </a:spcBef>
            </a:pPr>
            <a:r>
              <a:rPr lang="en-US" sz="5349">
                <a:solidFill>
                  <a:srgbClr val="F4EBE7"/>
                </a:solidFill>
                <a:latin typeface="League Spartan"/>
                <a:ea typeface="League Spartan"/>
                <a:cs typeface="League Spartan"/>
                <a:sym typeface="League Spartan"/>
              </a:rPr>
              <a:t>EL NACIMIENTO DE LA SINAGOGA</a:t>
            </a:r>
          </a:p>
        </p:txBody>
      </p:sp>
      <p:sp>
        <p:nvSpPr>
          <p:cNvPr id="13" name="TextBox 13"/>
          <p:cNvSpPr txBox="1"/>
          <p:nvPr/>
        </p:nvSpPr>
        <p:spPr>
          <a:xfrm>
            <a:off x="1009428" y="3989318"/>
            <a:ext cx="4912673" cy="705486"/>
          </a:xfrm>
          <a:prstGeom prst="rect">
            <a:avLst/>
          </a:prstGeom>
        </p:spPr>
        <p:txBody>
          <a:bodyPr lIns="0" tIns="0" rIns="0" bIns="0" rtlCol="0" anchor="t">
            <a:spAutoFit/>
          </a:bodyPr>
          <a:lstStyle/>
          <a:p>
            <a:pPr algn="l">
              <a:lnSpc>
                <a:spcPts val="5739"/>
              </a:lnSpc>
              <a:spcBef>
                <a:spcPct val="0"/>
              </a:spcBef>
            </a:pPr>
            <a:r>
              <a:rPr lang="en-US" sz="4099" spc="36">
                <a:solidFill>
                  <a:srgbClr val="3D332F"/>
                </a:solidFill>
                <a:latin typeface="DM Sans"/>
                <a:ea typeface="DM Sans"/>
                <a:cs typeface="DM Sans"/>
                <a:sym typeface="DM Sans"/>
              </a:rPr>
              <a:t>congregación</a:t>
            </a:r>
          </a:p>
        </p:txBody>
      </p:sp>
      <p:sp>
        <p:nvSpPr>
          <p:cNvPr id="14" name="TextBox 14"/>
          <p:cNvSpPr txBox="1"/>
          <p:nvPr/>
        </p:nvSpPr>
        <p:spPr>
          <a:xfrm>
            <a:off x="561114" y="3118046"/>
            <a:ext cx="7165750" cy="738507"/>
          </a:xfrm>
          <a:prstGeom prst="rect">
            <a:avLst/>
          </a:prstGeom>
        </p:spPr>
        <p:txBody>
          <a:bodyPr lIns="0" tIns="0" rIns="0" bIns="0" rtlCol="0" anchor="t">
            <a:spAutoFit/>
          </a:bodyPr>
          <a:lstStyle/>
          <a:p>
            <a:pPr algn="l">
              <a:lnSpc>
                <a:spcPts val="6019"/>
              </a:lnSpc>
              <a:spcBef>
                <a:spcPct val="0"/>
              </a:spcBef>
            </a:pPr>
            <a:r>
              <a:rPr lang="en-US" sz="4299" spc="38">
                <a:solidFill>
                  <a:srgbClr val="3D332F"/>
                </a:solidFill>
                <a:latin typeface="DM Sans"/>
                <a:ea typeface="DM Sans"/>
                <a:cs typeface="DM Sans"/>
                <a:sym typeface="DM Sans"/>
              </a:rPr>
              <a:t>Significado de “sinagoga”</a:t>
            </a:r>
          </a:p>
        </p:txBody>
      </p:sp>
      <p:sp>
        <p:nvSpPr>
          <p:cNvPr id="15" name="TextBox 15"/>
          <p:cNvSpPr txBox="1"/>
          <p:nvPr/>
        </p:nvSpPr>
        <p:spPr>
          <a:xfrm>
            <a:off x="808550" y="5070220"/>
            <a:ext cx="6030831" cy="705486"/>
          </a:xfrm>
          <a:prstGeom prst="rect">
            <a:avLst/>
          </a:prstGeom>
        </p:spPr>
        <p:txBody>
          <a:bodyPr lIns="0" tIns="0" rIns="0" bIns="0" rtlCol="0" anchor="t">
            <a:spAutoFit/>
          </a:bodyPr>
          <a:lstStyle/>
          <a:p>
            <a:pPr algn="l">
              <a:lnSpc>
                <a:spcPts val="5739"/>
              </a:lnSpc>
              <a:spcBef>
                <a:spcPct val="0"/>
              </a:spcBef>
            </a:pPr>
            <a:r>
              <a:rPr lang="en-US" sz="4099" spc="36">
                <a:solidFill>
                  <a:srgbClr val="3D332F"/>
                </a:solidFill>
                <a:latin typeface="DM Sans"/>
                <a:ea typeface="DM Sans"/>
                <a:cs typeface="DM Sans"/>
                <a:sym typeface="DM Sans"/>
              </a:rPr>
              <a:t>instrucción conjunta</a:t>
            </a:r>
          </a:p>
        </p:txBody>
      </p:sp>
      <p:sp>
        <p:nvSpPr>
          <p:cNvPr id="16" name="TextBox 16"/>
          <p:cNvSpPr txBox="1"/>
          <p:nvPr/>
        </p:nvSpPr>
        <p:spPr>
          <a:xfrm>
            <a:off x="561114" y="6058972"/>
            <a:ext cx="8946411" cy="4012121"/>
          </a:xfrm>
          <a:prstGeom prst="rect">
            <a:avLst/>
          </a:prstGeom>
        </p:spPr>
        <p:txBody>
          <a:bodyPr lIns="0" tIns="0" rIns="0" bIns="0" rtlCol="0" anchor="t">
            <a:spAutoFit/>
          </a:bodyPr>
          <a:lstStyle/>
          <a:p>
            <a:pPr algn="l">
              <a:lnSpc>
                <a:spcPts val="3559"/>
              </a:lnSpc>
              <a:spcBef>
                <a:spcPct val="0"/>
              </a:spcBef>
            </a:pPr>
            <a:r>
              <a:rPr lang="en-US" sz="2542" spc="22">
                <a:solidFill>
                  <a:srgbClr val="3D332F"/>
                </a:solidFill>
                <a:latin typeface="DM Sans"/>
                <a:ea typeface="DM Sans"/>
                <a:cs typeface="DM Sans"/>
                <a:sym typeface="DM Sans"/>
              </a:rPr>
              <a:t>Era el lugar de adoración, lectura y exposición de la ley para los judíos. Aunque la costumbre de reunirse para este fin probablemente ya existía en la época del exilio babilónico, su plena implementación se dio tras el regreso del cautiverio. Los judíos comprendieron que el exilio había sido resultado de su desprecio por la Torá, la enseñanza de Dios. Por ello, instituyeron la sinagoga para restaurar el conocimiento de la ley y asegurarse de que no olvidaran su tradición histórica y religiosa.</a:t>
            </a:r>
          </a:p>
        </p:txBody>
      </p:sp>
      <p:sp>
        <p:nvSpPr>
          <p:cNvPr id="17" name="TextBox 17"/>
          <p:cNvSpPr txBox="1"/>
          <p:nvPr/>
        </p:nvSpPr>
        <p:spPr>
          <a:xfrm>
            <a:off x="15355910" y="157418"/>
            <a:ext cx="2932090" cy="575945"/>
          </a:xfrm>
          <a:prstGeom prst="rect">
            <a:avLst/>
          </a:prstGeom>
        </p:spPr>
        <p:txBody>
          <a:bodyPr lIns="0" tIns="0" rIns="0" bIns="0" rtlCol="0" anchor="t">
            <a:spAutoFit/>
          </a:bodyPr>
          <a:lstStyle/>
          <a:p>
            <a:pPr algn="ctr">
              <a:lnSpc>
                <a:spcPts val="2380"/>
              </a:lnSpc>
            </a:pPr>
            <a:r>
              <a:rPr lang="en-US" sz="1700">
                <a:solidFill>
                  <a:srgbClr val="F4EBE7">
                    <a:alpha val="62745"/>
                  </a:srgbClr>
                </a:solidFill>
                <a:latin typeface="DM Sans"/>
                <a:ea typeface="DM Sans"/>
                <a:cs typeface="DM Sans"/>
                <a:sym typeface="DM Sans"/>
              </a:rPr>
              <a:t>recursos-biblicos.com</a:t>
            </a:r>
          </a:p>
          <a:p>
            <a:pPr algn="ctr">
              <a:lnSpc>
                <a:spcPts val="2380"/>
              </a:lnSpc>
            </a:pPr>
            <a:endParaRPr lang="en-US" sz="1700">
              <a:solidFill>
                <a:srgbClr val="F4EBE7">
                  <a:alpha val="62745"/>
                </a:srgbClr>
              </a:solidFill>
              <a:latin typeface="DM Sans"/>
              <a:ea typeface="DM Sans"/>
              <a:cs typeface="DM Sans"/>
              <a:sym typeface="DM San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EC1BB"/>
        </a:solidFill>
        <a:effectLst/>
      </p:bgPr>
    </p:bg>
    <p:spTree>
      <p:nvGrpSpPr>
        <p:cNvPr id="1" name=""/>
        <p:cNvGrpSpPr/>
        <p:nvPr/>
      </p:nvGrpSpPr>
      <p:grpSpPr>
        <a:xfrm>
          <a:off x="0" y="0"/>
          <a:ext cx="0" cy="0"/>
          <a:chOff x="0" y="0"/>
          <a:chExt cx="0" cy="0"/>
        </a:xfrm>
      </p:grpSpPr>
      <p:grpSp>
        <p:nvGrpSpPr>
          <p:cNvPr id="2" name="Group 2"/>
          <p:cNvGrpSpPr/>
          <p:nvPr/>
        </p:nvGrpSpPr>
        <p:grpSpPr>
          <a:xfrm>
            <a:off x="-327134" y="-331924"/>
            <a:ext cx="18942268" cy="3740360"/>
            <a:chOff x="0" y="0"/>
            <a:chExt cx="4988910" cy="985115"/>
          </a:xfrm>
        </p:grpSpPr>
        <p:sp>
          <p:nvSpPr>
            <p:cNvPr id="3" name="Freeform 3"/>
            <p:cNvSpPr/>
            <p:nvPr/>
          </p:nvSpPr>
          <p:spPr>
            <a:xfrm>
              <a:off x="0" y="0"/>
              <a:ext cx="4988910" cy="985115"/>
            </a:xfrm>
            <a:custGeom>
              <a:avLst/>
              <a:gdLst/>
              <a:ahLst/>
              <a:cxnLst/>
              <a:rect l="l" t="t" r="r" b="b"/>
              <a:pathLst>
                <a:path w="4988910" h="985115">
                  <a:moveTo>
                    <a:pt x="0" y="0"/>
                  </a:moveTo>
                  <a:lnTo>
                    <a:pt x="4988910" y="0"/>
                  </a:lnTo>
                  <a:lnTo>
                    <a:pt x="4988910" y="985115"/>
                  </a:lnTo>
                  <a:lnTo>
                    <a:pt x="0" y="985115"/>
                  </a:lnTo>
                  <a:close/>
                </a:path>
              </a:pathLst>
            </a:custGeom>
            <a:solidFill>
              <a:srgbClr val="B89F93"/>
            </a:solidFill>
          </p:spPr>
          <p:txBody>
            <a:bodyPr/>
            <a:lstStyle/>
            <a:p>
              <a:endParaRPr lang="es-MX"/>
            </a:p>
          </p:txBody>
        </p:sp>
        <p:sp>
          <p:nvSpPr>
            <p:cNvPr id="4" name="TextBox 4"/>
            <p:cNvSpPr txBox="1"/>
            <p:nvPr/>
          </p:nvSpPr>
          <p:spPr>
            <a:xfrm>
              <a:off x="0" y="-38100"/>
              <a:ext cx="4988910" cy="1023215"/>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1271912" y="3408436"/>
            <a:ext cx="8851546" cy="7092914"/>
          </a:xfrm>
          <a:custGeom>
            <a:avLst/>
            <a:gdLst/>
            <a:ahLst/>
            <a:cxnLst/>
            <a:rect l="l" t="t" r="r" b="b"/>
            <a:pathLst>
              <a:path w="8851546" h="7092914">
                <a:moveTo>
                  <a:pt x="0" y="0"/>
                </a:moveTo>
                <a:lnTo>
                  <a:pt x="8851545" y="0"/>
                </a:lnTo>
                <a:lnTo>
                  <a:pt x="8851545" y="7092914"/>
                </a:lnTo>
                <a:lnTo>
                  <a:pt x="0" y="7092914"/>
                </a:lnTo>
                <a:lnTo>
                  <a:pt x="0" y="0"/>
                </a:lnTo>
                <a:close/>
              </a:path>
            </a:pathLst>
          </a:custGeom>
          <a:blipFill>
            <a:blip r:embed="rId2"/>
            <a:stretch>
              <a:fillRect l="-3421" r="-3421"/>
            </a:stretch>
          </a:blipFill>
        </p:spPr>
        <p:txBody>
          <a:bodyPr/>
          <a:lstStyle/>
          <a:p>
            <a:endParaRPr lang="es-MX"/>
          </a:p>
        </p:txBody>
      </p:sp>
      <p:sp>
        <p:nvSpPr>
          <p:cNvPr id="6" name="TextBox 6"/>
          <p:cNvSpPr txBox="1"/>
          <p:nvPr/>
        </p:nvSpPr>
        <p:spPr>
          <a:xfrm>
            <a:off x="1339800" y="849032"/>
            <a:ext cx="15608401" cy="1606302"/>
          </a:xfrm>
          <a:prstGeom prst="rect">
            <a:avLst/>
          </a:prstGeom>
        </p:spPr>
        <p:txBody>
          <a:bodyPr lIns="0" tIns="0" rIns="0" bIns="0" rtlCol="0" anchor="t">
            <a:spAutoFit/>
          </a:bodyPr>
          <a:lstStyle/>
          <a:p>
            <a:pPr algn="ctr">
              <a:lnSpc>
                <a:spcPts val="6488"/>
              </a:lnSpc>
            </a:pPr>
            <a:r>
              <a:rPr lang="en-US" sz="4634">
                <a:solidFill>
                  <a:srgbClr val="F4EBE7"/>
                </a:solidFill>
                <a:latin typeface="Lucidity Expand"/>
                <a:ea typeface="Lucidity Expand"/>
                <a:cs typeface="Lucidity Expand"/>
                <a:sym typeface="Lucidity Expand"/>
              </a:rPr>
              <a:t>Contexto:</a:t>
            </a:r>
          </a:p>
          <a:p>
            <a:pPr algn="ctr">
              <a:lnSpc>
                <a:spcPts val="6488"/>
              </a:lnSpc>
              <a:spcBef>
                <a:spcPct val="0"/>
              </a:spcBef>
            </a:pPr>
            <a:r>
              <a:rPr lang="en-US" sz="4634">
                <a:solidFill>
                  <a:srgbClr val="F4EBE7"/>
                </a:solidFill>
                <a:latin typeface="Intro Rust"/>
                <a:ea typeface="Intro Rust"/>
                <a:cs typeface="Intro Rust"/>
                <a:sym typeface="Intro Rust"/>
              </a:rPr>
              <a:t>comienzos de la sinagoga</a:t>
            </a:r>
          </a:p>
        </p:txBody>
      </p:sp>
      <p:sp>
        <p:nvSpPr>
          <p:cNvPr id="7" name="TextBox 7"/>
          <p:cNvSpPr txBox="1"/>
          <p:nvPr/>
        </p:nvSpPr>
        <p:spPr>
          <a:xfrm>
            <a:off x="8081545" y="3837197"/>
            <a:ext cx="9944423" cy="6297721"/>
          </a:xfrm>
          <a:prstGeom prst="rect">
            <a:avLst/>
          </a:prstGeom>
        </p:spPr>
        <p:txBody>
          <a:bodyPr lIns="0" tIns="0" rIns="0" bIns="0" rtlCol="0" anchor="t">
            <a:spAutoFit/>
          </a:bodyPr>
          <a:lstStyle/>
          <a:p>
            <a:pPr algn="l">
              <a:lnSpc>
                <a:spcPts val="5587"/>
              </a:lnSpc>
            </a:pPr>
            <a:r>
              <a:rPr lang="en-US" sz="3604" spc="32">
                <a:solidFill>
                  <a:srgbClr val="3D332F"/>
                </a:solidFill>
                <a:latin typeface="DM Sans"/>
                <a:ea typeface="DM Sans"/>
                <a:cs typeface="DM Sans"/>
                <a:sym typeface="DM Sans"/>
              </a:rPr>
              <a:t>Nehemías 8 registra lo que podría llamarse el nacimiento de la sinagoga. Pocos días después de la construcción de las murallas de Jerusalén, y cerca de la Fiesta de la Expiación, los judíos se reunieron en una plaza pública, y Esdras, desde un púlpito, les leyó el Libro de la Ley, mientras un grupo de levitas ayudaba con las explicaciones (versículos 2-8). </a:t>
            </a:r>
          </a:p>
        </p:txBody>
      </p:sp>
      <p:sp>
        <p:nvSpPr>
          <p:cNvPr id="8" name="TextBox 8"/>
          <p:cNvSpPr txBox="1"/>
          <p:nvPr/>
        </p:nvSpPr>
        <p:spPr>
          <a:xfrm>
            <a:off x="15093878" y="9711055"/>
            <a:ext cx="2932090" cy="575945"/>
          </a:xfrm>
          <a:prstGeom prst="rect">
            <a:avLst/>
          </a:prstGeom>
        </p:spPr>
        <p:txBody>
          <a:bodyPr lIns="0" tIns="0" rIns="0" bIns="0" rtlCol="0" anchor="t">
            <a:spAutoFit/>
          </a:bodyPr>
          <a:lstStyle/>
          <a:p>
            <a:pPr algn="ctr">
              <a:lnSpc>
                <a:spcPts val="2380"/>
              </a:lnSpc>
            </a:pPr>
            <a:r>
              <a:rPr lang="en-US" sz="1700">
                <a:solidFill>
                  <a:srgbClr val="F4EBE7">
                    <a:alpha val="62745"/>
                  </a:srgbClr>
                </a:solidFill>
                <a:latin typeface="DM Sans"/>
                <a:ea typeface="DM Sans"/>
                <a:cs typeface="DM Sans"/>
                <a:sym typeface="DM Sans"/>
              </a:rPr>
              <a:t>recursos-biblicos.com</a:t>
            </a:r>
          </a:p>
          <a:p>
            <a:pPr algn="ctr">
              <a:lnSpc>
                <a:spcPts val="2380"/>
              </a:lnSpc>
            </a:pPr>
            <a:endParaRPr lang="en-US" sz="1700">
              <a:solidFill>
                <a:srgbClr val="F4EBE7">
                  <a:alpha val="62745"/>
                </a:srgbClr>
              </a:solidFill>
              <a:latin typeface="DM Sans"/>
              <a:ea typeface="DM Sans"/>
              <a:cs typeface="DM Sans"/>
              <a:sym typeface="DM San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EC1BB"/>
        </a:solidFill>
        <a:effectLst/>
      </p:bgPr>
    </p:bg>
    <p:spTree>
      <p:nvGrpSpPr>
        <p:cNvPr id="1" name=""/>
        <p:cNvGrpSpPr/>
        <p:nvPr/>
      </p:nvGrpSpPr>
      <p:grpSpPr>
        <a:xfrm>
          <a:off x="0" y="0"/>
          <a:ext cx="0" cy="0"/>
          <a:chOff x="0" y="0"/>
          <a:chExt cx="0" cy="0"/>
        </a:xfrm>
      </p:grpSpPr>
      <p:grpSp>
        <p:nvGrpSpPr>
          <p:cNvPr id="2" name="Group 2"/>
          <p:cNvGrpSpPr/>
          <p:nvPr/>
        </p:nvGrpSpPr>
        <p:grpSpPr>
          <a:xfrm>
            <a:off x="-327134" y="-331924"/>
            <a:ext cx="10215711" cy="3740360"/>
            <a:chOff x="0" y="0"/>
            <a:chExt cx="2690558" cy="985115"/>
          </a:xfrm>
        </p:grpSpPr>
        <p:sp>
          <p:nvSpPr>
            <p:cNvPr id="3" name="Freeform 3"/>
            <p:cNvSpPr/>
            <p:nvPr/>
          </p:nvSpPr>
          <p:spPr>
            <a:xfrm>
              <a:off x="0" y="0"/>
              <a:ext cx="2690557" cy="985115"/>
            </a:xfrm>
            <a:custGeom>
              <a:avLst/>
              <a:gdLst/>
              <a:ahLst/>
              <a:cxnLst/>
              <a:rect l="l" t="t" r="r" b="b"/>
              <a:pathLst>
                <a:path w="2690557" h="985115">
                  <a:moveTo>
                    <a:pt x="0" y="0"/>
                  </a:moveTo>
                  <a:lnTo>
                    <a:pt x="2690557" y="0"/>
                  </a:lnTo>
                  <a:lnTo>
                    <a:pt x="2690557" y="985115"/>
                  </a:lnTo>
                  <a:lnTo>
                    <a:pt x="0" y="985115"/>
                  </a:lnTo>
                  <a:close/>
                </a:path>
              </a:pathLst>
            </a:custGeom>
            <a:solidFill>
              <a:srgbClr val="B89F93"/>
            </a:solidFill>
          </p:spPr>
          <p:txBody>
            <a:bodyPr/>
            <a:lstStyle/>
            <a:p>
              <a:endParaRPr lang="es-MX"/>
            </a:p>
          </p:txBody>
        </p:sp>
        <p:sp>
          <p:nvSpPr>
            <p:cNvPr id="4" name="TextBox 4"/>
            <p:cNvSpPr txBox="1"/>
            <p:nvPr/>
          </p:nvSpPr>
          <p:spPr>
            <a:xfrm>
              <a:off x="0" y="-38100"/>
              <a:ext cx="2690558" cy="1023215"/>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9888576" y="-172890"/>
            <a:ext cx="8399424" cy="10711066"/>
          </a:xfrm>
          <a:custGeom>
            <a:avLst/>
            <a:gdLst/>
            <a:ahLst/>
            <a:cxnLst/>
            <a:rect l="l" t="t" r="r" b="b"/>
            <a:pathLst>
              <a:path w="8399424" h="10711066">
                <a:moveTo>
                  <a:pt x="0" y="0"/>
                </a:moveTo>
                <a:lnTo>
                  <a:pt x="8399424" y="0"/>
                </a:lnTo>
                <a:lnTo>
                  <a:pt x="8399424" y="10711067"/>
                </a:lnTo>
                <a:lnTo>
                  <a:pt x="0" y="10711067"/>
                </a:lnTo>
                <a:lnTo>
                  <a:pt x="0" y="0"/>
                </a:lnTo>
                <a:close/>
              </a:path>
            </a:pathLst>
          </a:custGeom>
          <a:blipFill>
            <a:blip r:embed="rId2"/>
            <a:stretch>
              <a:fillRect l="-28465" r="-36958"/>
            </a:stretch>
          </a:blipFill>
        </p:spPr>
        <p:txBody>
          <a:bodyPr/>
          <a:lstStyle/>
          <a:p>
            <a:endParaRPr lang="es-MX"/>
          </a:p>
        </p:txBody>
      </p:sp>
      <p:sp>
        <p:nvSpPr>
          <p:cNvPr id="6" name="TextBox 6"/>
          <p:cNvSpPr txBox="1"/>
          <p:nvPr/>
        </p:nvSpPr>
        <p:spPr>
          <a:xfrm>
            <a:off x="540415" y="923925"/>
            <a:ext cx="8804258" cy="1820154"/>
          </a:xfrm>
          <a:prstGeom prst="rect">
            <a:avLst/>
          </a:prstGeom>
        </p:spPr>
        <p:txBody>
          <a:bodyPr lIns="0" tIns="0" rIns="0" bIns="0" rtlCol="0" anchor="t">
            <a:spAutoFit/>
          </a:bodyPr>
          <a:lstStyle/>
          <a:p>
            <a:pPr algn="l">
              <a:lnSpc>
                <a:spcPts val="7301"/>
              </a:lnSpc>
              <a:spcBef>
                <a:spcPct val="0"/>
              </a:spcBef>
            </a:pPr>
            <a:r>
              <a:rPr lang="en-US" sz="5215">
                <a:solidFill>
                  <a:srgbClr val="F4EBE7"/>
                </a:solidFill>
                <a:latin typeface="Intro Rust"/>
                <a:ea typeface="Intro Rust"/>
                <a:cs typeface="Intro Rust"/>
                <a:sym typeface="Intro Rust"/>
              </a:rPr>
              <a:t>La sinagoga y el culto cristiano</a:t>
            </a:r>
          </a:p>
        </p:txBody>
      </p:sp>
      <p:sp>
        <p:nvSpPr>
          <p:cNvPr id="7" name="TextBox 7"/>
          <p:cNvSpPr txBox="1"/>
          <p:nvPr/>
        </p:nvSpPr>
        <p:spPr>
          <a:xfrm>
            <a:off x="220709" y="3562117"/>
            <a:ext cx="9443671" cy="5860967"/>
          </a:xfrm>
          <a:prstGeom prst="rect">
            <a:avLst/>
          </a:prstGeom>
        </p:spPr>
        <p:txBody>
          <a:bodyPr lIns="0" tIns="0" rIns="0" bIns="0" rtlCol="0" anchor="t">
            <a:spAutoFit/>
          </a:bodyPr>
          <a:lstStyle/>
          <a:p>
            <a:pPr algn="l">
              <a:lnSpc>
                <a:spcPts val="5211"/>
              </a:lnSpc>
            </a:pPr>
            <a:r>
              <a:rPr lang="en-US" sz="3362" spc="30">
                <a:solidFill>
                  <a:srgbClr val="3D332F"/>
                </a:solidFill>
                <a:latin typeface="DM Sans"/>
                <a:ea typeface="DM Sans"/>
                <a:cs typeface="DM Sans"/>
                <a:sym typeface="DM Sans"/>
              </a:rPr>
              <a:t>La sinagoga fue, sin duda, la precursora del lugar de reunión de los cristianos, y de su forma original de culto. La liturgia judía incluía momentos de oración, alabanza, canto de salmos y lectura de documentos inspirados, como el Pentateuco y los Profetas. A esto le seguía un análisis expositivo de los textos, conocido como derash, que podría compararse con el sermón cristiano. </a:t>
            </a:r>
          </a:p>
        </p:txBody>
      </p:sp>
      <p:sp>
        <p:nvSpPr>
          <p:cNvPr id="8" name="TextBox 8"/>
          <p:cNvSpPr txBox="1"/>
          <p:nvPr/>
        </p:nvSpPr>
        <p:spPr>
          <a:xfrm>
            <a:off x="223632" y="9711055"/>
            <a:ext cx="2932090" cy="575945"/>
          </a:xfrm>
          <a:prstGeom prst="rect">
            <a:avLst/>
          </a:prstGeom>
        </p:spPr>
        <p:txBody>
          <a:bodyPr lIns="0" tIns="0" rIns="0" bIns="0" rtlCol="0" anchor="t">
            <a:spAutoFit/>
          </a:bodyPr>
          <a:lstStyle/>
          <a:p>
            <a:pPr algn="ctr">
              <a:lnSpc>
                <a:spcPts val="2380"/>
              </a:lnSpc>
            </a:pPr>
            <a:r>
              <a:rPr lang="en-US" sz="1700">
                <a:solidFill>
                  <a:srgbClr val="F4EBE7">
                    <a:alpha val="62745"/>
                  </a:srgbClr>
                </a:solidFill>
                <a:latin typeface="DM Sans"/>
                <a:ea typeface="DM Sans"/>
                <a:cs typeface="DM Sans"/>
                <a:sym typeface="DM Sans"/>
              </a:rPr>
              <a:t>recursos-biblicos.com</a:t>
            </a:r>
          </a:p>
          <a:p>
            <a:pPr algn="ctr">
              <a:lnSpc>
                <a:spcPts val="2380"/>
              </a:lnSpc>
            </a:pPr>
            <a:endParaRPr lang="en-US" sz="1700">
              <a:solidFill>
                <a:srgbClr val="F4EBE7">
                  <a:alpha val="62745"/>
                </a:srgbClr>
              </a:solidFill>
              <a:latin typeface="DM Sans"/>
              <a:ea typeface="DM Sans"/>
              <a:cs typeface="DM Sans"/>
              <a:sym typeface="DM San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CEC1BB"/>
        </a:solidFill>
        <a:effectLst/>
      </p:bgPr>
    </p:bg>
    <p:spTree>
      <p:nvGrpSpPr>
        <p:cNvPr id="1" name=""/>
        <p:cNvGrpSpPr/>
        <p:nvPr/>
      </p:nvGrpSpPr>
      <p:grpSpPr>
        <a:xfrm>
          <a:off x="0" y="0"/>
          <a:ext cx="0" cy="0"/>
          <a:chOff x="0" y="0"/>
          <a:chExt cx="0" cy="0"/>
        </a:xfrm>
      </p:grpSpPr>
      <p:grpSp>
        <p:nvGrpSpPr>
          <p:cNvPr id="2" name="Group 2"/>
          <p:cNvGrpSpPr/>
          <p:nvPr/>
        </p:nvGrpSpPr>
        <p:grpSpPr>
          <a:xfrm>
            <a:off x="-327134" y="-331924"/>
            <a:ext cx="18615134" cy="2082331"/>
            <a:chOff x="0" y="0"/>
            <a:chExt cx="4902751" cy="548433"/>
          </a:xfrm>
        </p:grpSpPr>
        <p:sp>
          <p:nvSpPr>
            <p:cNvPr id="3" name="Freeform 3"/>
            <p:cNvSpPr/>
            <p:nvPr/>
          </p:nvSpPr>
          <p:spPr>
            <a:xfrm>
              <a:off x="0" y="0"/>
              <a:ext cx="4902752" cy="548433"/>
            </a:xfrm>
            <a:custGeom>
              <a:avLst/>
              <a:gdLst/>
              <a:ahLst/>
              <a:cxnLst/>
              <a:rect l="l" t="t" r="r" b="b"/>
              <a:pathLst>
                <a:path w="4902752" h="548433">
                  <a:moveTo>
                    <a:pt x="0" y="0"/>
                  </a:moveTo>
                  <a:lnTo>
                    <a:pt x="4902752" y="0"/>
                  </a:lnTo>
                  <a:lnTo>
                    <a:pt x="4902752" y="548433"/>
                  </a:lnTo>
                  <a:lnTo>
                    <a:pt x="0" y="548433"/>
                  </a:lnTo>
                  <a:close/>
                </a:path>
              </a:pathLst>
            </a:custGeom>
            <a:solidFill>
              <a:srgbClr val="B89F93"/>
            </a:solidFill>
          </p:spPr>
          <p:txBody>
            <a:bodyPr/>
            <a:lstStyle/>
            <a:p>
              <a:endParaRPr lang="es-MX"/>
            </a:p>
          </p:txBody>
        </p:sp>
        <p:sp>
          <p:nvSpPr>
            <p:cNvPr id="4" name="TextBox 4"/>
            <p:cNvSpPr txBox="1"/>
            <p:nvPr/>
          </p:nvSpPr>
          <p:spPr>
            <a:xfrm>
              <a:off x="0" y="-38100"/>
              <a:ext cx="4902751" cy="586533"/>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2722882" y="6703325"/>
            <a:ext cx="13457222" cy="3583675"/>
          </a:xfrm>
          <a:custGeom>
            <a:avLst/>
            <a:gdLst/>
            <a:ahLst/>
            <a:cxnLst/>
            <a:rect l="l" t="t" r="r" b="b"/>
            <a:pathLst>
              <a:path w="13457222" h="3583675">
                <a:moveTo>
                  <a:pt x="0" y="0"/>
                </a:moveTo>
                <a:lnTo>
                  <a:pt x="13457222" y="0"/>
                </a:lnTo>
                <a:lnTo>
                  <a:pt x="13457222" y="3583675"/>
                </a:lnTo>
                <a:lnTo>
                  <a:pt x="0" y="3583675"/>
                </a:lnTo>
                <a:lnTo>
                  <a:pt x="0" y="0"/>
                </a:lnTo>
                <a:close/>
              </a:path>
            </a:pathLst>
          </a:custGeom>
          <a:blipFill>
            <a:blip r:embed="rId2"/>
            <a:stretch>
              <a:fillRect t="-67701" b="-43525"/>
            </a:stretch>
          </a:blipFill>
        </p:spPr>
        <p:txBody>
          <a:bodyPr/>
          <a:lstStyle/>
          <a:p>
            <a:endParaRPr lang="es-MX"/>
          </a:p>
        </p:txBody>
      </p:sp>
      <p:sp>
        <p:nvSpPr>
          <p:cNvPr id="6" name="TextBox 6"/>
          <p:cNvSpPr txBox="1"/>
          <p:nvPr/>
        </p:nvSpPr>
        <p:spPr>
          <a:xfrm>
            <a:off x="473415" y="1953126"/>
            <a:ext cx="17341171" cy="4426808"/>
          </a:xfrm>
          <a:prstGeom prst="rect">
            <a:avLst/>
          </a:prstGeom>
        </p:spPr>
        <p:txBody>
          <a:bodyPr lIns="0" tIns="0" rIns="0" bIns="0" rtlCol="0" anchor="t">
            <a:spAutoFit/>
          </a:bodyPr>
          <a:lstStyle/>
          <a:p>
            <a:pPr algn="l">
              <a:lnSpc>
                <a:spcPts val="5062"/>
              </a:lnSpc>
            </a:pPr>
            <a:r>
              <a:rPr lang="en-US" sz="3266" spc="29">
                <a:solidFill>
                  <a:srgbClr val="3D332F"/>
                </a:solidFill>
                <a:latin typeface="DM Sans"/>
                <a:ea typeface="DM Sans"/>
                <a:cs typeface="DM Sans"/>
                <a:sym typeface="DM Sans"/>
              </a:rPr>
              <a:t>Aunque la sinagoga se reunía más de un día a la semana, el sábado era el día prominente. Pablo, por ejemplo, predicaba los sábados en la sinagoga de Corinto, persuadiendo a judíos y griegos. La iglesia primitiva, por lo tanto, heredó de los judíos no solo la forma, sino también el día de culto. Sin embargo, en los siglos II y III, con el antisemitismo cada vez más generalizado entre los cristianos, se fortaleció la tendencia de sustituir el sábado por el domingo, que era el famoso día de adoración al Sol en todo el Imperio. Esta tendencia se consolidó en los siglos IV y V.</a:t>
            </a:r>
          </a:p>
        </p:txBody>
      </p:sp>
      <p:sp>
        <p:nvSpPr>
          <p:cNvPr id="7" name="TextBox 7"/>
          <p:cNvSpPr txBox="1"/>
          <p:nvPr/>
        </p:nvSpPr>
        <p:spPr>
          <a:xfrm>
            <a:off x="339742" y="164326"/>
            <a:ext cx="16919558" cy="1251193"/>
          </a:xfrm>
          <a:prstGeom prst="rect">
            <a:avLst/>
          </a:prstGeom>
        </p:spPr>
        <p:txBody>
          <a:bodyPr lIns="0" tIns="0" rIns="0" bIns="0" rtlCol="0" anchor="t">
            <a:spAutoFit/>
          </a:bodyPr>
          <a:lstStyle/>
          <a:p>
            <a:pPr algn="l">
              <a:lnSpc>
                <a:spcPts val="5061"/>
              </a:lnSpc>
            </a:pPr>
            <a:r>
              <a:rPr lang="en-US" sz="3615">
                <a:solidFill>
                  <a:srgbClr val="F4EBE7"/>
                </a:solidFill>
                <a:latin typeface="Intro Rust"/>
                <a:ea typeface="Intro Rust"/>
                <a:cs typeface="Intro Rust"/>
                <a:sym typeface="Intro Rust"/>
              </a:rPr>
              <a:t> El Día de Adoración: </a:t>
            </a:r>
          </a:p>
          <a:p>
            <a:pPr algn="l">
              <a:lnSpc>
                <a:spcPts val="5061"/>
              </a:lnSpc>
              <a:spcBef>
                <a:spcPct val="0"/>
              </a:spcBef>
            </a:pPr>
            <a:r>
              <a:rPr lang="en-US" sz="3615">
                <a:solidFill>
                  <a:srgbClr val="F4EBE7"/>
                </a:solidFill>
                <a:latin typeface="Intro Rust"/>
                <a:ea typeface="Intro Rust"/>
                <a:cs typeface="Intro Rust"/>
                <a:sym typeface="Intro Rust"/>
              </a:rPr>
              <a:t>Un Cambio Impulsado por el Antisemitismo</a:t>
            </a:r>
          </a:p>
        </p:txBody>
      </p:sp>
      <p:sp>
        <p:nvSpPr>
          <p:cNvPr id="8" name="TextBox 8"/>
          <p:cNvSpPr txBox="1"/>
          <p:nvPr/>
        </p:nvSpPr>
        <p:spPr>
          <a:xfrm>
            <a:off x="0" y="9984740"/>
            <a:ext cx="2932090" cy="575945"/>
          </a:xfrm>
          <a:prstGeom prst="rect">
            <a:avLst/>
          </a:prstGeom>
        </p:spPr>
        <p:txBody>
          <a:bodyPr lIns="0" tIns="0" rIns="0" bIns="0" rtlCol="0" anchor="t">
            <a:spAutoFit/>
          </a:bodyPr>
          <a:lstStyle/>
          <a:p>
            <a:pPr algn="ctr">
              <a:lnSpc>
                <a:spcPts val="2380"/>
              </a:lnSpc>
            </a:pPr>
            <a:r>
              <a:rPr lang="en-US" sz="1700">
                <a:solidFill>
                  <a:srgbClr val="F4EBE7">
                    <a:alpha val="62745"/>
                  </a:srgbClr>
                </a:solidFill>
                <a:latin typeface="DM Sans"/>
                <a:ea typeface="DM Sans"/>
                <a:cs typeface="DM Sans"/>
                <a:sym typeface="DM Sans"/>
              </a:rPr>
              <a:t>recursos-biblicos.com</a:t>
            </a:r>
          </a:p>
          <a:p>
            <a:pPr algn="ctr">
              <a:lnSpc>
                <a:spcPts val="2380"/>
              </a:lnSpc>
            </a:pPr>
            <a:endParaRPr lang="en-US" sz="1700">
              <a:solidFill>
                <a:srgbClr val="F4EBE7">
                  <a:alpha val="62745"/>
                </a:srgbClr>
              </a:solidFill>
              <a:latin typeface="DM Sans"/>
              <a:ea typeface="DM Sans"/>
              <a:cs typeface="DM Sans"/>
              <a:sym typeface="DM San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EC1BB"/>
        </a:solidFill>
        <a:effectLst/>
      </p:bgPr>
    </p:bg>
    <p:spTree>
      <p:nvGrpSpPr>
        <p:cNvPr id="1" name=""/>
        <p:cNvGrpSpPr/>
        <p:nvPr/>
      </p:nvGrpSpPr>
      <p:grpSpPr>
        <a:xfrm>
          <a:off x="0" y="0"/>
          <a:ext cx="0" cy="0"/>
          <a:chOff x="0" y="0"/>
          <a:chExt cx="0" cy="0"/>
        </a:xfrm>
      </p:grpSpPr>
      <p:grpSp>
        <p:nvGrpSpPr>
          <p:cNvPr id="2" name="Group 2"/>
          <p:cNvGrpSpPr/>
          <p:nvPr/>
        </p:nvGrpSpPr>
        <p:grpSpPr>
          <a:xfrm>
            <a:off x="-327134" y="-331924"/>
            <a:ext cx="18942268" cy="3740360"/>
            <a:chOff x="0" y="0"/>
            <a:chExt cx="4988910" cy="985115"/>
          </a:xfrm>
        </p:grpSpPr>
        <p:sp>
          <p:nvSpPr>
            <p:cNvPr id="3" name="Freeform 3"/>
            <p:cNvSpPr/>
            <p:nvPr/>
          </p:nvSpPr>
          <p:spPr>
            <a:xfrm>
              <a:off x="0" y="0"/>
              <a:ext cx="4988910" cy="985115"/>
            </a:xfrm>
            <a:custGeom>
              <a:avLst/>
              <a:gdLst/>
              <a:ahLst/>
              <a:cxnLst/>
              <a:rect l="l" t="t" r="r" b="b"/>
              <a:pathLst>
                <a:path w="4988910" h="985115">
                  <a:moveTo>
                    <a:pt x="0" y="0"/>
                  </a:moveTo>
                  <a:lnTo>
                    <a:pt x="4988910" y="0"/>
                  </a:lnTo>
                  <a:lnTo>
                    <a:pt x="4988910" y="985115"/>
                  </a:lnTo>
                  <a:lnTo>
                    <a:pt x="0" y="985115"/>
                  </a:lnTo>
                  <a:close/>
                </a:path>
              </a:pathLst>
            </a:custGeom>
            <a:solidFill>
              <a:srgbClr val="B89F93"/>
            </a:solidFill>
          </p:spPr>
          <p:txBody>
            <a:bodyPr/>
            <a:lstStyle/>
            <a:p>
              <a:endParaRPr lang="es-MX"/>
            </a:p>
          </p:txBody>
        </p:sp>
        <p:sp>
          <p:nvSpPr>
            <p:cNvPr id="4" name="TextBox 4"/>
            <p:cNvSpPr txBox="1"/>
            <p:nvPr/>
          </p:nvSpPr>
          <p:spPr>
            <a:xfrm>
              <a:off x="0" y="-38100"/>
              <a:ext cx="4988910" cy="1023215"/>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0" y="4018872"/>
            <a:ext cx="8230329" cy="5486886"/>
          </a:xfrm>
          <a:custGeom>
            <a:avLst/>
            <a:gdLst/>
            <a:ahLst/>
            <a:cxnLst/>
            <a:rect l="l" t="t" r="r" b="b"/>
            <a:pathLst>
              <a:path w="8230329" h="5486886">
                <a:moveTo>
                  <a:pt x="0" y="0"/>
                </a:moveTo>
                <a:lnTo>
                  <a:pt x="8230329" y="0"/>
                </a:lnTo>
                <a:lnTo>
                  <a:pt x="8230329" y="5486886"/>
                </a:lnTo>
                <a:lnTo>
                  <a:pt x="0" y="5486886"/>
                </a:lnTo>
                <a:lnTo>
                  <a:pt x="0" y="0"/>
                </a:lnTo>
                <a:close/>
              </a:path>
            </a:pathLst>
          </a:custGeom>
          <a:blipFill>
            <a:blip r:embed="rId2"/>
            <a:stretch>
              <a:fillRect/>
            </a:stretch>
          </a:blipFill>
        </p:spPr>
        <p:txBody>
          <a:bodyPr/>
          <a:lstStyle/>
          <a:p>
            <a:endParaRPr lang="es-MX"/>
          </a:p>
        </p:txBody>
      </p:sp>
      <p:sp>
        <p:nvSpPr>
          <p:cNvPr id="6" name="TextBox 6"/>
          <p:cNvSpPr txBox="1"/>
          <p:nvPr/>
        </p:nvSpPr>
        <p:spPr>
          <a:xfrm>
            <a:off x="1339800" y="456371"/>
            <a:ext cx="15608401" cy="1020833"/>
          </a:xfrm>
          <a:prstGeom prst="rect">
            <a:avLst/>
          </a:prstGeom>
        </p:spPr>
        <p:txBody>
          <a:bodyPr lIns="0" tIns="0" rIns="0" bIns="0" rtlCol="0" anchor="t">
            <a:spAutoFit/>
          </a:bodyPr>
          <a:lstStyle/>
          <a:p>
            <a:pPr algn="ctr">
              <a:lnSpc>
                <a:spcPts val="8308"/>
              </a:lnSpc>
              <a:spcBef>
                <a:spcPct val="0"/>
              </a:spcBef>
            </a:pPr>
            <a:r>
              <a:rPr lang="en-US" sz="5934">
                <a:solidFill>
                  <a:srgbClr val="F4EBE7"/>
                </a:solidFill>
                <a:latin typeface="Intro Rust"/>
                <a:ea typeface="Intro Rust"/>
                <a:cs typeface="Intro Rust"/>
                <a:sym typeface="Intro Rust"/>
              </a:rPr>
              <a:t> La "Sinagoga de Satanás"</a:t>
            </a:r>
          </a:p>
        </p:txBody>
      </p:sp>
      <p:sp>
        <p:nvSpPr>
          <p:cNvPr id="7" name="TextBox 7"/>
          <p:cNvSpPr txBox="1"/>
          <p:nvPr/>
        </p:nvSpPr>
        <p:spPr>
          <a:xfrm>
            <a:off x="8518159" y="3584602"/>
            <a:ext cx="9421026" cy="6241126"/>
          </a:xfrm>
          <a:prstGeom prst="rect">
            <a:avLst/>
          </a:prstGeom>
        </p:spPr>
        <p:txBody>
          <a:bodyPr lIns="0" tIns="0" rIns="0" bIns="0" rtlCol="0" anchor="t">
            <a:spAutoFit/>
          </a:bodyPr>
          <a:lstStyle/>
          <a:p>
            <a:pPr algn="l">
              <a:lnSpc>
                <a:spcPts val="4988"/>
              </a:lnSpc>
            </a:pPr>
            <a:r>
              <a:rPr lang="en-US" sz="3218" spc="28">
                <a:solidFill>
                  <a:srgbClr val="3D332F"/>
                </a:solidFill>
                <a:latin typeface="DM Sans"/>
                <a:ea typeface="DM Sans"/>
                <a:cs typeface="DM Sans"/>
                <a:sym typeface="DM Sans"/>
              </a:rPr>
              <a:t>El Apocalipsis hace dos referencias a la "sinagoga de Satanás". La palabra sinagoga significa "congregación" y el mismo Apocalipsis llama a Satanás el "acusador" (12:10). Por lo tanto, una "sinagoga de Satanás" es una congregación de acusadores. Históricamente, se refiere a los judíos que, al oponerse al Evangelio, usaron las sinagogas para planear acusaciones contra los cristianos. El libro de Hechos confirma que esto fue así desde el principio.</a:t>
            </a:r>
          </a:p>
        </p:txBody>
      </p:sp>
      <p:sp>
        <p:nvSpPr>
          <p:cNvPr id="8" name="TextBox 8"/>
          <p:cNvSpPr txBox="1"/>
          <p:nvPr/>
        </p:nvSpPr>
        <p:spPr>
          <a:xfrm>
            <a:off x="1339800" y="1886434"/>
            <a:ext cx="15608401" cy="829697"/>
          </a:xfrm>
          <a:prstGeom prst="rect">
            <a:avLst/>
          </a:prstGeom>
        </p:spPr>
        <p:txBody>
          <a:bodyPr lIns="0" tIns="0" rIns="0" bIns="0" rtlCol="0" anchor="t">
            <a:spAutoFit/>
          </a:bodyPr>
          <a:lstStyle/>
          <a:p>
            <a:pPr algn="ctr">
              <a:lnSpc>
                <a:spcPts val="6768"/>
              </a:lnSpc>
              <a:spcBef>
                <a:spcPct val="0"/>
              </a:spcBef>
            </a:pPr>
            <a:r>
              <a:rPr lang="en-US" sz="4834">
                <a:solidFill>
                  <a:srgbClr val="F4EBE7"/>
                </a:solidFill>
                <a:latin typeface="DM Sans"/>
                <a:ea typeface="DM Sans"/>
                <a:cs typeface="DM Sans"/>
                <a:sym typeface="DM Sans"/>
              </a:rPr>
              <a:t>El Origen de una Congregación de Acusadores</a:t>
            </a:r>
          </a:p>
        </p:txBody>
      </p:sp>
      <p:sp>
        <p:nvSpPr>
          <p:cNvPr id="9" name="TextBox 9"/>
          <p:cNvSpPr txBox="1"/>
          <p:nvPr/>
        </p:nvSpPr>
        <p:spPr>
          <a:xfrm>
            <a:off x="223632" y="9711055"/>
            <a:ext cx="2932090" cy="575945"/>
          </a:xfrm>
          <a:prstGeom prst="rect">
            <a:avLst/>
          </a:prstGeom>
        </p:spPr>
        <p:txBody>
          <a:bodyPr lIns="0" tIns="0" rIns="0" bIns="0" rtlCol="0" anchor="t">
            <a:spAutoFit/>
          </a:bodyPr>
          <a:lstStyle/>
          <a:p>
            <a:pPr algn="ctr">
              <a:lnSpc>
                <a:spcPts val="2380"/>
              </a:lnSpc>
            </a:pPr>
            <a:r>
              <a:rPr lang="en-US" sz="1700">
                <a:solidFill>
                  <a:srgbClr val="F4EBE7">
                    <a:alpha val="62745"/>
                  </a:srgbClr>
                </a:solidFill>
                <a:latin typeface="DM Sans"/>
                <a:ea typeface="DM Sans"/>
                <a:cs typeface="DM Sans"/>
                <a:sym typeface="DM Sans"/>
              </a:rPr>
              <a:t>recursos-biblicos.com</a:t>
            </a:r>
          </a:p>
          <a:p>
            <a:pPr algn="ctr">
              <a:lnSpc>
                <a:spcPts val="2380"/>
              </a:lnSpc>
            </a:pPr>
            <a:endParaRPr lang="en-US" sz="1700">
              <a:solidFill>
                <a:srgbClr val="F4EBE7">
                  <a:alpha val="62745"/>
                </a:srgbClr>
              </a:solidFill>
              <a:latin typeface="DM Sans"/>
              <a:ea typeface="DM Sans"/>
              <a:cs typeface="DM Sans"/>
              <a:sym typeface="DM San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EC1BB"/>
        </a:solidFill>
        <a:effectLst/>
      </p:bgPr>
    </p:bg>
    <p:spTree>
      <p:nvGrpSpPr>
        <p:cNvPr id="1" name=""/>
        <p:cNvGrpSpPr/>
        <p:nvPr/>
      </p:nvGrpSpPr>
      <p:grpSpPr>
        <a:xfrm>
          <a:off x="0" y="0"/>
          <a:ext cx="0" cy="0"/>
          <a:chOff x="0" y="0"/>
          <a:chExt cx="0" cy="0"/>
        </a:xfrm>
      </p:grpSpPr>
      <p:grpSp>
        <p:nvGrpSpPr>
          <p:cNvPr id="2" name="Group 2"/>
          <p:cNvGrpSpPr/>
          <p:nvPr/>
        </p:nvGrpSpPr>
        <p:grpSpPr>
          <a:xfrm>
            <a:off x="-327134" y="-331924"/>
            <a:ext cx="9471134" cy="3740360"/>
            <a:chOff x="0" y="0"/>
            <a:chExt cx="2494455" cy="985115"/>
          </a:xfrm>
        </p:grpSpPr>
        <p:sp>
          <p:nvSpPr>
            <p:cNvPr id="3" name="Freeform 3"/>
            <p:cNvSpPr/>
            <p:nvPr/>
          </p:nvSpPr>
          <p:spPr>
            <a:xfrm>
              <a:off x="0" y="0"/>
              <a:ext cx="2494455" cy="985115"/>
            </a:xfrm>
            <a:custGeom>
              <a:avLst/>
              <a:gdLst/>
              <a:ahLst/>
              <a:cxnLst/>
              <a:rect l="l" t="t" r="r" b="b"/>
              <a:pathLst>
                <a:path w="2494455" h="985115">
                  <a:moveTo>
                    <a:pt x="0" y="0"/>
                  </a:moveTo>
                  <a:lnTo>
                    <a:pt x="2494455" y="0"/>
                  </a:lnTo>
                  <a:lnTo>
                    <a:pt x="2494455" y="985115"/>
                  </a:lnTo>
                  <a:lnTo>
                    <a:pt x="0" y="985115"/>
                  </a:lnTo>
                  <a:close/>
                </a:path>
              </a:pathLst>
            </a:custGeom>
            <a:solidFill>
              <a:srgbClr val="B89F93"/>
            </a:solidFill>
          </p:spPr>
          <p:txBody>
            <a:bodyPr/>
            <a:lstStyle/>
            <a:p>
              <a:endParaRPr lang="es-MX"/>
            </a:p>
          </p:txBody>
        </p:sp>
        <p:sp>
          <p:nvSpPr>
            <p:cNvPr id="4" name="TextBox 4"/>
            <p:cNvSpPr txBox="1"/>
            <p:nvPr/>
          </p:nvSpPr>
          <p:spPr>
            <a:xfrm>
              <a:off x="0" y="-38100"/>
              <a:ext cx="2494455" cy="1023215"/>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9144000" y="0"/>
            <a:ext cx="9462299" cy="10609877"/>
          </a:xfrm>
          <a:custGeom>
            <a:avLst/>
            <a:gdLst/>
            <a:ahLst/>
            <a:cxnLst/>
            <a:rect l="l" t="t" r="r" b="b"/>
            <a:pathLst>
              <a:path w="9462299" h="10609877">
                <a:moveTo>
                  <a:pt x="0" y="0"/>
                </a:moveTo>
                <a:lnTo>
                  <a:pt x="9462299" y="0"/>
                </a:lnTo>
                <a:lnTo>
                  <a:pt x="9462299" y="10609877"/>
                </a:lnTo>
                <a:lnTo>
                  <a:pt x="0" y="10609877"/>
                </a:lnTo>
                <a:lnTo>
                  <a:pt x="0" y="0"/>
                </a:lnTo>
                <a:close/>
              </a:path>
            </a:pathLst>
          </a:custGeom>
          <a:blipFill>
            <a:blip r:embed="rId2"/>
            <a:stretch>
              <a:fillRect l="-808" t="-20132" r="-2954" b="-18762"/>
            </a:stretch>
          </a:blipFill>
        </p:spPr>
        <p:txBody>
          <a:bodyPr/>
          <a:lstStyle/>
          <a:p>
            <a:endParaRPr lang="es-MX"/>
          </a:p>
        </p:txBody>
      </p:sp>
      <p:sp>
        <p:nvSpPr>
          <p:cNvPr id="6" name="TextBox 6"/>
          <p:cNvSpPr txBox="1"/>
          <p:nvPr/>
        </p:nvSpPr>
        <p:spPr>
          <a:xfrm>
            <a:off x="721207" y="501331"/>
            <a:ext cx="8115300" cy="2544197"/>
          </a:xfrm>
          <a:prstGeom prst="rect">
            <a:avLst/>
          </a:prstGeom>
        </p:spPr>
        <p:txBody>
          <a:bodyPr lIns="0" tIns="0" rIns="0" bIns="0" rtlCol="0" anchor="t">
            <a:spAutoFit/>
          </a:bodyPr>
          <a:lstStyle/>
          <a:p>
            <a:pPr algn="l">
              <a:lnSpc>
                <a:spcPts val="6768"/>
              </a:lnSpc>
              <a:spcBef>
                <a:spcPct val="0"/>
              </a:spcBef>
            </a:pPr>
            <a:r>
              <a:rPr lang="en-US" sz="4834">
                <a:solidFill>
                  <a:srgbClr val="F4EBE7"/>
                </a:solidFill>
                <a:latin typeface="Intro Rust"/>
                <a:ea typeface="Intro Rust"/>
                <a:cs typeface="Intro Rust"/>
                <a:sym typeface="Intro Rust"/>
              </a:rPr>
              <a:t> El Resurgimiento de la "Sinagoga de Satanás"</a:t>
            </a:r>
          </a:p>
        </p:txBody>
      </p:sp>
      <p:sp>
        <p:nvSpPr>
          <p:cNvPr id="7" name="TextBox 7"/>
          <p:cNvSpPr txBox="1"/>
          <p:nvPr/>
        </p:nvSpPr>
        <p:spPr>
          <a:xfrm>
            <a:off x="356439" y="3614510"/>
            <a:ext cx="7988732" cy="6399479"/>
          </a:xfrm>
          <a:prstGeom prst="rect">
            <a:avLst/>
          </a:prstGeom>
        </p:spPr>
        <p:txBody>
          <a:bodyPr lIns="0" tIns="0" rIns="0" bIns="0" rtlCol="0" anchor="t">
            <a:spAutoFit/>
          </a:bodyPr>
          <a:lstStyle/>
          <a:p>
            <a:pPr algn="l">
              <a:lnSpc>
                <a:spcPts val="4266"/>
              </a:lnSpc>
            </a:pPr>
            <a:r>
              <a:rPr lang="en-US" sz="2752" spc="24" dirty="0" err="1">
                <a:solidFill>
                  <a:srgbClr val="3D332F"/>
                </a:solidFill>
                <a:latin typeface="DM Sans"/>
                <a:ea typeface="DM Sans"/>
                <a:cs typeface="DM Sans"/>
                <a:sym typeface="DM Sans"/>
              </a:rPr>
              <a:t>Según</a:t>
            </a:r>
            <a:r>
              <a:rPr lang="en-US" sz="2752" spc="24" dirty="0">
                <a:solidFill>
                  <a:srgbClr val="3D332F"/>
                </a:solidFill>
                <a:latin typeface="DM Sans"/>
                <a:ea typeface="DM Sans"/>
                <a:cs typeface="DM Sans"/>
                <a:sym typeface="DM Sans"/>
              </a:rPr>
              <a:t> la </a:t>
            </a:r>
            <a:r>
              <a:rPr lang="en-US" sz="2752" spc="24" dirty="0" err="1">
                <a:solidFill>
                  <a:srgbClr val="3D332F"/>
                </a:solidFill>
                <a:latin typeface="DM Sans"/>
                <a:ea typeface="DM Sans"/>
                <a:cs typeface="DM Sans"/>
                <a:sym typeface="DM Sans"/>
              </a:rPr>
              <a:t>profecía</a:t>
            </a:r>
            <a:r>
              <a:rPr lang="en-US" sz="2752" spc="24" dirty="0">
                <a:solidFill>
                  <a:srgbClr val="3D332F"/>
                </a:solidFill>
                <a:latin typeface="DM Sans"/>
                <a:ea typeface="DM Sans"/>
                <a:cs typeface="DM Sans"/>
                <a:sym typeface="DM Sans"/>
              </a:rPr>
              <a:t>, </a:t>
            </a:r>
            <a:r>
              <a:rPr lang="en-US" sz="2752" spc="24" dirty="0" err="1">
                <a:solidFill>
                  <a:srgbClr val="3D332F"/>
                </a:solidFill>
                <a:latin typeface="DM Sans"/>
                <a:ea typeface="DM Sans"/>
                <a:cs typeface="DM Sans"/>
                <a:sym typeface="DM Sans"/>
              </a:rPr>
              <a:t>el</a:t>
            </a:r>
            <a:r>
              <a:rPr lang="en-US" sz="2752" spc="24" dirty="0">
                <a:solidFill>
                  <a:srgbClr val="3D332F"/>
                </a:solidFill>
                <a:latin typeface="DM Sans"/>
                <a:ea typeface="DM Sans"/>
                <a:cs typeface="DM Sans"/>
                <a:sym typeface="DM Sans"/>
              </a:rPr>
              <a:t> </a:t>
            </a:r>
            <a:r>
              <a:rPr lang="en-US" sz="2752" spc="24" dirty="0" err="1">
                <a:solidFill>
                  <a:srgbClr val="3D332F"/>
                </a:solidFill>
                <a:latin typeface="DM Sans"/>
                <a:ea typeface="DM Sans"/>
                <a:cs typeface="DM Sans"/>
                <a:sym typeface="DM Sans"/>
              </a:rPr>
              <a:t>grupo</a:t>
            </a:r>
            <a:r>
              <a:rPr lang="en-US" sz="2752" spc="24" dirty="0">
                <a:solidFill>
                  <a:srgbClr val="3D332F"/>
                </a:solidFill>
                <a:latin typeface="DM Sans"/>
                <a:ea typeface="DM Sans"/>
                <a:cs typeface="DM Sans"/>
                <a:sym typeface="DM Sans"/>
              </a:rPr>
              <a:t> de </a:t>
            </a:r>
            <a:r>
              <a:rPr lang="en-US" sz="2752" spc="24" dirty="0" err="1">
                <a:solidFill>
                  <a:srgbClr val="3D332F"/>
                </a:solidFill>
                <a:latin typeface="DM Sans"/>
                <a:ea typeface="DM Sans"/>
                <a:cs typeface="DM Sans"/>
                <a:sym typeface="DM Sans"/>
              </a:rPr>
              <a:t>acusadores</a:t>
            </a:r>
            <a:r>
              <a:rPr lang="en-US" sz="2752" spc="24" dirty="0">
                <a:solidFill>
                  <a:srgbClr val="3D332F"/>
                </a:solidFill>
                <a:latin typeface="DM Sans"/>
                <a:ea typeface="DM Sans"/>
                <a:cs typeface="DM Sans"/>
                <a:sym typeface="DM Sans"/>
              </a:rPr>
              <a:t> </a:t>
            </a:r>
            <a:r>
              <a:rPr lang="en-US" sz="2752" spc="24" dirty="0" err="1">
                <a:solidFill>
                  <a:srgbClr val="3D332F"/>
                </a:solidFill>
                <a:latin typeface="DM Sans"/>
                <a:ea typeface="DM Sans"/>
                <a:cs typeface="DM Sans"/>
                <a:sym typeface="DM Sans"/>
              </a:rPr>
              <a:t>regresará</a:t>
            </a:r>
            <a:r>
              <a:rPr lang="en-US" sz="2752" spc="24" dirty="0">
                <a:solidFill>
                  <a:srgbClr val="3D332F"/>
                </a:solidFill>
                <a:latin typeface="DM Sans"/>
                <a:ea typeface="DM Sans"/>
                <a:cs typeface="DM Sans"/>
                <a:sym typeface="DM Sans"/>
              </a:rPr>
              <a:t> </a:t>
            </a:r>
            <a:r>
              <a:rPr lang="en-US" sz="2752" spc="24" dirty="0" err="1">
                <a:solidFill>
                  <a:srgbClr val="3D332F"/>
                </a:solidFill>
                <a:latin typeface="DM Sans"/>
                <a:ea typeface="DM Sans"/>
                <a:cs typeface="DM Sans"/>
                <a:sym typeface="DM Sans"/>
              </a:rPr>
              <a:t>en</a:t>
            </a:r>
            <a:r>
              <a:rPr lang="en-US" sz="2752" spc="24" dirty="0">
                <a:solidFill>
                  <a:srgbClr val="3D332F"/>
                </a:solidFill>
                <a:latin typeface="DM Sans"/>
                <a:ea typeface="DM Sans"/>
                <a:cs typeface="DM Sans"/>
                <a:sym typeface="DM Sans"/>
              </a:rPr>
              <a:t> </a:t>
            </a:r>
            <a:r>
              <a:rPr lang="en-US" sz="2752" spc="24" dirty="0" err="1">
                <a:solidFill>
                  <a:srgbClr val="3D332F"/>
                </a:solidFill>
                <a:latin typeface="DM Sans"/>
                <a:ea typeface="DM Sans"/>
                <a:cs typeface="DM Sans"/>
                <a:sym typeface="DM Sans"/>
              </a:rPr>
              <a:t>los</a:t>
            </a:r>
            <a:r>
              <a:rPr lang="en-US" sz="2752" spc="24" dirty="0">
                <a:solidFill>
                  <a:srgbClr val="3D332F"/>
                </a:solidFill>
                <a:latin typeface="DM Sans"/>
                <a:ea typeface="DM Sans"/>
                <a:cs typeface="DM Sans"/>
                <a:sym typeface="DM Sans"/>
              </a:rPr>
              <a:t> días finales. Ellen G. White </a:t>
            </a:r>
            <a:r>
              <a:rPr lang="en-US" sz="2752" spc="24" dirty="0" err="1">
                <a:solidFill>
                  <a:srgbClr val="3D332F"/>
                </a:solidFill>
                <a:latin typeface="DM Sans"/>
                <a:ea typeface="DM Sans"/>
                <a:cs typeface="DM Sans"/>
                <a:sym typeface="DM Sans"/>
              </a:rPr>
              <a:t>afirma</a:t>
            </a:r>
            <a:r>
              <a:rPr lang="en-US" sz="2752" spc="24" dirty="0">
                <a:solidFill>
                  <a:srgbClr val="3D332F"/>
                </a:solidFill>
                <a:latin typeface="DM Sans"/>
                <a:ea typeface="DM Sans"/>
                <a:cs typeface="DM Sans"/>
                <a:sym typeface="DM Sans"/>
              </a:rPr>
              <a:t> que </a:t>
            </a:r>
            <a:r>
              <a:rPr lang="en-US" sz="2752" spc="24" dirty="0" err="1">
                <a:solidFill>
                  <a:srgbClr val="3D332F"/>
                </a:solidFill>
                <a:latin typeface="DM Sans"/>
                <a:ea typeface="DM Sans"/>
                <a:cs typeface="DM Sans"/>
                <a:sym typeface="DM Sans"/>
              </a:rPr>
              <a:t>apóstatas</a:t>
            </a:r>
            <a:r>
              <a:rPr lang="en-US" sz="2752" spc="24" dirty="0">
                <a:solidFill>
                  <a:srgbClr val="3D332F"/>
                </a:solidFill>
                <a:latin typeface="DM Sans"/>
                <a:ea typeface="DM Sans"/>
                <a:cs typeface="DM Sans"/>
                <a:sym typeface="DM Sans"/>
              </a:rPr>
              <a:t> </a:t>
            </a:r>
            <a:r>
              <a:rPr lang="en-US" sz="2752" spc="24" dirty="0" err="1">
                <a:solidFill>
                  <a:srgbClr val="3D332F"/>
                </a:solidFill>
                <a:latin typeface="DM Sans"/>
                <a:ea typeface="DM Sans"/>
                <a:cs typeface="DM Sans"/>
                <a:sym typeface="DM Sans"/>
              </a:rPr>
              <a:t>manifestarán</a:t>
            </a:r>
            <a:r>
              <a:rPr lang="en-US" sz="2752" spc="24" dirty="0">
                <a:solidFill>
                  <a:srgbClr val="3D332F"/>
                </a:solidFill>
                <a:latin typeface="DM Sans"/>
                <a:ea typeface="DM Sans"/>
                <a:cs typeface="DM Sans"/>
                <a:sym typeface="DM Sans"/>
              </a:rPr>
              <a:t> "la </a:t>
            </a:r>
            <a:r>
              <a:rPr lang="en-US" sz="2752" spc="24" dirty="0" err="1">
                <a:solidFill>
                  <a:srgbClr val="3D332F"/>
                </a:solidFill>
                <a:latin typeface="DM Sans"/>
                <a:ea typeface="DM Sans"/>
                <a:cs typeface="DM Sans"/>
                <a:sym typeface="DM Sans"/>
              </a:rPr>
              <a:t>más</a:t>
            </a:r>
            <a:r>
              <a:rPr lang="en-US" sz="2752" spc="24" dirty="0">
                <a:solidFill>
                  <a:srgbClr val="3D332F"/>
                </a:solidFill>
                <a:latin typeface="DM Sans"/>
                <a:ea typeface="DM Sans"/>
                <a:cs typeface="DM Sans"/>
                <a:sym typeface="DM Sans"/>
              </a:rPr>
              <a:t> </a:t>
            </a:r>
            <a:r>
              <a:rPr lang="en-US" sz="2752" spc="24" dirty="0" err="1">
                <a:solidFill>
                  <a:srgbClr val="3D332F"/>
                </a:solidFill>
                <a:latin typeface="DM Sans"/>
                <a:ea typeface="DM Sans"/>
                <a:cs typeface="DM Sans"/>
                <a:sym typeface="DM Sans"/>
              </a:rPr>
              <a:t>enconada</a:t>
            </a:r>
            <a:r>
              <a:rPr lang="en-US" sz="2752" spc="24" dirty="0">
                <a:solidFill>
                  <a:srgbClr val="3D332F"/>
                </a:solidFill>
                <a:latin typeface="DM Sans"/>
                <a:ea typeface="DM Sans"/>
                <a:cs typeface="DM Sans"/>
                <a:sym typeface="DM Sans"/>
              </a:rPr>
              <a:t> </a:t>
            </a:r>
            <a:r>
              <a:rPr lang="en-US" sz="2752" spc="24" dirty="0" err="1">
                <a:solidFill>
                  <a:srgbClr val="3D332F"/>
                </a:solidFill>
                <a:latin typeface="DM Sans"/>
                <a:ea typeface="DM Sans"/>
                <a:cs typeface="DM Sans"/>
                <a:sym typeface="DM Sans"/>
              </a:rPr>
              <a:t>enemistad</a:t>
            </a:r>
            <a:r>
              <a:rPr lang="en-US" sz="2752" spc="24" dirty="0">
                <a:solidFill>
                  <a:srgbClr val="3D332F"/>
                </a:solidFill>
                <a:latin typeface="DM Sans"/>
                <a:ea typeface="DM Sans"/>
                <a:cs typeface="DM Sans"/>
                <a:sym typeface="DM Sans"/>
              </a:rPr>
              <a:t>, </a:t>
            </a:r>
            <a:r>
              <a:rPr lang="en-US" sz="2752" spc="24" dirty="0" err="1">
                <a:solidFill>
                  <a:srgbClr val="3D332F"/>
                </a:solidFill>
                <a:latin typeface="DM Sans"/>
                <a:ea typeface="DM Sans"/>
                <a:cs typeface="DM Sans"/>
                <a:sym typeface="DM Sans"/>
              </a:rPr>
              <a:t>haciendo</a:t>
            </a:r>
            <a:r>
              <a:rPr lang="en-US" sz="2752" spc="24" dirty="0">
                <a:solidFill>
                  <a:srgbClr val="3D332F"/>
                </a:solidFill>
                <a:latin typeface="DM Sans"/>
                <a:ea typeface="DM Sans"/>
                <a:cs typeface="DM Sans"/>
                <a:sym typeface="DM Sans"/>
              </a:rPr>
              <a:t> </a:t>
            </a:r>
            <a:r>
              <a:rPr lang="en-US" sz="2752" spc="24" dirty="0" err="1">
                <a:solidFill>
                  <a:srgbClr val="3D332F"/>
                </a:solidFill>
                <a:latin typeface="DM Sans"/>
                <a:ea typeface="DM Sans"/>
                <a:cs typeface="DM Sans"/>
                <a:sym typeface="DM Sans"/>
              </a:rPr>
              <a:t>todo</a:t>
            </a:r>
            <a:r>
              <a:rPr lang="en-US" sz="2752" spc="24" dirty="0">
                <a:solidFill>
                  <a:srgbClr val="3D332F"/>
                </a:solidFill>
                <a:latin typeface="DM Sans"/>
                <a:ea typeface="DM Sans"/>
                <a:cs typeface="DM Sans"/>
                <a:sym typeface="DM Sans"/>
              </a:rPr>
              <a:t> lo </a:t>
            </a:r>
            <a:r>
              <a:rPr lang="en-US" sz="2752" spc="24" dirty="0" err="1">
                <a:solidFill>
                  <a:srgbClr val="3D332F"/>
                </a:solidFill>
                <a:latin typeface="DM Sans"/>
                <a:ea typeface="DM Sans"/>
                <a:cs typeface="DM Sans"/>
                <a:sym typeface="DM Sans"/>
              </a:rPr>
              <a:t>posible</a:t>
            </a:r>
            <a:r>
              <a:rPr lang="en-US" sz="2752" spc="24" dirty="0">
                <a:solidFill>
                  <a:srgbClr val="3D332F"/>
                </a:solidFill>
                <a:latin typeface="DM Sans"/>
                <a:ea typeface="DM Sans"/>
                <a:cs typeface="DM Sans"/>
                <a:sym typeface="DM Sans"/>
              </a:rPr>
              <a:t> </a:t>
            </a:r>
            <a:r>
              <a:rPr lang="en-US" sz="2752" spc="24" dirty="0" err="1">
                <a:solidFill>
                  <a:srgbClr val="3D332F"/>
                </a:solidFill>
                <a:latin typeface="DM Sans"/>
                <a:ea typeface="DM Sans"/>
                <a:cs typeface="DM Sans"/>
                <a:sym typeface="DM Sans"/>
              </a:rPr>
              <a:t>por</a:t>
            </a:r>
            <a:r>
              <a:rPr lang="en-US" sz="2752" spc="24" dirty="0">
                <a:solidFill>
                  <a:srgbClr val="3D332F"/>
                </a:solidFill>
                <a:latin typeface="DM Sans"/>
                <a:ea typeface="DM Sans"/>
                <a:cs typeface="DM Sans"/>
                <a:sym typeface="DM Sans"/>
              </a:rPr>
              <a:t> </a:t>
            </a:r>
            <a:r>
              <a:rPr lang="en-US" sz="2752" spc="24" dirty="0" err="1">
                <a:solidFill>
                  <a:srgbClr val="3D332F"/>
                </a:solidFill>
                <a:latin typeface="DM Sans"/>
                <a:ea typeface="DM Sans"/>
                <a:cs typeface="DM Sans"/>
                <a:sym typeface="DM Sans"/>
              </a:rPr>
              <a:t>oprimir</a:t>
            </a:r>
            <a:r>
              <a:rPr lang="en-US" sz="2752" spc="24" dirty="0">
                <a:solidFill>
                  <a:srgbClr val="3D332F"/>
                </a:solidFill>
                <a:latin typeface="DM Sans"/>
                <a:ea typeface="DM Sans"/>
                <a:cs typeface="DM Sans"/>
                <a:sym typeface="DM Sans"/>
              </a:rPr>
              <a:t> y </a:t>
            </a:r>
            <a:r>
              <a:rPr lang="en-US" sz="2752" spc="24" dirty="0" err="1">
                <a:solidFill>
                  <a:srgbClr val="3D332F"/>
                </a:solidFill>
                <a:latin typeface="DM Sans"/>
                <a:ea typeface="DM Sans"/>
                <a:cs typeface="DM Sans"/>
                <a:sym typeface="DM Sans"/>
              </a:rPr>
              <a:t>calumniar</a:t>
            </a:r>
            <a:r>
              <a:rPr lang="en-US" sz="2752" spc="24" dirty="0">
                <a:solidFill>
                  <a:srgbClr val="3D332F"/>
                </a:solidFill>
                <a:latin typeface="DM Sans"/>
                <a:ea typeface="DM Sans"/>
                <a:cs typeface="DM Sans"/>
                <a:sym typeface="DM Sans"/>
              </a:rPr>
              <a:t> a sus </a:t>
            </a:r>
            <a:r>
              <a:rPr lang="en-US" sz="2752" spc="24" dirty="0" err="1">
                <a:solidFill>
                  <a:srgbClr val="3D332F"/>
                </a:solidFill>
                <a:latin typeface="DM Sans"/>
                <a:ea typeface="DM Sans"/>
                <a:cs typeface="DM Sans"/>
                <a:sym typeface="DM Sans"/>
              </a:rPr>
              <a:t>antiguos</a:t>
            </a:r>
            <a:r>
              <a:rPr lang="en-US" sz="2752" spc="24" dirty="0">
                <a:solidFill>
                  <a:srgbClr val="3D332F"/>
                </a:solidFill>
                <a:latin typeface="DM Sans"/>
                <a:ea typeface="DM Sans"/>
                <a:cs typeface="DM Sans"/>
                <a:sym typeface="DM Sans"/>
              </a:rPr>
              <a:t> </a:t>
            </a:r>
            <a:r>
              <a:rPr lang="en-US" sz="2752" spc="24" dirty="0" err="1">
                <a:solidFill>
                  <a:srgbClr val="3D332F"/>
                </a:solidFill>
                <a:latin typeface="DM Sans"/>
                <a:ea typeface="DM Sans"/>
                <a:cs typeface="DM Sans"/>
                <a:sym typeface="DM Sans"/>
              </a:rPr>
              <a:t>hermanos</a:t>
            </a:r>
            <a:r>
              <a:rPr lang="en-US" sz="2752" spc="24" dirty="0">
                <a:solidFill>
                  <a:srgbClr val="3D332F"/>
                </a:solidFill>
                <a:latin typeface="DM Sans"/>
                <a:ea typeface="DM Sans"/>
                <a:cs typeface="DM Sans"/>
                <a:sym typeface="DM Sans"/>
              </a:rPr>
              <a:t>". </a:t>
            </a:r>
            <a:r>
              <a:rPr lang="en-US" sz="2752" spc="24" dirty="0" err="1">
                <a:solidFill>
                  <a:srgbClr val="3D332F"/>
                </a:solidFill>
                <a:latin typeface="DM Sans"/>
                <a:ea typeface="DM Sans"/>
                <a:cs typeface="DM Sans"/>
                <a:sym typeface="DM Sans"/>
              </a:rPr>
              <a:t>Serán</a:t>
            </a:r>
            <a:r>
              <a:rPr lang="en-US" sz="2752" spc="24" dirty="0">
                <a:solidFill>
                  <a:srgbClr val="3D332F"/>
                </a:solidFill>
                <a:latin typeface="DM Sans"/>
                <a:ea typeface="DM Sans"/>
                <a:cs typeface="DM Sans"/>
                <a:sym typeface="DM Sans"/>
              </a:rPr>
              <a:t> </a:t>
            </a:r>
            <a:r>
              <a:rPr lang="en-US" sz="2752" spc="24" dirty="0" err="1">
                <a:solidFill>
                  <a:srgbClr val="3D332F"/>
                </a:solidFill>
                <a:latin typeface="DM Sans"/>
                <a:ea typeface="DM Sans"/>
                <a:cs typeface="DM Sans"/>
                <a:sym typeface="DM Sans"/>
              </a:rPr>
              <a:t>los</a:t>
            </a:r>
            <a:r>
              <a:rPr lang="en-US" sz="2752" spc="24" dirty="0">
                <a:solidFill>
                  <a:srgbClr val="3D332F"/>
                </a:solidFill>
                <a:latin typeface="DM Sans"/>
                <a:ea typeface="DM Sans"/>
                <a:cs typeface="DM Sans"/>
                <a:sym typeface="DM Sans"/>
              </a:rPr>
              <a:t> </a:t>
            </a:r>
            <a:r>
              <a:rPr lang="en-US" sz="2752" spc="24" dirty="0" err="1">
                <a:solidFill>
                  <a:srgbClr val="3D332F"/>
                </a:solidFill>
                <a:latin typeface="DM Sans"/>
                <a:ea typeface="DM Sans"/>
                <a:cs typeface="DM Sans"/>
                <a:sym typeface="DM Sans"/>
              </a:rPr>
              <a:t>agentes</a:t>
            </a:r>
            <a:r>
              <a:rPr lang="en-US" sz="2752" spc="24" dirty="0">
                <a:solidFill>
                  <a:srgbClr val="3D332F"/>
                </a:solidFill>
                <a:latin typeface="DM Sans"/>
                <a:ea typeface="DM Sans"/>
                <a:cs typeface="DM Sans"/>
                <a:sym typeface="DM Sans"/>
              </a:rPr>
              <a:t> </a:t>
            </a:r>
            <a:r>
              <a:rPr lang="en-US" sz="2752" spc="24" dirty="0" err="1">
                <a:solidFill>
                  <a:srgbClr val="3D332F"/>
                </a:solidFill>
                <a:latin typeface="DM Sans"/>
                <a:ea typeface="DM Sans"/>
                <a:cs typeface="DM Sans"/>
                <a:sym typeface="DM Sans"/>
              </a:rPr>
              <a:t>más</a:t>
            </a:r>
            <a:r>
              <a:rPr lang="en-US" sz="2752" spc="24" dirty="0">
                <a:solidFill>
                  <a:srgbClr val="3D332F"/>
                </a:solidFill>
                <a:latin typeface="DM Sans"/>
                <a:ea typeface="DM Sans"/>
                <a:cs typeface="DM Sans"/>
                <a:sym typeface="DM Sans"/>
              </a:rPr>
              <a:t> </a:t>
            </a:r>
            <a:r>
              <a:rPr lang="en-US" sz="2752" spc="24" dirty="0" err="1">
                <a:solidFill>
                  <a:srgbClr val="3D332F"/>
                </a:solidFill>
                <a:latin typeface="DM Sans"/>
                <a:ea typeface="DM Sans"/>
                <a:cs typeface="DM Sans"/>
                <a:sym typeface="DM Sans"/>
              </a:rPr>
              <a:t>activos</a:t>
            </a:r>
            <a:r>
              <a:rPr lang="en-US" sz="2752" spc="24" dirty="0">
                <a:solidFill>
                  <a:srgbClr val="3D332F"/>
                </a:solidFill>
                <a:latin typeface="DM Sans"/>
                <a:ea typeface="DM Sans"/>
                <a:cs typeface="DM Sans"/>
                <a:sym typeface="DM Sans"/>
              </a:rPr>
              <a:t> de </a:t>
            </a:r>
            <a:r>
              <a:rPr lang="en-US" sz="2752" spc="24" dirty="0" err="1">
                <a:solidFill>
                  <a:srgbClr val="3D332F"/>
                </a:solidFill>
                <a:latin typeface="DM Sans"/>
                <a:ea typeface="DM Sans"/>
                <a:cs typeface="DM Sans"/>
                <a:sym typeface="DM Sans"/>
              </a:rPr>
              <a:t>Satanás</a:t>
            </a:r>
            <a:r>
              <a:rPr lang="en-US" sz="2752" spc="24" dirty="0">
                <a:solidFill>
                  <a:srgbClr val="3D332F"/>
                </a:solidFill>
                <a:latin typeface="DM Sans"/>
                <a:ea typeface="DM Sans"/>
                <a:cs typeface="DM Sans"/>
                <a:sym typeface="DM Sans"/>
              </a:rPr>
              <a:t> para "</a:t>
            </a:r>
            <a:r>
              <a:rPr lang="en-US" sz="2752" spc="24" dirty="0" err="1">
                <a:solidFill>
                  <a:srgbClr val="3D332F"/>
                </a:solidFill>
                <a:latin typeface="DM Sans"/>
                <a:ea typeface="DM Sans"/>
                <a:cs typeface="DM Sans"/>
                <a:sym typeface="DM Sans"/>
              </a:rPr>
              <a:t>representarlos</a:t>
            </a:r>
            <a:r>
              <a:rPr lang="en-US" sz="2752" spc="24" dirty="0">
                <a:solidFill>
                  <a:srgbClr val="3D332F"/>
                </a:solidFill>
                <a:latin typeface="DM Sans"/>
                <a:ea typeface="DM Sans"/>
                <a:cs typeface="DM Sans"/>
                <a:sym typeface="DM Sans"/>
              </a:rPr>
              <a:t> </a:t>
            </a:r>
            <a:r>
              <a:rPr lang="en-US" sz="2752" spc="24" dirty="0" err="1">
                <a:solidFill>
                  <a:srgbClr val="3D332F"/>
                </a:solidFill>
                <a:latin typeface="DM Sans"/>
                <a:ea typeface="DM Sans"/>
                <a:cs typeface="DM Sans"/>
                <a:sym typeface="DM Sans"/>
              </a:rPr>
              <a:t>falsamente</a:t>
            </a:r>
            <a:r>
              <a:rPr lang="en-US" sz="2752" spc="24" dirty="0">
                <a:solidFill>
                  <a:srgbClr val="3D332F"/>
                </a:solidFill>
                <a:latin typeface="DM Sans"/>
                <a:ea typeface="DM Sans"/>
                <a:cs typeface="DM Sans"/>
                <a:sym typeface="DM Sans"/>
              </a:rPr>
              <a:t> y </a:t>
            </a:r>
            <a:r>
              <a:rPr lang="en-US" sz="2752" spc="24" dirty="0" err="1">
                <a:solidFill>
                  <a:srgbClr val="3D332F"/>
                </a:solidFill>
                <a:latin typeface="DM Sans"/>
                <a:ea typeface="DM Sans"/>
                <a:cs typeface="DM Sans"/>
                <a:sym typeface="DM Sans"/>
              </a:rPr>
              <a:t>acusarlos</a:t>
            </a:r>
            <a:r>
              <a:rPr lang="en-US" sz="2752" spc="24" dirty="0">
                <a:solidFill>
                  <a:srgbClr val="3D332F"/>
                </a:solidFill>
                <a:latin typeface="DM Sans"/>
                <a:ea typeface="DM Sans"/>
                <a:cs typeface="DM Sans"/>
                <a:sym typeface="DM Sans"/>
              </a:rPr>
              <a:t>" ante las </a:t>
            </a:r>
            <a:r>
              <a:rPr lang="en-US" sz="2752" spc="24" dirty="0" err="1">
                <a:solidFill>
                  <a:srgbClr val="3D332F"/>
                </a:solidFill>
                <a:latin typeface="DM Sans"/>
                <a:ea typeface="DM Sans"/>
                <a:cs typeface="DM Sans"/>
                <a:sym typeface="DM Sans"/>
              </a:rPr>
              <a:t>autoridades</a:t>
            </a:r>
            <a:r>
              <a:rPr lang="en-US" sz="2752" spc="24" dirty="0">
                <a:solidFill>
                  <a:srgbClr val="3D332F"/>
                </a:solidFill>
                <a:latin typeface="DM Sans"/>
                <a:ea typeface="DM Sans"/>
                <a:cs typeface="DM Sans"/>
                <a:sym typeface="DM Sans"/>
              </a:rPr>
              <a:t>. El </a:t>
            </a:r>
            <a:r>
              <a:rPr lang="en-US" sz="2752" spc="24" dirty="0" err="1">
                <a:solidFill>
                  <a:srgbClr val="3D332F"/>
                </a:solidFill>
                <a:latin typeface="DM Sans"/>
                <a:ea typeface="DM Sans"/>
                <a:cs typeface="DM Sans"/>
                <a:sym typeface="DM Sans"/>
              </a:rPr>
              <a:t>autor</a:t>
            </a:r>
            <a:r>
              <a:rPr lang="en-US" sz="2752" spc="24" dirty="0">
                <a:solidFill>
                  <a:srgbClr val="3D332F"/>
                </a:solidFill>
                <a:latin typeface="DM Sans"/>
                <a:ea typeface="DM Sans"/>
                <a:cs typeface="DM Sans"/>
                <a:sym typeface="DM Sans"/>
              </a:rPr>
              <a:t> </a:t>
            </a:r>
            <a:r>
              <a:rPr lang="en-US" sz="2752" spc="24" dirty="0" err="1">
                <a:solidFill>
                  <a:srgbClr val="3D332F"/>
                </a:solidFill>
                <a:latin typeface="DM Sans"/>
                <a:ea typeface="DM Sans"/>
                <a:cs typeface="DM Sans"/>
                <a:sym typeface="DM Sans"/>
              </a:rPr>
              <a:t>señala</a:t>
            </a:r>
            <a:r>
              <a:rPr lang="en-US" sz="2752" spc="24" dirty="0">
                <a:solidFill>
                  <a:srgbClr val="3D332F"/>
                </a:solidFill>
                <a:latin typeface="DM Sans"/>
                <a:ea typeface="DM Sans"/>
                <a:cs typeface="DM Sans"/>
                <a:sym typeface="DM Sans"/>
              </a:rPr>
              <a:t> que a </a:t>
            </a:r>
            <a:r>
              <a:rPr lang="en-US" sz="2752" spc="24" dirty="0" err="1">
                <a:solidFill>
                  <a:srgbClr val="3D332F"/>
                </a:solidFill>
                <a:latin typeface="DM Sans"/>
                <a:ea typeface="DM Sans"/>
                <a:cs typeface="DM Sans"/>
                <a:sym typeface="DM Sans"/>
              </a:rPr>
              <a:t>juzgar</a:t>
            </a:r>
            <a:r>
              <a:rPr lang="en-US" sz="2752" spc="24" dirty="0">
                <a:solidFill>
                  <a:srgbClr val="3D332F"/>
                </a:solidFill>
                <a:latin typeface="DM Sans"/>
                <a:ea typeface="DM Sans"/>
                <a:cs typeface="DM Sans"/>
                <a:sym typeface="DM Sans"/>
              </a:rPr>
              <a:t> </a:t>
            </a:r>
            <a:r>
              <a:rPr lang="en-US" sz="2752" spc="24" dirty="0" err="1">
                <a:solidFill>
                  <a:srgbClr val="3D332F"/>
                </a:solidFill>
                <a:latin typeface="DM Sans"/>
                <a:ea typeface="DM Sans"/>
                <a:cs typeface="DM Sans"/>
                <a:sym typeface="DM Sans"/>
              </a:rPr>
              <a:t>por</a:t>
            </a:r>
            <a:r>
              <a:rPr lang="en-US" sz="2752" spc="24" dirty="0">
                <a:solidFill>
                  <a:srgbClr val="3D332F"/>
                </a:solidFill>
                <a:latin typeface="DM Sans"/>
                <a:ea typeface="DM Sans"/>
                <a:cs typeface="DM Sans"/>
                <a:sym typeface="DM Sans"/>
              </a:rPr>
              <a:t> la forma </a:t>
            </a:r>
            <a:r>
              <a:rPr lang="en-US" sz="2752" spc="24" dirty="0" err="1">
                <a:solidFill>
                  <a:srgbClr val="3D332F"/>
                </a:solidFill>
                <a:latin typeface="DM Sans"/>
                <a:ea typeface="DM Sans"/>
                <a:cs typeface="DM Sans"/>
                <a:sym typeface="DM Sans"/>
              </a:rPr>
              <a:t>en</a:t>
            </a:r>
            <a:r>
              <a:rPr lang="en-US" sz="2752" spc="24" dirty="0">
                <a:solidFill>
                  <a:srgbClr val="3D332F"/>
                </a:solidFill>
                <a:latin typeface="DM Sans"/>
                <a:ea typeface="DM Sans"/>
                <a:cs typeface="DM Sans"/>
                <a:sym typeface="DM Sans"/>
              </a:rPr>
              <a:t> que </a:t>
            </a:r>
            <a:r>
              <a:rPr lang="en-US" sz="2752" spc="24" dirty="0" err="1">
                <a:solidFill>
                  <a:srgbClr val="3D332F"/>
                </a:solidFill>
                <a:latin typeface="DM Sans"/>
                <a:ea typeface="DM Sans"/>
                <a:cs typeface="DM Sans"/>
                <a:sym typeface="DM Sans"/>
              </a:rPr>
              <a:t>estas</a:t>
            </a:r>
            <a:r>
              <a:rPr lang="en-US" sz="2752" spc="24" dirty="0">
                <a:solidFill>
                  <a:srgbClr val="3D332F"/>
                </a:solidFill>
                <a:latin typeface="DM Sans"/>
                <a:ea typeface="DM Sans"/>
                <a:cs typeface="DM Sans"/>
                <a:sym typeface="DM Sans"/>
              </a:rPr>
              <a:t> personas </a:t>
            </a:r>
            <a:r>
              <a:rPr lang="en-US" sz="2752" spc="24" dirty="0" err="1">
                <a:solidFill>
                  <a:srgbClr val="3D332F"/>
                </a:solidFill>
                <a:latin typeface="DM Sans"/>
                <a:ea typeface="DM Sans"/>
                <a:cs typeface="DM Sans"/>
                <a:sym typeface="DM Sans"/>
              </a:rPr>
              <a:t>acusan</a:t>
            </a:r>
            <a:r>
              <a:rPr lang="en-US" sz="2752" spc="24" dirty="0">
                <a:solidFill>
                  <a:srgbClr val="3D332F"/>
                </a:solidFill>
                <a:latin typeface="DM Sans"/>
                <a:ea typeface="DM Sans"/>
                <a:cs typeface="DM Sans"/>
                <a:sym typeface="DM Sans"/>
              </a:rPr>
              <a:t> hoy, </a:t>
            </a:r>
            <a:r>
              <a:rPr lang="en-US" sz="2752" spc="24" dirty="0" err="1">
                <a:solidFill>
                  <a:srgbClr val="3D332F"/>
                </a:solidFill>
                <a:latin typeface="DM Sans"/>
                <a:ea typeface="DM Sans"/>
                <a:cs typeface="DM Sans"/>
                <a:sym typeface="DM Sans"/>
              </a:rPr>
              <a:t>en</a:t>
            </a:r>
            <a:r>
              <a:rPr lang="en-US" sz="2752" spc="24" dirty="0">
                <a:solidFill>
                  <a:srgbClr val="3D332F"/>
                </a:solidFill>
                <a:latin typeface="DM Sans"/>
                <a:ea typeface="DM Sans"/>
                <a:cs typeface="DM Sans"/>
                <a:sym typeface="DM Sans"/>
              </a:rPr>
              <a:t> </a:t>
            </a:r>
            <a:r>
              <a:rPr lang="en-US" sz="2752" spc="24" dirty="0" err="1">
                <a:solidFill>
                  <a:srgbClr val="3D332F"/>
                </a:solidFill>
                <a:latin typeface="DM Sans"/>
                <a:ea typeface="DM Sans"/>
                <a:cs typeface="DM Sans"/>
                <a:sym typeface="DM Sans"/>
              </a:rPr>
              <a:t>tiempos</a:t>
            </a:r>
            <a:r>
              <a:rPr lang="en-US" sz="2752" spc="24" dirty="0">
                <a:solidFill>
                  <a:srgbClr val="3D332F"/>
                </a:solidFill>
                <a:latin typeface="DM Sans"/>
                <a:ea typeface="DM Sans"/>
                <a:cs typeface="DM Sans"/>
                <a:sym typeface="DM Sans"/>
              </a:rPr>
              <a:t> de </a:t>
            </a:r>
            <a:r>
              <a:rPr lang="en-US" sz="2752" spc="24" dirty="0" err="1">
                <a:solidFill>
                  <a:srgbClr val="3D332F"/>
                </a:solidFill>
                <a:latin typeface="DM Sans"/>
                <a:ea typeface="DM Sans"/>
                <a:cs typeface="DM Sans"/>
                <a:sym typeface="DM Sans"/>
              </a:rPr>
              <a:t>relativa</a:t>
            </a:r>
            <a:r>
              <a:rPr lang="en-US" sz="2752" spc="24" dirty="0">
                <a:solidFill>
                  <a:srgbClr val="3D332F"/>
                </a:solidFill>
                <a:latin typeface="DM Sans"/>
                <a:ea typeface="DM Sans"/>
                <a:cs typeface="DM Sans"/>
                <a:sym typeface="DM Sans"/>
              </a:rPr>
              <a:t> </a:t>
            </a:r>
            <a:r>
              <a:rPr lang="en-US" sz="2752" spc="24" dirty="0" err="1">
                <a:solidFill>
                  <a:srgbClr val="3D332F"/>
                </a:solidFill>
                <a:latin typeface="DM Sans"/>
                <a:ea typeface="DM Sans"/>
                <a:cs typeface="DM Sans"/>
                <a:sym typeface="DM Sans"/>
              </a:rPr>
              <a:t>paz</a:t>
            </a:r>
            <a:r>
              <a:rPr lang="en-US" sz="2752" spc="24" dirty="0">
                <a:solidFill>
                  <a:srgbClr val="3D332F"/>
                </a:solidFill>
                <a:latin typeface="DM Sans"/>
                <a:ea typeface="DM Sans"/>
                <a:cs typeface="DM Sans"/>
                <a:sym typeface="DM Sans"/>
              </a:rPr>
              <a:t>, es </a:t>
            </a:r>
            <a:r>
              <a:rPr lang="en-US" sz="2752" spc="24" dirty="0" err="1">
                <a:solidFill>
                  <a:srgbClr val="3D332F"/>
                </a:solidFill>
                <a:latin typeface="DM Sans"/>
                <a:ea typeface="DM Sans"/>
                <a:cs typeface="DM Sans"/>
                <a:sym typeface="DM Sans"/>
              </a:rPr>
              <a:t>fácil</a:t>
            </a:r>
            <a:r>
              <a:rPr lang="en-US" sz="2752" spc="24" dirty="0">
                <a:solidFill>
                  <a:srgbClr val="3D332F"/>
                </a:solidFill>
                <a:latin typeface="DM Sans"/>
                <a:ea typeface="DM Sans"/>
                <a:cs typeface="DM Sans"/>
                <a:sym typeface="DM Sans"/>
              </a:rPr>
              <a:t> </a:t>
            </a:r>
            <a:r>
              <a:rPr lang="en-US" sz="2752" spc="24" dirty="0" err="1">
                <a:solidFill>
                  <a:srgbClr val="3D332F"/>
                </a:solidFill>
                <a:latin typeface="DM Sans"/>
                <a:ea typeface="DM Sans"/>
                <a:cs typeface="DM Sans"/>
                <a:sym typeface="DM Sans"/>
              </a:rPr>
              <a:t>suponer</a:t>
            </a:r>
            <a:r>
              <a:rPr lang="en-US" sz="2752" spc="24" dirty="0">
                <a:solidFill>
                  <a:srgbClr val="3D332F"/>
                </a:solidFill>
                <a:latin typeface="DM Sans"/>
                <a:ea typeface="DM Sans"/>
                <a:cs typeface="DM Sans"/>
                <a:sym typeface="DM Sans"/>
              </a:rPr>
              <a:t> </a:t>
            </a:r>
            <a:r>
              <a:rPr lang="en-US" sz="2752" spc="24" dirty="0" err="1">
                <a:solidFill>
                  <a:srgbClr val="3D332F"/>
                </a:solidFill>
                <a:latin typeface="DM Sans"/>
                <a:ea typeface="DM Sans"/>
                <a:cs typeface="DM Sans"/>
                <a:sym typeface="DM Sans"/>
              </a:rPr>
              <a:t>cómo</a:t>
            </a:r>
            <a:r>
              <a:rPr lang="en-US" sz="2752" spc="24" dirty="0">
                <a:solidFill>
                  <a:srgbClr val="3D332F"/>
                </a:solidFill>
                <a:latin typeface="DM Sans"/>
                <a:ea typeface="DM Sans"/>
                <a:cs typeface="DM Sans"/>
                <a:sym typeface="DM Sans"/>
              </a:rPr>
              <a:t> lo </a:t>
            </a:r>
            <a:r>
              <a:rPr lang="en-US" sz="2752" spc="24" dirty="0" err="1">
                <a:solidFill>
                  <a:srgbClr val="3D332F"/>
                </a:solidFill>
                <a:latin typeface="DM Sans"/>
                <a:ea typeface="DM Sans"/>
                <a:cs typeface="DM Sans"/>
                <a:sym typeface="DM Sans"/>
              </a:rPr>
              <a:t>harán</a:t>
            </a:r>
            <a:r>
              <a:rPr lang="en-US" sz="2752" spc="24" dirty="0">
                <a:solidFill>
                  <a:srgbClr val="3D332F"/>
                </a:solidFill>
                <a:latin typeface="DM Sans"/>
                <a:ea typeface="DM Sans"/>
                <a:cs typeface="DM Sans"/>
                <a:sym typeface="DM Sans"/>
              </a:rPr>
              <a:t> </a:t>
            </a:r>
            <a:r>
              <a:rPr lang="en-US" sz="2752" spc="24" dirty="0" err="1">
                <a:solidFill>
                  <a:srgbClr val="3D332F"/>
                </a:solidFill>
                <a:latin typeface="DM Sans"/>
                <a:ea typeface="DM Sans"/>
                <a:cs typeface="DM Sans"/>
                <a:sym typeface="DM Sans"/>
              </a:rPr>
              <a:t>cuando</a:t>
            </a:r>
            <a:r>
              <a:rPr lang="en-US" sz="2752" spc="24" dirty="0">
                <a:solidFill>
                  <a:srgbClr val="3D332F"/>
                </a:solidFill>
                <a:latin typeface="DM Sans"/>
                <a:ea typeface="DM Sans"/>
                <a:cs typeface="DM Sans"/>
                <a:sym typeface="DM Sans"/>
              </a:rPr>
              <a:t> </a:t>
            </a:r>
            <a:r>
              <a:rPr lang="en-US" sz="2752" spc="24" dirty="0" err="1">
                <a:solidFill>
                  <a:srgbClr val="3D332F"/>
                </a:solidFill>
                <a:latin typeface="DM Sans"/>
                <a:ea typeface="DM Sans"/>
                <a:cs typeface="DM Sans"/>
                <a:sym typeface="DM Sans"/>
              </a:rPr>
              <a:t>llegue</a:t>
            </a:r>
            <a:r>
              <a:rPr lang="en-US" sz="2752" spc="24" dirty="0">
                <a:solidFill>
                  <a:srgbClr val="3D332F"/>
                </a:solidFill>
                <a:latin typeface="DM Sans"/>
                <a:ea typeface="DM Sans"/>
                <a:cs typeface="DM Sans"/>
                <a:sym typeface="DM Sans"/>
              </a:rPr>
              <a:t> la </a:t>
            </a:r>
            <a:r>
              <a:rPr lang="en-US" sz="2752" spc="24" dirty="0" err="1">
                <a:solidFill>
                  <a:srgbClr val="3D332F"/>
                </a:solidFill>
                <a:latin typeface="DM Sans"/>
                <a:ea typeface="DM Sans"/>
                <a:cs typeface="DM Sans"/>
                <a:sym typeface="DM Sans"/>
              </a:rPr>
              <a:t>prueba</a:t>
            </a:r>
            <a:r>
              <a:rPr lang="en-US" sz="2752" spc="24" dirty="0">
                <a:solidFill>
                  <a:srgbClr val="3D332F"/>
                </a:solidFill>
                <a:latin typeface="DM Sans"/>
                <a:ea typeface="DM Sans"/>
                <a:cs typeface="DM Sans"/>
                <a:sym typeface="DM Sans"/>
              </a:rPr>
              <a:t> final.</a:t>
            </a:r>
          </a:p>
        </p:txBody>
      </p:sp>
      <p:sp>
        <p:nvSpPr>
          <p:cNvPr id="8" name="TextBox 8"/>
          <p:cNvSpPr txBox="1"/>
          <p:nvPr/>
        </p:nvSpPr>
        <p:spPr>
          <a:xfrm>
            <a:off x="15355910" y="20636"/>
            <a:ext cx="2932090" cy="575945"/>
          </a:xfrm>
          <a:prstGeom prst="rect">
            <a:avLst/>
          </a:prstGeom>
        </p:spPr>
        <p:txBody>
          <a:bodyPr lIns="0" tIns="0" rIns="0" bIns="0" rtlCol="0" anchor="t">
            <a:spAutoFit/>
          </a:bodyPr>
          <a:lstStyle/>
          <a:p>
            <a:pPr algn="ctr">
              <a:lnSpc>
                <a:spcPts val="2380"/>
              </a:lnSpc>
            </a:pPr>
            <a:r>
              <a:rPr lang="en-US" sz="1700">
                <a:solidFill>
                  <a:srgbClr val="F4EBE7">
                    <a:alpha val="62745"/>
                  </a:srgbClr>
                </a:solidFill>
                <a:latin typeface="DM Sans"/>
                <a:ea typeface="DM Sans"/>
                <a:cs typeface="DM Sans"/>
                <a:sym typeface="DM Sans"/>
              </a:rPr>
              <a:t>recursos-biblicos.com</a:t>
            </a:r>
          </a:p>
          <a:p>
            <a:pPr algn="ctr">
              <a:lnSpc>
                <a:spcPts val="2380"/>
              </a:lnSpc>
            </a:pPr>
            <a:endParaRPr lang="en-US" sz="1700">
              <a:solidFill>
                <a:srgbClr val="F4EBE7">
                  <a:alpha val="62745"/>
                </a:srgbClr>
              </a:solidFill>
              <a:latin typeface="DM Sans"/>
              <a:ea typeface="DM Sans"/>
              <a:cs typeface="DM Sans"/>
              <a:sym typeface="DM San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EC1BB"/>
        </a:solidFill>
        <a:effectLst/>
      </p:bgPr>
    </p:bg>
    <p:spTree>
      <p:nvGrpSpPr>
        <p:cNvPr id="1" name=""/>
        <p:cNvGrpSpPr/>
        <p:nvPr/>
      </p:nvGrpSpPr>
      <p:grpSpPr>
        <a:xfrm>
          <a:off x="0" y="0"/>
          <a:ext cx="0" cy="0"/>
          <a:chOff x="0" y="0"/>
          <a:chExt cx="0" cy="0"/>
        </a:xfrm>
      </p:grpSpPr>
      <p:grpSp>
        <p:nvGrpSpPr>
          <p:cNvPr id="2" name="Group 2"/>
          <p:cNvGrpSpPr/>
          <p:nvPr/>
        </p:nvGrpSpPr>
        <p:grpSpPr>
          <a:xfrm>
            <a:off x="-327134" y="-331924"/>
            <a:ext cx="18942268" cy="2800933"/>
            <a:chOff x="0" y="0"/>
            <a:chExt cx="4988910" cy="737694"/>
          </a:xfrm>
        </p:grpSpPr>
        <p:sp>
          <p:nvSpPr>
            <p:cNvPr id="3" name="Freeform 3"/>
            <p:cNvSpPr/>
            <p:nvPr/>
          </p:nvSpPr>
          <p:spPr>
            <a:xfrm>
              <a:off x="0" y="0"/>
              <a:ext cx="4988910" cy="737694"/>
            </a:xfrm>
            <a:custGeom>
              <a:avLst/>
              <a:gdLst/>
              <a:ahLst/>
              <a:cxnLst/>
              <a:rect l="l" t="t" r="r" b="b"/>
              <a:pathLst>
                <a:path w="4988910" h="737694">
                  <a:moveTo>
                    <a:pt x="0" y="0"/>
                  </a:moveTo>
                  <a:lnTo>
                    <a:pt x="4988910" y="0"/>
                  </a:lnTo>
                  <a:lnTo>
                    <a:pt x="4988910" y="737694"/>
                  </a:lnTo>
                  <a:lnTo>
                    <a:pt x="0" y="737694"/>
                  </a:lnTo>
                  <a:close/>
                </a:path>
              </a:pathLst>
            </a:custGeom>
            <a:solidFill>
              <a:srgbClr val="B89F93"/>
            </a:solidFill>
          </p:spPr>
          <p:txBody>
            <a:bodyPr/>
            <a:lstStyle/>
            <a:p>
              <a:endParaRPr lang="es-MX"/>
            </a:p>
          </p:txBody>
        </p:sp>
        <p:sp>
          <p:nvSpPr>
            <p:cNvPr id="4" name="TextBox 4"/>
            <p:cNvSpPr txBox="1"/>
            <p:nvPr/>
          </p:nvSpPr>
          <p:spPr>
            <a:xfrm>
              <a:off x="0" y="-38100"/>
              <a:ext cx="4988910" cy="775794"/>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991042" y="3473975"/>
            <a:ext cx="8524970" cy="5903542"/>
          </a:xfrm>
          <a:custGeom>
            <a:avLst/>
            <a:gdLst/>
            <a:ahLst/>
            <a:cxnLst/>
            <a:rect l="l" t="t" r="r" b="b"/>
            <a:pathLst>
              <a:path w="8524970" h="5903542">
                <a:moveTo>
                  <a:pt x="0" y="0"/>
                </a:moveTo>
                <a:lnTo>
                  <a:pt x="8524970" y="0"/>
                </a:lnTo>
                <a:lnTo>
                  <a:pt x="8524970" y="5903542"/>
                </a:lnTo>
                <a:lnTo>
                  <a:pt x="0" y="5903542"/>
                </a:lnTo>
                <a:lnTo>
                  <a:pt x="0" y="0"/>
                </a:lnTo>
                <a:close/>
              </a:path>
            </a:pathLst>
          </a:custGeom>
          <a:blipFill>
            <a:blip r:embed="rId2"/>
            <a:stretch>
              <a:fillRect/>
            </a:stretch>
          </a:blipFill>
          <a:ln w="152400" cap="sq">
            <a:solidFill>
              <a:srgbClr val="877064"/>
            </a:solidFill>
            <a:prstDash val="solid"/>
            <a:miter/>
          </a:ln>
        </p:spPr>
        <p:txBody>
          <a:bodyPr/>
          <a:lstStyle/>
          <a:p>
            <a:endParaRPr lang="es-MX"/>
          </a:p>
        </p:txBody>
      </p:sp>
      <p:sp>
        <p:nvSpPr>
          <p:cNvPr id="6" name="TextBox 6"/>
          <p:cNvSpPr txBox="1"/>
          <p:nvPr/>
        </p:nvSpPr>
        <p:spPr>
          <a:xfrm>
            <a:off x="2693689" y="406032"/>
            <a:ext cx="12900621" cy="1686947"/>
          </a:xfrm>
          <a:prstGeom prst="rect">
            <a:avLst/>
          </a:prstGeom>
        </p:spPr>
        <p:txBody>
          <a:bodyPr lIns="0" tIns="0" rIns="0" bIns="0" rtlCol="0" anchor="t">
            <a:spAutoFit/>
          </a:bodyPr>
          <a:lstStyle/>
          <a:p>
            <a:pPr algn="ctr">
              <a:lnSpc>
                <a:spcPts val="6768"/>
              </a:lnSpc>
              <a:spcBef>
                <a:spcPct val="0"/>
              </a:spcBef>
            </a:pPr>
            <a:r>
              <a:rPr lang="en-US" sz="4834">
                <a:solidFill>
                  <a:srgbClr val="F4EBE7"/>
                </a:solidFill>
                <a:latin typeface="League Spartan"/>
                <a:ea typeface="League Spartan"/>
                <a:cs typeface="League Spartan"/>
                <a:sym typeface="League Spartan"/>
              </a:rPr>
              <a:t>DAÑOS IRREPARABLES PARA LA OBRA DE DIOS</a:t>
            </a:r>
          </a:p>
        </p:txBody>
      </p:sp>
      <p:sp>
        <p:nvSpPr>
          <p:cNvPr id="7" name="TextBox 7"/>
          <p:cNvSpPr txBox="1"/>
          <p:nvPr/>
        </p:nvSpPr>
        <p:spPr>
          <a:xfrm>
            <a:off x="7729291" y="2528585"/>
            <a:ext cx="9530009" cy="3805465"/>
          </a:xfrm>
          <a:prstGeom prst="rect">
            <a:avLst/>
          </a:prstGeom>
        </p:spPr>
        <p:txBody>
          <a:bodyPr lIns="0" tIns="0" rIns="0" bIns="0" rtlCol="0" anchor="t">
            <a:spAutoFit/>
          </a:bodyPr>
          <a:lstStyle/>
          <a:p>
            <a:pPr algn="l">
              <a:lnSpc>
                <a:spcPts val="5016"/>
              </a:lnSpc>
            </a:pPr>
            <a:r>
              <a:rPr lang="en-US" sz="3236" spc="29" dirty="0" err="1">
                <a:solidFill>
                  <a:srgbClr val="3D332F"/>
                </a:solidFill>
                <a:latin typeface="DM Sans"/>
                <a:ea typeface="DM Sans"/>
                <a:cs typeface="DM Sans"/>
                <a:sym typeface="DM Sans"/>
              </a:rPr>
              <a:t>Publicaciones</a:t>
            </a:r>
            <a:r>
              <a:rPr lang="en-US" sz="3236" spc="29" dirty="0">
                <a:solidFill>
                  <a:srgbClr val="3D332F"/>
                </a:solidFill>
                <a:latin typeface="DM Sans"/>
                <a:ea typeface="DM Sans"/>
                <a:cs typeface="DM Sans"/>
                <a:sym typeface="DM Sans"/>
              </a:rPr>
              <a:t> y </a:t>
            </a:r>
            <a:r>
              <a:rPr lang="en-US" sz="3236" spc="29" dirty="0" err="1">
                <a:solidFill>
                  <a:srgbClr val="3D332F"/>
                </a:solidFill>
                <a:latin typeface="DM Sans"/>
                <a:ea typeface="DM Sans"/>
                <a:cs typeface="DM Sans"/>
                <a:sym typeface="DM Sans"/>
              </a:rPr>
              <a:t>denuncias</a:t>
            </a:r>
            <a:r>
              <a:rPr lang="en-US" sz="3236" spc="29" dirty="0">
                <a:solidFill>
                  <a:srgbClr val="3D332F"/>
                </a:solidFill>
                <a:latin typeface="DM Sans"/>
                <a:ea typeface="DM Sans"/>
                <a:cs typeface="DM Sans"/>
                <a:sym typeface="DM Sans"/>
              </a:rPr>
              <a:t> de </a:t>
            </a:r>
            <a:r>
              <a:rPr lang="en-US" sz="3236" spc="29" dirty="0" err="1">
                <a:solidFill>
                  <a:srgbClr val="3D332F"/>
                </a:solidFill>
                <a:latin typeface="DM Sans"/>
                <a:ea typeface="DM Sans"/>
                <a:cs typeface="DM Sans"/>
                <a:sym typeface="DM Sans"/>
              </a:rPr>
              <a:t>esta</a:t>
            </a:r>
            <a:r>
              <a:rPr lang="en-US" sz="3236" spc="29" dirty="0">
                <a:solidFill>
                  <a:srgbClr val="3D332F"/>
                </a:solidFill>
                <a:latin typeface="DM Sans"/>
                <a:ea typeface="DM Sans"/>
                <a:cs typeface="DM Sans"/>
                <a:sym typeface="DM Sans"/>
              </a:rPr>
              <a:t> </a:t>
            </a:r>
            <a:r>
              <a:rPr lang="en-US" sz="3236" spc="29" dirty="0" err="1">
                <a:solidFill>
                  <a:srgbClr val="3D332F"/>
                </a:solidFill>
                <a:latin typeface="DM Sans"/>
                <a:ea typeface="DM Sans"/>
                <a:cs typeface="DM Sans"/>
                <a:sym typeface="DM Sans"/>
              </a:rPr>
              <a:t>naturaleza</a:t>
            </a:r>
            <a:r>
              <a:rPr lang="en-US" sz="3236" spc="29" dirty="0">
                <a:solidFill>
                  <a:srgbClr val="3D332F"/>
                </a:solidFill>
                <a:latin typeface="DM Sans"/>
                <a:ea typeface="DM Sans"/>
                <a:cs typeface="DM Sans"/>
                <a:sym typeface="DM Sans"/>
              </a:rPr>
              <a:t> no </a:t>
            </a:r>
            <a:r>
              <a:rPr lang="en-US" sz="3236" spc="29" dirty="0" err="1">
                <a:solidFill>
                  <a:srgbClr val="3D332F"/>
                </a:solidFill>
                <a:latin typeface="DM Sans"/>
                <a:ea typeface="DM Sans"/>
                <a:cs typeface="DM Sans"/>
                <a:sym typeface="DM Sans"/>
              </a:rPr>
              <a:t>tienen</a:t>
            </a:r>
            <a:r>
              <a:rPr lang="en-US" sz="3236" spc="29" dirty="0">
                <a:solidFill>
                  <a:srgbClr val="3D332F"/>
                </a:solidFill>
                <a:latin typeface="DM Sans"/>
                <a:ea typeface="DM Sans"/>
                <a:cs typeface="DM Sans"/>
                <a:sym typeface="DM Sans"/>
              </a:rPr>
              <a:t> </a:t>
            </a:r>
            <a:r>
              <a:rPr lang="en-US" sz="3236" spc="29" dirty="0" err="1">
                <a:solidFill>
                  <a:srgbClr val="3D332F"/>
                </a:solidFill>
                <a:latin typeface="DM Sans"/>
                <a:ea typeface="DM Sans"/>
                <a:cs typeface="DM Sans"/>
                <a:sym typeface="DM Sans"/>
              </a:rPr>
              <a:t>otro</a:t>
            </a:r>
            <a:r>
              <a:rPr lang="en-US" sz="3236" spc="29" dirty="0">
                <a:solidFill>
                  <a:srgbClr val="3D332F"/>
                </a:solidFill>
                <a:latin typeface="DM Sans"/>
                <a:ea typeface="DM Sans"/>
                <a:cs typeface="DM Sans"/>
                <a:sym typeface="DM Sans"/>
              </a:rPr>
              <a:t> </a:t>
            </a:r>
            <a:r>
              <a:rPr lang="en-US" sz="3236" spc="29" dirty="0" err="1">
                <a:solidFill>
                  <a:srgbClr val="3D332F"/>
                </a:solidFill>
                <a:latin typeface="DM Sans"/>
                <a:ea typeface="DM Sans"/>
                <a:cs typeface="DM Sans"/>
                <a:sym typeface="DM Sans"/>
              </a:rPr>
              <a:t>objetivo</a:t>
            </a:r>
            <a:r>
              <a:rPr lang="en-US" sz="3236" spc="29" dirty="0">
                <a:solidFill>
                  <a:srgbClr val="3D332F"/>
                </a:solidFill>
                <a:latin typeface="DM Sans"/>
                <a:ea typeface="DM Sans"/>
                <a:cs typeface="DM Sans"/>
                <a:sym typeface="DM Sans"/>
              </a:rPr>
              <a:t> que </a:t>
            </a:r>
            <a:r>
              <a:rPr lang="en-US" sz="3236" spc="29" dirty="0" err="1">
                <a:solidFill>
                  <a:srgbClr val="3D332F"/>
                </a:solidFill>
                <a:latin typeface="DM Sans"/>
                <a:ea typeface="DM Sans"/>
                <a:cs typeface="DM Sans"/>
                <a:sym typeface="DM Sans"/>
              </a:rPr>
              <a:t>denigrar</a:t>
            </a:r>
            <a:r>
              <a:rPr lang="en-US" sz="3236" spc="29" dirty="0">
                <a:solidFill>
                  <a:srgbClr val="3D332F"/>
                </a:solidFill>
                <a:latin typeface="DM Sans"/>
                <a:ea typeface="DM Sans"/>
                <a:cs typeface="DM Sans"/>
                <a:sym typeface="DM Sans"/>
              </a:rPr>
              <a:t> </a:t>
            </a:r>
            <a:r>
              <a:rPr lang="en-US" sz="3236" spc="29" dirty="0" err="1">
                <a:solidFill>
                  <a:srgbClr val="3D332F"/>
                </a:solidFill>
                <a:latin typeface="DM Sans"/>
                <a:ea typeface="DM Sans"/>
                <a:cs typeface="DM Sans"/>
                <a:sym typeface="DM Sans"/>
              </a:rPr>
              <a:t>una</a:t>
            </a:r>
            <a:r>
              <a:rPr lang="en-US" sz="3236" spc="29" dirty="0">
                <a:solidFill>
                  <a:srgbClr val="3D332F"/>
                </a:solidFill>
                <a:latin typeface="DM Sans"/>
                <a:ea typeface="DM Sans"/>
                <a:cs typeface="DM Sans"/>
                <a:sym typeface="DM Sans"/>
              </a:rPr>
              <a:t> Obra que no es </a:t>
            </a:r>
            <a:r>
              <a:rPr lang="en-US" sz="3236" spc="29" dirty="0" err="1">
                <a:solidFill>
                  <a:srgbClr val="3D332F"/>
                </a:solidFill>
                <a:latin typeface="DM Sans"/>
                <a:ea typeface="DM Sans"/>
                <a:cs typeface="DM Sans"/>
                <a:sym typeface="DM Sans"/>
              </a:rPr>
              <a:t>nuestra</a:t>
            </a:r>
            <a:r>
              <a:rPr lang="en-US" sz="3236" spc="29" dirty="0">
                <a:solidFill>
                  <a:srgbClr val="3D332F"/>
                </a:solidFill>
                <a:latin typeface="DM Sans"/>
                <a:ea typeface="DM Sans"/>
                <a:cs typeface="DM Sans"/>
                <a:sym typeface="DM Sans"/>
              </a:rPr>
              <a:t>, </a:t>
            </a:r>
            <a:r>
              <a:rPr lang="en-US" sz="3236" spc="29" dirty="0" err="1">
                <a:solidFill>
                  <a:srgbClr val="3D332F"/>
                </a:solidFill>
                <a:latin typeface="DM Sans"/>
                <a:ea typeface="DM Sans"/>
                <a:cs typeface="DM Sans"/>
                <a:sym typeface="DM Sans"/>
              </a:rPr>
              <a:t>sino</a:t>
            </a:r>
            <a:r>
              <a:rPr lang="en-US" sz="3236" spc="29" dirty="0">
                <a:solidFill>
                  <a:srgbClr val="3D332F"/>
                </a:solidFill>
                <a:latin typeface="DM Sans"/>
                <a:ea typeface="DM Sans"/>
                <a:cs typeface="DM Sans"/>
                <a:sym typeface="DM Sans"/>
              </a:rPr>
              <a:t> de Dios. </a:t>
            </a:r>
            <a:r>
              <a:rPr lang="en-US" sz="3236" spc="29" dirty="0" err="1">
                <a:solidFill>
                  <a:srgbClr val="3D332F"/>
                </a:solidFill>
                <a:latin typeface="DM Sans"/>
                <a:ea typeface="DM Sans"/>
                <a:cs typeface="DM Sans"/>
                <a:sym typeface="DM Sans"/>
              </a:rPr>
              <a:t>Aquellos</a:t>
            </a:r>
            <a:r>
              <a:rPr lang="en-US" sz="3236" spc="29" dirty="0">
                <a:solidFill>
                  <a:srgbClr val="3D332F"/>
                </a:solidFill>
                <a:latin typeface="DM Sans"/>
                <a:ea typeface="DM Sans"/>
                <a:cs typeface="DM Sans"/>
                <a:sym typeface="DM Sans"/>
              </a:rPr>
              <a:t> que las </a:t>
            </a:r>
            <a:r>
              <a:rPr lang="en-US" sz="3236" spc="29" dirty="0" err="1">
                <a:solidFill>
                  <a:srgbClr val="3D332F"/>
                </a:solidFill>
                <a:latin typeface="DM Sans"/>
                <a:ea typeface="DM Sans"/>
                <a:cs typeface="DM Sans"/>
                <a:sym typeface="DM Sans"/>
              </a:rPr>
              <a:t>difunden</a:t>
            </a:r>
            <a:r>
              <a:rPr lang="en-US" sz="3236" spc="29" dirty="0">
                <a:solidFill>
                  <a:srgbClr val="3D332F"/>
                </a:solidFill>
                <a:latin typeface="DM Sans"/>
                <a:ea typeface="DM Sans"/>
                <a:cs typeface="DM Sans"/>
                <a:sym typeface="DM Sans"/>
              </a:rPr>
              <a:t> </a:t>
            </a:r>
            <a:r>
              <a:rPr lang="en-US" sz="3236" spc="29" dirty="0" err="1">
                <a:solidFill>
                  <a:srgbClr val="3D332F"/>
                </a:solidFill>
                <a:latin typeface="DM Sans"/>
                <a:ea typeface="DM Sans"/>
                <a:cs typeface="DM Sans"/>
                <a:sym typeface="DM Sans"/>
              </a:rPr>
              <a:t>pueden</a:t>
            </a:r>
            <a:r>
              <a:rPr lang="en-US" sz="3236" spc="29" dirty="0">
                <a:solidFill>
                  <a:srgbClr val="3D332F"/>
                </a:solidFill>
                <a:latin typeface="DM Sans"/>
                <a:ea typeface="DM Sans"/>
                <a:cs typeface="DM Sans"/>
                <a:sym typeface="DM Sans"/>
              </a:rPr>
              <a:t> </a:t>
            </a:r>
            <a:r>
              <a:rPr lang="en-US" sz="3236" spc="29" dirty="0" err="1">
                <a:solidFill>
                  <a:srgbClr val="3D332F"/>
                </a:solidFill>
                <a:latin typeface="DM Sans"/>
                <a:ea typeface="DM Sans"/>
                <a:cs typeface="DM Sans"/>
                <a:sym typeface="DM Sans"/>
              </a:rPr>
              <a:t>tener</a:t>
            </a:r>
            <a:r>
              <a:rPr lang="en-US" sz="3236" spc="29" dirty="0">
                <a:solidFill>
                  <a:srgbClr val="3D332F"/>
                </a:solidFill>
                <a:latin typeface="DM Sans"/>
                <a:ea typeface="DM Sans"/>
                <a:cs typeface="DM Sans"/>
                <a:sym typeface="DM Sans"/>
              </a:rPr>
              <a:t> </a:t>
            </a:r>
            <a:r>
              <a:rPr lang="en-US" sz="3236" spc="29" dirty="0" err="1">
                <a:solidFill>
                  <a:srgbClr val="3D332F"/>
                </a:solidFill>
                <a:latin typeface="DM Sans"/>
                <a:ea typeface="DM Sans"/>
                <a:cs typeface="DM Sans"/>
                <a:sym typeface="DM Sans"/>
              </a:rPr>
              <a:t>buenas</a:t>
            </a:r>
            <a:r>
              <a:rPr lang="en-US" sz="3236" spc="29" dirty="0">
                <a:solidFill>
                  <a:srgbClr val="3D332F"/>
                </a:solidFill>
                <a:latin typeface="DM Sans"/>
                <a:ea typeface="DM Sans"/>
                <a:cs typeface="DM Sans"/>
                <a:sym typeface="DM Sans"/>
              </a:rPr>
              <a:t> </a:t>
            </a:r>
            <a:r>
              <a:rPr lang="en-US" sz="3236" spc="29" dirty="0" err="1">
                <a:solidFill>
                  <a:srgbClr val="3D332F"/>
                </a:solidFill>
                <a:latin typeface="DM Sans"/>
                <a:ea typeface="DM Sans"/>
                <a:cs typeface="DM Sans"/>
                <a:sym typeface="DM Sans"/>
              </a:rPr>
              <a:t>intenciones</a:t>
            </a:r>
            <a:r>
              <a:rPr lang="en-US" sz="3236" spc="29" dirty="0">
                <a:solidFill>
                  <a:srgbClr val="3D332F"/>
                </a:solidFill>
                <a:latin typeface="DM Sans"/>
                <a:ea typeface="DM Sans"/>
                <a:cs typeface="DM Sans"/>
                <a:sym typeface="DM Sans"/>
              </a:rPr>
              <a:t>, </a:t>
            </a:r>
            <a:r>
              <a:rPr lang="en-US" sz="3236" spc="29" dirty="0" err="1">
                <a:solidFill>
                  <a:srgbClr val="3D332F"/>
                </a:solidFill>
                <a:latin typeface="DM Sans"/>
                <a:ea typeface="DM Sans"/>
                <a:cs typeface="DM Sans"/>
                <a:sym typeface="DM Sans"/>
              </a:rPr>
              <a:t>pero</a:t>
            </a:r>
            <a:r>
              <a:rPr lang="en-US" sz="3236" spc="29">
                <a:solidFill>
                  <a:srgbClr val="3D332F"/>
                </a:solidFill>
                <a:latin typeface="DM Sans"/>
                <a:ea typeface="DM Sans"/>
                <a:cs typeface="DM Sans"/>
                <a:sym typeface="DM Sans"/>
              </a:rPr>
              <a:t> que </a:t>
            </a:r>
            <a:r>
              <a:rPr lang="en-US" sz="3236" spc="29" dirty="0" err="1">
                <a:solidFill>
                  <a:srgbClr val="3D332F"/>
                </a:solidFill>
                <a:latin typeface="DM Sans"/>
                <a:ea typeface="DM Sans"/>
                <a:cs typeface="DM Sans"/>
                <a:sym typeface="DM Sans"/>
              </a:rPr>
              <a:t>están</a:t>
            </a:r>
            <a:r>
              <a:rPr lang="en-US" sz="3236" spc="29" dirty="0">
                <a:solidFill>
                  <a:srgbClr val="3D332F"/>
                </a:solidFill>
                <a:latin typeface="DM Sans"/>
                <a:ea typeface="DM Sans"/>
                <a:cs typeface="DM Sans"/>
                <a:sym typeface="DM Sans"/>
              </a:rPr>
              <a:t> </a:t>
            </a:r>
            <a:r>
              <a:rPr lang="en-US" sz="3236" spc="29" dirty="0" err="1">
                <a:solidFill>
                  <a:srgbClr val="3D332F"/>
                </a:solidFill>
                <a:latin typeface="DM Sans"/>
                <a:ea typeface="DM Sans"/>
                <a:cs typeface="DM Sans"/>
                <a:sym typeface="DM Sans"/>
              </a:rPr>
              <a:t>siendo</a:t>
            </a:r>
            <a:r>
              <a:rPr lang="en-US" sz="3236" spc="29" dirty="0">
                <a:solidFill>
                  <a:srgbClr val="3D332F"/>
                </a:solidFill>
                <a:latin typeface="DM Sans"/>
                <a:ea typeface="DM Sans"/>
                <a:cs typeface="DM Sans"/>
                <a:sym typeface="DM Sans"/>
              </a:rPr>
              <a:t> un "</a:t>
            </a:r>
            <a:r>
              <a:rPr lang="en-US" sz="3236" spc="29" dirty="0" err="1">
                <a:solidFill>
                  <a:srgbClr val="3D332F"/>
                </a:solidFill>
                <a:latin typeface="DM Sans"/>
                <a:ea typeface="DM Sans"/>
                <a:cs typeface="DM Sans"/>
                <a:sym typeface="DM Sans"/>
              </a:rPr>
              <a:t>juguete</a:t>
            </a:r>
            <a:r>
              <a:rPr lang="en-US" sz="3236" spc="29" dirty="0">
                <a:solidFill>
                  <a:srgbClr val="3D332F"/>
                </a:solidFill>
                <a:latin typeface="DM Sans"/>
                <a:ea typeface="DM Sans"/>
                <a:cs typeface="DM Sans"/>
                <a:sym typeface="DM Sans"/>
              </a:rPr>
              <a:t> </a:t>
            </a:r>
            <a:r>
              <a:rPr lang="en-US" sz="3236" spc="29" dirty="0" err="1">
                <a:solidFill>
                  <a:srgbClr val="3D332F"/>
                </a:solidFill>
                <a:latin typeface="DM Sans"/>
                <a:ea typeface="DM Sans"/>
                <a:cs typeface="DM Sans"/>
                <a:sym typeface="DM Sans"/>
              </a:rPr>
              <a:t>en</a:t>
            </a:r>
            <a:r>
              <a:rPr lang="en-US" sz="3236" spc="29" dirty="0">
                <a:solidFill>
                  <a:srgbClr val="3D332F"/>
                </a:solidFill>
                <a:latin typeface="DM Sans"/>
                <a:ea typeface="DM Sans"/>
                <a:cs typeface="DM Sans"/>
                <a:sym typeface="DM Sans"/>
              </a:rPr>
              <a:t> las manos de </a:t>
            </a:r>
            <a:r>
              <a:rPr lang="en-US" sz="3236" spc="29" dirty="0" err="1">
                <a:solidFill>
                  <a:srgbClr val="3D332F"/>
                </a:solidFill>
                <a:latin typeface="DM Sans"/>
                <a:ea typeface="DM Sans"/>
                <a:cs typeface="DM Sans"/>
                <a:sym typeface="DM Sans"/>
              </a:rPr>
              <a:t>Satanás</a:t>
            </a:r>
            <a:r>
              <a:rPr lang="en-US" sz="3236" spc="29" dirty="0">
                <a:solidFill>
                  <a:srgbClr val="3D332F"/>
                </a:solidFill>
                <a:latin typeface="DM Sans"/>
                <a:ea typeface="DM Sans"/>
                <a:cs typeface="DM Sans"/>
                <a:sym typeface="DM Sans"/>
              </a:rPr>
              <a:t>", </a:t>
            </a:r>
            <a:r>
              <a:rPr lang="en-US" sz="3236" spc="29" dirty="0" err="1">
                <a:solidFill>
                  <a:srgbClr val="3D332F"/>
                </a:solidFill>
                <a:latin typeface="DM Sans"/>
                <a:ea typeface="DM Sans"/>
                <a:cs typeface="DM Sans"/>
                <a:sym typeface="DM Sans"/>
              </a:rPr>
              <a:t>el</a:t>
            </a:r>
            <a:r>
              <a:rPr lang="en-US" sz="3236" spc="29" dirty="0">
                <a:solidFill>
                  <a:srgbClr val="3D332F"/>
                </a:solidFill>
                <a:latin typeface="DM Sans"/>
                <a:ea typeface="DM Sans"/>
                <a:cs typeface="DM Sans"/>
                <a:sym typeface="DM Sans"/>
              </a:rPr>
              <a:t> </a:t>
            </a:r>
            <a:r>
              <a:rPr lang="en-US" sz="3236" spc="29" dirty="0" err="1">
                <a:solidFill>
                  <a:srgbClr val="3D332F"/>
                </a:solidFill>
                <a:latin typeface="DM Sans"/>
                <a:ea typeface="DM Sans"/>
                <a:cs typeface="DM Sans"/>
                <a:sym typeface="DM Sans"/>
              </a:rPr>
              <a:t>acusador</a:t>
            </a:r>
            <a:r>
              <a:rPr lang="en-US" sz="3236" spc="29" dirty="0">
                <a:solidFill>
                  <a:srgbClr val="3D332F"/>
                </a:solidFill>
                <a:latin typeface="DM Sans"/>
                <a:ea typeface="DM Sans"/>
                <a:cs typeface="DM Sans"/>
                <a:sym typeface="DM Sans"/>
              </a:rPr>
              <a:t> principal.</a:t>
            </a:r>
          </a:p>
        </p:txBody>
      </p:sp>
      <p:sp>
        <p:nvSpPr>
          <p:cNvPr id="8" name="TextBox 8"/>
          <p:cNvSpPr txBox="1"/>
          <p:nvPr/>
        </p:nvSpPr>
        <p:spPr>
          <a:xfrm>
            <a:off x="7729291" y="6320971"/>
            <a:ext cx="9530009" cy="3732810"/>
          </a:xfrm>
          <a:prstGeom prst="rect">
            <a:avLst/>
          </a:prstGeom>
        </p:spPr>
        <p:txBody>
          <a:bodyPr lIns="0" tIns="0" rIns="0" bIns="0" rtlCol="0" anchor="t">
            <a:spAutoFit/>
          </a:bodyPr>
          <a:lstStyle/>
          <a:p>
            <a:pPr algn="l">
              <a:lnSpc>
                <a:spcPts val="5016"/>
              </a:lnSpc>
            </a:pPr>
            <a:r>
              <a:rPr lang="en-US" sz="3236" spc="29">
                <a:solidFill>
                  <a:srgbClr val="3D332F"/>
                </a:solidFill>
                <a:latin typeface="DM Sans"/>
                <a:ea typeface="DM Sans"/>
                <a:cs typeface="DM Sans"/>
                <a:sym typeface="DM Sans"/>
              </a:rPr>
              <a:t>La "sinagoga de Satanás" se encuentra hoy en plena actividad, utilizando medios de comunicación para pregonar acusaciones y denigrar la imagen del pueblo de Dios ante el mundo, sin importar si las acusaciones tienen fundamento o no.</a:t>
            </a:r>
          </a:p>
        </p:txBody>
      </p:sp>
      <p:sp>
        <p:nvSpPr>
          <p:cNvPr id="9" name="TextBox 9"/>
          <p:cNvSpPr txBox="1"/>
          <p:nvPr/>
        </p:nvSpPr>
        <p:spPr>
          <a:xfrm>
            <a:off x="223632" y="9711055"/>
            <a:ext cx="2932090" cy="575945"/>
          </a:xfrm>
          <a:prstGeom prst="rect">
            <a:avLst/>
          </a:prstGeom>
        </p:spPr>
        <p:txBody>
          <a:bodyPr lIns="0" tIns="0" rIns="0" bIns="0" rtlCol="0" anchor="t">
            <a:spAutoFit/>
          </a:bodyPr>
          <a:lstStyle/>
          <a:p>
            <a:pPr algn="ctr">
              <a:lnSpc>
                <a:spcPts val="2380"/>
              </a:lnSpc>
            </a:pPr>
            <a:r>
              <a:rPr lang="en-US" sz="1700">
                <a:solidFill>
                  <a:srgbClr val="F4EBE7">
                    <a:alpha val="62745"/>
                  </a:srgbClr>
                </a:solidFill>
                <a:latin typeface="DM Sans"/>
                <a:ea typeface="DM Sans"/>
                <a:cs typeface="DM Sans"/>
                <a:sym typeface="DM Sans"/>
              </a:rPr>
              <a:t>recursos-biblicos.com</a:t>
            </a:r>
          </a:p>
          <a:p>
            <a:pPr algn="ctr">
              <a:lnSpc>
                <a:spcPts val="2380"/>
              </a:lnSpc>
            </a:pPr>
            <a:endParaRPr lang="en-US" sz="1700">
              <a:solidFill>
                <a:srgbClr val="F4EBE7">
                  <a:alpha val="62745"/>
                </a:srgbClr>
              </a:solidFill>
              <a:latin typeface="DM Sans"/>
              <a:ea typeface="DM Sans"/>
              <a:cs typeface="DM Sans"/>
              <a:sym typeface="DM San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EC1BB"/>
        </a:solidFill>
        <a:effectLst/>
      </p:bgPr>
    </p:bg>
    <p:spTree>
      <p:nvGrpSpPr>
        <p:cNvPr id="1" name=""/>
        <p:cNvGrpSpPr/>
        <p:nvPr/>
      </p:nvGrpSpPr>
      <p:grpSpPr>
        <a:xfrm>
          <a:off x="0" y="0"/>
          <a:ext cx="0" cy="0"/>
          <a:chOff x="0" y="0"/>
          <a:chExt cx="0" cy="0"/>
        </a:xfrm>
      </p:grpSpPr>
      <p:grpSp>
        <p:nvGrpSpPr>
          <p:cNvPr id="2" name="Group 2"/>
          <p:cNvGrpSpPr/>
          <p:nvPr/>
        </p:nvGrpSpPr>
        <p:grpSpPr>
          <a:xfrm>
            <a:off x="-327134" y="-331924"/>
            <a:ext cx="18942268" cy="2800933"/>
            <a:chOff x="0" y="0"/>
            <a:chExt cx="4988910" cy="737694"/>
          </a:xfrm>
        </p:grpSpPr>
        <p:sp>
          <p:nvSpPr>
            <p:cNvPr id="3" name="Freeform 3"/>
            <p:cNvSpPr/>
            <p:nvPr/>
          </p:nvSpPr>
          <p:spPr>
            <a:xfrm>
              <a:off x="0" y="0"/>
              <a:ext cx="4988910" cy="737694"/>
            </a:xfrm>
            <a:custGeom>
              <a:avLst/>
              <a:gdLst/>
              <a:ahLst/>
              <a:cxnLst/>
              <a:rect l="l" t="t" r="r" b="b"/>
              <a:pathLst>
                <a:path w="4988910" h="737694">
                  <a:moveTo>
                    <a:pt x="0" y="0"/>
                  </a:moveTo>
                  <a:lnTo>
                    <a:pt x="4988910" y="0"/>
                  </a:lnTo>
                  <a:lnTo>
                    <a:pt x="4988910" y="737694"/>
                  </a:lnTo>
                  <a:lnTo>
                    <a:pt x="0" y="737694"/>
                  </a:lnTo>
                  <a:close/>
                </a:path>
              </a:pathLst>
            </a:custGeom>
            <a:solidFill>
              <a:srgbClr val="B89F93"/>
            </a:solidFill>
          </p:spPr>
          <p:txBody>
            <a:bodyPr/>
            <a:lstStyle/>
            <a:p>
              <a:endParaRPr lang="es-MX"/>
            </a:p>
          </p:txBody>
        </p:sp>
        <p:sp>
          <p:nvSpPr>
            <p:cNvPr id="4" name="TextBox 4"/>
            <p:cNvSpPr txBox="1"/>
            <p:nvPr/>
          </p:nvSpPr>
          <p:spPr>
            <a:xfrm>
              <a:off x="0" y="-38100"/>
              <a:ext cx="4988910" cy="775794"/>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8948322" y="3972660"/>
            <a:ext cx="9453571" cy="6314340"/>
          </a:xfrm>
          <a:custGeom>
            <a:avLst/>
            <a:gdLst/>
            <a:ahLst/>
            <a:cxnLst/>
            <a:rect l="l" t="t" r="r" b="b"/>
            <a:pathLst>
              <a:path w="9453571" h="6314340">
                <a:moveTo>
                  <a:pt x="0" y="0"/>
                </a:moveTo>
                <a:lnTo>
                  <a:pt x="9453571" y="0"/>
                </a:lnTo>
                <a:lnTo>
                  <a:pt x="9453571" y="6314340"/>
                </a:lnTo>
                <a:lnTo>
                  <a:pt x="0" y="6314340"/>
                </a:lnTo>
                <a:lnTo>
                  <a:pt x="0" y="0"/>
                </a:lnTo>
                <a:close/>
              </a:path>
            </a:pathLst>
          </a:custGeom>
          <a:blipFill>
            <a:blip r:embed="rId2"/>
            <a:stretch>
              <a:fillRect/>
            </a:stretch>
          </a:blipFill>
        </p:spPr>
        <p:txBody>
          <a:bodyPr/>
          <a:lstStyle/>
          <a:p>
            <a:endParaRPr lang="es-MX"/>
          </a:p>
        </p:txBody>
      </p:sp>
      <p:sp>
        <p:nvSpPr>
          <p:cNvPr id="6" name="TextBox 6"/>
          <p:cNvSpPr txBox="1"/>
          <p:nvPr/>
        </p:nvSpPr>
        <p:spPr>
          <a:xfrm>
            <a:off x="2498012" y="471465"/>
            <a:ext cx="12900621" cy="1606302"/>
          </a:xfrm>
          <a:prstGeom prst="rect">
            <a:avLst/>
          </a:prstGeom>
        </p:spPr>
        <p:txBody>
          <a:bodyPr lIns="0" tIns="0" rIns="0" bIns="0" rtlCol="0" anchor="t">
            <a:spAutoFit/>
          </a:bodyPr>
          <a:lstStyle/>
          <a:p>
            <a:pPr algn="ctr">
              <a:lnSpc>
                <a:spcPts val="6488"/>
              </a:lnSpc>
              <a:spcBef>
                <a:spcPct val="0"/>
              </a:spcBef>
            </a:pPr>
            <a:r>
              <a:rPr lang="en-US" sz="4634">
                <a:solidFill>
                  <a:srgbClr val="F4EBE7"/>
                </a:solidFill>
                <a:latin typeface="League Spartan"/>
                <a:ea typeface="League Spartan"/>
                <a:cs typeface="League Spartan"/>
                <a:sym typeface="League Spartan"/>
              </a:rPr>
              <a:t>DAÑOS IRREPARABLES PARA LA OBRA DE DIOS</a:t>
            </a:r>
          </a:p>
        </p:txBody>
      </p:sp>
      <p:sp>
        <p:nvSpPr>
          <p:cNvPr id="7" name="TextBox 7"/>
          <p:cNvSpPr txBox="1"/>
          <p:nvPr/>
        </p:nvSpPr>
        <p:spPr>
          <a:xfrm>
            <a:off x="373511" y="2699681"/>
            <a:ext cx="8574811" cy="7185552"/>
          </a:xfrm>
          <a:prstGeom prst="rect">
            <a:avLst/>
          </a:prstGeom>
        </p:spPr>
        <p:txBody>
          <a:bodyPr lIns="0" tIns="0" rIns="0" bIns="0" rtlCol="0" anchor="t">
            <a:spAutoFit/>
          </a:bodyPr>
          <a:lstStyle/>
          <a:p>
            <a:pPr algn="l">
              <a:lnSpc>
                <a:spcPts val="5185"/>
              </a:lnSpc>
            </a:pPr>
            <a:r>
              <a:rPr lang="en-US" sz="3345" spc="30" dirty="0">
                <a:solidFill>
                  <a:srgbClr val="3D332F"/>
                </a:solidFill>
                <a:latin typeface="DM Sans"/>
                <a:ea typeface="DM Sans"/>
                <a:cs typeface="DM Sans"/>
                <a:sym typeface="DM Sans"/>
              </a:rPr>
              <a:t>En </a:t>
            </a:r>
            <a:r>
              <a:rPr lang="en-US" sz="3345" spc="30" dirty="0" err="1">
                <a:solidFill>
                  <a:srgbClr val="3D332F"/>
                </a:solidFill>
                <a:latin typeface="DM Sans"/>
                <a:ea typeface="DM Sans"/>
                <a:cs typeface="DM Sans"/>
                <a:sym typeface="DM Sans"/>
              </a:rPr>
              <a:t>el</a:t>
            </a:r>
            <a:r>
              <a:rPr lang="en-US" sz="3345" spc="30" dirty="0">
                <a:solidFill>
                  <a:srgbClr val="3D332F"/>
                </a:solidFill>
                <a:latin typeface="DM Sans"/>
                <a:ea typeface="DM Sans"/>
                <a:cs typeface="DM Sans"/>
                <a:sym typeface="DM Sans"/>
              </a:rPr>
              <a:t> </a:t>
            </a:r>
            <a:r>
              <a:rPr lang="en-US" sz="3345" spc="30" dirty="0" err="1">
                <a:solidFill>
                  <a:srgbClr val="3D332F"/>
                </a:solidFill>
                <a:latin typeface="DM Sans"/>
                <a:ea typeface="DM Sans"/>
                <a:cs typeface="DM Sans"/>
                <a:sym typeface="DM Sans"/>
              </a:rPr>
              <a:t>siglo</a:t>
            </a:r>
            <a:r>
              <a:rPr lang="en-US" sz="3345" spc="30" dirty="0">
                <a:solidFill>
                  <a:srgbClr val="3D332F"/>
                </a:solidFill>
                <a:latin typeface="DM Sans"/>
                <a:ea typeface="DM Sans"/>
                <a:cs typeface="DM Sans"/>
                <a:sym typeface="DM Sans"/>
              </a:rPr>
              <a:t> </a:t>
            </a:r>
            <a:r>
              <a:rPr lang="en-US" sz="3345" spc="30" dirty="0" err="1">
                <a:solidFill>
                  <a:srgbClr val="3D332F"/>
                </a:solidFill>
                <a:latin typeface="DM Sans"/>
                <a:ea typeface="DM Sans"/>
                <a:cs typeface="DM Sans"/>
                <a:sym typeface="DM Sans"/>
              </a:rPr>
              <a:t>pasado</a:t>
            </a:r>
            <a:r>
              <a:rPr lang="en-US" sz="3345" spc="30" dirty="0">
                <a:solidFill>
                  <a:srgbClr val="3D332F"/>
                </a:solidFill>
                <a:latin typeface="DM Sans"/>
                <a:ea typeface="DM Sans"/>
                <a:cs typeface="DM Sans"/>
                <a:sym typeface="DM Sans"/>
              </a:rPr>
              <a:t>, </a:t>
            </a:r>
            <a:r>
              <a:rPr lang="en-US" sz="3345" spc="30" dirty="0" err="1">
                <a:solidFill>
                  <a:srgbClr val="3D332F"/>
                </a:solidFill>
                <a:latin typeface="DM Sans"/>
                <a:ea typeface="DM Sans"/>
                <a:cs typeface="DM Sans"/>
                <a:sym typeface="DM Sans"/>
              </a:rPr>
              <a:t>por</a:t>
            </a:r>
            <a:r>
              <a:rPr lang="en-US" sz="3345" spc="30" dirty="0">
                <a:solidFill>
                  <a:srgbClr val="3D332F"/>
                </a:solidFill>
                <a:latin typeface="DM Sans"/>
                <a:ea typeface="DM Sans"/>
                <a:cs typeface="DM Sans"/>
                <a:sym typeface="DM Sans"/>
              </a:rPr>
              <a:t> </a:t>
            </a:r>
            <a:r>
              <a:rPr lang="en-US" sz="3345" spc="30" dirty="0" err="1">
                <a:solidFill>
                  <a:srgbClr val="3D332F"/>
                </a:solidFill>
                <a:latin typeface="DM Sans"/>
                <a:ea typeface="DM Sans"/>
                <a:cs typeface="DM Sans"/>
                <a:sym typeface="DM Sans"/>
              </a:rPr>
              <a:t>ejemplo</a:t>
            </a:r>
            <a:r>
              <a:rPr lang="en-US" sz="3345" spc="30" dirty="0">
                <a:solidFill>
                  <a:srgbClr val="3D332F"/>
                </a:solidFill>
                <a:latin typeface="DM Sans"/>
                <a:ea typeface="DM Sans"/>
                <a:cs typeface="DM Sans"/>
                <a:sym typeface="DM Sans"/>
              </a:rPr>
              <a:t>, </a:t>
            </a:r>
            <a:r>
              <a:rPr lang="en-US" sz="3345" spc="30" dirty="0" err="1">
                <a:solidFill>
                  <a:srgbClr val="3D332F"/>
                </a:solidFill>
                <a:latin typeface="DM Sans"/>
                <a:ea typeface="DM Sans"/>
                <a:cs typeface="DM Sans"/>
                <a:sym typeface="DM Sans"/>
              </a:rPr>
              <a:t>surgieron</a:t>
            </a:r>
            <a:r>
              <a:rPr lang="en-US" sz="3345" spc="30" dirty="0">
                <a:solidFill>
                  <a:srgbClr val="3D332F"/>
                </a:solidFill>
                <a:latin typeface="DM Sans"/>
                <a:ea typeface="DM Sans"/>
                <a:cs typeface="DM Sans"/>
                <a:sym typeface="DM Sans"/>
              </a:rPr>
              <a:t> </a:t>
            </a:r>
            <a:r>
              <a:rPr lang="en-US" sz="3345" spc="30" dirty="0" err="1">
                <a:solidFill>
                  <a:srgbClr val="3D332F"/>
                </a:solidFill>
                <a:latin typeface="DM Sans"/>
                <a:ea typeface="DM Sans"/>
                <a:cs typeface="DM Sans"/>
                <a:sym typeface="DM Sans"/>
              </a:rPr>
              <a:t>quienes</a:t>
            </a:r>
            <a:r>
              <a:rPr lang="en-US" sz="3345" spc="30" dirty="0">
                <a:solidFill>
                  <a:srgbClr val="3D332F"/>
                </a:solidFill>
                <a:latin typeface="DM Sans"/>
                <a:ea typeface="DM Sans"/>
                <a:cs typeface="DM Sans"/>
                <a:sym typeface="DM Sans"/>
              </a:rPr>
              <a:t> </a:t>
            </a:r>
            <a:r>
              <a:rPr lang="en-US" sz="3345" spc="30" dirty="0" err="1">
                <a:solidFill>
                  <a:srgbClr val="3D332F"/>
                </a:solidFill>
                <a:latin typeface="DM Sans"/>
                <a:ea typeface="DM Sans"/>
                <a:cs typeface="DM Sans"/>
                <a:sym typeface="DM Sans"/>
              </a:rPr>
              <a:t>afirmaban</a:t>
            </a:r>
            <a:r>
              <a:rPr lang="en-US" sz="3345" spc="30" dirty="0">
                <a:solidFill>
                  <a:srgbClr val="3D332F"/>
                </a:solidFill>
                <a:latin typeface="DM Sans"/>
                <a:ea typeface="DM Sans"/>
                <a:cs typeface="DM Sans"/>
                <a:sym typeface="DM Sans"/>
              </a:rPr>
              <a:t> que la Iglesia y sus </a:t>
            </a:r>
            <a:r>
              <a:rPr lang="en-US" sz="3345" spc="30" dirty="0" err="1">
                <a:solidFill>
                  <a:srgbClr val="3D332F"/>
                </a:solidFill>
                <a:latin typeface="DM Sans"/>
                <a:ea typeface="DM Sans"/>
                <a:cs typeface="DM Sans"/>
                <a:sym typeface="DM Sans"/>
              </a:rPr>
              <a:t>líderes</a:t>
            </a:r>
            <a:r>
              <a:rPr lang="en-US" sz="3345" spc="30" dirty="0">
                <a:solidFill>
                  <a:srgbClr val="3D332F"/>
                </a:solidFill>
                <a:latin typeface="DM Sans"/>
                <a:ea typeface="DM Sans"/>
                <a:cs typeface="DM Sans"/>
                <a:sym typeface="DM Sans"/>
              </a:rPr>
              <a:t> </a:t>
            </a:r>
            <a:r>
              <a:rPr lang="en-US" sz="3345" spc="30" dirty="0" err="1">
                <a:solidFill>
                  <a:srgbClr val="3D332F"/>
                </a:solidFill>
                <a:latin typeface="DM Sans"/>
                <a:ea typeface="DM Sans"/>
                <a:cs typeface="DM Sans"/>
                <a:sym typeface="DM Sans"/>
              </a:rPr>
              <a:t>eran</a:t>
            </a:r>
            <a:r>
              <a:rPr lang="en-US" sz="3345" spc="30" dirty="0">
                <a:solidFill>
                  <a:srgbClr val="3D332F"/>
                </a:solidFill>
                <a:latin typeface="DM Sans"/>
                <a:ea typeface="DM Sans"/>
                <a:cs typeface="DM Sans"/>
                <a:sym typeface="DM Sans"/>
              </a:rPr>
              <a:t> Babilonia, y </a:t>
            </a:r>
            <a:r>
              <a:rPr lang="en-US" sz="3345" spc="30" dirty="0" err="1">
                <a:solidFill>
                  <a:srgbClr val="3D332F"/>
                </a:solidFill>
                <a:latin typeface="DM Sans"/>
                <a:ea typeface="DM Sans"/>
                <a:cs typeface="DM Sans"/>
                <a:sym typeface="DM Sans"/>
              </a:rPr>
              <a:t>utilizaron</a:t>
            </a:r>
            <a:r>
              <a:rPr lang="en-US" sz="3345" spc="30" dirty="0">
                <a:solidFill>
                  <a:srgbClr val="3D332F"/>
                </a:solidFill>
                <a:latin typeface="DM Sans"/>
                <a:ea typeface="DM Sans"/>
                <a:cs typeface="DM Sans"/>
                <a:sym typeface="DM Sans"/>
              </a:rPr>
              <a:t> </a:t>
            </a:r>
            <a:r>
              <a:rPr lang="en-US" sz="3345" spc="30" dirty="0" err="1">
                <a:solidFill>
                  <a:srgbClr val="3D332F"/>
                </a:solidFill>
                <a:latin typeface="DM Sans"/>
                <a:ea typeface="DM Sans"/>
                <a:cs typeface="DM Sans"/>
                <a:sym typeface="DM Sans"/>
              </a:rPr>
              <a:t>los</a:t>
            </a:r>
            <a:r>
              <a:rPr lang="en-US" sz="3345" spc="30" dirty="0">
                <a:solidFill>
                  <a:srgbClr val="3D332F"/>
                </a:solidFill>
                <a:latin typeface="DM Sans"/>
                <a:ea typeface="DM Sans"/>
                <a:cs typeface="DM Sans"/>
                <a:sym typeface="DM Sans"/>
              </a:rPr>
              <a:t> </a:t>
            </a:r>
            <a:r>
              <a:rPr lang="en-US" sz="3345" spc="30" dirty="0" err="1">
                <a:solidFill>
                  <a:srgbClr val="3D332F"/>
                </a:solidFill>
                <a:latin typeface="DM Sans"/>
                <a:ea typeface="DM Sans"/>
                <a:cs typeface="DM Sans"/>
                <a:sym typeface="DM Sans"/>
              </a:rPr>
              <a:t>escritos</a:t>
            </a:r>
            <a:r>
              <a:rPr lang="en-US" sz="3345" spc="30" dirty="0">
                <a:solidFill>
                  <a:srgbClr val="3D332F"/>
                </a:solidFill>
                <a:latin typeface="DM Sans"/>
                <a:ea typeface="DM Sans"/>
                <a:cs typeface="DM Sans"/>
                <a:sym typeface="DM Sans"/>
              </a:rPr>
              <a:t> del Espíritu de </a:t>
            </a:r>
            <a:r>
              <a:rPr lang="en-US" sz="3345" spc="30" dirty="0" err="1">
                <a:solidFill>
                  <a:srgbClr val="3D332F"/>
                </a:solidFill>
                <a:latin typeface="DM Sans"/>
                <a:ea typeface="DM Sans"/>
                <a:cs typeface="DM Sans"/>
                <a:sym typeface="DM Sans"/>
              </a:rPr>
              <a:t>Profecía</a:t>
            </a:r>
            <a:r>
              <a:rPr lang="en-US" sz="3345" spc="30" dirty="0">
                <a:solidFill>
                  <a:srgbClr val="3D332F"/>
                </a:solidFill>
                <a:latin typeface="DM Sans"/>
                <a:ea typeface="DM Sans"/>
                <a:cs typeface="DM Sans"/>
                <a:sym typeface="DM Sans"/>
              </a:rPr>
              <a:t> para </a:t>
            </a:r>
            <a:r>
              <a:rPr lang="en-US" sz="3345" spc="30" dirty="0" err="1">
                <a:solidFill>
                  <a:srgbClr val="3D332F"/>
                </a:solidFill>
                <a:latin typeface="DM Sans"/>
                <a:ea typeface="DM Sans"/>
                <a:cs typeface="DM Sans"/>
                <a:sym typeface="DM Sans"/>
              </a:rPr>
              <a:t>fundamentar</a:t>
            </a:r>
            <a:r>
              <a:rPr lang="en-US" sz="3345" spc="30" dirty="0">
                <a:solidFill>
                  <a:srgbClr val="3D332F"/>
                </a:solidFill>
                <a:latin typeface="DM Sans"/>
                <a:ea typeface="DM Sans"/>
                <a:cs typeface="DM Sans"/>
                <a:sym typeface="DM Sans"/>
              </a:rPr>
              <a:t> sus </a:t>
            </a:r>
            <a:r>
              <a:rPr lang="en-US" sz="3345" spc="30" dirty="0" err="1">
                <a:solidFill>
                  <a:srgbClr val="3D332F"/>
                </a:solidFill>
                <a:latin typeface="DM Sans"/>
                <a:ea typeface="DM Sans"/>
                <a:cs typeface="DM Sans"/>
                <a:sym typeface="DM Sans"/>
              </a:rPr>
              <a:t>opiniones</a:t>
            </a:r>
            <a:r>
              <a:rPr lang="en-US" sz="3345" spc="30" dirty="0">
                <a:solidFill>
                  <a:srgbClr val="3D332F"/>
                </a:solidFill>
                <a:latin typeface="DM Sans"/>
                <a:ea typeface="DM Sans"/>
                <a:cs typeface="DM Sans"/>
                <a:sym typeface="DM Sans"/>
              </a:rPr>
              <a:t>. E. G. White </a:t>
            </a:r>
            <a:r>
              <a:rPr lang="en-US" sz="3345" spc="30" dirty="0" err="1">
                <a:solidFill>
                  <a:srgbClr val="3D332F"/>
                </a:solidFill>
                <a:latin typeface="DM Sans"/>
                <a:ea typeface="DM Sans"/>
                <a:cs typeface="DM Sans"/>
                <a:sym typeface="DM Sans"/>
              </a:rPr>
              <a:t>los</a:t>
            </a:r>
            <a:r>
              <a:rPr lang="en-US" sz="3345" spc="30" dirty="0">
                <a:solidFill>
                  <a:srgbClr val="3D332F"/>
                </a:solidFill>
                <a:latin typeface="DM Sans"/>
                <a:ea typeface="DM Sans"/>
                <a:cs typeface="DM Sans"/>
                <a:sym typeface="DM Sans"/>
              </a:rPr>
              <a:t> </a:t>
            </a:r>
            <a:r>
              <a:rPr lang="en-US" sz="3345" spc="30" dirty="0" err="1">
                <a:solidFill>
                  <a:srgbClr val="3D332F"/>
                </a:solidFill>
                <a:latin typeface="DM Sans"/>
                <a:ea typeface="DM Sans"/>
                <a:cs typeface="DM Sans"/>
                <a:sym typeface="DM Sans"/>
              </a:rPr>
              <a:t>reprendió</a:t>
            </a:r>
            <a:r>
              <a:rPr lang="en-US" sz="3345" spc="30" dirty="0">
                <a:solidFill>
                  <a:srgbClr val="3D332F"/>
                </a:solidFill>
                <a:latin typeface="DM Sans"/>
                <a:ea typeface="DM Sans"/>
                <a:cs typeface="DM Sans"/>
                <a:sym typeface="DM Sans"/>
              </a:rPr>
              <a:t>, </a:t>
            </a:r>
            <a:r>
              <a:rPr lang="en-US" sz="3345" spc="30" dirty="0" err="1">
                <a:solidFill>
                  <a:srgbClr val="3D332F"/>
                </a:solidFill>
                <a:latin typeface="DM Sans"/>
                <a:ea typeface="DM Sans"/>
                <a:cs typeface="DM Sans"/>
                <a:sym typeface="DM Sans"/>
              </a:rPr>
              <a:t>afirmando</a:t>
            </a:r>
            <a:r>
              <a:rPr lang="en-US" sz="3345" spc="30" dirty="0">
                <a:solidFill>
                  <a:srgbClr val="3D332F"/>
                </a:solidFill>
                <a:latin typeface="DM Sans"/>
                <a:ea typeface="DM Sans"/>
                <a:cs typeface="DM Sans"/>
                <a:sym typeface="DM Sans"/>
              </a:rPr>
              <a:t> que Dios no </a:t>
            </a:r>
            <a:r>
              <a:rPr lang="en-US" sz="3345" spc="30" dirty="0" err="1">
                <a:solidFill>
                  <a:srgbClr val="3D332F"/>
                </a:solidFill>
                <a:latin typeface="DM Sans"/>
                <a:ea typeface="DM Sans"/>
                <a:cs typeface="DM Sans"/>
                <a:sym typeface="DM Sans"/>
              </a:rPr>
              <a:t>los</a:t>
            </a:r>
            <a:r>
              <a:rPr lang="en-US" sz="3345" spc="30" dirty="0">
                <a:solidFill>
                  <a:srgbClr val="3D332F"/>
                </a:solidFill>
                <a:latin typeface="DM Sans"/>
                <a:ea typeface="DM Sans"/>
                <a:cs typeface="DM Sans"/>
                <a:sym typeface="DM Sans"/>
              </a:rPr>
              <a:t> </a:t>
            </a:r>
            <a:r>
              <a:rPr lang="en-US" sz="3345" spc="30" dirty="0" err="1">
                <a:solidFill>
                  <a:srgbClr val="3D332F"/>
                </a:solidFill>
                <a:latin typeface="DM Sans"/>
                <a:ea typeface="DM Sans"/>
                <a:cs typeface="DM Sans"/>
                <a:sym typeface="DM Sans"/>
              </a:rPr>
              <a:t>había</a:t>
            </a:r>
            <a:r>
              <a:rPr lang="en-US" sz="3345" spc="30" dirty="0">
                <a:solidFill>
                  <a:srgbClr val="3D332F"/>
                </a:solidFill>
                <a:latin typeface="DM Sans"/>
                <a:ea typeface="DM Sans"/>
                <a:cs typeface="DM Sans"/>
                <a:sym typeface="DM Sans"/>
              </a:rPr>
              <a:t> </a:t>
            </a:r>
            <a:r>
              <a:rPr lang="en-US" sz="3345" spc="30" dirty="0" err="1">
                <a:solidFill>
                  <a:srgbClr val="3D332F"/>
                </a:solidFill>
                <a:latin typeface="DM Sans"/>
                <a:ea typeface="DM Sans"/>
                <a:cs typeface="DM Sans"/>
                <a:sym typeface="DM Sans"/>
              </a:rPr>
              <a:t>enviado</a:t>
            </a:r>
            <a:r>
              <a:rPr lang="en-US" sz="3345" spc="30" dirty="0">
                <a:solidFill>
                  <a:srgbClr val="3D332F"/>
                </a:solidFill>
                <a:latin typeface="DM Sans"/>
                <a:ea typeface="DM Sans"/>
                <a:cs typeface="DM Sans"/>
                <a:sym typeface="DM Sans"/>
              </a:rPr>
              <a:t> y que </a:t>
            </a:r>
            <a:r>
              <a:rPr lang="en-US" sz="3345" spc="30" dirty="0" err="1">
                <a:solidFill>
                  <a:srgbClr val="3D332F"/>
                </a:solidFill>
                <a:latin typeface="DM Sans"/>
                <a:ea typeface="DM Sans"/>
                <a:cs typeface="DM Sans"/>
                <a:sym typeface="DM Sans"/>
              </a:rPr>
              <a:t>estaban</a:t>
            </a:r>
            <a:r>
              <a:rPr lang="en-US" sz="3345" spc="30" dirty="0">
                <a:solidFill>
                  <a:srgbClr val="3D332F"/>
                </a:solidFill>
                <a:latin typeface="DM Sans"/>
                <a:ea typeface="DM Sans"/>
                <a:cs typeface="DM Sans"/>
                <a:sym typeface="DM Sans"/>
              </a:rPr>
              <a:t> </a:t>
            </a:r>
            <a:r>
              <a:rPr lang="en-US" sz="3345" spc="30" dirty="0" err="1">
                <a:solidFill>
                  <a:srgbClr val="3D332F"/>
                </a:solidFill>
                <a:latin typeface="DM Sans"/>
                <a:ea typeface="DM Sans"/>
                <a:cs typeface="DM Sans"/>
                <a:sym typeface="DM Sans"/>
              </a:rPr>
              <a:t>impulsados</a:t>
            </a:r>
            <a:r>
              <a:rPr lang="en-US" sz="3345" spc="30" dirty="0">
                <a:solidFill>
                  <a:srgbClr val="3D332F"/>
                </a:solidFill>
                <a:latin typeface="DM Sans"/>
                <a:ea typeface="DM Sans"/>
                <a:cs typeface="DM Sans"/>
                <a:sym typeface="DM Sans"/>
              </a:rPr>
              <a:t> ​​</a:t>
            </a:r>
            <a:r>
              <a:rPr lang="en-US" sz="3345" spc="30" dirty="0" err="1">
                <a:solidFill>
                  <a:srgbClr val="3D332F"/>
                </a:solidFill>
                <a:latin typeface="DM Sans"/>
                <a:ea typeface="DM Sans"/>
                <a:cs typeface="DM Sans"/>
                <a:sym typeface="DM Sans"/>
              </a:rPr>
              <a:t>por</a:t>
            </a:r>
            <a:r>
              <a:rPr lang="en-US" sz="3345" spc="30" dirty="0">
                <a:solidFill>
                  <a:srgbClr val="3D332F"/>
                </a:solidFill>
                <a:latin typeface="DM Sans"/>
                <a:ea typeface="DM Sans"/>
                <a:cs typeface="DM Sans"/>
                <a:sym typeface="DM Sans"/>
              </a:rPr>
              <a:t> </a:t>
            </a:r>
            <a:r>
              <a:rPr lang="en-US" sz="3345" spc="30" dirty="0" err="1">
                <a:solidFill>
                  <a:srgbClr val="3D332F"/>
                </a:solidFill>
                <a:latin typeface="DM Sans"/>
                <a:ea typeface="DM Sans"/>
                <a:cs typeface="DM Sans"/>
                <a:sym typeface="DM Sans"/>
              </a:rPr>
              <a:t>otro</a:t>
            </a:r>
            <a:r>
              <a:rPr lang="en-US" sz="3345" spc="30" dirty="0">
                <a:solidFill>
                  <a:srgbClr val="3D332F"/>
                </a:solidFill>
                <a:latin typeface="DM Sans"/>
                <a:ea typeface="DM Sans"/>
                <a:cs typeface="DM Sans"/>
                <a:sym typeface="DM Sans"/>
              </a:rPr>
              <a:t> </a:t>
            </a:r>
            <a:r>
              <a:rPr lang="en-US" sz="3345" spc="30" dirty="0" err="1">
                <a:solidFill>
                  <a:srgbClr val="3D332F"/>
                </a:solidFill>
                <a:latin typeface="DM Sans"/>
                <a:ea typeface="DM Sans"/>
                <a:cs typeface="DM Sans"/>
                <a:sym typeface="DM Sans"/>
              </a:rPr>
              <a:t>espíritu</a:t>
            </a:r>
            <a:r>
              <a:rPr lang="en-US" sz="3345" spc="30" dirty="0">
                <a:solidFill>
                  <a:srgbClr val="3D332F"/>
                </a:solidFill>
                <a:latin typeface="DM Sans"/>
                <a:ea typeface="DM Sans"/>
                <a:cs typeface="DM Sans"/>
                <a:sym typeface="DM Sans"/>
              </a:rPr>
              <a:t> (</a:t>
            </a:r>
            <a:r>
              <a:rPr lang="en-US" sz="3345" spc="30" dirty="0" err="1">
                <a:solidFill>
                  <a:srgbClr val="3D332F"/>
                </a:solidFill>
                <a:latin typeface="DM Sans"/>
                <a:ea typeface="DM Sans"/>
                <a:cs typeface="DM Sans"/>
                <a:sym typeface="DM Sans"/>
              </a:rPr>
              <a:t>véase</a:t>
            </a:r>
            <a:r>
              <a:rPr lang="en-US" sz="3345" spc="30" dirty="0">
                <a:solidFill>
                  <a:srgbClr val="3D332F"/>
                </a:solidFill>
                <a:latin typeface="DM Sans"/>
                <a:ea typeface="DM Sans"/>
                <a:cs typeface="DM Sans"/>
                <a:sym typeface="DM Sans"/>
              </a:rPr>
              <a:t> </a:t>
            </a:r>
            <a:r>
              <a:rPr lang="en-US" sz="3345" spc="30" dirty="0" err="1">
                <a:solidFill>
                  <a:srgbClr val="3D332F"/>
                </a:solidFill>
                <a:latin typeface="DM Sans"/>
                <a:ea typeface="DM Sans"/>
                <a:cs typeface="DM Sans"/>
                <a:sym typeface="DM Sans"/>
              </a:rPr>
              <a:t>Mensajes</a:t>
            </a:r>
            <a:r>
              <a:rPr lang="en-US" sz="3345" spc="30" dirty="0">
                <a:solidFill>
                  <a:srgbClr val="3D332F"/>
                </a:solidFill>
                <a:latin typeface="DM Sans"/>
                <a:ea typeface="DM Sans"/>
                <a:cs typeface="DM Sans"/>
                <a:sym typeface="DM Sans"/>
              </a:rPr>
              <a:t> </a:t>
            </a:r>
            <a:r>
              <a:rPr lang="en-US" sz="3345" spc="30" dirty="0" err="1">
                <a:solidFill>
                  <a:srgbClr val="3D332F"/>
                </a:solidFill>
                <a:latin typeface="DM Sans"/>
                <a:ea typeface="DM Sans"/>
                <a:cs typeface="DM Sans"/>
                <a:sym typeface="DM Sans"/>
              </a:rPr>
              <a:t>Selectos</a:t>
            </a:r>
            <a:r>
              <a:rPr lang="en-US" sz="3345" spc="30" dirty="0">
                <a:solidFill>
                  <a:srgbClr val="3D332F"/>
                </a:solidFill>
                <a:latin typeface="DM Sans"/>
                <a:ea typeface="DM Sans"/>
                <a:cs typeface="DM Sans"/>
                <a:sym typeface="DM Sans"/>
              </a:rPr>
              <a:t>, </a:t>
            </a:r>
            <a:r>
              <a:rPr lang="en-US" sz="3345" spc="30" dirty="0" err="1">
                <a:solidFill>
                  <a:srgbClr val="3D332F"/>
                </a:solidFill>
                <a:latin typeface="DM Sans"/>
                <a:ea typeface="DM Sans"/>
                <a:cs typeface="DM Sans"/>
                <a:sym typeface="DM Sans"/>
              </a:rPr>
              <a:t>libro</a:t>
            </a:r>
            <a:r>
              <a:rPr lang="en-US" sz="3345" spc="30" dirty="0">
                <a:solidFill>
                  <a:srgbClr val="3D332F"/>
                </a:solidFill>
                <a:latin typeface="DM Sans"/>
                <a:ea typeface="DM Sans"/>
                <a:cs typeface="DM Sans"/>
                <a:sym typeface="DM Sans"/>
              </a:rPr>
              <a:t> 2, </a:t>
            </a:r>
            <a:r>
              <a:rPr lang="en-US" sz="3345" spc="30" dirty="0" err="1">
                <a:solidFill>
                  <a:srgbClr val="3D332F"/>
                </a:solidFill>
                <a:latin typeface="DM Sans"/>
                <a:ea typeface="DM Sans"/>
                <a:cs typeface="DM Sans"/>
                <a:sym typeface="DM Sans"/>
              </a:rPr>
              <a:t>págs</a:t>
            </a:r>
            <a:r>
              <a:rPr lang="en-US" sz="3345" spc="30" dirty="0">
                <a:solidFill>
                  <a:srgbClr val="3D332F"/>
                </a:solidFill>
                <a:latin typeface="DM Sans"/>
                <a:ea typeface="DM Sans"/>
                <a:cs typeface="DM Sans"/>
                <a:sym typeface="DM Sans"/>
              </a:rPr>
              <a:t>. 63-71). Entre </a:t>
            </a:r>
            <a:r>
              <a:rPr lang="en-US" sz="3345" spc="30" dirty="0" err="1">
                <a:solidFill>
                  <a:srgbClr val="3D332F"/>
                </a:solidFill>
                <a:latin typeface="DM Sans"/>
                <a:ea typeface="DM Sans"/>
                <a:cs typeface="DM Sans"/>
                <a:sym typeface="DM Sans"/>
              </a:rPr>
              <a:t>otras</a:t>
            </a:r>
            <a:r>
              <a:rPr lang="en-US" sz="3345" spc="30" dirty="0">
                <a:solidFill>
                  <a:srgbClr val="3D332F"/>
                </a:solidFill>
                <a:latin typeface="DM Sans"/>
                <a:ea typeface="DM Sans"/>
                <a:cs typeface="DM Sans"/>
                <a:sym typeface="DM Sans"/>
              </a:rPr>
              <a:t> </a:t>
            </a:r>
            <a:r>
              <a:rPr lang="en-US" sz="3345" spc="30" dirty="0" err="1">
                <a:solidFill>
                  <a:srgbClr val="3D332F"/>
                </a:solidFill>
                <a:latin typeface="DM Sans"/>
                <a:ea typeface="DM Sans"/>
                <a:cs typeface="DM Sans"/>
                <a:sym typeface="DM Sans"/>
              </a:rPr>
              <a:t>cosas</a:t>
            </a:r>
            <a:r>
              <a:rPr lang="en-US" sz="3345" spc="30" dirty="0">
                <a:solidFill>
                  <a:srgbClr val="3D332F"/>
                </a:solidFill>
                <a:latin typeface="DM Sans"/>
                <a:ea typeface="DM Sans"/>
                <a:cs typeface="DM Sans"/>
                <a:sym typeface="DM Sans"/>
              </a:rPr>
              <a:t>, </a:t>
            </a:r>
            <a:r>
              <a:rPr lang="en-US" sz="3345" spc="30" dirty="0" err="1">
                <a:solidFill>
                  <a:srgbClr val="3D332F"/>
                </a:solidFill>
                <a:latin typeface="DM Sans"/>
                <a:ea typeface="DM Sans"/>
                <a:cs typeface="DM Sans"/>
                <a:sym typeface="DM Sans"/>
              </a:rPr>
              <a:t>señaló</a:t>
            </a:r>
            <a:r>
              <a:rPr lang="en-US" sz="3345" spc="30" dirty="0">
                <a:solidFill>
                  <a:srgbClr val="3D332F"/>
                </a:solidFill>
                <a:latin typeface="DM Sans"/>
                <a:ea typeface="DM Sans"/>
                <a:cs typeface="DM Sans"/>
                <a:sym typeface="DM Sans"/>
              </a:rPr>
              <a:t> que </a:t>
            </a:r>
            <a:r>
              <a:rPr lang="en-US" sz="3345" spc="30" dirty="0" err="1">
                <a:solidFill>
                  <a:srgbClr val="3D332F"/>
                </a:solidFill>
                <a:latin typeface="DM Sans"/>
                <a:ea typeface="DM Sans"/>
                <a:cs typeface="DM Sans"/>
                <a:sym typeface="DM Sans"/>
              </a:rPr>
              <a:t>su</a:t>
            </a:r>
            <a:r>
              <a:rPr lang="en-US" sz="3345" spc="30" dirty="0">
                <a:solidFill>
                  <a:srgbClr val="3D332F"/>
                </a:solidFill>
                <a:latin typeface="DM Sans"/>
                <a:ea typeface="DM Sans"/>
                <a:cs typeface="DM Sans"/>
                <a:sym typeface="DM Sans"/>
              </a:rPr>
              <a:t> labor </a:t>
            </a:r>
            <a:r>
              <a:rPr lang="en-US" sz="3345" spc="30" dirty="0" err="1">
                <a:solidFill>
                  <a:srgbClr val="3D332F"/>
                </a:solidFill>
                <a:latin typeface="DM Sans"/>
                <a:ea typeface="DM Sans"/>
                <a:cs typeface="DM Sans"/>
                <a:sym typeface="DM Sans"/>
              </a:rPr>
              <a:t>consistía</a:t>
            </a:r>
            <a:r>
              <a:rPr lang="en-US" sz="3345" spc="30" dirty="0">
                <a:solidFill>
                  <a:srgbClr val="3D332F"/>
                </a:solidFill>
                <a:latin typeface="DM Sans"/>
                <a:ea typeface="DM Sans"/>
                <a:cs typeface="DM Sans"/>
                <a:sym typeface="DM Sans"/>
              </a:rPr>
              <a:t> </a:t>
            </a:r>
            <a:r>
              <a:rPr lang="en-US" sz="3345" spc="30" dirty="0" err="1">
                <a:solidFill>
                  <a:srgbClr val="3D332F"/>
                </a:solidFill>
                <a:latin typeface="DM Sans"/>
                <a:ea typeface="DM Sans"/>
                <a:cs typeface="DM Sans"/>
                <a:sym typeface="DM Sans"/>
              </a:rPr>
              <a:t>en</a:t>
            </a:r>
            <a:r>
              <a:rPr lang="en-US" sz="3345" spc="30" dirty="0">
                <a:solidFill>
                  <a:srgbClr val="3D332F"/>
                </a:solidFill>
                <a:latin typeface="DM Sans"/>
                <a:ea typeface="DM Sans"/>
                <a:cs typeface="DM Sans"/>
                <a:sym typeface="DM Sans"/>
              </a:rPr>
              <a:t> “</a:t>
            </a:r>
            <a:r>
              <a:rPr lang="en-US" sz="3345" spc="30" dirty="0" err="1">
                <a:solidFill>
                  <a:srgbClr val="3D332F"/>
                </a:solidFill>
                <a:latin typeface="DM Sans"/>
                <a:ea typeface="DM Sans"/>
                <a:cs typeface="DM Sans"/>
                <a:sym typeface="DM Sans"/>
              </a:rPr>
              <a:t>acusar</a:t>
            </a:r>
            <a:r>
              <a:rPr lang="en-US" sz="3345" spc="30" dirty="0">
                <a:solidFill>
                  <a:srgbClr val="3D332F"/>
                </a:solidFill>
                <a:latin typeface="DM Sans"/>
                <a:ea typeface="DM Sans"/>
                <a:cs typeface="DM Sans"/>
                <a:sym typeface="DM Sans"/>
              </a:rPr>
              <a:t> y </a:t>
            </a:r>
            <a:r>
              <a:rPr lang="en-US" sz="3345" spc="30" dirty="0" err="1">
                <a:solidFill>
                  <a:srgbClr val="3D332F"/>
                </a:solidFill>
                <a:latin typeface="DM Sans"/>
                <a:ea typeface="DM Sans"/>
                <a:cs typeface="DM Sans"/>
                <a:sym typeface="DM Sans"/>
              </a:rPr>
              <a:t>descuartizar</a:t>
            </a:r>
            <a:r>
              <a:rPr lang="en-US" sz="3345" spc="30" dirty="0">
                <a:solidFill>
                  <a:srgbClr val="3D332F"/>
                </a:solidFill>
                <a:latin typeface="DM Sans"/>
                <a:ea typeface="DM Sans"/>
                <a:cs typeface="DM Sans"/>
                <a:sym typeface="DM Sans"/>
              </a:rPr>
              <a:t>” (</a:t>
            </a:r>
            <a:r>
              <a:rPr lang="en-US" sz="3345" spc="30" dirty="0" err="1">
                <a:solidFill>
                  <a:srgbClr val="3D332F"/>
                </a:solidFill>
                <a:latin typeface="DM Sans"/>
                <a:ea typeface="DM Sans"/>
                <a:cs typeface="DM Sans"/>
                <a:sym typeface="DM Sans"/>
              </a:rPr>
              <a:t>pág</a:t>
            </a:r>
            <a:r>
              <a:rPr lang="en-US" sz="3345" spc="30" dirty="0">
                <a:solidFill>
                  <a:srgbClr val="3D332F"/>
                </a:solidFill>
                <a:latin typeface="DM Sans"/>
                <a:ea typeface="DM Sans"/>
                <a:cs typeface="DM Sans"/>
                <a:sym typeface="DM Sans"/>
              </a:rPr>
              <a:t>. 69). </a:t>
            </a:r>
          </a:p>
        </p:txBody>
      </p:sp>
      <p:sp>
        <p:nvSpPr>
          <p:cNvPr id="8" name="TextBox 8"/>
          <p:cNvSpPr txBox="1"/>
          <p:nvPr/>
        </p:nvSpPr>
        <p:spPr>
          <a:xfrm>
            <a:off x="167724" y="9856658"/>
            <a:ext cx="2932090" cy="575945"/>
          </a:xfrm>
          <a:prstGeom prst="rect">
            <a:avLst/>
          </a:prstGeom>
        </p:spPr>
        <p:txBody>
          <a:bodyPr lIns="0" tIns="0" rIns="0" bIns="0" rtlCol="0" anchor="t">
            <a:spAutoFit/>
          </a:bodyPr>
          <a:lstStyle/>
          <a:p>
            <a:pPr algn="ctr">
              <a:lnSpc>
                <a:spcPts val="2380"/>
              </a:lnSpc>
            </a:pPr>
            <a:r>
              <a:rPr lang="en-US" sz="1700">
                <a:solidFill>
                  <a:srgbClr val="F4EBE7">
                    <a:alpha val="62745"/>
                  </a:srgbClr>
                </a:solidFill>
                <a:latin typeface="DM Sans"/>
                <a:ea typeface="DM Sans"/>
                <a:cs typeface="DM Sans"/>
                <a:sym typeface="DM Sans"/>
              </a:rPr>
              <a:t>recursos-biblicos.com</a:t>
            </a:r>
          </a:p>
          <a:p>
            <a:pPr algn="ctr">
              <a:lnSpc>
                <a:spcPts val="2380"/>
              </a:lnSpc>
            </a:pPr>
            <a:endParaRPr lang="en-US" sz="1700">
              <a:solidFill>
                <a:srgbClr val="F4EBE7">
                  <a:alpha val="62745"/>
                </a:srgbClr>
              </a:solidFill>
              <a:latin typeface="DM Sans"/>
              <a:ea typeface="DM Sans"/>
              <a:cs typeface="DM Sans"/>
              <a:sym typeface="DM Sans"/>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1302</Words>
  <Application>Microsoft Office PowerPoint</Application>
  <PresentationFormat>Personalizado</PresentationFormat>
  <Paragraphs>67</Paragraphs>
  <Slides>14</Slides>
  <Notes>0</Notes>
  <HiddenSlides>0</HiddenSlides>
  <MMClips>0</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14</vt:i4>
      </vt:variant>
    </vt:vector>
  </HeadingPairs>
  <TitlesOfParts>
    <vt:vector size="23" baseType="lpstr">
      <vt:lpstr>Intro Rust</vt:lpstr>
      <vt:lpstr>Open Sans</vt:lpstr>
      <vt:lpstr>Lucidity Expand</vt:lpstr>
      <vt:lpstr>League Spartan</vt:lpstr>
      <vt:lpstr>DM Sans</vt:lpstr>
      <vt:lpstr>Calibri</vt:lpstr>
      <vt:lpstr>DM Sans Bold</vt:lpstr>
      <vt:lpstr>Arial</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 la Iglesia Adventista la sinagoga de Satanás</dc:title>
  <cp:lastModifiedBy>Diego Castilla</cp:lastModifiedBy>
  <cp:revision>2</cp:revision>
  <dcterms:created xsi:type="dcterms:W3CDTF">2006-08-16T00:00:00Z</dcterms:created>
  <dcterms:modified xsi:type="dcterms:W3CDTF">2025-09-11T16:13:46Z</dcterms:modified>
  <dc:identifier>DAGynOLvT8E</dc:identifier>
</cp:coreProperties>
</file>