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268" r:id="rId3"/>
    <p:sldId id="272" r:id="rId4"/>
    <p:sldId id="273" r:id="rId5"/>
    <p:sldId id="334" r:id="rId6"/>
    <p:sldId id="274" r:id="rId7"/>
    <p:sldId id="275" r:id="rId8"/>
    <p:sldId id="276" r:id="rId9"/>
    <p:sldId id="277" r:id="rId10"/>
    <p:sldId id="278" r:id="rId11"/>
    <p:sldId id="279" r:id="rId12"/>
    <p:sldId id="281" r:id="rId13"/>
    <p:sldId id="282" r:id="rId14"/>
    <p:sldId id="283" r:id="rId15"/>
    <p:sldId id="293" r:id="rId16"/>
    <p:sldId id="332" r:id="rId17"/>
    <p:sldId id="291" r:id="rId18"/>
    <p:sldId id="284" r:id="rId19"/>
    <p:sldId id="286" r:id="rId20"/>
    <p:sldId id="285" r:id="rId21"/>
    <p:sldId id="333" r:id="rId22"/>
    <p:sldId id="287" r:id="rId23"/>
    <p:sldId id="288" r:id="rId24"/>
    <p:sldId id="289" r:id="rId25"/>
    <p:sldId id="290" r:id="rId26"/>
    <p:sldId id="295" r:id="rId27"/>
    <p:sldId id="312" r:id="rId28"/>
    <p:sldId id="298" r:id="rId29"/>
    <p:sldId id="299" r:id="rId30"/>
    <p:sldId id="300" r:id="rId31"/>
    <p:sldId id="301" r:id="rId32"/>
    <p:sldId id="302" r:id="rId33"/>
    <p:sldId id="303" r:id="rId34"/>
    <p:sldId id="304" r:id="rId35"/>
    <p:sldId id="305" r:id="rId36"/>
    <p:sldId id="306" r:id="rId37"/>
    <p:sldId id="307" r:id="rId38"/>
    <p:sldId id="308" r:id="rId39"/>
    <p:sldId id="309" r:id="rId40"/>
    <p:sldId id="310" r:id="rId41"/>
    <p:sldId id="311" r:id="rId42"/>
    <p:sldId id="297" r:id="rId43"/>
    <p:sldId id="313" r:id="rId44"/>
    <p:sldId id="314" r:id="rId45"/>
    <p:sldId id="315" r:id="rId46"/>
    <p:sldId id="316" r:id="rId47"/>
    <p:sldId id="317" r:id="rId48"/>
    <p:sldId id="319" r:id="rId49"/>
    <p:sldId id="320" r:id="rId50"/>
    <p:sldId id="321" r:id="rId51"/>
    <p:sldId id="322" r:id="rId52"/>
    <p:sldId id="323" r:id="rId53"/>
    <p:sldId id="326" r:id="rId54"/>
    <p:sldId id="324" r:id="rId55"/>
    <p:sldId id="325" r:id="rId56"/>
    <p:sldId id="327" r:id="rId57"/>
    <p:sldId id="331" r:id="rId5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66FF33"/>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2F139E-702F-4D33-A105-128438F679D5}" type="datetimeFigureOut">
              <a:rPr lang="es-CO" smtClean="0"/>
              <a:pPr/>
              <a:t>15/06/2014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94714C-5596-4F4F-AC18-93DE9C3E45E4}" type="slidenum">
              <a:rPr lang="es-CO" smtClean="0"/>
              <a:pPr/>
              <a:t>‹Nº›</a:t>
            </a:fld>
            <a:endParaRPr lang="es-CO"/>
          </a:p>
        </p:txBody>
      </p:sp>
    </p:spTree>
    <p:extLst>
      <p:ext uri="{BB962C8B-B14F-4D97-AF65-F5344CB8AC3E}">
        <p14:creationId xmlns:p14="http://schemas.microsoft.com/office/powerpoint/2010/main" val="3036873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1D94714C-5596-4F4F-AC18-93DE9C3E45E4}" type="slidenum">
              <a:rPr lang="es-CO" smtClean="0"/>
              <a:pPr/>
              <a:t>44</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1D94714C-5596-4F4F-AC18-93DE9C3E45E4}" type="slidenum">
              <a:rPr lang="es-CO" smtClean="0"/>
              <a:pPr/>
              <a:t>48</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08D83B14-E2C3-4047-A42C-47B6CB613B4F}" type="datetimeFigureOut">
              <a:rPr lang="es-CO" smtClean="0"/>
              <a:pPr/>
              <a:t>15/06/2014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4AE9268-4BB1-45D7-B372-C0BDF3DA5318}"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08D83B14-E2C3-4047-A42C-47B6CB613B4F}" type="datetimeFigureOut">
              <a:rPr lang="es-CO" smtClean="0"/>
              <a:pPr/>
              <a:t>15/06/2014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4AE9268-4BB1-45D7-B372-C0BDF3DA5318}"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08D83B14-E2C3-4047-A42C-47B6CB613B4F}" type="datetimeFigureOut">
              <a:rPr lang="es-CO" smtClean="0"/>
              <a:pPr/>
              <a:t>15/06/2014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4AE9268-4BB1-45D7-B372-C0BDF3DA5318}"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08D83B14-E2C3-4047-A42C-47B6CB613B4F}" type="datetimeFigureOut">
              <a:rPr lang="es-CO" smtClean="0"/>
              <a:pPr/>
              <a:t>15/06/2014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4AE9268-4BB1-45D7-B372-C0BDF3DA5318}"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8D83B14-E2C3-4047-A42C-47B6CB613B4F}" type="datetimeFigureOut">
              <a:rPr lang="es-CO" smtClean="0"/>
              <a:pPr/>
              <a:t>15/06/2014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4AE9268-4BB1-45D7-B372-C0BDF3DA5318}"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08D83B14-E2C3-4047-A42C-47B6CB613B4F}" type="datetimeFigureOut">
              <a:rPr lang="es-CO" smtClean="0"/>
              <a:pPr/>
              <a:t>15/06/2014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4AE9268-4BB1-45D7-B372-C0BDF3DA5318}"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08D83B14-E2C3-4047-A42C-47B6CB613B4F}" type="datetimeFigureOut">
              <a:rPr lang="es-CO" smtClean="0"/>
              <a:pPr/>
              <a:t>15/06/2014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64AE9268-4BB1-45D7-B372-C0BDF3DA5318}"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08D83B14-E2C3-4047-A42C-47B6CB613B4F}" type="datetimeFigureOut">
              <a:rPr lang="es-CO" smtClean="0"/>
              <a:pPr/>
              <a:t>15/06/2014</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64AE9268-4BB1-45D7-B372-C0BDF3DA5318}"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8D83B14-E2C3-4047-A42C-47B6CB613B4F}" type="datetimeFigureOut">
              <a:rPr lang="es-CO" smtClean="0"/>
              <a:pPr/>
              <a:t>15/06/2014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64AE9268-4BB1-45D7-B372-C0BDF3DA5318}"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8D83B14-E2C3-4047-A42C-47B6CB613B4F}" type="datetimeFigureOut">
              <a:rPr lang="es-CO" smtClean="0"/>
              <a:pPr/>
              <a:t>15/06/2014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4AE9268-4BB1-45D7-B372-C0BDF3DA5318}"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8D83B14-E2C3-4047-A42C-47B6CB613B4F}" type="datetimeFigureOut">
              <a:rPr lang="es-CO" smtClean="0"/>
              <a:pPr/>
              <a:t>15/06/2014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4AE9268-4BB1-45D7-B372-C0BDF3DA5318}"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83B14-E2C3-4047-A42C-47B6CB613B4F}" type="datetimeFigureOut">
              <a:rPr lang="es-CO" smtClean="0"/>
              <a:pPr/>
              <a:t>15/06/2014</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AE9268-4BB1-45D7-B372-C0BDF3DA5318}"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es.wikipedia.org/wiki/Coca%C3%ADna" TargetMode="External"/><Relationship Id="rId3" Type="http://schemas.openxmlformats.org/officeDocument/2006/relationships/hyperlink" Target="http://www.nida.nih.gov/Infofacts/extasis.html" TargetMode="External"/><Relationship Id="rId7" Type="http://schemas.openxmlformats.org/officeDocument/2006/relationships/hyperlink" Target="http://es.wikipedia.org/wiki/%C3%81cido_lis%C3%A9rgico" TargetMode="External"/><Relationship Id="rId2" Type="http://schemas.openxmlformats.org/officeDocument/2006/relationships/hyperlink" Target="http://en.wikipedia.org/wiki/Flunitrazepam" TargetMode="External"/><Relationship Id="rId1" Type="http://schemas.openxmlformats.org/officeDocument/2006/relationships/slideLayout" Target="../slideLayouts/slideLayout2.xml"/><Relationship Id="rId6" Type="http://schemas.openxmlformats.org/officeDocument/2006/relationships/hyperlink" Target="http://es.wikipedia.org/wiki/Metanfetamina" TargetMode="External"/><Relationship Id="rId5" Type="http://schemas.openxmlformats.org/officeDocument/2006/relationships/hyperlink" Target="http://es.wikipedia.org/wiki/Ketamina" TargetMode="External"/><Relationship Id="rId10" Type="http://schemas.openxmlformats.org/officeDocument/2006/relationships/hyperlink" Target="http://www.bvsalud.org/php/decsws.php?lang=es&amp;tree_id=D03.605.497.639&amp;page=info" TargetMode="External"/><Relationship Id="rId4" Type="http://schemas.openxmlformats.org/officeDocument/2006/relationships/hyperlink" Target="http://familydoctor.org/e644.xml" TargetMode="External"/><Relationship Id="rId9" Type="http://schemas.openxmlformats.org/officeDocument/2006/relationships/hyperlink" Target="http://es.wikipedia.org/wiki/Ritalin"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kidshealth.org/teen/en_espanol/mente/stress_esp.html" TargetMode="External"/><Relationship Id="rId2" Type="http://schemas.openxmlformats.org/officeDocument/2006/relationships/hyperlink" Target="http://www.kidshealth.org/teen/en_espanol/mente/depression_esp.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785795"/>
            <a:ext cx="4600580" cy="5143536"/>
          </a:xfrm>
        </p:spPr>
        <p:txBody>
          <a:bodyPr>
            <a:normAutofit/>
            <a:scene3d>
              <a:camera prst="orthographicFront"/>
              <a:lightRig rig="harsh" dir="t"/>
            </a:scene3d>
            <a:sp3d contourW="50800">
              <a:bevelT h="762000"/>
              <a:bevelB h="635000"/>
              <a:contourClr>
                <a:schemeClr val="bg1"/>
              </a:contourClr>
            </a:sp3d>
          </a:bodyPr>
          <a:lstStyle/>
          <a:p>
            <a:r>
              <a:rPr lang="es-CO" sz="8800" b="1" dirty="0" smtClean="0">
                <a:solidFill>
                  <a:srgbClr val="FFFF00"/>
                </a:solidFill>
                <a:effectLst>
                  <a:reflection blurRad="6350" stA="50000" endA="300" endPos="50000" dist="60007" dir="5400000" sy="-100000" algn="bl" rotWithShape="0"/>
                </a:effectLst>
              </a:rPr>
              <a:t>Jóvenes, amor </a:t>
            </a:r>
            <a:br>
              <a:rPr lang="es-CO" sz="8800" b="1" dirty="0" smtClean="0">
                <a:solidFill>
                  <a:srgbClr val="FFFF00"/>
                </a:solidFill>
                <a:effectLst>
                  <a:reflection blurRad="6350" stA="50000" endA="300" endPos="50000" dist="60007" dir="5400000" sy="-100000" algn="bl" rotWithShape="0"/>
                </a:effectLst>
              </a:rPr>
            </a:br>
            <a:r>
              <a:rPr lang="es-CO" sz="8800" b="1" dirty="0" smtClean="0">
                <a:solidFill>
                  <a:srgbClr val="FFFF00"/>
                </a:solidFill>
                <a:effectLst>
                  <a:reflection blurRad="6350" stA="50000" endA="300" endPos="50000" dist="60007" dir="5400000" sy="-100000" algn="bl" rotWithShape="0"/>
                </a:effectLst>
              </a:rPr>
              <a:t>y el sexo</a:t>
            </a:r>
            <a:endParaRPr lang="es-CO" sz="8800" b="1" dirty="0">
              <a:solidFill>
                <a:srgbClr val="FFFF00"/>
              </a:solidFill>
              <a:effectLst>
                <a:reflection blurRad="6350" stA="50000" endA="300" endPos="50000" dist="60007" dir="5400000" sy="-100000" algn="bl" rotWithShape="0"/>
              </a:effectLst>
            </a:endParaRPr>
          </a:p>
        </p:txBody>
      </p:sp>
      <p:sp>
        <p:nvSpPr>
          <p:cNvPr id="4" name="3 CuadroTexto"/>
          <p:cNvSpPr txBox="1"/>
          <p:nvPr/>
        </p:nvSpPr>
        <p:spPr>
          <a:xfrm>
            <a:off x="6929454" y="6429396"/>
            <a:ext cx="1605311" cy="369332"/>
          </a:xfrm>
          <a:prstGeom prst="rect">
            <a:avLst/>
          </a:prstGeom>
          <a:noFill/>
        </p:spPr>
        <p:txBody>
          <a:bodyPr wrap="none" rtlCol="0">
            <a:spAutoFit/>
          </a:bodyPr>
          <a:lstStyle/>
          <a:p>
            <a:r>
              <a:rPr lang="es-CO" i="1" dirty="0" smtClean="0"/>
              <a:t>Fabián Fandiño</a:t>
            </a:r>
            <a:endParaRPr lang="es-CO" i="1" dirty="0"/>
          </a:p>
        </p:txBody>
      </p:sp>
      <p:pic>
        <p:nvPicPr>
          <p:cNvPr id="38914" name="Picture 2" descr="http://www.tigo.com.bo/pag_intro/jovenes-tigo.jpg"/>
          <p:cNvPicPr>
            <a:picLocks noChangeAspect="1" noChangeArrowheads="1"/>
          </p:cNvPicPr>
          <p:nvPr/>
        </p:nvPicPr>
        <p:blipFill>
          <a:blip r:embed="rId2" cstate="print"/>
          <a:srcRect/>
          <a:stretch>
            <a:fillRect/>
          </a:stretch>
        </p:blipFill>
        <p:spPr bwMode="auto">
          <a:xfrm>
            <a:off x="5929322" y="857232"/>
            <a:ext cx="2809875" cy="507682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scene3d>
              <a:camera prst="orthographicFront"/>
              <a:lightRig rig="threePt" dir="t"/>
            </a:scene3d>
            <a:sp3d extrusionH="57150" contourW="25400">
              <a:bevelT w="762000" h="762000"/>
              <a:extrusionClr>
                <a:srgbClr val="FFFF00"/>
              </a:extrusionClr>
              <a:contourClr>
                <a:schemeClr val="bg1"/>
              </a:contourClr>
            </a:sp3d>
          </a:bodyPr>
          <a:lstStyle/>
          <a:p>
            <a:r>
              <a:rPr lang="es-CO" dirty="0" smtClean="0">
                <a:solidFill>
                  <a:srgbClr val="FFFF00"/>
                </a:solidFill>
              </a:rPr>
              <a:t>Piensa piensa piensa</a:t>
            </a:r>
            <a:endParaRPr lang="es-CO" dirty="0">
              <a:solidFill>
                <a:srgbClr val="FFFF00"/>
              </a:solidFill>
            </a:endParaRPr>
          </a:p>
        </p:txBody>
      </p:sp>
      <p:sp>
        <p:nvSpPr>
          <p:cNvPr id="3" name="2 Marcador de contenido"/>
          <p:cNvSpPr>
            <a:spLocks noGrp="1"/>
          </p:cNvSpPr>
          <p:nvPr>
            <p:ph idx="1"/>
          </p:nvPr>
        </p:nvSpPr>
        <p:spPr/>
        <p:txBody>
          <a:bodyPr>
            <a:normAutofit fontScale="92500" lnSpcReduction="10000"/>
          </a:bodyPr>
          <a:lstStyle/>
          <a:p>
            <a:r>
              <a:rPr lang="es-CO" dirty="0" smtClean="0">
                <a:solidFill>
                  <a:schemeClr val="bg1"/>
                </a:solidFill>
              </a:rPr>
              <a:t>Te conoces bien</a:t>
            </a:r>
          </a:p>
          <a:p>
            <a:r>
              <a:rPr lang="es-CO" dirty="0" smtClean="0">
                <a:solidFill>
                  <a:schemeClr val="bg1"/>
                </a:solidFill>
              </a:rPr>
              <a:t>Como esta formada tu vida</a:t>
            </a:r>
          </a:p>
          <a:p>
            <a:r>
              <a:rPr lang="es-CO" dirty="0" smtClean="0">
                <a:solidFill>
                  <a:schemeClr val="bg1"/>
                </a:solidFill>
              </a:rPr>
              <a:t>Tus objetivos valores y creencias</a:t>
            </a:r>
          </a:p>
          <a:p>
            <a:r>
              <a:rPr lang="es-CO" dirty="0" smtClean="0">
                <a:solidFill>
                  <a:schemeClr val="bg1"/>
                </a:solidFill>
              </a:rPr>
              <a:t>Te controlas u otros controlan tu vida</a:t>
            </a:r>
          </a:p>
          <a:p>
            <a:r>
              <a:rPr lang="es-CO" dirty="0" smtClean="0">
                <a:solidFill>
                  <a:schemeClr val="bg1"/>
                </a:solidFill>
              </a:rPr>
              <a:t>Eres responsable de mis acciones</a:t>
            </a:r>
          </a:p>
          <a:p>
            <a:pPr lvl="1"/>
            <a:r>
              <a:rPr lang="es-CO" dirty="0" smtClean="0">
                <a:solidFill>
                  <a:schemeClr val="bg1"/>
                </a:solidFill>
              </a:rPr>
              <a:t>Mama paga mis deudas</a:t>
            </a:r>
          </a:p>
          <a:p>
            <a:r>
              <a:rPr lang="es-CO" dirty="0" smtClean="0">
                <a:solidFill>
                  <a:schemeClr val="bg1"/>
                </a:solidFill>
              </a:rPr>
              <a:t>Puedes confiar en tus propios sentimientos</a:t>
            </a:r>
          </a:p>
          <a:p>
            <a:r>
              <a:rPr lang="es-CO" dirty="0" smtClean="0">
                <a:solidFill>
                  <a:schemeClr val="bg1"/>
                </a:solidFill>
              </a:rPr>
              <a:t>Existe en tu vida alguien destruyendo tu vida</a:t>
            </a:r>
          </a:p>
          <a:p>
            <a:pPr lvl="1"/>
            <a:r>
              <a:rPr lang="es-CO" dirty="0" smtClean="0">
                <a:solidFill>
                  <a:schemeClr val="bg1"/>
                </a:solidFill>
              </a:rPr>
              <a:t>Abusos sexuales</a:t>
            </a:r>
            <a:endParaRPr lang="es-CO"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0"/>
            <a:ext cx="8229600" cy="1000108"/>
          </a:xfrm>
        </p:spPr>
        <p:txBody>
          <a:bodyPr>
            <a:normAutofit fontScale="90000"/>
          </a:bodyPr>
          <a:lstStyle/>
          <a:p>
            <a:r>
              <a:rPr lang="es-CO"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Es hora de saber tu auto concepto</a:t>
            </a:r>
            <a:endParaRPr lang="es-CO"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2 Marcador de contenido"/>
          <p:cNvSpPr>
            <a:spLocks noGrp="1"/>
          </p:cNvSpPr>
          <p:nvPr>
            <p:ph idx="1"/>
          </p:nvPr>
        </p:nvSpPr>
        <p:spPr>
          <a:xfrm>
            <a:off x="457200" y="1600201"/>
            <a:ext cx="8229600" cy="2185990"/>
          </a:xfrm>
        </p:spPr>
        <p:txBody>
          <a:bodyPr>
            <a:normAutofit lnSpcReduction="10000"/>
          </a:bodyPr>
          <a:lstStyle/>
          <a:p>
            <a:r>
              <a:rPr lang="es-CO" dirty="0" smtClean="0">
                <a:solidFill>
                  <a:schemeClr val="bg1"/>
                </a:solidFill>
              </a:rPr>
              <a:t>Te has sentido como León</a:t>
            </a:r>
          </a:p>
          <a:p>
            <a:r>
              <a:rPr lang="es-CO" dirty="0" smtClean="0">
                <a:solidFill>
                  <a:schemeClr val="bg1"/>
                </a:solidFill>
              </a:rPr>
              <a:t>Crees que no vales nada</a:t>
            </a:r>
          </a:p>
          <a:p>
            <a:r>
              <a:rPr lang="es-CO" dirty="0" smtClean="0">
                <a:solidFill>
                  <a:schemeClr val="bg1"/>
                </a:solidFill>
              </a:rPr>
              <a:t>He visto a mujeres bonitas llorar por que se sienten un fracaso</a:t>
            </a:r>
            <a:endParaRPr lang="es-CO" dirty="0">
              <a:solidFill>
                <a:schemeClr val="bg1"/>
              </a:solidFill>
            </a:endParaRPr>
          </a:p>
        </p:txBody>
      </p:sp>
      <p:pic>
        <p:nvPicPr>
          <p:cNvPr id="2050" name="Picture 2" descr="http://blogs.ya.com/solteriagrantesoro/files/mujer.jpg"/>
          <p:cNvPicPr>
            <a:picLocks noChangeAspect="1" noChangeArrowheads="1"/>
          </p:cNvPicPr>
          <p:nvPr/>
        </p:nvPicPr>
        <p:blipFill>
          <a:blip r:embed="rId2" cstate="print"/>
          <a:srcRect/>
          <a:stretch>
            <a:fillRect/>
          </a:stretch>
        </p:blipFill>
        <p:spPr bwMode="auto">
          <a:xfrm>
            <a:off x="642910" y="3643314"/>
            <a:ext cx="8072494" cy="28575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28596" y="500042"/>
            <a:ext cx="4040188" cy="639762"/>
          </a:xfrm>
        </p:spPr>
        <p:txBody>
          <a:bodyPr>
            <a:normAutofit/>
          </a:bodyPr>
          <a:lstStyle/>
          <a:p>
            <a:pPr algn="ctr"/>
            <a:r>
              <a:rPr lang="es-CO" sz="3200" dirty="0" smtClean="0">
                <a:solidFill>
                  <a:srgbClr val="99FF66"/>
                </a:solidFill>
              </a:rPr>
              <a:t>Que significa amarse</a:t>
            </a:r>
            <a:endParaRPr lang="es-CO" sz="3200" dirty="0">
              <a:solidFill>
                <a:srgbClr val="99FF66"/>
              </a:solidFill>
            </a:endParaRPr>
          </a:p>
        </p:txBody>
      </p:sp>
      <p:sp>
        <p:nvSpPr>
          <p:cNvPr id="4" name="3 Marcador de contenido"/>
          <p:cNvSpPr>
            <a:spLocks noGrp="1"/>
          </p:cNvSpPr>
          <p:nvPr>
            <p:ph sz="half" idx="2"/>
          </p:nvPr>
        </p:nvSpPr>
        <p:spPr>
          <a:xfrm>
            <a:off x="457200" y="1357298"/>
            <a:ext cx="5829312" cy="5214974"/>
          </a:xfrm>
        </p:spPr>
        <p:txBody>
          <a:bodyPr/>
          <a:lstStyle/>
          <a:p>
            <a:r>
              <a:rPr lang="es-CO" dirty="0" smtClean="0">
                <a:solidFill>
                  <a:schemeClr val="bg1"/>
                </a:solidFill>
              </a:rPr>
              <a:t>Es la capacidad de aceptarte con tus puntos débiles y tus puntos fuertes.</a:t>
            </a:r>
          </a:p>
          <a:p>
            <a:r>
              <a:rPr lang="es-CO" dirty="0" smtClean="0">
                <a:solidFill>
                  <a:schemeClr val="bg1"/>
                </a:solidFill>
              </a:rPr>
              <a:t>Sabes que te puedes equivocar, pero te sientes seguro de lo que puedes hacer</a:t>
            </a:r>
          </a:p>
          <a:p>
            <a:r>
              <a:rPr lang="es-CO" dirty="0" smtClean="0">
                <a:solidFill>
                  <a:schemeClr val="bg1"/>
                </a:solidFill>
              </a:rPr>
              <a:t>Has aprendido a vivir</a:t>
            </a:r>
          </a:p>
          <a:p>
            <a:r>
              <a:rPr lang="es-CO" dirty="0" smtClean="0">
                <a:solidFill>
                  <a:schemeClr val="bg1"/>
                </a:solidFill>
              </a:rPr>
              <a:t>Y por ende sabes que los demás se pueden equivocar</a:t>
            </a:r>
          </a:p>
          <a:p>
            <a:r>
              <a:rPr lang="es-CO" dirty="0" smtClean="0">
                <a:solidFill>
                  <a:schemeClr val="bg1"/>
                </a:solidFill>
              </a:rPr>
              <a:t>La mayoría de personas seguras de si mismos pueden aceptar a un DIOS</a:t>
            </a:r>
            <a:endParaRPr lang="es-CO" dirty="0">
              <a:solidFill>
                <a:schemeClr val="bg1"/>
              </a:solidFill>
            </a:endParaRPr>
          </a:p>
        </p:txBody>
      </p:sp>
      <p:pic>
        <p:nvPicPr>
          <p:cNvPr id="40962" name="Picture 2" descr="http://www.educared.net/educasalud/WWW_IMAGENES/People%200597.jpg"/>
          <p:cNvPicPr>
            <a:picLocks noChangeAspect="1" noChangeArrowheads="1"/>
          </p:cNvPicPr>
          <p:nvPr/>
        </p:nvPicPr>
        <p:blipFill>
          <a:blip r:embed="rId2" cstate="print"/>
          <a:srcRect/>
          <a:stretch>
            <a:fillRect/>
          </a:stretch>
        </p:blipFill>
        <p:spPr bwMode="auto">
          <a:xfrm>
            <a:off x="6572264" y="357166"/>
            <a:ext cx="2286016" cy="621510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0"/>
            <a:ext cx="5715040" cy="928670"/>
          </a:xfrm>
        </p:spPr>
        <p:txBody>
          <a:bodyPr>
            <a:normAutofit/>
          </a:bodyPr>
          <a:lstStyle/>
          <a:p>
            <a:r>
              <a:rPr lang="es-CO" dirty="0" smtClean="0">
                <a:solidFill>
                  <a:srgbClr val="99FF66"/>
                </a:solidFill>
              </a:rPr>
              <a:t>Que es no amarse</a:t>
            </a:r>
            <a:endParaRPr lang="es-CO" dirty="0">
              <a:solidFill>
                <a:srgbClr val="99FF66"/>
              </a:solidFill>
            </a:endParaRPr>
          </a:p>
        </p:txBody>
      </p:sp>
      <p:sp>
        <p:nvSpPr>
          <p:cNvPr id="3" name="2 Marcador de contenido"/>
          <p:cNvSpPr>
            <a:spLocks noGrp="1"/>
          </p:cNvSpPr>
          <p:nvPr>
            <p:ph idx="1"/>
          </p:nvPr>
        </p:nvSpPr>
        <p:spPr>
          <a:xfrm>
            <a:off x="214282" y="1000108"/>
            <a:ext cx="6072230" cy="5572164"/>
          </a:xfrm>
        </p:spPr>
        <p:txBody>
          <a:bodyPr>
            <a:normAutofit fontScale="92500" lnSpcReduction="10000"/>
          </a:bodyPr>
          <a:lstStyle/>
          <a:p>
            <a:r>
              <a:rPr lang="es-CO" dirty="0" smtClean="0">
                <a:solidFill>
                  <a:schemeClr val="bg1"/>
                </a:solidFill>
              </a:rPr>
              <a:t>Es vivir con fachadas para ocultar el desprecio por ti mismo</a:t>
            </a:r>
          </a:p>
          <a:p>
            <a:pPr lvl="1"/>
            <a:r>
              <a:rPr lang="es-CO" dirty="0" smtClean="0">
                <a:solidFill>
                  <a:schemeClr val="bg1"/>
                </a:solidFill>
              </a:rPr>
              <a:t> son esos payasitos que hay en los cursos haciendo </a:t>
            </a:r>
            <a:r>
              <a:rPr lang="es-CO" dirty="0" err="1" smtClean="0">
                <a:solidFill>
                  <a:schemeClr val="bg1"/>
                </a:solidFill>
              </a:rPr>
              <a:t>reir</a:t>
            </a:r>
            <a:r>
              <a:rPr lang="es-CO" dirty="0" smtClean="0">
                <a:solidFill>
                  <a:schemeClr val="bg1"/>
                </a:solidFill>
              </a:rPr>
              <a:t> a todo el mundo ya que es la única forma de llamar la atención</a:t>
            </a:r>
          </a:p>
          <a:p>
            <a:r>
              <a:rPr lang="es-CO" dirty="0" smtClean="0">
                <a:solidFill>
                  <a:schemeClr val="bg1"/>
                </a:solidFill>
              </a:rPr>
              <a:t>Cuando entras al publico te preguntas ¿Cómo camino? ¿Dónde me siento? Un lugar ¿donde nadie me vea? Son esos jóvenes que se dedican mas a criticar lo que ellos no son capaces de hacer</a:t>
            </a:r>
          </a:p>
          <a:p>
            <a:pPr lvl="1"/>
            <a:r>
              <a:rPr lang="es-CO" dirty="0" smtClean="0">
                <a:solidFill>
                  <a:schemeClr val="bg1"/>
                </a:solidFill>
              </a:rPr>
              <a:t>Que haces cuando te caes en publico</a:t>
            </a:r>
          </a:p>
          <a:p>
            <a:pPr lvl="1">
              <a:buNone/>
            </a:pPr>
            <a:endParaRPr lang="es-CO" dirty="0">
              <a:solidFill>
                <a:srgbClr val="FFFF00"/>
              </a:solidFill>
              <a:latin typeface="Algerian" pitchFamily="82" charset="0"/>
            </a:endParaRPr>
          </a:p>
        </p:txBody>
      </p:sp>
      <p:pic>
        <p:nvPicPr>
          <p:cNvPr id="39938" name="Picture 2" descr="http://www.diputaciondevalladolid.es/imagenes/img_cultura/Exposiciones_2005/Asociacion_de_pintores_con_la_boca_y_el_pie/el_payaso_tristeG.jpg"/>
          <p:cNvPicPr>
            <a:picLocks noChangeAspect="1" noChangeArrowheads="1"/>
          </p:cNvPicPr>
          <p:nvPr/>
        </p:nvPicPr>
        <p:blipFill>
          <a:blip r:embed="rId2" cstate="print"/>
          <a:srcRect/>
          <a:stretch>
            <a:fillRect/>
          </a:stretch>
        </p:blipFill>
        <p:spPr bwMode="auto">
          <a:xfrm>
            <a:off x="6500826" y="214290"/>
            <a:ext cx="2424103" cy="642942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214290"/>
            <a:ext cx="8715436" cy="6500858"/>
          </a:xfrm>
        </p:spPr>
        <p:txBody>
          <a:bodyPr>
            <a:normAutofit/>
          </a:bodyPr>
          <a:lstStyle/>
          <a:p>
            <a:r>
              <a:rPr lang="es-CO" dirty="0" smtClean="0">
                <a:solidFill>
                  <a:schemeClr val="bg1"/>
                </a:solidFill>
              </a:rPr>
              <a:t>Vives con fantasías o castillos en el aire, son un esfuerzo por escapar de la realidad</a:t>
            </a:r>
          </a:p>
          <a:p>
            <a:pPr lvl="1"/>
            <a:r>
              <a:rPr lang="es-CO" dirty="0" smtClean="0">
                <a:solidFill>
                  <a:schemeClr val="bg1"/>
                </a:solidFill>
              </a:rPr>
              <a:t>Hay jovencitas que quieren llevar sus relaciones iguales que en las novelas</a:t>
            </a:r>
          </a:p>
          <a:p>
            <a:pPr lvl="1"/>
            <a:r>
              <a:rPr lang="es-CO" dirty="0" smtClean="0">
                <a:solidFill>
                  <a:schemeClr val="bg1"/>
                </a:solidFill>
              </a:rPr>
              <a:t>Este mundo no es una novela</a:t>
            </a:r>
          </a:p>
          <a:p>
            <a:pPr lvl="1"/>
            <a:r>
              <a:rPr lang="es-CO" dirty="0" smtClean="0">
                <a:solidFill>
                  <a:schemeClr val="bg1"/>
                </a:solidFill>
              </a:rPr>
              <a:t>Masturbación</a:t>
            </a:r>
          </a:p>
          <a:p>
            <a:pPr lvl="1"/>
            <a:r>
              <a:rPr lang="es-CO" dirty="0" smtClean="0">
                <a:solidFill>
                  <a:schemeClr val="bg1"/>
                </a:solidFill>
              </a:rPr>
              <a:t>Pornografía</a:t>
            </a:r>
          </a:p>
          <a:p>
            <a:pPr lvl="1" algn="ctr">
              <a:buNone/>
            </a:pPr>
            <a:r>
              <a:rPr lang="es-CO" sz="4400" dirty="0" smtClean="0">
                <a:solidFill>
                  <a:schemeClr val="bg1"/>
                </a:solidFill>
              </a:rPr>
              <a:t>Que hacer con esas necesidades sexuales que tanto nos quitan el sueño</a:t>
            </a:r>
          </a:p>
          <a:p>
            <a:endParaRPr lang="es-CO"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lnSpcReduction="10000"/>
            <a:scene3d>
              <a:camera prst="orthographicFront"/>
              <a:lightRig rig="threePt" dir="t"/>
            </a:scene3d>
            <a:sp3d extrusionH="57150" contourW="25400">
              <a:extrusionClr>
                <a:schemeClr val="tx2">
                  <a:lumMod val="50000"/>
                </a:schemeClr>
              </a:extrusionClr>
              <a:contourClr>
                <a:schemeClr val="bg1"/>
              </a:contourClr>
            </a:sp3d>
          </a:bodyPr>
          <a:lstStyle/>
          <a:p>
            <a:pPr algn="just"/>
            <a:r>
              <a:rPr lang="es-CO" dirty="0" smtClean="0">
                <a:solidFill>
                  <a:schemeClr val="tx2">
                    <a:lumMod val="40000"/>
                    <a:lumOff val="60000"/>
                  </a:schemeClr>
                </a:solidFill>
              </a:rPr>
              <a:t>La vesículas seminales del hombre se llenan  de 24 a 48 horas y tiene que vaciarse y en el ciclo femenino es mas lento pero también sienten el llamado de sus sexo con mas fuerza</a:t>
            </a:r>
          </a:p>
          <a:p>
            <a:pPr algn="just"/>
            <a:r>
              <a:rPr lang="es-CO" dirty="0" smtClean="0">
                <a:solidFill>
                  <a:schemeClr val="tx2">
                    <a:lumMod val="40000"/>
                    <a:lumOff val="60000"/>
                  </a:schemeClr>
                </a:solidFill>
              </a:rPr>
              <a:t>Los casados pueden desahogar sus necesidades</a:t>
            </a:r>
          </a:p>
          <a:p>
            <a:pPr algn="ctr">
              <a:buNone/>
            </a:pPr>
            <a:r>
              <a:rPr lang="es-CO" b="1" dirty="0" smtClean="0">
                <a:solidFill>
                  <a:srgbClr val="FFFF00"/>
                </a:solidFill>
              </a:rPr>
              <a:t>Y los jóvenes ¿que hacen?</a:t>
            </a:r>
          </a:p>
          <a:p>
            <a:pPr algn="ctr">
              <a:buNone/>
            </a:pPr>
            <a:r>
              <a:rPr lang="es-CO" sz="4000" b="1" i="1" dirty="0" smtClean="0">
                <a:solidFill>
                  <a:schemeClr val="tx2">
                    <a:lumMod val="50000"/>
                  </a:schemeClr>
                </a:solidFill>
              </a:rPr>
              <a:t>¿Mastúrbense? </a:t>
            </a:r>
          </a:p>
          <a:p>
            <a:pPr algn="ctr">
              <a:buNone/>
            </a:pPr>
            <a:r>
              <a:rPr lang="es-CO" sz="4000" b="1" i="1" dirty="0" smtClean="0">
                <a:solidFill>
                  <a:schemeClr val="tx2">
                    <a:lumMod val="50000"/>
                  </a:schemeClr>
                </a:solidFill>
              </a:rPr>
              <a:t>Nooo</a:t>
            </a:r>
          </a:p>
          <a:p>
            <a:pPr algn="ctr">
              <a:buNone/>
            </a:pPr>
            <a:r>
              <a:rPr lang="es-CO" sz="5400" b="1" i="1" dirty="0" smtClean="0">
                <a:solidFill>
                  <a:schemeClr val="bg2">
                    <a:lumMod val="50000"/>
                  </a:schemeClr>
                </a:solidFill>
                <a:latin typeface="Bernard MT Condensed" pitchFamily="18" charset="0"/>
              </a:rPr>
              <a:t>Pág. 132, 133</a:t>
            </a:r>
            <a:endParaRPr lang="es-CO" sz="5400" b="1" i="1" dirty="0">
              <a:solidFill>
                <a:schemeClr val="bg2">
                  <a:lumMod val="50000"/>
                </a:schemeClr>
              </a:solidFill>
              <a:latin typeface="Bernard MT Condensed"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0"/>
            <a:ext cx="8229600" cy="5197493"/>
          </a:xfrm>
        </p:spPr>
        <p:txBody>
          <a:bodyPr>
            <a:scene3d>
              <a:camera prst="orthographicFront"/>
              <a:lightRig rig="threePt" dir="t"/>
            </a:scene3d>
            <a:sp3d contourW="25400">
              <a:bevelT w="762000" h="889000"/>
              <a:bevelB w="381000"/>
              <a:contourClr>
                <a:schemeClr val="bg1"/>
              </a:contourClr>
            </a:sp3d>
          </a:bodyPr>
          <a:lstStyle/>
          <a:p>
            <a:pPr algn="ctr">
              <a:buNone/>
            </a:pPr>
            <a:r>
              <a:rPr lang="es-CO" dirty="0" smtClean="0">
                <a:latin typeface="Arrus Blk BT" pitchFamily="18" charset="0"/>
              </a:rPr>
              <a:t>Este año las cifras de masturbación han aumentado </a:t>
            </a:r>
          </a:p>
          <a:p>
            <a:pPr algn="ctr">
              <a:buNone/>
            </a:pPr>
            <a:r>
              <a:rPr lang="es-CO" sz="6600" dirty="0" smtClean="0">
                <a:solidFill>
                  <a:srgbClr val="FFFF00"/>
                </a:solidFill>
                <a:effectLst>
                  <a:reflection blurRad="6350" stA="60000" endA="900" endPos="60000" dist="29997" dir="5400000" sy="-100000" algn="bl" rotWithShape="0"/>
                </a:effectLst>
                <a:latin typeface="Arrus Blk BT" pitchFamily="18" charset="0"/>
              </a:rPr>
              <a:t>Hombres  95%</a:t>
            </a:r>
          </a:p>
          <a:p>
            <a:pPr algn="ctr">
              <a:buNone/>
            </a:pPr>
            <a:r>
              <a:rPr lang="es-CO" sz="6600" dirty="0" smtClean="0">
                <a:solidFill>
                  <a:srgbClr val="FFFF00"/>
                </a:solidFill>
                <a:effectLst>
                  <a:reflection blurRad="6350" stA="60000" endA="900" endPos="60000" dist="29997" dir="5400000" sy="-100000" algn="bl" rotWithShape="0"/>
                </a:effectLst>
                <a:latin typeface="Arrus Blk BT" pitchFamily="18" charset="0"/>
              </a:rPr>
              <a:t>Mujeres  85%</a:t>
            </a:r>
            <a:endParaRPr lang="es-CO" sz="6600" dirty="0">
              <a:solidFill>
                <a:srgbClr val="FFFF00"/>
              </a:solidFill>
              <a:effectLst>
                <a:reflection blurRad="6350" stA="60000" endA="900" endPos="60000" dist="29997" dir="5400000" sy="-100000" algn="bl" rotWithShape="0"/>
              </a:effectLst>
              <a:latin typeface="Arrus Blk BT"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7"/>
            <a:ext cx="8229600" cy="2214578"/>
          </a:xfrm>
        </p:spPr>
        <p:txBody>
          <a:bodyPr/>
          <a:lstStyle/>
          <a:p>
            <a:r>
              <a:rPr lang="es-CO" dirty="0" smtClean="0">
                <a:solidFill>
                  <a:schemeClr val="bg1"/>
                </a:solidFill>
              </a:rPr>
              <a:t>Tienes problemas de trabajo</a:t>
            </a:r>
          </a:p>
          <a:p>
            <a:pPr lvl="1"/>
            <a:r>
              <a:rPr lang="es-CO" dirty="0" smtClean="0">
                <a:solidFill>
                  <a:schemeClr val="bg1"/>
                </a:solidFill>
              </a:rPr>
              <a:t>No saben afrontar las crisis con sus jefes</a:t>
            </a:r>
          </a:p>
          <a:p>
            <a:pPr lvl="1"/>
            <a:r>
              <a:rPr lang="es-CO" dirty="0" smtClean="0">
                <a:solidFill>
                  <a:schemeClr val="bg1"/>
                </a:solidFill>
              </a:rPr>
              <a:t>Creen que el jefe se las tiene montada</a:t>
            </a:r>
          </a:p>
          <a:p>
            <a:pPr lvl="1"/>
            <a:r>
              <a:rPr lang="es-CO" dirty="0" smtClean="0">
                <a:solidFill>
                  <a:schemeClr val="bg1"/>
                </a:solidFill>
              </a:rPr>
              <a:t>Ven en sus jefes al padre que los maltrato</a:t>
            </a:r>
          </a:p>
          <a:p>
            <a:endParaRPr lang="es-CO" dirty="0"/>
          </a:p>
        </p:txBody>
      </p:sp>
      <p:pic>
        <p:nvPicPr>
          <p:cNvPr id="22530" name="Picture 2" descr="http://news.leoprieto.com/2006/06/leo-100-lideres-jovenes.jpg"/>
          <p:cNvPicPr>
            <a:picLocks noChangeAspect="1" noChangeArrowheads="1"/>
          </p:cNvPicPr>
          <p:nvPr/>
        </p:nvPicPr>
        <p:blipFill>
          <a:blip r:embed="rId2" cstate="print"/>
          <a:srcRect/>
          <a:stretch>
            <a:fillRect/>
          </a:stretch>
        </p:blipFill>
        <p:spPr bwMode="auto">
          <a:xfrm>
            <a:off x="428596" y="3000372"/>
            <a:ext cx="8358246" cy="314325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215106"/>
          </a:xfrm>
        </p:spPr>
        <p:txBody>
          <a:bodyPr>
            <a:normAutofit lnSpcReduction="10000"/>
          </a:bodyPr>
          <a:lstStyle/>
          <a:p>
            <a:r>
              <a:rPr lang="es-CO" dirty="0" smtClean="0">
                <a:solidFill>
                  <a:schemeClr val="bg1"/>
                </a:solidFill>
              </a:rPr>
              <a:t>Problemas académicos</a:t>
            </a:r>
          </a:p>
          <a:p>
            <a:pPr lvl="1"/>
            <a:r>
              <a:rPr lang="es-CO" dirty="0" smtClean="0">
                <a:solidFill>
                  <a:schemeClr val="bg1"/>
                </a:solidFill>
              </a:rPr>
              <a:t>Es que yo soy mas bruta para los números</a:t>
            </a:r>
          </a:p>
          <a:p>
            <a:pPr lvl="1"/>
            <a:r>
              <a:rPr lang="es-CO" dirty="0" smtClean="0">
                <a:solidFill>
                  <a:schemeClr val="bg1"/>
                </a:solidFill>
              </a:rPr>
              <a:t>Te da miedo preguntar en clases</a:t>
            </a:r>
          </a:p>
          <a:p>
            <a:pPr lvl="1"/>
            <a:r>
              <a:rPr lang="es-CO" dirty="0" smtClean="0">
                <a:solidFill>
                  <a:srgbClr val="FFFF00"/>
                </a:solidFill>
                <a:latin typeface="Algerian" pitchFamily="82" charset="0"/>
              </a:rPr>
              <a:t>Mis exoneradas</a:t>
            </a:r>
            <a:endParaRPr lang="es-CO" dirty="0" smtClean="0">
              <a:solidFill>
                <a:schemeClr val="bg1"/>
              </a:solidFill>
            </a:endParaRPr>
          </a:p>
          <a:p>
            <a:r>
              <a:rPr lang="es-CO" dirty="0" smtClean="0">
                <a:solidFill>
                  <a:schemeClr val="bg1"/>
                </a:solidFill>
              </a:rPr>
              <a:t>Alardeas muchos de los que tienes y criticas a los demás </a:t>
            </a:r>
          </a:p>
          <a:p>
            <a:pPr lvl="1"/>
            <a:r>
              <a:rPr lang="es-CO" dirty="0" smtClean="0">
                <a:solidFill>
                  <a:schemeClr val="bg1"/>
                </a:solidFill>
              </a:rPr>
              <a:t>es una forma de superar sus complejos de inferioridad</a:t>
            </a:r>
          </a:p>
          <a:p>
            <a:r>
              <a:rPr lang="es-CO" dirty="0" smtClean="0">
                <a:solidFill>
                  <a:schemeClr val="bg1"/>
                </a:solidFill>
              </a:rPr>
              <a:t>No sabes aceptar la critica de los demás</a:t>
            </a:r>
          </a:p>
          <a:p>
            <a:endParaRPr lang="es-CO" dirty="0" smtClean="0">
              <a:solidFill>
                <a:schemeClr val="bg1"/>
              </a:solidFill>
            </a:endParaRPr>
          </a:p>
          <a:p>
            <a:pPr algn="ctr">
              <a:buNone/>
            </a:pPr>
            <a:r>
              <a:rPr lang="es-CO" sz="3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Pero no todo esta perdido no te maltrates por lo anterior</a:t>
            </a:r>
          </a:p>
          <a:p>
            <a:endParaRPr lang="es-CO"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6000792"/>
          </a:xfrm>
        </p:spPr>
        <p:txBody>
          <a:bodyPr/>
          <a:lstStyle/>
          <a:p>
            <a:endParaRPr lang="es-CO" dirty="0"/>
          </a:p>
        </p:txBody>
      </p:sp>
      <p:pic>
        <p:nvPicPr>
          <p:cNvPr id="1026" name="Picture 2" descr="http://images.google.com.co/url?q=http://www.cronicasocial.com/mm/16748.jpg&amp;usg=AFQjCNHJfhUivKAcuI03niPn85Iybw_5FA"/>
          <p:cNvPicPr>
            <a:picLocks noChangeAspect="1" noChangeArrowheads="1"/>
          </p:cNvPicPr>
          <p:nvPr/>
        </p:nvPicPr>
        <p:blipFill>
          <a:blip r:embed="rId2" cstate="print"/>
          <a:srcRect/>
          <a:stretch>
            <a:fillRect/>
          </a:stretch>
        </p:blipFill>
        <p:spPr bwMode="auto">
          <a:xfrm>
            <a:off x="500034" y="428604"/>
            <a:ext cx="8215370" cy="600079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229600" cy="5483245"/>
          </a:xfrm>
        </p:spPr>
        <p:txBody>
          <a:bodyPr>
            <a:normAutofit/>
          </a:bodyPr>
          <a:lstStyle/>
          <a:p>
            <a:pPr algn="just"/>
            <a:r>
              <a:rPr lang="es-ES" sz="4800" b="1" dirty="0" smtClean="0">
                <a:solidFill>
                  <a:srgbClr val="FFFF00"/>
                </a:solidFill>
                <a:latin typeface="Curlz MT" pitchFamily="82" charset="0"/>
              </a:rPr>
              <a:t>Van Pelt (1988) dice: “muchos autores se han ocupado de escribir acerca del fracaso en el matrimonio, pero casi nadie habla del noviazgo, sin embargo en una forma muy real, el fracaso en el matrimonio es un fracaso en el noviazgo” (p. 43).</a:t>
            </a:r>
          </a:p>
          <a:p>
            <a:endParaRPr lang="es-CO"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274638"/>
            <a:ext cx="8786874" cy="1143000"/>
          </a:xfrm>
        </p:spPr>
        <p:txBody>
          <a:bodyPr>
            <a:prstTxWarp prst="textPlain">
              <a:avLst/>
            </a:prstTxWarp>
            <a:noAutofit/>
            <a:scene3d>
              <a:camera prst="orthographicFront"/>
              <a:lightRig rig="morning" dir="t">
                <a:rot lat="0" lon="0" rev="4800000"/>
              </a:lightRig>
            </a:scene3d>
            <a:sp3d extrusionH="698500" contourW="38100" prstMaterial="metal">
              <a:bevelT h="825500"/>
              <a:bevelB h="127000"/>
              <a:extrusionClr>
                <a:schemeClr val="bg1">
                  <a:lumMod val="75000"/>
                </a:schemeClr>
              </a:extrusionClr>
              <a:contourClr>
                <a:schemeClr val="bg1"/>
              </a:contourClr>
            </a:sp3d>
          </a:bodyPr>
          <a:lstStyle/>
          <a:p>
            <a:r>
              <a:rPr lang="es-CO" sz="4800" b="1" dirty="0" smtClean="0">
                <a:ln w="17780" cmpd="sng">
                  <a:gradFill flip="none" rotWithShape="1">
                    <a:gsLst>
                      <a:gs pos="0">
                        <a:schemeClr val="tx1">
                          <a:lumMod val="50000"/>
                          <a:lumOff val="50000"/>
                        </a:schemeClr>
                      </a:gs>
                      <a:gs pos="50000">
                        <a:schemeClr val="accent1">
                          <a:tint val="44500"/>
                          <a:satMod val="160000"/>
                        </a:schemeClr>
                      </a:gs>
                      <a:gs pos="100000">
                        <a:schemeClr val="accent1">
                          <a:tint val="23500"/>
                          <a:satMod val="160000"/>
                        </a:schemeClr>
                      </a:gs>
                    </a:gsLst>
                    <a:lin ang="0" scaled="1"/>
                    <a:tileRect/>
                  </a:gra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60007" dist="310007" dir="7680000" sy="30000" kx="1300200" algn="ctr" rotWithShape="0">
                    <a:prstClr val="black">
                      <a:alpha val="32000"/>
                    </a:prstClr>
                  </a:outerShdw>
                </a:effectLst>
              </a:rPr>
              <a:t>Consecuencias de una baja autoestima</a:t>
            </a:r>
            <a:endParaRPr lang="es-CO" sz="4800" b="1" dirty="0">
              <a:ln w="17780" cmpd="sng">
                <a:gradFill flip="none" rotWithShape="1">
                  <a:gsLst>
                    <a:gs pos="0">
                      <a:schemeClr val="tx1">
                        <a:lumMod val="50000"/>
                        <a:lumOff val="50000"/>
                      </a:schemeClr>
                    </a:gs>
                    <a:gs pos="50000">
                      <a:schemeClr val="accent1">
                        <a:tint val="44500"/>
                        <a:satMod val="160000"/>
                      </a:schemeClr>
                    </a:gs>
                    <a:gs pos="100000">
                      <a:schemeClr val="accent1">
                        <a:tint val="23500"/>
                        <a:satMod val="160000"/>
                      </a:schemeClr>
                    </a:gs>
                  </a:gsLst>
                  <a:lin ang="0" scaled="1"/>
                  <a:tileRect/>
                </a:gra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60007" dist="310007" dir="7680000" sy="30000" kx="1300200" algn="ctr" rotWithShape="0">
                  <a:prstClr val="black">
                    <a:alpha val="32000"/>
                  </a:prstClr>
                </a:outerShdw>
              </a:effectLst>
            </a:endParaRPr>
          </a:p>
        </p:txBody>
      </p:sp>
      <p:sp>
        <p:nvSpPr>
          <p:cNvPr id="3" name="2 Marcador de contenido"/>
          <p:cNvSpPr>
            <a:spLocks noGrp="1"/>
          </p:cNvSpPr>
          <p:nvPr>
            <p:ph idx="1"/>
          </p:nvPr>
        </p:nvSpPr>
        <p:spPr>
          <a:xfrm>
            <a:off x="142844" y="1600200"/>
            <a:ext cx="5929354" cy="5043510"/>
          </a:xfrm>
        </p:spPr>
        <p:txBody>
          <a:bodyPr>
            <a:normAutofit/>
            <a:scene3d>
              <a:camera prst="orthographicFront"/>
              <a:lightRig rig="threePt" dir="t"/>
            </a:scene3d>
            <a:sp3d extrusionH="57150" contourW="12700">
              <a:bevelT h="762000"/>
              <a:bevelB w="762000"/>
              <a:extrusionClr>
                <a:schemeClr val="tx2">
                  <a:lumMod val="75000"/>
                </a:schemeClr>
              </a:extrusionClr>
              <a:contourClr>
                <a:schemeClr val="bg1"/>
              </a:contourClr>
            </a:sp3d>
          </a:bodyPr>
          <a:lstStyle/>
          <a:p>
            <a:r>
              <a:rPr lang="es-CO" sz="4000" b="1" dirty="0" smtClean="0">
                <a:solidFill>
                  <a:schemeClr val="tx2">
                    <a:lumMod val="50000"/>
                  </a:schemeClr>
                </a:solidFill>
              </a:rPr>
              <a:t>Pueden ser de largo alcance</a:t>
            </a:r>
          </a:p>
          <a:p>
            <a:r>
              <a:rPr lang="es-CO" sz="4000" b="1" dirty="0" smtClean="0">
                <a:solidFill>
                  <a:schemeClr val="tx2">
                    <a:lumMod val="50000"/>
                  </a:schemeClr>
                </a:solidFill>
              </a:rPr>
              <a:t>Afecta las relaciones interpersonales</a:t>
            </a:r>
          </a:p>
          <a:p>
            <a:r>
              <a:rPr lang="es-CO" sz="4000" b="1" dirty="0" smtClean="0">
                <a:solidFill>
                  <a:schemeClr val="tx2">
                    <a:lumMod val="50000"/>
                  </a:schemeClr>
                </a:solidFill>
              </a:rPr>
              <a:t>Te limita la capacidad de amar y ser amados</a:t>
            </a:r>
          </a:p>
        </p:txBody>
      </p:sp>
      <p:pic>
        <p:nvPicPr>
          <p:cNvPr id="52226" name="Picture 2" descr="http://www.esmas.com/fotogaleria/images/galeria/espectaculos/parejas2003/parejas1.jpg"/>
          <p:cNvPicPr>
            <a:picLocks noChangeAspect="1" noChangeArrowheads="1"/>
          </p:cNvPicPr>
          <p:nvPr/>
        </p:nvPicPr>
        <p:blipFill>
          <a:blip r:embed="rId2" cstate="print"/>
          <a:srcRect/>
          <a:stretch>
            <a:fillRect/>
          </a:stretch>
        </p:blipFill>
        <p:spPr bwMode="auto">
          <a:xfrm>
            <a:off x="6143636" y="1571612"/>
            <a:ext cx="2381250" cy="5143536"/>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571480"/>
            <a:ext cx="8715436" cy="5554683"/>
          </a:xfrm>
        </p:spPr>
        <p:txBody>
          <a:bodyPr>
            <a:scene3d>
              <a:camera prst="orthographicFront"/>
              <a:lightRig rig="threePt" dir="t"/>
            </a:scene3d>
            <a:sp3d extrusionH="57150" contourW="12700">
              <a:bevelT h="762000"/>
              <a:bevelB w="762000"/>
              <a:extrusionClr>
                <a:schemeClr val="tx2">
                  <a:lumMod val="60000"/>
                  <a:lumOff val="40000"/>
                </a:schemeClr>
              </a:extrusionClr>
              <a:contourClr>
                <a:schemeClr val="bg1"/>
              </a:contourClr>
            </a:sp3d>
          </a:bodyPr>
          <a:lstStyle/>
          <a:p>
            <a:r>
              <a:rPr lang="es-CO" sz="3600" b="1" dirty="0" smtClean="0">
                <a:solidFill>
                  <a:schemeClr val="tx2">
                    <a:lumMod val="50000"/>
                  </a:schemeClr>
                </a:solidFill>
              </a:rPr>
              <a:t>Afecta la forma de elegir tu compañero</a:t>
            </a:r>
          </a:p>
          <a:p>
            <a:pPr lvl="1"/>
            <a:r>
              <a:rPr lang="es-CO" dirty="0" smtClean="0">
                <a:solidFill>
                  <a:schemeClr val="bg1"/>
                </a:solidFill>
              </a:rPr>
              <a:t>Busca alguien que te desprecie</a:t>
            </a:r>
          </a:p>
          <a:p>
            <a:pPr lvl="1"/>
            <a:r>
              <a:rPr lang="es-CO" dirty="0" smtClean="0">
                <a:solidFill>
                  <a:schemeClr val="bg1"/>
                </a:solidFill>
              </a:rPr>
              <a:t>Que te critique</a:t>
            </a:r>
          </a:p>
          <a:p>
            <a:pPr lvl="1"/>
            <a:r>
              <a:rPr lang="es-CO" dirty="0" smtClean="0">
                <a:solidFill>
                  <a:schemeClr val="bg1"/>
                </a:solidFill>
              </a:rPr>
              <a:t>¿Por qué pasa esto?</a:t>
            </a:r>
          </a:p>
          <a:p>
            <a:pPr lvl="1"/>
            <a:r>
              <a:rPr lang="es-CO" dirty="0" smtClean="0">
                <a:solidFill>
                  <a:schemeClr val="bg1"/>
                </a:solidFill>
              </a:rPr>
              <a:t>Quieres revivir esos sentimientos a los que tu te has acostumbrado</a:t>
            </a:r>
          </a:p>
          <a:p>
            <a:pPr lvl="1"/>
            <a:r>
              <a:rPr lang="es-CO" sz="3600" dirty="0" smtClean="0">
                <a:solidFill>
                  <a:srgbClr val="FFFF00"/>
                </a:solidFill>
                <a:latin typeface="Australian Sunrise" pitchFamily="2" charset="0"/>
              </a:rPr>
              <a:t>La joven que tuvo un novio excelente y lo cambio</a:t>
            </a:r>
          </a:p>
          <a:p>
            <a:endParaRPr lang="es-CO"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5840435"/>
          </a:xfrm>
        </p:spPr>
        <p:txBody>
          <a:bodyPr>
            <a:normAutofit/>
          </a:bodyPr>
          <a:lstStyle/>
          <a:p>
            <a:r>
              <a:rPr lang="es-CO" dirty="0" smtClean="0">
                <a:solidFill>
                  <a:schemeClr val="tx2">
                    <a:lumMod val="50000"/>
                  </a:schemeClr>
                </a:solidFill>
              </a:rPr>
              <a:t>Te convierte en una persona rebelde</a:t>
            </a:r>
          </a:p>
          <a:p>
            <a:pPr lvl="1"/>
            <a:r>
              <a:rPr lang="es-CO" dirty="0" smtClean="0">
                <a:solidFill>
                  <a:schemeClr val="bg1"/>
                </a:solidFill>
              </a:rPr>
              <a:t>Crees que la sociedad te debe algo y  por lo tanto no quieres respetar a nadie</a:t>
            </a:r>
          </a:p>
          <a:p>
            <a:r>
              <a:rPr lang="es-CO" dirty="0" smtClean="0">
                <a:solidFill>
                  <a:schemeClr val="tx2">
                    <a:lumMod val="50000"/>
                  </a:schemeClr>
                </a:solidFill>
              </a:rPr>
              <a:t>Influirá en el futuro de tus hijos</a:t>
            </a:r>
          </a:p>
          <a:p>
            <a:pPr lvl="1"/>
            <a:r>
              <a:rPr lang="es-CO" dirty="0" smtClean="0">
                <a:solidFill>
                  <a:schemeClr val="bg1"/>
                </a:solidFill>
              </a:rPr>
              <a:t>Te gusta la forma como te tratan tus padres </a:t>
            </a:r>
          </a:p>
          <a:p>
            <a:pPr lvl="1"/>
            <a:r>
              <a:rPr lang="es-CO" dirty="0" smtClean="0">
                <a:solidFill>
                  <a:schemeClr val="bg1"/>
                </a:solidFill>
              </a:rPr>
              <a:t>Esa será la forma como tu trataras a tus hijos</a:t>
            </a:r>
          </a:p>
          <a:p>
            <a:r>
              <a:rPr lang="es-CO" dirty="0" smtClean="0">
                <a:solidFill>
                  <a:schemeClr val="tx2">
                    <a:lumMod val="50000"/>
                  </a:schemeClr>
                </a:solidFill>
              </a:rPr>
              <a:t>Afectara tu vida sexual</a:t>
            </a:r>
          </a:p>
          <a:p>
            <a:pPr lvl="1"/>
            <a:r>
              <a:rPr lang="es-CO" dirty="0" smtClean="0">
                <a:solidFill>
                  <a:schemeClr val="bg1"/>
                </a:solidFill>
              </a:rPr>
              <a:t>La sociedad nos ha llevado a ver solo lo físico</a:t>
            </a:r>
          </a:p>
          <a:p>
            <a:pPr lvl="1"/>
            <a:r>
              <a:rPr lang="es-CO" dirty="0" smtClean="0">
                <a:solidFill>
                  <a:schemeClr val="bg1"/>
                </a:solidFill>
              </a:rPr>
              <a:t>No me gusta mi cuerpo</a:t>
            </a:r>
          </a:p>
          <a:p>
            <a:pPr lvl="1"/>
            <a:r>
              <a:rPr lang="es-CO" dirty="0" smtClean="0">
                <a:solidFill>
                  <a:schemeClr val="bg1"/>
                </a:solidFill>
              </a:rPr>
              <a:t>Estoy demasiado gorda</a:t>
            </a:r>
          </a:p>
          <a:p>
            <a:pPr lvl="1"/>
            <a:r>
              <a:rPr lang="es-CO" dirty="0" smtClean="0">
                <a:solidFill>
                  <a:schemeClr val="bg1"/>
                </a:solidFill>
              </a:rPr>
              <a:t>Esos granos en la cara</a:t>
            </a:r>
            <a:endParaRPr lang="es-CO"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5768997"/>
          </a:xfrm>
        </p:spPr>
        <p:txBody>
          <a:bodyPr/>
          <a:lstStyle/>
          <a:p>
            <a:r>
              <a:rPr lang="es-CO" b="1" dirty="0" smtClean="0">
                <a:solidFill>
                  <a:schemeClr val="tx2">
                    <a:lumMod val="50000"/>
                  </a:schemeClr>
                </a:solidFill>
              </a:rPr>
              <a:t>No te dejara tener buenas amistades</a:t>
            </a:r>
          </a:p>
          <a:p>
            <a:pPr lvl="1"/>
            <a:r>
              <a:rPr lang="es-CO" dirty="0" smtClean="0">
                <a:solidFill>
                  <a:schemeClr val="bg1"/>
                </a:solidFill>
              </a:rPr>
              <a:t>Creerás que los demás siempre estarán contra ti</a:t>
            </a:r>
          </a:p>
          <a:p>
            <a:pPr lvl="1"/>
            <a:r>
              <a:rPr lang="es-CO" dirty="0" smtClean="0">
                <a:solidFill>
                  <a:schemeClr val="bg1"/>
                </a:solidFill>
              </a:rPr>
              <a:t>Todo lo ves negativo</a:t>
            </a:r>
          </a:p>
          <a:p>
            <a:r>
              <a:rPr lang="es-CO" b="1" dirty="0" smtClean="0">
                <a:solidFill>
                  <a:schemeClr val="tx2">
                    <a:lumMod val="50000"/>
                  </a:schemeClr>
                </a:solidFill>
              </a:rPr>
              <a:t>Te centrara en objetivos falsos</a:t>
            </a:r>
          </a:p>
          <a:p>
            <a:pPr lvl="1"/>
            <a:r>
              <a:rPr lang="es-CO" dirty="0" smtClean="0">
                <a:solidFill>
                  <a:schemeClr val="bg1"/>
                </a:solidFill>
              </a:rPr>
              <a:t>Tener la mejor ropa</a:t>
            </a:r>
          </a:p>
          <a:p>
            <a:pPr lvl="1"/>
            <a:r>
              <a:rPr lang="es-CO" dirty="0" smtClean="0">
                <a:solidFill>
                  <a:schemeClr val="bg1"/>
                </a:solidFill>
              </a:rPr>
              <a:t>Ser el mejor de la clase</a:t>
            </a:r>
          </a:p>
          <a:p>
            <a:pPr lvl="1"/>
            <a:r>
              <a:rPr lang="es-CO" dirty="0" smtClean="0">
                <a:solidFill>
                  <a:schemeClr val="bg1"/>
                </a:solidFill>
              </a:rPr>
              <a:t>La linda o el lindo del paseo</a:t>
            </a:r>
          </a:p>
          <a:p>
            <a:r>
              <a:rPr lang="es-CO" b="1" dirty="0" smtClean="0">
                <a:solidFill>
                  <a:schemeClr val="tx2">
                    <a:lumMod val="50000"/>
                  </a:schemeClr>
                </a:solidFill>
              </a:rPr>
              <a:t>No te dejara formar una vida espiritual</a:t>
            </a:r>
          </a:p>
          <a:p>
            <a:pPr lvl="1"/>
            <a:r>
              <a:rPr lang="es-CO" dirty="0" smtClean="0">
                <a:solidFill>
                  <a:srgbClr val="FFFF00"/>
                </a:solidFill>
                <a:latin typeface="Arrus Blk BT" pitchFamily="18" charset="0"/>
              </a:rPr>
              <a:t>La joven que al mirarse al espejo dudo de DIOS</a:t>
            </a:r>
            <a:endParaRPr lang="es-CO" dirty="0">
              <a:solidFill>
                <a:srgbClr val="FFFF00"/>
              </a:solidFill>
              <a:latin typeface="Arrus Blk BT"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Formas de disfrazar la baja autoestima</a:t>
            </a:r>
            <a:endParaRPr lang="es-CO"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2 Marcador de contenido"/>
          <p:cNvSpPr>
            <a:spLocks noGrp="1"/>
          </p:cNvSpPr>
          <p:nvPr>
            <p:ph idx="1"/>
          </p:nvPr>
        </p:nvSpPr>
        <p:spPr/>
        <p:txBody>
          <a:bodyPr>
            <a:normAutofit/>
          </a:bodyPr>
          <a:lstStyle/>
          <a:p>
            <a:r>
              <a:rPr lang="es-CO"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Recursos de encubrimiento de la realidad</a:t>
            </a:r>
          </a:p>
          <a:p>
            <a:r>
              <a:rPr lang="es-CO" dirty="0" smtClean="0">
                <a:solidFill>
                  <a:srgbClr val="66FF33"/>
                </a:solidFill>
              </a:rPr>
              <a:t>Recursos de encubrimiento</a:t>
            </a:r>
          </a:p>
          <a:p>
            <a:r>
              <a:rPr lang="es-CO" dirty="0" smtClean="0">
                <a:solidFill>
                  <a:srgbClr val="66FF33"/>
                </a:solidFill>
              </a:rPr>
              <a:t>Conformistas</a:t>
            </a:r>
          </a:p>
          <a:p>
            <a:pPr lvl="1"/>
            <a:r>
              <a:rPr lang="es-CO" dirty="0" smtClean="0">
                <a:solidFill>
                  <a:schemeClr val="bg1"/>
                </a:solidFill>
              </a:rPr>
              <a:t>drogas</a:t>
            </a:r>
          </a:p>
          <a:p>
            <a:r>
              <a:rPr lang="es-CO" dirty="0" smtClean="0">
                <a:solidFill>
                  <a:srgbClr val="66FF33"/>
                </a:solidFill>
              </a:rPr>
              <a:t>Retirada</a:t>
            </a:r>
          </a:p>
          <a:p>
            <a:r>
              <a:rPr lang="es-CO" dirty="0" smtClean="0">
                <a:solidFill>
                  <a:srgbClr val="66FF33"/>
                </a:solidFill>
              </a:rPr>
              <a:t>El rabioso</a:t>
            </a:r>
          </a:p>
          <a:p>
            <a:r>
              <a:rPr lang="es-CO" dirty="0" smtClean="0">
                <a:solidFill>
                  <a:srgbClr val="FFFF00"/>
                </a:solidFill>
                <a:latin typeface="Algerian" pitchFamily="82" charset="0"/>
              </a:rPr>
              <a:t>dairo</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solidFill>
                  <a:srgbClr val="FFFF00"/>
                </a:solidFill>
              </a:rPr>
              <a:t>drogas</a:t>
            </a:r>
            <a:endParaRPr lang="es-CO" b="1" dirty="0">
              <a:solidFill>
                <a:srgbClr val="FFFF00"/>
              </a:solidFill>
            </a:endParaRPr>
          </a:p>
        </p:txBody>
      </p:sp>
      <p:sp>
        <p:nvSpPr>
          <p:cNvPr id="3" name="2 Marcador de contenido"/>
          <p:cNvSpPr>
            <a:spLocks noGrp="1"/>
          </p:cNvSpPr>
          <p:nvPr>
            <p:ph idx="1"/>
          </p:nvPr>
        </p:nvSpPr>
        <p:spPr/>
        <p:txBody>
          <a:bodyPr>
            <a:normAutofit fontScale="77500" lnSpcReduction="20000"/>
          </a:bodyPr>
          <a:lstStyle/>
          <a:p>
            <a:r>
              <a:rPr lang="es-CO" dirty="0" smtClean="0">
                <a:solidFill>
                  <a:schemeClr val="bg1"/>
                </a:solidFill>
              </a:rPr>
              <a:t>En los países desarrollados ha adquirido gran popularidad un grupo de drogas –las llamadas drogas del </a:t>
            </a:r>
            <a:r>
              <a:rPr lang="es-CO" dirty="0" err="1" smtClean="0">
                <a:solidFill>
                  <a:schemeClr val="bg1"/>
                </a:solidFill>
              </a:rPr>
              <a:t>all</a:t>
            </a:r>
            <a:r>
              <a:rPr lang="es-CO" dirty="0" smtClean="0">
                <a:solidFill>
                  <a:schemeClr val="bg1"/>
                </a:solidFill>
              </a:rPr>
              <a:t> </a:t>
            </a:r>
            <a:r>
              <a:rPr lang="es-CO" dirty="0" err="1" smtClean="0">
                <a:solidFill>
                  <a:schemeClr val="bg1"/>
                </a:solidFill>
              </a:rPr>
              <a:t>nigth</a:t>
            </a:r>
            <a:r>
              <a:rPr lang="es-CO" dirty="0" smtClean="0">
                <a:solidFill>
                  <a:schemeClr val="bg1"/>
                </a:solidFill>
              </a:rPr>
              <a:t> dance o club </a:t>
            </a:r>
            <a:r>
              <a:rPr lang="es-CO" dirty="0" err="1" smtClean="0">
                <a:solidFill>
                  <a:schemeClr val="bg1"/>
                </a:solidFill>
              </a:rPr>
              <a:t>drugs</a:t>
            </a:r>
            <a:r>
              <a:rPr lang="es-CO" dirty="0" smtClean="0">
                <a:solidFill>
                  <a:schemeClr val="bg1"/>
                </a:solidFill>
              </a:rPr>
              <a:t>– entre las cuales se encuentran el </a:t>
            </a:r>
            <a:r>
              <a:rPr lang="es-CO" dirty="0" err="1" smtClean="0">
                <a:hlinkClick r:id="rId2"/>
              </a:rPr>
              <a:t>flunitrazepam</a:t>
            </a:r>
            <a:r>
              <a:rPr lang="es-CO" dirty="0" smtClean="0"/>
              <a:t> </a:t>
            </a:r>
            <a:r>
              <a:rPr lang="es-CO" dirty="0" smtClean="0">
                <a:solidFill>
                  <a:schemeClr val="bg1"/>
                </a:solidFill>
              </a:rPr>
              <a:t>(</a:t>
            </a:r>
            <a:r>
              <a:rPr lang="es-CO" dirty="0" err="1" smtClean="0">
                <a:solidFill>
                  <a:schemeClr val="bg1"/>
                </a:solidFill>
              </a:rPr>
              <a:t>roofies</a:t>
            </a:r>
            <a:r>
              <a:rPr lang="es-CO" dirty="0" smtClean="0">
                <a:solidFill>
                  <a:schemeClr val="bg1"/>
                </a:solidFill>
              </a:rPr>
              <a:t>: Rohipnol®), el </a:t>
            </a:r>
            <a:r>
              <a:rPr lang="es-CO" dirty="0" smtClean="0">
                <a:hlinkClick r:id="rId3"/>
              </a:rPr>
              <a:t>MDMA</a:t>
            </a:r>
            <a:r>
              <a:rPr lang="es-CO" dirty="0" smtClean="0"/>
              <a:t> </a:t>
            </a:r>
            <a:r>
              <a:rPr lang="es-CO" dirty="0" smtClean="0">
                <a:solidFill>
                  <a:schemeClr val="bg1"/>
                </a:solidFill>
              </a:rPr>
              <a:t>(éxtasis: 3, 4-Metilenodioximetanfetamina), el </a:t>
            </a:r>
            <a:r>
              <a:rPr lang="es-CO" dirty="0" smtClean="0">
                <a:hlinkClick r:id="rId4"/>
              </a:rPr>
              <a:t>GHB</a:t>
            </a:r>
            <a:r>
              <a:rPr lang="es-CO" dirty="0" smtClean="0"/>
              <a:t> </a:t>
            </a:r>
            <a:r>
              <a:rPr lang="es-CO" dirty="0" smtClean="0">
                <a:solidFill>
                  <a:schemeClr val="bg1"/>
                </a:solidFill>
              </a:rPr>
              <a:t>(</a:t>
            </a:r>
            <a:r>
              <a:rPr lang="es-CO" dirty="0" err="1" smtClean="0">
                <a:solidFill>
                  <a:schemeClr val="bg1"/>
                </a:solidFill>
              </a:rPr>
              <a:t>liquid</a:t>
            </a:r>
            <a:r>
              <a:rPr lang="es-CO" dirty="0" smtClean="0">
                <a:solidFill>
                  <a:schemeClr val="bg1"/>
                </a:solidFill>
              </a:rPr>
              <a:t> x, Georgia home </a:t>
            </a:r>
            <a:r>
              <a:rPr lang="es-CO" dirty="0" err="1" smtClean="0">
                <a:solidFill>
                  <a:schemeClr val="bg1"/>
                </a:solidFill>
              </a:rPr>
              <a:t>boy</a:t>
            </a:r>
            <a:r>
              <a:rPr lang="es-CO" dirty="0" smtClean="0">
                <a:solidFill>
                  <a:schemeClr val="bg1"/>
                </a:solidFill>
              </a:rPr>
              <a:t>, </a:t>
            </a:r>
            <a:r>
              <a:rPr lang="es-CO" dirty="0" err="1" smtClean="0">
                <a:solidFill>
                  <a:schemeClr val="bg1"/>
                </a:solidFill>
              </a:rPr>
              <a:t>Goop</a:t>
            </a:r>
            <a:r>
              <a:rPr lang="es-CO" dirty="0" smtClean="0">
                <a:solidFill>
                  <a:schemeClr val="bg1"/>
                </a:solidFill>
              </a:rPr>
              <a:t>, gamma-oh, y </a:t>
            </a:r>
            <a:r>
              <a:rPr lang="es-CO" dirty="0" err="1" smtClean="0">
                <a:solidFill>
                  <a:schemeClr val="bg1"/>
                </a:solidFill>
              </a:rPr>
              <a:t>grievous</a:t>
            </a:r>
            <a:r>
              <a:rPr lang="es-CO" dirty="0" smtClean="0">
                <a:solidFill>
                  <a:schemeClr val="bg1"/>
                </a:solidFill>
              </a:rPr>
              <a:t> </a:t>
            </a:r>
            <a:r>
              <a:rPr lang="es-CO" dirty="0" err="1" smtClean="0">
                <a:solidFill>
                  <a:schemeClr val="bg1"/>
                </a:solidFill>
              </a:rPr>
              <a:t>bodily</a:t>
            </a:r>
            <a:r>
              <a:rPr lang="es-CO" dirty="0" smtClean="0">
                <a:solidFill>
                  <a:schemeClr val="bg1"/>
                </a:solidFill>
              </a:rPr>
              <a:t> </a:t>
            </a:r>
            <a:r>
              <a:rPr lang="es-CO" dirty="0" err="1" smtClean="0">
                <a:solidFill>
                  <a:schemeClr val="bg1"/>
                </a:solidFill>
              </a:rPr>
              <a:t>harm</a:t>
            </a:r>
            <a:r>
              <a:rPr lang="es-CO" dirty="0" smtClean="0">
                <a:solidFill>
                  <a:schemeClr val="bg1"/>
                </a:solidFill>
              </a:rPr>
              <a:t>: gama </a:t>
            </a:r>
            <a:r>
              <a:rPr lang="es-CO" dirty="0" err="1" smtClean="0">
                <a:solidFill>
                  <a:schemeClr val="bg1"/>
                </a:solidFill>
              </a:rPr>
              <a:t>hidroxi</a:t>
            </a:r>
            <a:r>
              <a:rPr lang="es-CO" dirty="0" smtClean="0">
                <a:solidFill>
                  <a:schemeClr val="bg1"/>
                </a:solidFill>
              </a:rPr>
              <a:t> butirato), la </a:t>
            </a:r>
            <a:r>
              <a:rPr lang="es-CO" dirty="0" err="1" smtClean="0">
                <a:hlinkClick r:id="rId5"/>
              </a:rPr>
              <a:t>ketamina</a:t>
            </a:r>
            <a:r>
              <a:rPr lang="es-CO" dirty="0" smtClean="0"/>
              <a:t> </a:t>
            </a:r>
            <a:r>
              <a:rPr lang="es-CO" dirty="0" smtClean="0">
                <a:solidFill>
                  <a:schemeClr val="bg1"/>
                </a:solidFill>
              </a:rPr>
              <a:t>(</a:t>
            </a:r>
            <a:r>
              <a:rPr lang="es-CO" dirty="0" err="1" smtClean="0">
                <a:solidFill>
                  <a:schemeClr val="bg1"/>
                </a:solidFill>
              </a:rPr>
              <a:t>special</a:t>
            </a:r>
            <a:r>
              <a:rPr lang="es-CO" dirty="0" smtClean="0">
                <a:solidFill>
                  <a:schemeClr val="bg1"/>
                </a:solidFill>
              </a:rPr>
              <a:t> k), las </a:t>
            </a:r>
            <a:r>
              <a:rPr lang="es-CO" dirty="0" smtClean="0">
                <a:hlinkClick r:id="rId6"/>
              </a:rPr>
              <a:t>metanfetaminas</a:t>
            </a:r>
            <a:r>
              <a:rPr lang="es-CO" dirty="0" smtClean="0"/>
              <a:t> </a:t>
            </a:r>
            <a:r>
              <a:rPr lang="es-CO" dirty="0" smtClean="0">
                <a:solidFill>
                  <a:schemeClr val="bg1"/>
                </a:solidFill>
              </a:rPr>
              <a:t>y el </a:t>
            </a:r>
            <a:r>
              <a:rPr lang="es-CO" dirty="0" smtClean="0">
                <a:hlinkClick r:id="rId7"/>
              </a:rPr>
              <a:t>ácido lisérgico</a:t>
            </a:r>
            <a:r>
              <a:rPr lang="es-CO" dirty="0" smtClean="0"/>
              <a:t> </a:t>
            </a:r>
            <a:r>
              <a:rPr lang="es-CO" dirty="0" smtClean="0">
                <a:solidFill>
                  <a:schemeClr val="bg1"/>
                </a:solidFill>
              </a:rPr>
              <a:t>(LSD). Además, otras drogas de uso más amplio, en particular en los grupos sociales económicamente más pudientes, son la </a:t>
            </a:r>
            <a:r>
              <a:rPr lang="es-CO" dirty="0" smtClean="0">
                <a:hlinkClick r:id="rId8"/>
              </a:rPr>
              <a:t>cocaína</a:t>
            </a:r>
            <a:r>
              <a:rPr lang="es-CO" dirty="0" smtClean="0">
                <a:solidFill>
                  <a:schemeClr val="bg1"/>
                </a:solidFill>
              </a:rPr>
              <a:t>, el </a:t>
            </a:r>
            <a:r>
              <a:rPr lang="es-CO" dirty="0" err="1" smtClean="0">
                <a:solidFill>
                  <a:schemeClr val="bg1"/>
                </a:solidFill>
              </a:rPr>
              <a:t>Ritalin</a:t>
            </a:r>
            <a:r>
              <a:rPr lang="es-CO" dirty="0" smtClean="0">
                <a:solidFill>
                  <a:schemeClr val="bg1"/>
                </a:solidFill>
              </a:rPr>
              <a:t>® (</a:t>
            </a:r>
            <a:r>
              <a:rPr lang="es-CO" dirty="0" err="1" smtClean="0">
                <a:hlinkClick r:id="rId9"/>
              </a:rPr>
              <a:t>metil</a:t>
            </a:r>
            <a:r>
              <a:rPr lang="es-CO" dirty="0" smtClean="0">
                <a:hlinkClick r:id="rId9"/>
              </a:rPr>
              <a:t> </a:t>
            </a:r>
            <a:r>
              <a:rPr lang="es-CO" dirty="0" err="1" smtClean="0">
                <a:hlinkClick r:id="rId9"/>
              </a:rPr>
              <a:t>fenidato</a:t>
            </a:r>
            <a:r>
              <a:rPr lang="es-CO" dirty="0" smtClean="0">
                <a:solidFill>
                  <a:schemeClr val="bg1"/>
                </a:solidFill>
              </a:rPr>
              <a:t>) y el </a:t>
            </a:r>
            <a:r>
              <a:rPr lang="es-CO" dirty="0" err="1" smtClean="0">
                <a:solidFill>
                  <a:schemeClr val="bg1"/>
                </a:solidFill>
              </a:rPr>
              <a:t>Nubain</a:t>
            </a:r>
            <a:r>
              <a:rPr lang="es-CO" dirty="0" smtClean="0">
                <a:solidFill>
                  <a:schemeClr val="bg1"/>
                </a:solidFill>
              </a:rPr>
              <a:t>® (</a:t>
            </a:r>
            <a:r>
              <a:rPr lang="es-CO" dirty="0" err="1" smtClean="0">
                <a:hlinkClick r:id="rId10"/>
              </a:rPr>
              <a:t>nalbufina</a:t>
            </a:r>
            <a:r>
              <a:rPr lang="es-CO" dirty="0" smtClean="0">
                <a:solidFill>
                  <a:schemeClr val="bg1"/>
                </a:solidFill>
              </a:rPr>
              <a:t>, es un analgésico narcótico de abuso más frecuente entre médicos y enfermeras), todas ellas con un alto poder adictivo.</a:t>
            </a:r>
            <a:endParaRPr lang="es-CO" dirty="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threePt" dir="t"/>
            </a:scene3d>
            <a:sp3d contourW="38100">
              <a:bevelT h="762000"/>
              <a:contourClr>
                <a:schemeClr val="bg1"/>
              </a:contourClr>
            </a:sp3d>
          </a:bodyPr>
          <a:lstStyle/>
          <a:p>
            <a:r>
              <a:rPr lang="es-CO" b="1" dirty="0" smtClean="0">
                <a:solidFill>
                  <a:srgbClr val="FFFF00"/>
                </a:solidFill>
              </a:rPr>
              <a:t>¿Cómo actúan las drogas?</a:t>
            </a:r>
            <a:endParaRPr lang="es-CO" b="1" dirty="0">
              <a:solidFill>
                <a:srgbClr val="FFFF00"/>
              </a:solidFill>
            </a:endParaRPr>
          </a:p>
        </p:txBody>
      </p:sp>
      <p:sp>
        <p:nvSpPr>
          <p:cNvPr id="3" name="2 Marcador de contenido"/>
          <p:cNvSpPr>
            <a:spLocks noGrp="1"/>
          </p:cNvSpPr>
          <p:nvPr>
            <p:ph idx="1"/>
          </p:nvPr>
        </p:nvSpPr>
        <p:spPr/>
        <p:txBody>
          <a:bodyPr>
            <a:normAutofit fontScale="77500" lnSpcReduction="20000"/>
          </a:bodyPr>
          <a:lstStyle/>
          <a:p>
            <a:r>
              <a:rPr lang="es-CO" dirty="0" smtClean="0">
                <a:solidFill>
                  <a:schemeClr val="bg1"/>
                </a:solidFill>
              </a:rPr>
              <a:t>Las drogas son sustancias o compuestos químicos que alteran la forma en que nuestro cuerpo trabaja. Cuando las haces entrar en tu organismo (a menudo tragándotelas o inyectándotelas), encuentran su camino al torrente sanguíneo y desde allí son transportadas a otras partes de tu cuerpo, como el cerebro. En el cerebro, las drogas pueden intensificar o entorpecer tus sentidos, alterar tu sentido de alerta y a veces disminuir el dolor físico. Una droga puede ser</a:t>
            </a:r>
            <a:r>
              <a:rPr lang="es-CO" dirty="0" smtClean="0"/>
              <a:t> </a:t>
            </a:r>
            <a:r>
              <a:rPr lang="es-CO" i="1" dirty="0" smtClean="0">
                <a:solidFill>
                  <a:srgbClr val="99FF66"/>
                </a:solidFill>
              </a:rPr>
              <a:t>beneficiosa o nociva. </a:t>
            </a:r>
            <a:r>
              <a:rPr lang="es-CO" dirty="0" smtClean="0">
                <a:solidFill>
                  <a:schemeClr val="bg1"/>
                </a:solidFill>
              </a:rPr>
              <a:t>Los efectos de las drogas pueden variar según la clase de droga administrada, la cantidad que se toma, con cuánta frecuencia se utiliza, con cuánta rapidez llega al cerebro y qué otras drogas, alimentos o sustancias se toman a la vez.</a:t>
            </a:r>
          </a:p>
          <a:p>
            <a:endParaRPr lang="es-CO"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4686304" cy="6226196"/>
          </a:xfrm>
        </p:spPr>
        <p:txBody>
          <a:bodyPr>
            <a:normAutofit/>
            <a:scene3d>
              <a:camera prst="orthographicFront"/>
              <a:lightRig rig="threePt" dir="t"/>
            </a:scene3d>
            <a:sp3d contourW="38100">
              <a:bevelT h="768350"/>
              <a:contourClr>
                <a:schemeClr val="bg1"/>
              </a:contourClr>
            </a:sp3d>
          </a:bodyPr>
          <a:lstStyle/>
          <a:p>
            <a:r>
              <a:rPr lang="es-CO" sz="5400" b="1" dirty="0" smtClean="0">
                <a:solidFill>
                  <a:srgbClr val="FFFF00"/>
                </a:solidFill>
              </a:rPr>
              <a:t>¿Cuáles son las drogas comunes que consumen los jóvenes?</a:t>
            </a:r>
            <a:endParaRPr lang="es-CO" sz="5400" dirty="0">
              <a:solidFill>
                <a:srgbClr val="FFFF00"/>
              </a:solidFill>
            </a:endParaRPr>
          </a:p>
        </p:txBody>
      </p:sp>
      <p:pic>
        <p:nvPicPr>
          <p:cNvPr id="46082" name="Picture 2" descr="http://u.univision.com/contentroot/uol/art/images/noticias/lat/2005/11/051109_indigentes_3.jpg"/>
          <p:cNvPicPr>
            <a:picLocks noChangeAspect="1" noChangeArrowheads="1"/>
          </p:cNvPicPr>
          <p:nvPr/>
        </p:nvPicPr>
        <p:blipFill>
          <a:blip r:embed="rId2" cstate="print"/>
          <a:srcRect/>
          <a:stretch>
            <a:fillRect/>
          </a:stretch>
        </p:blipFill>
        <p:spPr bwMode="auto">
          <a:xfrm>
            <a:off x="5572132" y="500042"/>
            <a:ext cx="3143272" cy="5929354"/>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rmAutofit/>
          </a:bodyPr>
          <a:lstStyle/>
          <a:p>
            <a:r>
              <a:rPr lang="es-CO" b="1" dirty="0" smtClean="0">
                <a:solidFill>
                  <a:srgbClr val="FFFF00"/>
                </a:solidFill>
              </a:rPr>
              <a:t>Alcohol</a:t>
            </a:r>
          </a:p>
        </p:txBody>
      </p:sp>
      <p:sp>
        <p:nvSpPr>
          <p:cNvPr id="3" name="2 Marcador de contenido"/>
          <p:cNvSpPr>
            <a:spLocks noGrp="1"/>
          </p:cNvSpPr>
          <p:nvPr>
            <p:ph idx="1"/>
          </p:nvPr>
        </p:nvSpPr>
        <p:spPr>
          <a:xfrm>
            <a:off x="0" y="1214422"/>
            <a:ext cx="9144000" cy="5357850"/>
          </a:xfrm>
        </p:spPr>
        <p:txBody>
          <a:bodyPr>
            <a:normAutofit fontScale="62500" lnSpcReduction="20000"/>
          </a:bodyPr>
          <a:lstStyle/>
          <a:p>
            <a:r>
              <a:rPr lang="es-CO" dirty="0" smtClean="0">
                <a:solidFill>
                  <a:schemeClr val="bg1"/>
                </a:solidFill>
              </a:rPr>
              <a:t>El alcohol, la droga más antigua y de mayor consumo en el mundo, es un depresivo que altera las percepciones, las emociones y los sentidos.</a:t>
            </a:r>
          </a:p>
          <a:p>
            <a:r>
              <a:rPr lang="es-CO" b="1" dirty="0" smtClean="0">
                <a:solidFill>
                  <a:schemeClr val="bg1"/>
                </a:solidFill>
              </a:rPr>
              <a:t>Cómo se consume</a:t>
            </a:r>
            <a:r>
              <a:rPr lang="es-CO" dirty="0" smtClean="0">
                <a:solidFill>
                  <a:schemeClr val="bg1"/>
                </a:solidFill>
              </a:rPr>
              <a:t>: El alcohol es un líquido que se bebe.</a:t>
            </a:r>
          </a:p>
          <a:p>
            <a:r>
              <a:rPr lang="es-CO" b="1" dirty="0" smtClean="0">
                <a:solidFill>
                  <a:schemeClr val="bg1"/>
                </a:solidFill>
              </a:rPr>
              <a:t>Efectos y riesgos:</a:t>
            </a:r>
            <a:endParaRPr lang="es-CO" dirty="0" smtClean="0">
              <a:solidFill>
                <a:schemeClr val="bg1"/>
              </a:solidFill>
            </a:endParaRPr>
          </a:p>
          <a:p>
            <a:r>
              <a:rPr lang="es-CO" dirty="0" smtClean="0">
                <a:solidFill>
                  <a:schemeClr val="bg1"/>
                </a:solidFill>
              </a:rPr>
              <a:t>El alcohol actúa primero como estimulante y luego hace que la persona se sienta relajada y somnolienta. </a:t>
            </a:r>
          </a:p>
          <a:p>
            <a:r>
              <a:rPr lang="es-CO" dirty="0" smtClean="0">
                <a:solidFill>
                  <a:schemeClr val="bg1"/>
                </a:solidFill>
              </a:rPr>
              <a:t>Las dosis altas de alcohol afectan gravemente al juicio y la coordinación de las personas. Los bebedores pueden hablar de forma más lenta y sufrir confusión, </a:t>
            </a:r>
            <a:r>
              <a:rPr lang="es-CO" dirty="0" smtClean="0">
                <a:solidFill>
                  <a:schemeClr val="bg1"/>
                </a:solidFill>
                <a:hlinkClick r:id="rId2" action="ppaction://hlinkfile"/>
              </a:rPr>
              <a:t>depresión</a:t>
            </a:r>
            <a:r>
              <a:rPr lang="es-CO" dirty="0" smtClean="0">
                <a:solidFill>
                  <a:schemeClr val="bg1"/>
                </a:solidFill>
              </a:rPr>
              <a:t>, pérdida de la memoria a corto plazo y tiempos de reacción lenta. </a:t>
            </a:r>
          </a:p>
          <a:p>
            <a:r>
              <a:rPr lang="es-CO" dirty="0" smtClean="0">
                <a:solidFill>
                  <a:schemeClr val="bg1"/>
                </a:solidFill>
              </a:rPr>
              <a:t>Los grandes volúmenes de alcohol bebido en un breve periodo de tiempo pueden ocasionar una intoxicación etílica. </a:t>
            </a:r>
          </a:p>
          <a:p>
            <a:r>
              <a:rPr lang="es-CO" b="1" dirty="0" smtClean="0">
                <a:solidFill>
                  <a:schemeClr val="bg1"/>
                </a:solidFill>
              </a:rPr>
              <a:t>Adicción:</a:t>
            </a:r>
            <a:r>
              <a:rPr lang="es-CO" dirty="0" smtClean="0">
                <a:solidFill>
                  <a:schemeClr val="bg1"/>
                </a:solidFill>
              </a:rPr>
              <a:t> Los jóvenes que consumen alcohol se pueden volver psicológicamente dependientes de la bebida para sentirse bien, enfrentarse a la vida o controlar el </a:t>
            </a:r>
            <a:r>
              <a:rPr lang="es-CO" dirty="0" smtClean="0">
                <a:solidFill>
                  <a:schemeClr val="bg1"/>
                </a:solidFill>
                <a:hlinkClick r:id="rId3" action="ppaction://hlinkfile"/>
              </a:rPr>
              <a:t>estrés</a:t>
            </a:r>
            <a:r>
              <a:rPr lang="es-CO" dirty="0" smtClean="0">
                <a:solidFill>
                  <a:schemeClr val="bg1"/>
                </a:solidFill>
              </a:rPr>
              <a:t>. Además, su cuerpo podría exigir cada vez más cantidad de alcohol para lograr el mismo tipo de experiencia de euforia que al principio. Algunos jóvenes también corren el riesgo de desarrollar adicción física al alcohol. La abstinencia puede ser dolorosa e incluso suponer un riesgo para la vida. Los síntomas van desde temblores, sudoración, náuseas, ansiedad y depresión hasta alucinaciones, fiebre y convulsiones.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25470"/>
          </a:xfrm>
        </p:spPr>
        <p:txBody>
          <a:bodyPr>
            <a:normAutofit fontScale="90000"/>
          </a:bodyPr>
          <a:lstStyle/>
          <a:p>
            <a:r>
              <a:rPr lang="es-CO" b="1" dirty="0" smtClean="0">
                <a:solidFill>
                  <a:srgbClr val="FFFF00"/>
                </a:solidFill>
              </a:rPr>
              <a:t>Anfetaminas</a:t>
            </a:r>
            <a:endParaRPr lang="es-CO" dirty="0">
              <a:solidFill>
                <a:srgbClr val="FFFF00"/>
              </a:solidFill>
            </a:endParaRPr>
          </a:p>
        </p:txBody>
      </p:sp>
      <p:sp>
        <p:nvSpPr>
          <p:cNvPr id="3" name="2 Marcador de contenido"/>
          <p:cNvSpPr>
            <a:spLocks noGrp="1"/>
          </p:cNvSpPr>
          <p:nvPr>
            <p:ph idx="1"/>
          </p:nvPr>
        </p:nvSpPr>
        <p:spPr>
          <a:xfrm>
            <a:off x="0" y="1142984"/>
            <a:ext cx="9144000" cy="5214974"/>
          </a:xfrm>
        </p:spPr>
        <p:txBody>
          <a:bodyPr>
            <a:normAutofit fontScale="70000" lnSpcReduction="20000"/>
          </a:bodyPr>
          <a:lstStyle/>
          <a:p>
            <a:r>
              <a:rPr lang="es-CO" dirty="0" smtClean="0">
                <a:solidFill>
                  <a:schemeClr val="bg1"/>
                </a:solidFill>
              </a:rPr>
              <a:t>Las anfetaminas son estimulantes que aceleran las funciones del cerebro y del cuerpo. Su presentación es en píldoras o tabletas. Las pastillas para dietas de venta bajo receta también están incluidas en esta categoría.</a:t>
            </a:r>
          </a:p>
          <a:p>
            <a:r>
              <a:rPr lang="es-CO" b="1" dirty="0" smtClean="0">
                <a:solidFill>
                  <a:schemeClr val="bg1"/>
                </a:solidFill>
              </a:rPr>
              <a:t>Nombres comunes:</a:t>
            </a:r>
            <a:r>
              <a:rPr lang="es-CO" dirty="0" smtClean="0">
                <a:solidFill>
                  <a:schemeClr val="bg1"/>
                </a:solidFill>
              </a:rPr>
              <a:t> </a:t>
            </a:r>
            <a:r>
              <a:rPr lang="es-CO" dirty="0" err="1" smtClean="0">
                <a:solidFill>
                  <a:schemeClr val="bg1"/>
                </a:solidFill>
              </a:rPr>
              <a:t>speed</a:t>
            </a:r>
            <a:r>
              <a:rPr lang="es-CO" dirty="0" smtClean="0">
                <a:solidFill>
                  <a:schemeClr val="bg1"/>
                </a:solidFill>
              </a:rPr>
              <a:t>, anfetas, pastillas, meta</a:t>
            </a:r>
          </a:p>
          <a:p>
            <a:r>
              <a:rPr lang="es-CO" b="1" dirty="0" smtClean="0">
                <a:solidFill>
                  <a:schemeClr val="bg1"/>
                </a:solidFill>
              </a:rPr>
              <a:t>Cómo se consumen:</a:t>
            </a:r>
            <a:r>
              <a:rPr lang="es-CO" dirty="0" smtClean="0">
                <a:solidFill>
                  <a:schemeClr val="bg1"/>
                </a:solidFill>
              </a:rPr>
              <a:t> Las anfetaminas se ingieren, inhalan o inyectan.</a:t>
            </a:r>
          </a:p>
          <a:p>
            <a:r>
              <a:rPr lang="es-CO" b="1" dirty="0" smtClean="0">
                <a:solidFill>
                  <a:schemeClr val="bg1"/>
                </a:solidFill>
              </a:rPr>
              <a:t>Efectos y riesgos:</a:t>
            </a:r>
            <a:endParaRPr lang="es-CO" dirty="0" smtClean="0">
              <a:solidFill>
                <a:schemeClr val="bg1"/>
              </a:solidFill>
            </a:endParaRPr>
          </a:p>
          <a:p>
            <a:r>
              <a:rPr lang="es-CO" dirty="0" smtClean="0">
                <a:solidFill>
                  <a:schemeClr val="bg1"/>
                </a:solidFill>
              </a:rPr>
              <a:t>Tanto si se ingieren como si se inhalan, estas drogas tienen un efecto rápido, haciéndoles sentir más poderosos, alertas y energéticos. </a:t>
            </a:r>
          </a:p>
          <a:p>
            <a:r>
              <a:rPr lang="es-CO" dirty="0" smtClean="0">
                <a:solidFill>
                  <a:schemeClr val="bg1"/>
                </a:solidFill>
              </a:rPr>
              <a:t>Estas drogas aumentan la frecuencia cardiaca, la respiración y la presión arterial y también pueden provocar sudoración, temblores, dolores de cabeza, insomnio y visión borrosa. </a:t>
            </a:r>
          </a:p>
          <a:p>
            <a:r>
              <a:rPr lang="es-CO" dirty="0" smtClean="0">
                <a:solidFill>
                  <a:srgbClr val="66FF33"/>
                </a:solidFill>
              </a:rPr>
              <a:t>El uso prolongado puede causar alucinaciones y paranoia intensa. </a:t>
            </a:r>
          </a:p>
          <a:p>
            <a:r>
              <a:rPr lang="es-CO" b="1" dirty="0" smtClean="0">
                <a:solidFill>
                  <a:schemeClr val="bg1"/>
                </a:solidFill>
              </a:rPr>
              <a:t>Adicción:</a:t>
            </a:r>
            <a:r>
              <a:rPr lang="es-CO" dirty="0" smtClean="0">
                <a:solidFill>
                  <a:schemeClr val="bg1"/>
                </a:solidFill>
              </a:rPr>
              <a:t> Las anfetaminas crean una adicción psicológica. Los consumidores que dejan de usarlas informan que experimentan diversos problemas de estados de ánimo como agresión y ansiedad y ansias por tomar las drogas.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FFFF00"/>
                </a:solidFill>
              </a:rPr>
              <a:t>Tres grande decisiones</a:t>
            </a:r>
            <a:endParaRPr lang="es-CO" dirty="0">
              <a:solidFill>
                <a:srgbClr val="FFFF00"/>
              </a:solidFill>
            </a:endParaRPr>
          </a:p>
        </p:txBody>
      </p:sp>
      <p:sp>
        <p:nvSpPr>
          <p:cNvPr id="3" name="2 Marcador de contenido"/>
          <p:cNvSpPr>
            <a:spLocks noGrp="1"/>
          </p:cNvSpPr>
          <p:nvPr>
            <p:ph idx="1"/>
          </p:nvPr>
        </p:nvSpPr>
        <p:spPr/>
        <p:txBody>
          <a:bodyPr>
            <a:normAutofit/>
          </a:bodyPr>
          <a:lstStyle/>
          <a:p>
            <a:r>
              <a:rPr lang="es-CO" sz="5400" dirty="0" smtClean="0">
                <a:solidFill>
                  <a:schemeClr val="bg1"/>
                </a:solidFill>
              </a:rPr>
              <a:t>Religión</a:t>
            </a:r>
          </a:p>
          <a:p>
            <a:r>
              <a:rPr lang="es-CO" sz="5400" dirty="0" smtClean="0">
                <a:solidFill>
                  <a:schemeClr val="bg1"/>
                </a:solidFill>
              </a:rPr>
              <a:t>Que profesión</a:t>
            </a:r>
          </a:p>
          <a:p>
            <a:r>
              <a:rPr lang="es-CO" sz="5400" dirty="0" smtClean="0">
                <a:solidFill>
                  <a:schemeClr val="bg1"/>
                </a:solidFill>
              </a:rPr>
              <a:t>Con quien me casare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857232"/>
          </a:xfrm>
        </p:spPr>
        <p:txBody>
          <a:bodyPr>
            <a:normAutofit/>
          </a:bodyPr>
          <a:lstStyle/>
          <a:p>
            <a:r>
              <a:rPr lang="es-CO" b="1" dirty="0" smtClean="0">
                <a:solidFill>
                  <a:srgbClr val="FFFF00"/>
                </a:solidFill>
              </a:rPr>
              <a:t>Cocaína y crack</a:t>
            </a:r>
            <a:endParaRPr lang="es-CO" dirty="0">
              <a:solidFill>
                <a:srgbClr val="FFFF00"/>
              </a:solidFill>
            </a:endParaRPr>
          </a:p>
        </p:txBody>
      </p:sp>
      <p:sp>
        <p:nvSpPr>
          <p:cNvPr id="3" name="2 Marcador de contenido"/>
          <p:cNvSpPr>
            <a:spLocks noGrp="1"/>
          </p:cNvSpPr>
          <p:nvPr>
            <p:ph idx="1"/>
          </p:nvPr>
        </p:nvSpPr>
        <p:spPr>
          <a:xfrm>
            <a:off x="285720" y="1142984"/>
            <a:ext cx="8401080" cy="5572164"/>
          </a:xfrm>
        </p:spPr>
        <p:txBody>
          <a:bodyPr>
            <a:noAutofit/>
          </a:bodyPr>
          <a:lstStyle/>
          <a:p>
            <a:r>
              <a:rPr lang="es-CO" sz="1800" dirty="0" smtClean="0">
                <a:solidFill>
                  <a:schemeClr val="bg1"/>
                </a:solidFill>
              </a:rPr>
              <a:t>Es un polvo cristalino blanco fabricado a partir de hojas secas de la planta de coca. El crack, que recibe su nombre por el ruido que produce al calentarse, se hace a partir de la cocaína. Luce como bolitas blancas o color habano.</a:t>
            </a:r>
          </a:p>
          <a:p>
            <a:r>
              <a:rPr lang="es-CO" sz="1800" b="1" dirty="0" smtClean="0">
                <a:solidFill>
                  <a:schemeClr val="bg1"/>
                </a:solidFill>
              </a:rPr>
              <a:t>Nombres comunes:</a:t>
            </a:r>
            <a:r>
              <a:rPr lang="es-CO" sz="1800" dirty="0" smtClean="0">
                <a:solidFill>
                  <a:schemeClr val="bg1"/>
                </a:solidFill>
              </a:rPr>
              <a:t> Coca, nieve, polvo, blanca cocaína "crack" o cocinada</a:t>
            </a:r>
          </a:p>
          <a:p>
            <a:r>
              <a:rPr lang="es-CO" sz="1800" b="1" dirty="0" smtClean="0">
                <a:solidFill>
                  <a:schemeClr val="bg1"/>
                </a:solidFill>
              </a:rPr>
              <a:t>Cómo se consume:</a:t>
            </a:r>
            <a:r>
              <a:rPr lang="es-CO" sz="1800" dirty="0" smtClean="0">
                <a:solidFill>
                  <a:schemeClr val="bg1"/>
                </a:solidFill>
              </a:rPr>
              <a:t> La cocaína se inhala por la nariz o se inyecta. El crack se fuma.</a:t>
            </a:r>
          </a:p>
          <a:p>
            <a:r>
              <a:rPr lang="es-CO" sz="1800" b="1" dirty="0" smtClean="0">
                <a:solidFill>
                  <a:schemeClr val="bg1"/>
                </a:solidFill>
              </a:rPr>
              <a:t>Efectos y riesgos: </a:t>
            </a:r>
            <a:r>
              <a:rPr lang="es-CO" sz="1800" dirty="0" smtClean="0">
                <a:solidFill>
                  <a:schemeClr val="bg1"/>
                </a:solidFill>
              </a:rPr>
              <a:t>remece el sistema nervioso central, proporcionando a los que la consumen una sensación intensa y rápida de poder y energía. El efecto estimulante tras inhalarla dura entre 15 y 30 minutos; al fumarla, el efecto dura entre 5 y 10 minutos. </a:t>
            </a:r>
          </a:p>
          <a:p>
            <a:r>
              <a:rPr lang="es-CO" sz="1800" dirty="0" smtClean="0">
                <a:solidFill>
                  <a:schemeClr val="bg1"/>
                </a:solidFill>
              </a:rPr>
              <a:t>Eleva la frecuencia cardiaca, aumenta la respiración, la presión arterial . </a:t>
            </a:r>
          </a:p>
          <a:p>
            <a:r>
              <a:rPr lang="es-CO" sz="1800" dirty="0" smtClean="0">
                <a:solidFill>
                  <a:schemeClr val="bg1"/>
                </a:solidFill>
              </a:rPr>
              <a:t>Inhalarla también puede hacer que se forme un orificio en el revestimiento interno de la nariz. </a:t>
            </a:r>
          </a:p>
          <a:p>
            <a:r>
              <a:rPr lang="es-CO" sz="1800" dirty="0" smtClean="0">
                <a:solidFill>
                  <a:srgbClr val="66FF33"/>
                </a:solidFill>
              </a:rPr>
              <a:t>Los que consumen cocaína y crack por primera vez - aún los adolescentes - pueden sufrir ataques cardiacos fatales o experimentar insuficiencia respiratoria. El uso de cualquiera de estas drogas, incluso una vez, puede matarte. </a:t>
            </a:r>
          </a:p>
          <a:p>
            <a:r>
              <a:rPr lang="es-CO" sz="1800" b="1" dirty="0" smtClean="0">
                <a:solidFill>
                  <a:schemeClr val="bg1"/>
                </a:solidFill>
              </a:rPr>
              <a:t>Adicción:</a:t>
            </a:r>
            <a:r>
              <a:rPr lang="es-CO" sz="1800" dirty="0" smtClean="0">
                <a:solidFill>
                  <a:schemeClr val="bg1"/>
                </a:solidFill>
              </a:rPr>
              <a:t> Estas drogas son altamente adictivas y como resultado, la droga y no quien la usa, es quien manda. Incluso después de consumirla, la cocaína y el crack pueden crear ansias físicas y psicológicas que hacen muy difícil que se puedan dejar de consumir.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solidFill>
                  <a:srgbClr val="FFFF00"/>
                </a:solidFill>
              </a:rPr>
              <a:t>Depresores</a:t>
            </a:r>
            <a:endParaRPr lang="es-CO" dirty="0">
              <a:solidFill>
                <a:srgbClr val="FFFF00"/>
              </a:solidFill>
            </a:endParaRPr>
          </a:p>
        </p:txBody>
      </p:sp>
      <p:sp>
        <p:nvSpPr>
          <p:cNvPr id="3" name="2 Marcador de contenido"/>
          <p:cNvSpPr>
            <a:spLocks noGrp="1"/>
          </p:cNvSpPr>
          <p:nvPr>
            <p:ph idx="1"/>
          </p:nvPr>
        </p:nvSpPr>
        <p:spPr/>
        <p:txBody>
          <a:bodyPr>
            <a:normAutofit fontScale="55000" lnSpcReduction="20000"/>
          </a:bodyPr>
          <a:lstStyle/>
          <a:p>
            <a:r>
              <a:rPr lang="es-CO" dirty="0" smtClean="0">
                <a:solidFill>
                  <a:schemeClr val="bg1"/>
                </a:solidFill>
              </a:rPr>
              <a:t>Los depresores, como los tranquilizantes y los barbitúricos, calman los nervios y relajan los músculos. Están disponibles legalmente con receta (como el </a:t>
            </a:r>
            <a:r>
              <a:rPr lang="es-CO" dirty="0" err="1" smtClean="0">
                <a:solidFill>
                  <a:schemeClr val="bg1"/>
                </a:solidFill>
              </a:rPr>
              <a:t>Valium</a:t>
            </a:r>
            <a:r>
              <a:rPr lang="es-CO" dirty="0" smtClean="0">
                <a:solidFill>
                  <a:schemeClr val="bg1"/>
                </a:solidFill>
              </a:rPr>
              <a:t> y el </a:t>
            </a:r>
            <a:r>
              <a:rPr lang="es-CO" dirty="0" err="1" smtClean="0">
                <a:solidFill>
                  <a:schemeClr val="bg1"/>
                </a:solidFill>
              </a:rPr>
              <a:t>Xanax</a:t>
            </a:r>
            <a:r>
              <a:rPr lang="es-CO" dirty="0" smtClean="0">
                <a:solidFill>
                  <a:schemeClr val="bg1"/>
                </a:solidFill>
              </a:rPr>
              <a:t>) y vienen en cápsulas o comprimidos con colores brillantes.</a:t>
            </a:r>
          </a:p>
          <a:p>
            <a:r>
              <a:rPr lang="es-CO" b="1" dirty="0" smtClean="0">
                <a:solidFill>
                  <a:schemeClr val="bg1"/>
                </a:solidFill>
              </a:rPr>
              <a:t>Nombres comunes:</a:t>
            </a:r>
            <a:r>
              <a:rPr lang="es-CO" dirty="0" smtClean="0">
                <a:solidFill>
                  <a:schemeClr val="bg1"/>
                </a:solidFill>
              </a:rPr>
              <a:t> depresores, pastillas para dormir</a:t>
            </a:r>
          </a:p>
          <a:p>
            <a:r>
              <a:rPr lang="es-CO" b="1" dirty="0" smtClean="0">
                <a:solidFill>
                  <a:schemeClr val="bg1"/>
                </a:solidFill>
              </a:rPr>
              <a:t>Cómo se consumen:</a:t>
            </a:r>
            <a:r>
              <a:rPr lang="es-CO" dirty="0" smtClean="0">
                <a:solidFill>
                  <a:schemeClr val="bg1"/>
                </a:solidFill>
              </a:rPr>
              <a:t> Los depresores se ingieren.</a:t>
            </a:r>
          </a:p>
          <a:p>
            <a:r>
              <a:rPr lang="es-CO" b="1" dirty="0" smtClean="0">
                <a:solidFill>
                  <a:schemeClr val="bg1"/>
                </a:solidFill>
              </a:rPr>
              <a:t>Efectos y riesgos:</a:t>
            </a:r>
            <a:endParaRPr lang="es-CO" dirty="0" smtClean="0">
              <a:solidFill>
                <a:schemeClr val="bg1"/>
              </a:solidFill>
            </a:endParaRPr>
          </a:p>
          <a:p>
            <a:r>
              <a:rPr lang="es-CO" dirty="0" smtClean="0">
                <a:solidFill>
                  <a:schemeClr val="bg1"/>
                </a:solidFill>
              </a:rPr>
              <a:t>Cuando se utilizan del modo que ha indicado el médico y se toman en la dosis correcta, los depresores pueden ayudar a una persona a sentirse calma y a reducir sus sentimientos de ira. </a:t>
            </a:r>
          </a:p>
          <a:p>
            <a:r>
              <a:rPr lang="es-CO" dirty="0" smtClean="0">
                <a:solidFill>
                  <a:schemeClr val="bg1"/>
                </a:solidFill>
              </a:rPr>
              <a:t>Las dosis más elevadas pueden causar confusión, dificultad para hablar, falta de coordinación y temblores. </a:t>
            </a:r>
          </a:p>
          <a:p>
            <a:r>
              <a:rPr lang="es-CO" dirty="0" smtClean="0">
                <a:solidFill>
                  <a:schemeClr val="bg1"/>
                </a:solidFill>
              </a:rPr>
              <a:t>Las dosis muy grandes pueden causar insuficiencia respiratoria y causar la muerte. </a:t>
            </a:r>
          </a:p>
          <a:p>
            <a:r>
              <a:rPr lang="es-CO" dirty="0" smtClean="0">
                <a:solidFill>
                  <a:schemeClr val="bg1"/>
                </a:solidFill>
              </a:rPr>
              <a:t>Los depresores no deberían mezclarse nunca con alcohol -esta combinación aumenta en gran medida el riesgo de sobredosis y muerte. </a:t>
            </a:r>
          </a:p>
          <a:p>
            <a:r>
              <a:rPr lang="es-CO" b="1" dirty="0" smtClean="0">
                <a:solidFill>
                  <a:schemeClr val="bg1"/>
                </a:solidFill>
              </a:rPr>
              <a:t>Adicción:</a:t>
            </a:r>
            <a:r>
              <a:rPr lang="es-CO" dirty="0" smtClean="0">
                <a:solidFill>
                  <a:schemeClr val="bg1"/>
                </a:solidFill>
              </a:rPr>
              <a:t> Los depresores pueden causar tanto dependencia física como psicológica.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solidFill>
                  <a:srgbClr val="FFFF00"/>
                </a:solidFill>
              </a:rPr>
              <a:t>Éxtasis (MDMA)</a:t>
            </a:r>
            <a:endParaRPr lang="es-CO" dirty="0">
              <a:solidFill>
                <a:srgbClr val="FFFF00"/>
              </a:solidFill>
            </a:endParaRPr>
          </a:p>
        </p:txBody>
      </p:sp>
      <p:sp>
        <p:nvSpPr>
          <p:cNvPr id="3" name="2 Marcador de contenido"/>
          <p:cNvSpPr>
            <a:spLocks noGrp="1"/>
          </p:cNvSpPr>
          <p:nvPr>
            <p:ph idx="1"/>
          </p:nvPr>
        </p:nvSpPr>
        <p:spPr/>
        <p:txBody>
          <a:bodyPr>
            <a:normAutofit fontScale="55000" lnSpcReduction="20000"/>
          </a:bodyPr>
          <a:lstStyle/>
          <a:p>
            <a:r>
              <a:rPr lang="es-CO" dirty="0" smtClean="0">
                <a:solidFill>
                  <a:schemeClr val="bg1"/>
                </a:solidFill>
              </a:rPr>
              <a:t>Esta es una de las más recientes drogas de moda creadas ilegalmente por químicos clandestinos. Tiene el aspecto de polvo blanco, pastillas o cápsulas. El éxtasis es una droga popular entre adolescentes en las discotecas porque es fácil de obtener en fiestas "rave", discotecas y conciertos.</a:t>
            </a:r>
          </a:p>
          <a:p>
            <a:r>
              <a:rPr lang="es-CO" b="1" dirty="0" smtClean="0">
                <a:solidFill>
                  <a:schemeClr val="bg1"/>
                </a:solidFill>
              </a:rPr>
              <a:t>Nombres comunes:</a:t>
            </a:r>
            <a:r>
              <a:rPr lang="es-CO" dirty="0" smtClean="0">
                <a:solidFill>
                  <a:schemeClr val="bg1"/>
                </a:solidFill>
              </a:rPr>
              <a:t> XTC, X, Adam, E</a:t>
            </a:r>
          </a:p>
          <a:p>
            <a:r>
              <a:rPr lang="es-CO" b="1" dirty="0" smtClean="0">
                <a:solidFill>
                  <a:schemeClr val="bg1"/>
                </a:solidFill>
              </a:rPr>
              <a:t>Cómo se consume:</a:t>
            </a:r>
            <a:r>
              <a:rPr lang="es-CO" dirty="0" smtClean="0">
                <a:solidFill>
                  <a:schemeClr val="bg1"/>
                </a:solidFill>
              </a:rPr>
              <a:t> El éxtasis se ingiere y a veces se inhala.</a:t>
            </a:r>
          </a:p>
          <a:p>
            <a:r>
              <a:rPr lang="es-CO" b="1" dirty="0" smtClean="0">
                <a:solidFill>
                  <a:schemeClr val="bg1"/>
                </a:solidFill>
              </a:rPr>
              <a:t>Efectos y riesgos:</a:t>
            </a:r>
            <a:endParaRPr lang="es-CO" dirty="0" smtClean="0">
              <a:solidFill>
                <a:schemeClr val="bg1"/>
              </a:solidFill>
            </a:endParaRPr>
          </a:p>
          <a:p>
            <a:r>
              <a:rPr lang="es-CO" dirty="0" smtClean="0">
                <a:solidFill>
                  <a:schemeClr val="bg1"/>
                </a:solidFill>
              </a:rPr>
              <a:t>Esta droga combina un alucinógeno con un efecto estimulante, haciendo que todas las emociones, tanto negativas como positivas, sean mucho más intensas. </a:t>
            </a:r>
          </a:p>
          <a:p>
            <a:r>
              <a:rPr lang="es-CO" dirty="0" smtClean="0">
                <a:solidFill>
                  <a:schemeClr val="bg1"/>
                </a:solidFill>
              </a:rPr>
              <a:t>Los que lo consumen notan una especie de hormigueo en la piel y una mayor frecuencia cardiaca. </a:t>
            </a:r>
          </a:p>
          <a:p>
            <a:r>
              <a:rPr lang="es-CO" dirty="0" smtClean="0">
                <a:solidFill>
                  <a:schemeClr val="bg1"/>
                </a:solidFill>
              </a:rPr>
              <a:t>También puede causar sequedad en la boca, calambres, visión borrosa, escalofríos, sudoración y náuseas. </a:t>
            </a:r>
          </a:p>
          <a:p>
            <a:r>
              <a:rPr lang="es-CO" dirty="0" smtClean="0">
                <a:solidFill>
                  <a:schemeClr val="bg1"/>
                </a:solidFill>
              </a:rPr>
              <a:t>Muchos consumidores dicen también que sufren depresión, paranoia, ansiedad y confusión. </a:t>
            </a:r>
          </a:p>
          <a:p>
            <a:r>
              <a:rPr lang="es-CO" b="1" dirty="0" smtClean="0">
                <a:solidFill>
                  <a:schemeClr val="bg1"/>
                </a:solidFill>
              </a:rPr>
              <a:t>Adicción:</a:t>
            </a:r>
            <a:r>
              <a:rPr lang="es-CO" dirty="0" smtClean="0">
                <a:solidFill>
                  <a:schemeClr val="bg1"/>
                </a:solidFill>
              </a:rPr>
              <a:t> Aunque se desconoce la adicción física del éxtasis, los jóvenes que la consumen se pueden volver psicológicamente dependientes de esta droga para sentirse bien, enfrentarse a la vida o al estrés.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5400" b="1" kern="2200" spc="330" dirty="0" smtClean="0">
                <a:solidFill>
                  <a:srgbClr val="FFFF00"/>
                </a:solidFill>
              </a:rPr>
              <a:t>GHB</a:t>
            </a:r>
            <a:endParaRPr lang="es-CO" sz="5400" kern="2200" spc="330" dirty="0">
              <a:solidFill>
                <a:srgbClr val="FFFF00"/>
              </a:solidFill>
            </a:endParaRPr>
          </a:p>
        </p:txBody>
      </p:sp>
      <p:sp>
        <p:nvSpPr>
          <p:cNvPr id="3" name="2 Marcador de contenido"/>
          <p:cNvSpPr>
            <a:spLocks noGrp="1"/>
          </p:cNvSpPr>
          <p:nvPr>
            <p:ph idx="1"/>
          </p:nvPr>
        </p:nvSpPr>
        <p:spPr>
          <a:xfrm>
            <a:off x="142844" y="1600200"/>
            <a:ext cx="9001156" cy="4900634"/>
          </a:xfrm>
        </p:spPr>
        <p:txBody>
          <a:bodyPr>
            <a:normAutofit fontScale="47500" lnSpcReduction="20000"/>
          </a:bodyPr>
          <a:lstStyle/>
          <a:p>
            <a:r>
              <a:rPr lang="es-CO" dirty="0" smtClean="0">
                <a:solidFill>
                  <a:schemeClr val="bg1"/>
                </a:solidFill>
              </a:rPr>
              <a:t>por las siglas del </a:t>
            </a:r>
            <a:r>
              <a:rPr lang="es-CO" dirty="0" err="1" smtClean="0">
                <a:solidFill>
                  <a:schemeClr val="bg1"/>
                </a:solidFill>
              </a:rPr>
              <a:t>gamahidroxibutirato</a:t>
            </a:r>
            <a:r>
              <a:rPr lang="es-CO" dirty="0" smtClean="0">
                <a:solidFill>
                  <a:schemeClr val="bg1"/>
                </a:solidFill>
              </a:rPr>
              <a:t>, a menudo se fabrica en laboratorios en sótanos caseros, usualmente como un líquido inodoro e incoloro. Su popularidad en clubes de baile y "raves" ha aumentado y para algunos adolescentes y adultos jóvenes es una alternativa popular del éxtasis. El número de personas que llegan a las salas de urgencias debido a los efectos secundarios del GHB está aumentando rápidamente en los Estados Unidos. Y según la U.S. </a:t>
            </a:r>
            <a:r>
              <a:rPr lang="es-CO" dirty="0" err="1" smtClean="0">
                <a:solidFill>
                  <a:schemeClr val="bg1"/>
                </a:solidFill>
              </a:rPr>
              <a:t>Drug</a:t>
            </a:r>
            <a:r>
              <a:rPr lang="es-CO" dirty="0" smtClean="0">
                <a:solidFill>
                  <a:schemeClr val="bg1"/>
                </a:solidFill>
              </a:rPr>
              <a:t> </a:t>
            </a:r>
            <a:r>
              <a:rPr lang="es-CO" dirty="0" err="1" smtClean="0">
                <a:solidFill>
                  <a:schemeClr val="bg1"/>
                </a:solidFill>
              </a:rPr>
              <a:t>Enforcement</a:t>
            </a:r>
            <a:r>
              <a:rPr lang="es-CO" dirty="0" smtClean="0">
                <a:solidFill>
                  <a:schemeClr val="bg1"/>
                </a:solidFill>
              </a:rPr>
              <a:t> </a:t>
            </a:r>
            <a:r>
              <a:rPr lang="es-CO" dirty="0" err="1" smtClean="0">
                <a:solidFill>
                  <a:schemeClr val="bg1"/>
                </a:solidFill>
              </a:rPr>
              <a:t>Agency</a:t>
            </a:r>
            <a:r>
              <a:rPr lang="es-CO" dirty="0" smtClean="0">
                <a:solidFill>
                  <a:schemeClr val="bg1"/>
                </a:solidFill>
              </a:rPr>
              <a:t> - DEA (Administración para el Control de Drogas de los EE.UU.) desde 1995 el GHB ha matado a más consumidores de drogas que el éxtasis.</a:t>
            </a:r>
          </a:p>
          <a:p>
            <a:r>
              <a:rPr lang="es-CO" b="1" dirty="0" smtClean="0">
                <a:solidFill>
                  <a:schemeClr val="bg1"/>
                </a:solidFill>
              </a:rPr>
              <a:t>Nombres comunes:</a:t>
            </a:r>
            <a:r>
              <a:rPr lang="es-CO" dirty="0" smtClean="0">
                <a:solidFill>
                  <a:schemeClr val="bg1"/>
                </a:solidFill>
              </a:rPr>
              <a:t> éxtasis líquido, G, "Georgia Home </a:t>
            </a:r>
            <a:r>
              <a:rPr lang="es-CO" dirty="0" err="1" smtClean="0">
                <a:solidFill>
                  <a:schemeClr val="bg1"/>
                </a:solidFill>
              </a:rPr>
              <a:t>Boy</a:t>
            </a:r>
            <a:r>
              <a:rPr lang="es-CO" dirty="0" smtClean="0">
                <a:solidFill>
                  <a:schemeClr val="bg1"/>
                </a:solidFill>
              </a:rPr>
              <a:t>"</a:t>
            </a:r>
          </a:p>
          <a:p>
            <a:r>
              <a:rPr lang="es-CO" b="1" dirty="0" smtClean="0">
                <a:solidFill>
                  <a:schemeClr val="bg1"/>
                </a:solidFill>
              </a:rPr>
              <a:t>Cómo se consume:</a:t>
            </a:r>
            <a:r>
              <a:rPr lang="es-CO" dirty="0" smtClean="0">
                <a:solidFill>
                  <a:schemeClr val="bg1"/>
                </a:solidFill>
              </a:rPr>
              <a:t> El GHB se bebe cuando está en forma líquida o en polvo (mezclado con agua), y se ingiere cuando está en tabletas.</a:t>
            </a:r>
          </a:p>
          <a:p>
            <a:r>
              <a:rPr lang="es-CO" b="1" dirty="0" smtClean="0">
                <a:solidFill>
                  <a:schemeClr val="bg1"/>
                </a:solidFill>
              </a:rPr>
              <a:t>Efectos y riesgos:</a:t>
            </a:r>
            <a:endParaRPr lang="es-CO" dirty="0" smtClean="0">
              <a:solidFill>
                <a:schemeClr val="bg1"/>
              </a:solidFill>
            </a:endParaRPr>
          </a:p>
          <a:p>
            <a:r>
              <a:rPr lang="es-CO" dirty="0" smtClean="0">
                <a:solidFill>
                  <a:schemeClr val="bg1"/>
                </a:solidFill>
              </a:rPr>
              <a:t>El GHB es una droga depresiva que puede causar efectos eufóricos (estimulación) y alucinógenos. </a:t>
            </a:r>
          </a:p>
          <a:p>
            <a:r>
              <a:rPr lang="es-CO" dirty="0" smtClean="0">
                <a:solidFill>
                  <a:schemeClr val="bg1"/>
                </a:solidFill>
              </a:rPr>
              <a:t>La droga tiene varios efectos secundarios peligrosos, incluso náusea intensa, problemas respiratorios, disminución de la frecuencia cardiaca, y convulsiones. </a:t>
            </a:r>
          </a:p>
          <a:p>
            <a:r>
              <a:rPr lang="es-CO" dirty="0" smtClean="0">
                <a:solidFill>
                  <a:schemeClr val="bg1"/>
                </a:solidFill>
              </a:rPr>
              <a:t>El GHB se ha usado para las </a:t>
            </a:r>
            <a:r>
              <a:rPr lang="es-CO" dirty="0" smtClean="0"/>
              <a:t>violaciones que ocurren durante una cita, porque es incoloro e inodoro y se puede verter fácilmente en las bebidas. </a:t>
            </a:r>
          </a:p>
          <a:p>
            <a:r>
              <a:rPr lang="es-CO" dirty="0" smtClean="0">
                <a:solidFill>
                  <a:schemeClr val="bg1"/>
                </a:solidFill>
              </a:rPr>
              <a:t>En dosis altas, los consumidores pueden perder la conciencia en pocos minutos. </a:t>
            </a:r>
          </a:p>
          <a:p>
            <a:r>
              <a:rPr lang="es-CO" dirty="0" smtClean="0">
                <a:solidFill>
                  <a:schemeClr val="bg1"/>
                </a:solidFill>
              </a:rPr>
              <a:t>La sobredosis de GHB requiere atención de emergencia inmediata en un hospital. La sobredosis de GHB puede causar coma y paro respiratorio en el plazo de una hora, y causar la muerte. </a:t>
            </a:r>
          </a:p>
          <a:p>
            <a:r>
              <a:rPr lang="es-CO" dirty="0" smtClean="0">
                <a:solidFill>
                  <a:schemeClr val="bg1"/>
                </a:solidFill>
              </a:rPr>
              <a:t>El GHB (incluso en dosis bajas) mezclada con alcohol es muy peligroso - te puede matar aun si lo usas </a:t>
            </a:r>
            <a:r>
              <a:rPr lang="es-CO" i="1" dirty="0" smtClean="0">
                <a:solidFill>
                  <a:schemeClr val="bg1"/>
                </a:solidFill>
              </a:rPr>
              <a:t>sólo una vez</a:t>
            </a:r>
            <a:r>
              <a:rPr lang="es-CO" dirty="0" smtClean="0">
                <a:solidFill>
                  <a:schemeClr val="bg1"/>
                </a:solidFill>
              </a:rPr>
              <a:t>. </a:t>
            </a:r>
          </a:p>
          <a:p>
            <a:r>
              <a:rPr lang="es-CO" b="1" dirty="0" smtClean="0">
                <a:solidFill>
                  <a:schemeClr val="bg1"/>
                </a:solidFill>
              </a:rPr>
              <a:t>Adicción:</a:t>
            </a:r>
            <a:r>
              <a:rPr lang="es-CO" dirty="0" smtClean="0">
                <a:solidFill>
                  <a:schemeClr val="bg1"/>
                </a:solidFill>
              </a:rPr>
              <a:t> Cuando a los consumidores se les pasa el efecto del GHB pueden presentar síntomas de abstinencia como el insomnio y la ansiedad. Los adolescentes también pueden volverse dependientes de la droga para sentirse bien, enfrentar la vida, o manejar el estrés.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solidFill>
                  <a:srgbClr val="FFFF00"/>
                </a:solidFill>
              </a:rPr>
              <a:t>Heroína</a:t>
            </a:r>
            <a:endParaRPr lang="es-CO" dirty="0">
              <a:solidFill>
                <a:srgbClr val="FFFF00"/>
              </a:solidFill>
            </a:endParaRPr>
          </a:p>
        </p:txBody>
      </p:sp>
      <p:sp>
        <p:nvSpPr>
          <p:cNvPr id="3" name="2 Marcador de contenido"/>
          <p:cNvSpPr>
            <a:spLocks noGrp="1"/>
          </p:cNvSpPr>
          <p:nvPr>
            <p:ph idx="1"/>
          </p:nvPr>
        </p:nvSpPr>
        <p:spPr/>
        <p:txBody>
          <a:bodyPr>
            <a:noAutofit/>
          </a:bodyPr>
          <a:lstStyle/>
          <a:p>
            <a:r>
              <a:rPr lang="es-CO" sz="1600" dirty="0" smtClean="0">
                <a:solidFill>
                  <a:schemeClr val="bg1"/>
                </a:solidFill>
              </a:rPr>
              <a:t>La heroína se produce a partir de la leche seca de la adormidera, que también se usa para crear la clase de medicamentos contra el dolor llamados narcóticos - como la codeína y la morfina. La heroína puede variar desde polvo blanco o marrón oscuro hasta una sustancia pegajosa y parecida al alquitrán.</a:t>
            </a:r>
          </a:p>
          <a:p>
            <a:r>
              <a:rPr lang="es-CO" sz="1600" b="1" dirty="0" smtClean="0">
                <a:solidFill>
                  <a:schemeClr val="bg1"/>
                </a:solidFill>
              </a:rPr>
              <a:t>Nombres comunes:</a:t>
            </a:r>
            <a:r>
              <a:rPr lang="es-CO" sz="1600" dirty="0" smtClean="0">
                <a:solidFill>
                  <a:schemeClr val="bg1"/>
                </a:solidFill>
              </a:rPr>
              <a:t> Caballo, jaco, chino.</a:t>
            </a:r>
          </a:p>
          <a:p>
            <a:r>
              <a:rPr lang="es-CO" sz="1600" b="1" dirty="0" smtClean="0">
                <a:solidFill>
                  <a:schemeClr val="bg1"/>
                </a:solidFill>
              </a:rPr>
              <a:t>Cómo se consume:</a:t>
            </a:r>
            <a:r>
              <a:rPr lang="es-CO" sz="1600" dirty="0" smtClean="0">
                <a:solidFill>
                  <a:schemeClr val="bg1"/>
                </a:solidFill>
              </a:rPr>
              <a:t> La heroína se inyecta, se fuma o se inhala (si es pura).</a:t>
            </a:r>
          </a:p>
          <a:p>
            <a:r>
              <a:rPr lang="es-CO" sz="1600" b="1" dirty="0" smtClean="0">
                <a:solidFill>
                  <a:schemeClr val="bg1"/>
                </a:solidFill>
              </a:rPr>
              <a:t>Efectos y riesgos:</a:t>
            </a:r>
            <a:endParaRPr lang="es-CO" sz="1600" dirty="0" smtClean="0">
              <a:solidFill>
                <a:schemeClr val="bg1"/>
              </a:solidFill>
            </a:endParaRPr>
          </a:p>
          <a:p>
            <a:r>
              <a:rPr lang="es-CO" sz="1600" dirty="0" smtClean="0">
                <a:solidFill>
                  <a:schemeClr val="bg1"/>
                </a:solidFill>
              </a:rPr>
              <a:t>La heroína te da una sensación inmediata de euforia, especialmente si se inyecta. Este viaje a veces va seguido de somnolencia, náuseas, calambres estomacales y vómitos. </a:t>
            </a:r>
          </a:p>
          <a:p>
            <a:r>
              <a:rPr lang="es-CO" sz="1600" dirty="0" smtClean="0">
                <a:solidFill>
                  <a:schemeClr val="bg1"/>
                </a:solidFill>
              </a:rPr>
              <a:t>Los usuarios sienten la necesidad de consumir más heroína tan pronto como sea posible para sentirse bien nuevamente. </a:t>
            </a:r>
          </a:p>
          <a:p>
            <a:r>
              <a:rPr lang="es-CO" sz="1600" dirty="0" smtClean="0">
                <a:solidFill>
                  <a:schemeClr val="bg1"/>
                </a:solidFill>
              </a:rPr>
              <a:t>A largo plazo, la heroína destroza el cuerpo. Está asociada con el estreñimiento crónico, piel seca y problemas respiratorios. </a:t>
            </a:r>
          </a:p>
          <a:p>
            <a:r>
              <a:rPr lang="es-CO" sz="1600" dirty="0" smtClean="0">
                <a:solidFill>
                  <a:schemeClr val="bg1"/>
                </a:solidFill>
              </a:rPr>
              <a:t>Los que se inyectan heroína sufren a menudo colapso de las venas y corren el riesgo de contraer infecciones letales como el VIH, hepatitis B ó C y la endocarditis bacteriana (inflamación del revestimiento del corazón) si comparten agujas con otros adictos. </a:t>
            </a:r>
          </a:p>
          <a:p>
            <a:r>
              <a:rPr lang="es-CO" sz="1600" b="1" dirty="0" smtClean="0">
                <a:solidFill>
                  <a:schemeClr val="bg1"/>
                </a:solidFill>
              </a:rPr>
              <a:t>Adicción:</a:t>
            </a:r>
            <a:r>
              <a:rPr lang="es-CO" sz="1600" dirty="0" smtClean="0">
                <a:solidFill>
                  <a:schemeClr val="bg1"/>
                </a:solidFill>
              </a:rPr>
              <a:t> La heroína es </a:t>
            </a:r>
            <a:r>
              <a:rPr lang="es-CO" sz="1600" b="1" dirty="0" smtClean="0">
                <a:solidFill>
                  <a:schemeClr val="bg1"/>
                </a:solidFill>
              </a:rPr>
              <a:t>extremadamente</a:t>
            </a:r>
            <a:r>
              <a:rPr lang="es-CO" sz="1600" dirty="0" smtClean="0">
                <a:solidFill>
                  <a:schemeClr val="bg1"/>
                </a:solidFill>
              </a:rPr>
              <a:t> adictiva y es fácil sufrir una sobredosis (que puede provocar la muerte). La abstinencia es intensa y los síntomas incluyen insomnio, vómitos y dolor muscular.</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solidFill>
                  <a:srgbClr val="FFFF00"/>
                </a:solidFill>
              </a:rPr>
              <a:t>Inhalantes</a:t>
            </a:r>
            <a:endParaRPr lang="es-CO" dirty="0">
              <a:solidFill>
                <a:srgbClr val="FFFF00"/>
              </a:solidFill>
            </a:endParaRPr>
          </a:p>
        </p:txBody>
      </p:sp>
      <p:sp>
        <p:nvSpPr>
          <p:cNvPr id="3" name="2 Marcador de contenido"/>
          <p:cNvSpPr>
            <a:spLocks noGrp="1"/>
          </p:cNvSpPr>
          <p:nvPr>
            <p:ph idx="1"/>
          </p:nvPr>
        </p:nvSpPr>
        <p:spPr>
          <a:xfrm>
            <a:off x="214282" y="1285860"/>
            <a:ext cx="8929718" cy="5286412"/>
          </a:xfrm>
        </p:spPr>
        <p:txBody>
          <a:bodyPr>
            <a:normAutofit fontScale="25000" lnSpcReduction="20000"/>
          </a:bodyPr>
          <a:lstStyle/>
          <a:p>
            <a:r>
              <a:rPr lang="es-CO" sz="8000" dirty="0" smtClean="0">
                <a:solidFill>
                  <a:schemeClr val="bg1"/>
                </a:solidFill>
              </a:rPr>
              <a:t>Son unas sustancias que son "esnifadas" o inhaladas para proporcionar a quien las consume un bienestar o estímulo inmediato. Entre estos se incluyen los pegamentos, los disolventes de pintura, los líquidos para limpieza en seco, los rotuladores o marcadores, los líquidos correctores, los fijadores en aerosol para el cabello, los desodorantes en aerosol y la pintura en aerosol.</a:t>
            </a:r>
          </a:p>
          <a:p>
            <a:r>
              <a:rPr lang="es-CO" sz="8000" b="1" dirty="0" smtClean="0">
                <a:solidFill>
                  <a:schemeClr val="bg1"/>
                </a:solidFill>
              </a:rPr>
              <a:t>Cómo se consume:</a:t>
            </a:r>
            <a:r>
              <a:rPr lang="es-CO" sz="8000" dirty="0" smtClean="0">
                <a:solidFill>
                  <a:schemeClr val="bg1"/>
                </a:solidFill>
              </a:rPr>
              <a:t> Los inhalantes se inhalan directamente desde su envase original ("esnifándolos"), de una bolsa de plástico o poniéndose una tela empapada con inhalante en la boca.</a:t>
            </a:r>
          </a:p>
          <a:p>
            <a:r>
              <a:rPr lang="es-CO" sz="8000" b="1" dirty="0" smtClean="0">
                <a:solidFill>
                  <a:schemeClr val="bg1"/>
                </a:solidFill>
              </a:rPr>
              <a:t>Efectos y riesgos:</a:t>
            </a:r>
            <a:endParaRPr lang="es-CO" sz="8000" dirty="0" smtClean="0">
              <a:solidFill>
                <a:schemeClr val="bg1"/>
              </a:solidFill>
            </a:endParaRPr>
          </a:p>
          <a:p>
            <a:r>
              <a:rPr lang="es-CO" sz="8000" dirty="0" smtClean="0">
                <a:solidFill>
                  <a:schemeClr val="bg1"/>
                </a:solidFill>
              </a:rPr>
              <a:t>Te hacen sentir mareado y confundido, como si estuvieras borracho. Los que los consumen desde hace mucho tiempo sufren dolores de cabeza, hemorragias nasales y podrían perder la audición y el sentido del olfato. </a:t>
            </a:r>
          </a:p>
          <a:p>
            <a:r>
              <a:rPr lang="es-CO" sz="8000" dirty="0" smtClean="0">
                <a:solidFill>
                  <a:schemeClr val="bg1"/>
                </a:solidFill>
              </a:rPr>
              <a:t>Los inhalantes son las sustancias con mayor probabilidad de producir una reacción tóxica grave y la muerte. El uso de inhalantes, incluso una sola vez, podría matarte. </a:t>
            </a:r>
          </a:p>
          <a:p>
            <a:r>
              <a:rPr lang="es-CO" sz="8000" b="1" dirty="0" smtClean="0">
                <a:solidFill>
                  <a:schemeClr val="bg1"/>
                </a:solidFill>
              </a:rPr>
              <a:t>Adicción:</a:t>
            </a:r>
            <a:r>
              <a:rPr lang="es-CO" sz="8000" dirty="0" smtClean="0">
                <a:solidFill>
                  <a:schemeClr val="bg1"/>
                </a:solidFill>
              </a:rPr>
              <a:t> Los inhalantes pueden ser muy adictivos. Los adolescentes que usan inhalantes se pueden volver psicológicamente dependiente de ellos para sentirse bien, enfrentarse a la vida y al estrés.</a:t>
            </a:r>
          </a:p>
          <a:p>
            <a:endParaRPr lang="es-CO" sz="3600" dirty="0" smtClean="0"/>
          </a:p>
          <a:p>
            <a:endParaRPr lang="es-CO" sz="3600" dirty="0" smtClean="0"/>
          </a:p>
          <a:p>
            <a:endParaRPr lang="es-CO" sz="3600" dirty="0" smtClean="0"/>
          </a:p>
          <a:p>
            <a:endParaRPr lang="es-CO" dirty="0" smtClean="0"/>
          </a:p>
          <a:p>
            <a:endParaRPr lang="es-CO" dirty="0" smtClean="0"/>
          </a:p>
          <a:p>
            <a:endParaRPr lang="es-CO"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solidFill>
                  <a:srgbClr val="FFFF00"/>
                </a:solidFill>
              </a:rPr>
              <a:t>Etamina</a:t>
            </a:r>
            <a:endParaRPr lang="es-CO" dirty="0">
              <a:solidFill>
                <a:srgbClr val="FFFF00"/>
              </a:solidFill>
            </a:endParaRPr>
          </a:p>
        </p:txBody>
      </p:sp>
      <p:sp>
        <p:nvSpPr>
          <p:cNvPr id="3" name="2 Marcador de contenido"/>
          <p:cNvSpPr>
            <a:spLocks noGrp="1"/>
          </p:cNvSpPr>
          <p:nvPr>
            <p:ph idx="1"/>
          </p:nvPr>
        </p:nvSpPr>
        <p:spPr>
          <a:xfrm>
            <a:off x="457200" y="1214422"/>
            <a:ext cx="8229600" cy="5357850"/>
          </a:xfrm>
        </p:spPr>
        <p:txBody>
          <a:bodyPr>
            <a:noAutofit/>
          </a:bodyPr>
          <a:lstStyle/>
          <a:p>
            <a:r>
              <a:rPr lang="es-CO" sz="1600" dirty="0" smtClean="0">
                <a:solidFill>
                  <a:schemeClr val="bg1"/>
                </a:solidFill>
              </a:rPr>
              <a:t>El clorhidrato de </a:t>
            </a:r>
            <a:r>
              <a:rPr lang="es-CO" sz="1600" dirty="0" err="1" smtClean="0">
                <a:solidFill>
                  <a:schemeClr val="bg1"/>
                </a:solidFill>
              </a:rPr>
              <a:t>ketamina</a:t>
            </a:r>
            <a:r>
              <a:rPr lang="es-CO" sz="1600" dirty="0" smtClean="0">
                <a:solidFill>
                  <a:schemeClr val="bg1"/>
                </a:solidFill>
              </a:rPr>
              <a:t> es un anestésico de acción rápida de uso legal en humanos (como sedante para cirugía menor) y animales. En dosis altas causa intoxicación y alucinaciones similares a las que causa el LSD.</a:t>
            </a:r>
          </a:p>
          <a:p>
            <a:r>
              <a:rPr lang="es-CO" sz="1600" b="1" dirty="0" smtClean="0">
                <a:solidFill>
                  <a:schemeClr val="bg1"/>
                </a:solidFill>
              </a:rPr>
              <a:t>Nombres comunes:</a:t>
            </a:r>
            <a:r>
              <a:rPr lang="es-CO" sz="1600" dirty="0" smtClean="0">
                <a:solidFill>
                  <a:schemeClr val="bg1"/>
                </a:solidFill>
              </a:rPr>
              <a:t> K, K especial, Vitamina K, ácido estupendo, </a:t>
            </a:r>
            <a:r>
              <a:rPr lang="es-CO" sz="1600" dirty="0" err="1" smtClean="0">
                <a:solidFill>
                  <a:schemeClr val="bg1"/>
                </a:solidFill>
              </a:rPr>
              <a:t>Valium</a:t>
            </a:r>
            <a:r>
              <a:rPr lang="es-CO" sz="1600" dirty="0" smtClean="0">
                <a:solidFill>
                  <a:schemeClr val="bg1"/>
                </a:solidFill>
              </a:rPr>
              <a:t> del gato</a:t>
            </a:r>
          </a:p>
          <a:p>
            <a:r>
              <a:rPr lang="es-CO" sz="1600" b="1" dirty="0" smtClean="0">
                <a:solidFill>
                  <a:schemeClr val="bg1"/>
                </a:solidFill>
              </a:rPr>
              <a:t>Cómo se consume:</a:t>
            </a:r>
            <a:r>
              <a:rPr lang="es-CO" sz="1600" dirty="0" smtClean="0">
                <a:solidFill>
                  <a:schemeClr val="bg1"/>
                </a:solidFill>
              </a:rPr>
              <a:t> En general, la </a:t>
            </a:r>
            <a:r>
              <a:rPr lang="es-CO" sz="1600" dirty="0" err="1" smtClean="0">
                <a:solidFill>
                  <a:schemeClr val="bg1"/>
                </a:solidFill>
              </a:rPr>
              <a:t>ketamina</a:t>
            </a:r>
            <a:r>
              <a:rPr lang="es-CO" sz="1600" dirty="0" smtClean="0">
                <a:solidFill>
                  <a:schemeClr val="bg1"/>
                </a:solidFill>
              </a:rPr>
              <a:t> se presenta en forma de polvo que se inhala. A menudo los usuarios lo inhalan junto con otras drogas como el éxtasis (esto se conoce como "</a:t>
            </a:r>
            <a:r>
              <a:rPr lang="es-CO" sz="1600" dirty="0" err="1" smtClean="0">
                <a:solidFill>
                  <a:schemeClr val="bg1"/>
                </a:solidFill>
              </a:rPr>
              <a:t>kitty</a:t>
            </a:r>
            <a:r>
              <a:rPr lang="es-CO" sz="1600" dirty="0" smtClean="0">
                <a:solidFill>
                  <a:schemeClr val="bg1"/>
                </a:solidFill>
              </a:rPr>
              <a:t> </a:t>
            </a:r>
            <a:r>
              <a:rPr lang="es-CO" sz="1600" dirty="0" err="1" smtClean="0">
                <a:solidFill>
                  <a:schemeClr val="bg1"/>
                </a:solidFill>
              </a:rPr>
              <a:t>flipping</a:t>
            </a:r>
            <a:r>
              <a:rPr lang="es-CO" sz="1600" dirty="0" smtClean="0">
                <a:solidFill>
                  <a:schemeClr val="bg1"/>
                </a:solidFill>
              </a:rPr>
              <a:t>") o la cocaína o lo rocían sobre canutos de marihuana.</a:t>
            </a:r>
          </a:p>
          <a:p>
            <a:r>
              <a:rPr lang="es-CO" sz="1600" b="1" dirty="0" smtClean="0">
                <a:solidFill>
                  <a:schemeClr val="bg1"/>
                </a:solidFill>
              </a:rPr>
              <a:t>Efectos y riesgos:</a:t>
            </a:r>
            <a:endParaRPr lang="es-CO" sz="1600" dirty="0" smtClean="0">
              <a:solidFill>
                <a:schemeClr val="bg1"/>
              </a:solidFill>
            </a:endParaRPr>
          </a:p>
          <a:p>
            <a:r>
              <a:rPr lang="es-CO" sz="1600" dirty="0" smtClean="0">
                <a:solidFill>
                  <a:schemeClr val="bg1"/>
                </a:solidFill>
              </a:rPr>
              <a:t>Los usuarios pueden delirar, alucinar, o perder el sentido del tiempo y la realidad. El viaje - también llamado hoyo K - que resulta del uso de la </a:t>
            </a:r>
            <a:r>
              <a:rPr lang="es-CO" sz="1600" dirty="0" err="1" smtClean="0">
                <a:solidFill>
                  <a:schemeClr val="bg1"/>
                </a:solidFill>
              </a:rPr>
              <a:t>ketamina</a:t>
            </a:r>
            <a:r>
              <a:rPr lang="es-CO" sz="1600" dirty="0" smtClean="0">
                <a:solidFill>
                  <a:schemeClr val="bg1"/>
                </a:solidFill>
              </a:rPr>
              <a:t> dura hasta 2 horas. </a:t>
            </a:r>
          </a:p>
          <a:p>
            <a:r>
              <a:rPr lang="es-CO" sz="1600" dirty="0" smtClean="0">
                <a:solidFill>
                  <a:schemeClr val="bg1"/>
                </a:solidFill>
              </a:rPr>
              <a:t>Los usuarios pueden tener náuseas o vomitar, delirar, y tener dificultades para pensar o problemas de memoria. </a:t>
            </a:r>
          </a:p>
          <a:p>
            <a:r>
              <a:rPr lang="es-CO" sz="1600" dirty="0" smtClean="0">
                <a:solidFill>
                  <a:schemeClr val="bg1"/>
                </a:solidFill>
              </a:rPr>
              <a:t>A dosis más altas, la </a:t>
            </a:r>
            <a:r>
              <a:rPr lang="es-CO" sz="1600" dirty="0" err="1" smtClean="0">
                <a:solidFill>
                  <a:schemeClr val="bg1"/>
                </a:solidFill>
              </a:rPr>
              <a:t>ketamina</a:t>
            </a:r>
            <a:r>
              <a:rPr lang="es-CO" sz="1600" dirty="0" smtClean="0">
                <a:solidFill>
                  <a:schemeClr val="bg1"/>
                </a:solidFill>
              </a:rPr>
              <a:t> causa movimientos anormales, adormecimiento del cuerpo y respiración lenta. </a:t>
            </a:r>
          </a:p>
          <a:p>
            <a:r>
              <a:rPr lang="es-CO" sz="1600" dirty="0" smtClean="0">
                <a:solidFill>
                  <a:schemeClr val="bg1"/>
                </a:solidFill>
              </a:rPr>
              <a:t>la sobredosis de </a:t>
            </a:r>
            <a:r>
              <a:rPr lang="es-CO" sz="1600" dirty="0" err="1" smtClean="0">
                <a:solidFill>
                  <a:schemeClr val="bg1"/>
                </a:solidFill>
              </a:rPr>
              <a:t>ketamina</a:t>
            </a:r>
            <a:r>
              <a:rPr lang="es-CO" sz="1600" dirty="0" smtClean="0">
                <a:solidFill>
                  <a:schemeClr val="bg1"/>
                </a:solidFill>
              </a:rPr>
              <a:t> puede impedir que respires - y matarte. </a:t>
            </a:r>
          </a:p>
          <a:p>
            <a:r>
              <a:rPr lang="es-CO" sz="1600" b="1" dirty="0" smtClean="0">
                <a:solidFill>
                  <a:schemeClr val="bg1"/>
                </a:solidFill>
              </a:rPr>
              <a:t>Adicción:</a:t>
            </a:r>
            <a:r>
              <a:rPr lang="es-CO" sz="1600" dirty="0" smtClean="0">
                <a:solidFill>
                  <a:schemeClr val="bg1"/>
                </a:solidFill>
              </a:rPr>
              <a:t> Los adolescentes que toman </a:t>
            </a:r>
            <a:r>
              <a:rPr lang="es-CO" sz="1600" b="1" dirty="0" err="1" smtClean="0">
                <a:solidFill>
                  <a:schemeClr val="bg1"/>
                </a:solidFill>
              </a:rPr>
              <a:t>Ketamina</a:t>
            </a:r>
            <a:r>
              <a:rPr lang="es-CO" sz="1600" dirty="0" smtClean="0">
                <a:solidFill>
                  <a:schemeClr val="bg1"/>
                </a:solidFill>
              </a:rPr>
              <a:t> pueden volverse psicológicamente dependientes de la misma para sentirse bien, enfrentarse a la vida o al estrés.</a:t>
            </a:r>
          </a:p>
          <a:p>
            <a:r>
              <a:rPr lang="es-CO" sz="1600" b="1" dirty="0" smtClean="0">
                <a:solidFill>
                  <a:schemeClr val="bg1"/>
                </a:solidFill>
              </a:rPr>
              <a:t>LSD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solidFill>
                  <a:srgbClr val="FFFF00"/>
                </a:solidFill>
              </a:rPr>
              <a:t>La dietilamida de ácido lisérgico o LSD (por sus iníciales en inglés)</a:t>
            </a:r>
            <a:endParaRPr lang="es-CO" b="1" dirty="0">
              <a:solidFill>
                <a:srgbClr val="FFFF00"/>
              </a:solidFill>
            </a:endParaRPr>
          </a:p>
        </p:txBody>
      </p:sp>
      <p:sp>
        <p:nvSpPr>
          <p:cNvPr id="3" name="2 Marcador de contenido"/>
          <p:cNvSpPr>
            <a:spLocks noGrp="1"/>
          </p:cNvSpPr>
          <p:nvPr>
            <p:ph idx="1"/>
          </p:nvPr>
        </p:nvSpPr>
        <p:spPr>
          <a:xfrm>
            <a:off x="214282" y="1600200"/>
            <a:ext cx="8786874" cy="5043510"/>
          </a:xfrm>
        </p:spPr>
        <p:txBody>
          <a:bodyPr>
            <a:normAutofit fontScale="47500" lnSpcReduction="20000"/>
          </a:bodyPr>
          <a:lstStyle/>
          <a:p>
            <a:r>
              <a:rPr lang="es-CO" dirty="0" smtClean="0">
                <a:solidFill>
                  <a:schemeClr val="bg1"/>
                </a:solidFill>
              </a:rPr>
              <a:t>es un alucinógeno preparado en el laboratorio y un compuesto químico que altera el estado de ánimo. El LSD es inodoro, incoloro e insípido.</a:t>
            </a:r>
          </a:p>
          <a:p>
            <a:r>
              <a:rPr lang="es-CO" b="1" dirty="0" smtClean="0">
                <a:solidFill>
                  <a:schemeClr val="bg1"/>
                </a:solidFill>
              </a:rPr>
              <a:t>Nombres comunes:</a:t>
            </a:r>
            <a:r>
              <a:rPr lang="es-CO" dirty="0" smtClean="0">
                <a:solidFill>
                  <a:schemeClr val="bg1"/>
                </a:solidFill>
              </a:rPr>
              <a:t> ácido, </a:t>
            </a:r>
            <a:r>
              <a:rPr lang="es-CO" dirty="0" err="1" smtClean="0">
                <a:solidFill>
                  <a:schemeClr val="bg1"/>
                </a:solidFill>
              </a:rPr>
              <a:t>tripis</a:t>
            </a:r>
            <a:endParaRPr lang="es-CO" dirty="0" smtClean="0">
              <a:solidFill>
                <a:schemeClr val="bg1"/>
              </a:solidFill>
            </a:endParaRPr>
          </a:p>
          <a:p>
            <a:r>
              <a:rPr lang="es-CO" b="1" dirty="0" smtClean="0">
                <a:solidFill>
                  <a:schemeClr val="bg1"/>
                </a:solidFill>
              </a:rPr>
              <a:t>Cómo se consume:</a:t>
            </a:r>
            <a:r>
              <a:rPr lang="es-CO" dirty="0" smtClean="0">
                <a:solidFill>
                  <a:schemeClr val="bg1"/>
                </a:solidFill>
              </a:rPr>
              <a:t> El LSD se lame o chupa de pequeños cuadrados de papel secante. Las cápsulas y su forma líquida se ingieren. Los cuadrados de papel que contienen ácido pueden estar decorados con personajes bonitos de dibujos animados o diseños coloridos.</a:t>
            </a:r>
          </a:p>
          <a:p>
            <a:r>
              <a:rPr lang="es-CO" b="1" dirty="0" smtClean="0">
                <a:solidFill>
                  <a:schemeClr val="bg1"/>
                </a:solidFill>
              </a:rPr>
              <a:t>Efectos y riesgos:</a:t>
            </a:r>
            <a:endParaRPr lang="es-CO" dirty="0" smtClean="0">
              <a:solidFill>
                <a:schemeClr val="bg1"/>
              </a:solidFill>
            </a:endParaRPr>
          </a:p>
          <a:p>
            <a:r>
              <a:rPr lang="es-CO" dirty="0" smtClean="0">
                <a:solidFill>
                  <a:schemeClr val="bg1"/>
                </a:solidFill>
              </a:rPr>
              <a:t>Las alucinaciones se producen entre los 30 y 90 minutos de usar el ácido. Los que lo toman afirman que se les agudizan y distorsionan los sentidos -ven colores o escuchan sonidos combinados con otras imágenes delirantes como paredes que se deshacen y la pérdida de la noción del tiempo. Pero los efectos son impredecibles, dependiendo de cuánto LSD se toma y quién lo consume. </a:t>
            </a:r>
          </a:p>
          <a:p>
            <a:r>
              <a:rPr lang="es-CO" dirty="0" smtClean="0">
                <a:solidFill>
                  <a:schemeClr val="bg1"/>
                </a:solidFill>
              </a:rPr>
              <a:t>Una vez que te lo tomas (experimentas "un viaje"), no puedes interrumpirlo hasta que la droga haya sido eliminada de tu cuerpo -¡en aproximadamente 12 horas o más! </a:t>
            </a:r>
          </a:p>
          <a:p>
            <a:r>
              <a:rPr lang="es-CO" dirty="0" smtClean="0">
                <a:solidFill>
                  <a:schemeClr val="bg1"/>
                </a:solidFill>
              </a:rPr>
              <a:t>Los viajes malos pueden causar ataques de pánico, confusión, depresión y alucinaciones aterradoras. </a:t>
            </a:r>
          </a:p>
          <a:p>
            <a:r>
              <a:rPr lang="es-CO" dirty="0" smtClean="0">
                <a:solidFill>
                  <a:schemeClr val="bg1"/>
                </a:solidFill>
              </a:rPr>
              <a:t>Los riesgos físicos incluyen insomnio, habla dificultosa, aumento de la frecuencia cardiaca y coma. </a:t>
            </a:r>
          </a:p>
          <a:p>
            <a:r>
              <a:rPr lang="es-CO" dirty="0" smtClean="0">
                <a:solidFill>
                  <a:schemeClr val="bg1"/>
                </a:solidFill>
              </a:rPr>
              <a:t>Los usuarios a menudo experimentan escenas retrospectivas ("flashbacks") en las que sienten algunos de los efectos del LSD posteriormente, sin que hayan usado la droga nuevamente. </a:t>
            </a:r>
          </a:p>
          <a:p>
            <a:r>
              <a:rPr lang="es-CO" b="1" dirty="0" smtClean="0">
                <a:solidFill>
                  <a:schemeClr val="bg1"/>
                </a:solidFill>
              </a:rPr>
              <a:t>Adicción:</a:t>
            </a:r>
            <a:r>
              <a:rPr lang="es-CO" dirty="0" smtClean="0">
                <a:solidFill>
                  <a:schemeClr val="bg1"/>
                </a:solidFill>
              </a:rPr>
              <a:t> Los adolescentes que toman LSD pueden volverse psicológicamente dependientes del él para sentirse bien, enfrentarse a la vida o al estrés</a:t>
            </a:r>
            <a:r>
              <a:rPr lang="es-CO" dirty="0" smtClean="0"/>
              <a: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solidFill>
                  <a:srgbClr val="FFFF00"/>
                </a:solidFill>
              </a:rPr>
              <a:t>Marihuana</a:t>
            </a:r>
            <a:endParaRPr lang="es-CO" dirty="0">
              <a:solidFill>
                <a:srgbClr val="FFFF00"/>
              </a:solidFill>
            </a:endParaRPr>
          </a:p>
        </p:txBody>
      </p:sp>
      <p:sp>
        <p:nvSpPr>
          <p:cNvPr id="3" name="2 Marcador de contenido"/>
          <p:cNvSpPr>
            <a:spLocks noGrp="1"/>
          </p:cNvSpPr>
          <p:nvPr>
            <p:ph idx="1"/>
          </p:nvPr>
        </p:nvSpPr>
        <p:spPr>
          <a:xfrm>
            <a:off x="214282" y="1357298"/>
            <a:ext cx="8786874" cy="5072098"/>
          </a:xfrm>
        </p:spPr>
        <p:txBody>
          <a:bodyPr>
            <a:normAutofit/>
          </a:bodyPr>
          <a:lstStyle/>
          <a:p>
            <a:r>
              <a:rPr lang="es-CO" sz="1600" dirty="0" smtClean="0">
                <a:solidFill>
                  <a:schemeClr val="bg1"/>
                </a:solidFill>
              </a:rPr>
              <a:t>La droga ilegal de mayor consumo en los Estados Unidos es la marihuana que se parece al perejil seco, verde, marrón o gris con tallo o semillas. Una forma más fuerte de marihuana es el hachís que luce como unas bolitas o tortitas marrones o negras. A menudo se dice que la marihuana es la droga que sirve de puerta de entrada a otras drogas porque su consumo frecuente a menudo lleva a consumir drogas más fuertes.</a:t>
            </a:r>
          </a:p>
          <a:p>
            <a:r>
              <a:rPr lang="es-CO" sz="1600" b="1" dirty="0" smtClean="0">
                <a:solidFill>
                  <a:schemeClr val="bg1"/>
                </a:solidFill>
              </a:rPr>
              <a:t>Nombres comunes:</a:t>
            </a:r>
            <a:r>
              <a:rPr lang="es-CO" sz="1600" dirty="0" smtClean="0">
                <a:solidFill>
                  <a:schemeClr val="bg1"/>
                </a:solidFill>
              </a:rPr>
              <a:t> maría, hierba, canuto, caño, porro, pito.</a:t>
            </a:r>
          </a:p>
          <a:p>
            <a:r>
              <a:rPr lang="es-CO" sz="1600" b="1" dirty="0" smtClean="0">
                <a:solidFill>
                  <a:schemeClr val="bg1"/>
                </a:solidFill>
              </a:rPr>
              <a:t>Cómo se consume:</a:t>
            </a:r>
            <a:r>
              <a:rPr lang="es-CO" sz="1600" dirty="0" smtClean="0">
                <a:solidFill>
                  <a:schemeClr val="bg1"/>
                </a:solidFill>
              </a:rPr>
              <a:t> La marihuana suele fumarse en un cigarrillo (también llamado porro), puro, pipa o pipa de agua. Algunas personas la mezclan con la comida o la preparan como si fuera té.</a:t>
            </a:r>
          </a:p>
          <a:p>
            <a:r>
              <a:rPr lang="es-CO" sz="1600" b="1" dirty="0" smtClean="0">
                <a:solidFill>
                  <a:schemeClr val="bg1"/>
                </a:solidFill>
              </a:rPr>
              <a:t>Efectos y riesgos:</a:t>
            </a:r>
            <a:endParaRPr lang="es-CO" sz="1600" dirty="0" smtClean="0">
              <a:solidFill>
                <a:schemeClr val="bg1"/>
              </a:solidFill>
            </a:endParaRPr>
          </a:p>
          <a:p>
            <a:r>
              <a:rPr lang="es-CO" sz="1600" dirty="0" smtClean="0">
                <a:solidFill>
                  <a:schemeClr val="bg1"/>
                </a:solidFill>
              </a:rPr>
              <a:t>Puede afectar el estado de ánimo y la coordinación. Los que la consumen pueden experimentar cambios de humor que oscilan entre estar muy excitado o feliz a estar adormilado o deprimido. </a:t>
            </a:r>
          </a:p>
          <a:p>
            <a:r>
              <a:rPr lang="es-CO" sz="1600" dirty="0" smtClean="0">
                <a:solidFill>
                  <a:schemeClr val="bg1"/>
                </a:solidFill>
              </a:rPr>
              <a:t>Eleva la frecuencia cardiaca y la presión arterial. A algunas personas se les enrojecen los ojos o tienen mucho sueño o tienen mucha hambre. La droga también puede causar paranoia o alucinaciones en algunas personas. </a:t>
            </a:r>
          </a:p>
          <a:p>
            <a:r>
              <a:rPr lang="es-CO" sz="1600" dirty="0" smtClean="0">
                <a:solidFill>
                  <a:srgbClr val="66FF33"/>
                </a:solidFill>
              </a:rPr>
              <a:t>La marihuana tiene un efecto tan fuerte en los pulmones como los cigarrillos: los fumadores habituales tienen tos, respiración deficiente y resfriados frecuentes. </a:t>
            </a:r>
          </a:p>
          <a:p>
            <a:r>
              <a:rPr lang="es-CO" sz="1600" b="1" dirty="0" smtClean="0">
                <a:solidFill>
                  <a:schemeClr val="bg1"/>
                </a:solidFill>
              </a:rPr>
              <a:t>Adicción:</a:t>
            </a:r>
            <a:r>
              <a:rPr lang="es-CO" sz="1600" dirty="0" smtClean="0">
                <a:solidFill>
                  <a:schemeClr val="bg1"/>
                </a:solidFill>
              </a:rPr>
              <a:t> Los jóvenes que consumen marihuana se pueden volver psicológicamente dependientes de ella para sentirse bien, enfrentarse a la vida o al estrés. Además, su cuerpo puede exigirles cada vez más marihuana para lograr el mismo tipo de experiencia estimulante que tuvieron al principio.</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solidFill>
                  <a:srgbClr val="FFFF00"/>
                </a:solidFill>
              </a:rPr>
              <a:t>Metanfetamina</a:t>
            </a:r>
            <a:endParaRPr lang="es-CO" dirty="0">
              <a:solidFill>
                <a:srgbClr val="FFFF00"/>
              </a:solidFill>
            </a:endParaRPr>
          </a:p>
        </p:txBody>
      </p:sp>
      <p:sp>
        <p:nvSpPr>
          <p:cNvPr id="3" name="2 Marcador de contenido"/>
          <p:cNvSpPr>
            <a:spLocks noGrp="1"/>
          </p:cNvSpPr>
          <p:nvPr>
            <p:ph idx="1"/>
          </p:nvPr>
        </p:nvSpPr>
        <p:spPr>
          <a:xfrm>
            <a:off x="142844" y="1285860"/>
            <a:ext cx="8786874" cy="5286412"/>
          </a:xfrm>
        </p:spPr>
        <p:txBody>
          <a:bodyPr>
            <a:normAutofit fontScale="70000" lnSpcReduction="20000"/>
          </a:bodyPr>
          <a:lstStyle/>
          <a:p>
            <a:r>
              <a:rPr lang="es-CO" sz="3400" dirty="0" smtClean="0">
                <a:solidFill>
                  <a:schemeClr val="bg1"/>
                </a:solidFill>
              </a:rPr>
              <a:t>es un estimulante poderoso.</a:t>
            </a:r>
          </a:p>
          <a:p>
            <a:r>
              <a:rPr lang="es-CO" sz="3400" b="1" dirty="0" smtClean="0">
                <a:solidFill>
                  <a:schemeClr val="bg1"/>
                </a:solidFill>
              </a:rPr>
              <a:t>Nombres comunes:</a:t>
            </a:r>
            <a:r>
              <a:rPr lang="es-CO" sz="3400" dirty="0" smtClean="0">
                <a:solidFill>
                  <a:schemeClr val="bg1"/>
                </a:solidFill>
              </a:rPr>
              <a:t> meta, anfetas, cristal, tiza, fuego, vidrio, hielo</a:t>
            </a:r>
          </a:p>
          <a:p>
            <a:r>
              <a:rPr lang="es-CO" sz="3400" b="1" dirty="0" smtClean="0">
                <a:solidFill>
                  <a:schemeClr val="bg1"/>
                </a:solidFill>
              </a:rPr>
              <a:t>Cómo se consume:</a:t>
            </a:r>
            <a:r>
              <a:rPr lang="es-CO" sz="3400" dirty="0" smtClean="0">
                <a:solidFill>
                  <a:schemeClr val="bg1"/>
                </a:solidFill>
              </a:rPr>
              <a:t> se puede ingerir, inhalar, inyectar, o fumar.</a:t>
            </a:r>
          </a:p>
          <a:p>
            <a:r>
              <a:rPr lang="es-CO" sz="3400" b="1" dirty="0" smtClean="0">
                <a:solidFill>
                  <a:schemeClr val="bg1"/>
                </a:solidFill>
              </a:rPr>
              <a:t>Efectos y riesgos:</a:t>
            </a:r>
            <a:endParaRPr lang="es-CO" sz="3400" dirty="0" smtClean="0">
              <a:solidFill>
                <a:schemeClr val="bg1"/>
              </a:solidFill>
            </a:endParaRPr>
          </a:p>
          <a:p>
            <a:r>
              <a:rPr lang="es-CO" sz="3400" dirty="0" smtClean="0">
                <a:solidFill>
                  <a:schemeClr val="bg1"/>
                </a:solidFill>
              </a:rPr>
              <a:t>La metanfetamina produce euforia en los usuarios, particularmente si se fuma o inyecta. Pero se puede desarrollar tolerancia rápidamente - y se tendrá que usar más meta durante periodos de tiempo más prolongados, resultando en falta de sueño, paranoia, y alucinaciones. </a:t>
            </a:r>
          </a:p>
          <a:p>
            <a:r>
              <a:rPr lang="es-CO" sz="3400" dirty="0" smtClean="0">
                <a:solidFill>
                  <a:schemeClr val="bg1"/>
                </a:solidFill>
              </a:rPr>
              <a:t>Los usuarios a veces tienen ideas delirantes intensas como creer que hay insectos caminando debajo de su piel. </a:t>
            </a:r>
          </a:p>
          <a:p>
            <a:r>
              <a:rPr lang="es-CO" sz="3400" dirty="0" smtClean="0">
                <a:solidFill>
                  <a:schemeClr val="bg1"/>
                </a:solidFill>
              </a:rPr>
              <a:t>El uso prolongado puede resultar en comportamiento violento y agresivo, psicosis y daño cerebral. </a:t>
            </a:r>
          </a:p>
          <a:p>
            <a:r>
              <a:rPr lang="es-CO" sz="3400" b="1" dirty="0" smtClean="0">
                <a:solidFill>
                  <a:schemeClr val="bg1"/>
                </a:solidFill>
              </a:rPr>
              <a:t>Adicción:</a:t>
            </a:r>
            <a:r>
              <a:rPr lang="es-CO" sz="3400" dirty="0" smtClean="0">
                <a:solidFill>
                  <a:schemeClr val="bg1"/>
                </a:solidFill>
              </a:rPr>
              <a:t> la metanfetamina es altamente adictiva.</a:t>
            </a:r>
          </a:p>
          <a:p>
            <a:endParaRPr lang="es-CO" dirty="0" smtClean="0"/>
          </a:p>
          <a:p>
            <a:endParaRPr lang="es-CO" dirty="0" smtClean="0"/>
          </a:p>
          <a:p>
            <a:endParaRPr lang="es-CO"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solidFill>
                  <a:srgbClr val="FFFF00"/>
                </a:solidFill>
              </a:rPr>
              <a:t>Religión</a:t>
            </a:r>
            <a:endParaRPr lang="es-CO" dirty="0">
              <a:solidFill>
                <a:srgbClr val="FFFF00"/>
              </a:solidFill>
            </a:endParaRPr>
          </a:p>
        </p:txBody>
      </p:sp>
      <p:sp>
        <p:nvSpPr>
          <p:cNvPr id="3" name="2 Marcador de contenido"/>
          <p:cNvSpPr>
            <a:spLocks noGrp="1"/>
          </p:cNvSpPr>
          <p:nvPr>
            <p:ph idx="1"/>
          </p:nvPr>
        </p:nvSpPr>
        <p:spPr>
          <a:xfrm>
            <a:off x="214282" y="1357298"/>
            <a:ext cx="8715436" cy="5000660"/>
          </a:xfrm>
        </p:spPr>
        <p:txBody>
          <a:bodyPr>
            <a:normAutofit fontScale="92500" lnSpcReduction="10000"/>
          </a:bodyPr>
          <a:lstStyle/>
          <a:p>
            <a:r>
              <a:rPr lang="es-CO" dirty="0" smtClean="0">
                <a:solidFill>
                  <a:schemeClr val="bg1"/>
                </a:solidFill>
              </a:rPr>
              <a:t>Aunque a ustedes les parezca absurdo créanlo o no todos nos centramos en algo espiritual</a:t>
            </a:r>
          </a:p>
          <a:p>
            <a:r>
              <a:rPr lang="es-CO" dirty="0" smtClean="0">
                <a:solidFill>
                  <a:schemeClr val="bg1"/>
                </a:solidFill>
              </a:rPr>
              <a:t>Cristianismo</a:t>
            </a:r>
          </a:p>
          <a:p>
            <a:r>
              <a:rPr lang="es-CO" dirty="0" smtClean="0">
                <a:solidFill>
                  <a:schemeClr val="bg1"/>
                </a:solidFill>
              </a:rPr>
              <a:t>Satanismo</a:t>
            </a:r>
          </a:p>
          <a:p>
            <a:r>
              <a:rPr lang="es-CO" dirty="0" smtClean="0">
                <a:solidFill>
                  <a:schemeClr val="bg1"/>
                </a:solidFill>
              </a:rPr>
              <a:t>Budismo</a:t>
            </a:r>
          </a:p>
          <a:p>
            <a:r>
              <a:rPr lang="es-CO" dirty="0" smtClean="0">
                <a:solidFill>
                  <a:schemeClr val="bg1"/>
                </a:solidFill>
              </a:rPr>
              <a:t>Ateísmo</a:t>
            </a:r>
          </a:p>
          <a:p>
            <a:r>
              <a:rPr lang="es-CO" dirty="0" smtClean="0">
                <a:solidFill>
                  <a:schemeClr val="bg1"/>
                </a:solidFill>
              </a:rPr>
              <a:t>Todos en ultimo nos vamos perfilando hacia un ente superior, ya que el ser humano nace con la necesidad de un ente superior sobre natural y esta decisión afecta su vida</a:t>
            </a:r>
            <a:endParaRPr lang="es-CO" dirty="0">
              <a:solidFill>
                <a:schemeClr val="bg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solidFill>
                  <a:srgbClr val="FFFF00"/>
                </a:solidFill>
              </a:rPr>
              <a:t>Nicotina</a:t>
            </a:r>
            <a:endParaRPr lang="es-CO" dirty="0">
              <a:solidFill>
                <a:srgbClr val="FFFF00"/>
              </a:solidFill>
            </a:endParaRPr>
          </a:p>
        </p:txBody>
      </p:sp>
      <p:sp>
        <p:nvSpPr>
          <p:cNvPr id="3" name="2 Marcador de contenido"/>
          <p:cNvSpPr>
            <a:spLocks noGrp="1"/>
          </p:cNvSpPr>
          <p:nvPr>
            <p:ph idx="1"/>
          </p:nvPr>
        </p:nvSpPr>
        <p:spPr/>
        <p:txBody>
          <a:bodyPr>
            <a:normAutofit fontScale="55000" lnSpcReduction="20000"/>
          </a:bodyPr>
          <a:lstStyle/>
          <a:p>
            <a:r>
              <a:rPr lang="es-CO" dirty="0" smtClean="0">
                <a:solidFill>
                  <a:schemeClr val="bg1"/>
                </a:solidFill>
              </a:rPr>
              <a:t>es un estimulante muy adictivo que se encuentra en el tabaco. Este fármaco se absorbe rápidamente en el torrente sanguíneo cuando se fuma.</a:t>
            </a:r>
          </a:p>
          <a:p>
            <a:r>
              <a:rPr lang="es-CO" b="1" dirty="0" smtClean="0">
                <a:solidFill>
                  <a:schemeClr val="bg1"/>
                </a:solidFill>
              </a:rPr>
              <a:t>Cómo se consume:</a:t>
            </a:r>
            <a:r>
              <a:rPr lang="es-CO" dirty="0" smtClean="0">
                <a:solidFill>
                  <a:schemeClr val="bg1"/>
                </a:solidFill>
              </a:rPr>
              <a:t> Típicamente la nicotina se fuma en cigarrillos o puros. Algunas personas se ponen una pizca de tabaco (el llamado tabaco de mascar o sin humo) en la boca y absorben la nicotina a través del revestimiento de la boca.</a:t>
            </a:r>
          </a:p>
          <a:p>
            <a:r>
              <a:rPr lang="es-CO" b="1" dirty="0" smtClean="0">
                <a:solidFill>
                  <a:schemeClr val="bg1"/>
                </a:solidFill>
              </a:rPr>
              <a:t>Efectos y riesgos:</a:t>
            </a:r>
            <a:endParaRPr lang="es-CO" dirty="0" smtClean="0">
              <a:solidFill>
                <a:schemeClr val="bg1"/>
              </a:solidFill>
            </a:endParaRPr>
          </a:p>
          <a:p>
            <a:r>
              <a:rPr lang="es-CO" dirty="0" smtClean="0">
                <a:solidFill>
                  <a:schemeClr val="bg1"/>
                </a:solidFill>
              </a:rPr>
              <a:t>Los efectos físicos incluyen latido cardiaco rápido, aumento de la presión arterial, falta de aliento y mayores probabilidades de sufrir resfriados y gripe. </a:t>
            </a:r>
          </a:p>
          <a:p>
            <a:r>
              <a:rPr lang="es-CO" dirty="0" smtClean="0">
                <a:solidFill>
                  <a:schemeClr val="bg1"/>
                </a:solidFill>
              </a:rPr>
              <a:t>Los consumidores de nicotina tienen mayor riesgo de enfermedad pulmonar y cardiaca. Los fumadores también tienen mal aliento y dientes amarillos. Los consumidores de tabaco de mascar podrían desarrollar cáncer de boca y de cuello. </a:t>
            </a:r>
          </a:p>
          <a:p>
            <a:r>
              <a:rPr lang="es-CO" dirty="0" smtClean="0">
                <a:solidFill>
                  <a:srgbClr val="66FF33"/>
                </a:solidFill>
              </a:rPr>
              <a:t>Los síntomas de abstinencia pueden incluir ansiedad, malhumor, inquietud e insomnio</a:t>
            </a:r>
            <a:r>
              <a:rPr lang="es-CO" dirty="0" smtClean="0">
                <a:solidFill>
                  <a:schemeClr val="bg1"/>
                </a:solidFill>
              </a:rPr>
              <a:t>. </a:t>
            </a:r>
          </a:p>
          <a:p>
            <a:r>
              <a:rPr lang="es-CO" b="1" dirty="0" smtClean="0">
                <a:solidFill>
                  <a:schemeClr val="bg1"/>
                </a:solidFill>
              </a:rPr>
              <a:t>Adicción:</a:t>
            </a:r>
            <a:r>
              <a:rPr lang="es-CO" dirty="0" smtClean="0">
                <a:solidFill>
                  <a:schemeClr val="bg1"/>
                </a:solidFill>
              </a:rPr>
              <a:t> La nicotina es tan adictiva como la heroína o la cocaína, lo que la hace extremadamente difícil de dejar. Aquellas personas que empiezan a fumar antes de los 21 años son las que tienen más dificultades para dejar el hábito.</a:t>
            </a:r>
          </a:p>
          <a:p>
            <a:endParaRPr lang="es-CO" dirty="0" smtClean="0">
              <a:solidFill>
                <a:schemeClr val="bg1"/>
              </a:solidFill>
            </a:endParaRPr>
          </a:p>
          <a:p>
            <a:endParaRPr lang="es-CO"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rmAutofit/>
          </a:bodyPr>
          <a:lstStyle/>
          <a:p>
            <a:r>
              <a:rPr lang="es-CO" b="1" dirty="0" smtClean="0">
                <a:solidFill>
                  <a:srgbClr val="FFFF00"/>
                </a:solidFill>
              </a:rPr>
              <a:t>Rohipnol</a:t>
            </a:r>
            <a:endParaRPr lang="es-CO" dirty="0">
              <a:solidFill>
                <a:srgbClr val="FFFF00"/>
              </a:solidFill>
            </a:endParaRPr>
          </a:p>
        </p:txBody>
      </p:sp>
      <p:sp>
        <p:nvSpPr>
          <p:cNvPr id="3" name="2 Marcador de contenido"/>
          <p:cNvSpPr>
            <a:spLocks noGrp="1"/>
          </p:cNvSpPr>
          <p:nvPr>
            <p:ph idx="1"/>
          </p:nvPr>
        </p:nvSpPr>
        <p:spPr>
          <a:xfrm>
            <a:off x="457200" y="1214422"/>
            <a:ext cx="8229600" cy="5286412"/>
          </a:xfrm>
        </p:spPr>
        <p:txBody>
          <a:bodyPr>
            <a:normAutofit fontScale="47500" lnSpcReduction="20000"/>
          </a:bodyPr>
          <a:lstStyle/>
          <a:p>
            <a:r>
              <a:rPr lang="es-CO" sz="4000" dirty="0" smtClean="0">
                <a:solidFill>
                  <a:schemeClr val="bg1"/>
                </a:solidFill>
              </a:rPr>
              <a:t>es una droga de bajo costo cuya popularidad está aumentando. Puesto que a menudo viene en paquetes </a:t>
            </a:r>
            <a:r>
              <a:rPr lang="es-CO" sz="4000" dirty="0" err="1" smtClean="0">
                <a:solidFill>
                  <a:schemeClr val="bg1"/>
                </a:solidFill>
              </a:rPr>
              <a:t>presellados</a:t>
            </a:r>
            <a:r>
              <a:rPr lang="es-CO" sz="4000" dirty="0" smtClean="0">
                <a:solidFill>
                  <a:schemeClr val="bg1"/>
                </a:solidFill>
              </a:rPr>
              <a:t> con burbujas de PVC, muchos jóvenes creen que esta droga es segura.</a:t>
            </a:r>
          </a:p>
          <a:p>
            <a:r>
              <a:rPr lang="es-CO" sz="4000" b="1" dirty="0" smtClean="0">
                <a:solidFill>
                  <a:schemeClr val="bg1"/>
                </a:solidFill>
              </a:rPr>
              <a:t>Nombres comunes:</a:t>
            </a:r>
            <a:r>
              <a:rPr lang="es-CO" sz="4000" dirty="0" smtClean="0">
                <a:solidFill>
                  <a:schemeClr val="bg1"/>
                </a:solidFill>
              </a:rPr>
              <a:t> </a:t>
            </a:r>
            <a:r>
              <a:rPr lang="es-CO" sz="4000" dirty="0" err="1" smtClean="0">
                <a:solidFill>
                  <a:schemeClr val="bg1"/>
                </a:solidFill>
              </a:rPr>
              <a:t>primum</a:t>
            </a:r>
            <a:r>
              <a:rPr lang="es-CO" sz="4000" dirty="0" smtClean="0">
                <a:solidFill>
                  <a:schemeClr val="bg1"/>
                </a:solidFill>
              </a:rPr>
              <a:t>, roche, la pastilla del olvido, droga usada para violaciones que se producen durante una cita</a:t>
            </a:r>
          </a:p>
          <a:p>
            <a:r>
              <a:rPr lang="es-CO" sz="4000" b="1" dirty="0" smtClean="0">
                <a:solidFill>
                  <a:schemeClr val="bg1"/>
                </a:solidFill>
              </a:rPr>
              <a:t>Cómo se consume:</a:t>
            </a:r>
            <a:r>
              <a:rPr lang="es-CO" sz="4000" dirty="0" smtClean="0">
                <a:solidFill>
                  <a:schemeClr val="bg1"/>
                </a:solidFill>
              </a:rPr>
              <a:t> Se ingiere, a veces con alcohol o con otras drogas.</a:t>
            </a:r>
          </a:p>
          <a:p>
            <a:r>
              <a:rPr lang="es-CO" sz="4000" b="1" dirty="0" smtClean="0">
                <a:solidFill>
                  <a:schemeClr val="bg1"/>
                </a:solidFill>
              </a:rPr>
              <a:t>Efectos y riesgos:</a:t>
            </a:r>
            <a:endParaRPr lang="es-CO" sz="4000" dirty="0" smtClean="0">
              <a:solidFill>
                <a:schemeClr val="bg1"/>
              </a:solidFill>
            </a:endParaRPr>
          </a:p>
          <a:p>
            <a:r>
              <a:rPr lang="es-CO" sz="4000" dirty="0" smtClean="0">
                <a:solidFill>
                  <a:schemeClr val="bg1"/>
                </a:solidFill>
              </a:rPr>
              <a:t>El Rohipnol es un fármaco ansiolítico de venta con receta que es diez veces más potente que el </a:t>
            </a:r>
            <a:r>
              <a:rPr lang="es-CO" sz="4000" dirty="0" err="1" smtClean="0">
                <a:solidFill>
                  <a:schemeClr val="bg1"/>
                </a:solidFill>
              </a:rPr>
              <a:t>Valium</a:t>
            </a:r>
            <a:r>
              <a:rPr lang="es-CO" sz="4000" dirty="0" smtClean="0">
                <a:solidFill>
                  <a:schemeClr val="bg1"/>
                </a:solidFill>
              </a:rPr>
              <a:t>. </a:t>
            </a:r>
          </a:p>
          <a:p>
            <a:r>
              <a:rPr lang="es-CO" sz="4000" dirty="0" smtClean="0">
                <a:solidFill>
                  <a:schemeClr val="bg1"/>
                </a:solidFill>
              </a:rPr>
              <a:t>Puede hacer que la presión arterial caiga y puede causar pérdida de la memoria, somnolencia, mareos y malestar estomacal. </a:t>
            </a:r>
          </a:p>
          <a:p>
            <a:r>
              <a:rPr lang="es-CO" sz="4000" dirty="0" smtClean="0">
                <a:solidFill>
                  <a:schemeClr val="bg1"/>
                </a:solidFill>
              </a:rPr>
              <a:t>Aunque forma parte de la familia de los antidepresivos, hace que algunas personas estén sobreexcitadas o se comporten de manera muy agresiva. </a:t>
            </a:r>
          </a:p>
          <a:p>
            <a:r>
              <a:rPr lang="es-CO" sz="4000" dirty="0" smtClean="0">
                <a:solidFill>
                  <a:srgbClr val="66FF33"/>
                </a:solidFill>
              </a:rPr>
              <a:t>El Rohipnol ha recibido mucha atención recientemente debido a su asociación con las violaciones que se producen durante una cita. Muchas chicas y mujeres jóvenes han sido violadas después de que alguien les puso Rohipnol en sus bebidas. </a:t>
            </a:r>
          </a:p>
          <a:p>
            <a:r>
              <a:rPr lang="es-CO" sz="4000" b="1" dirty="0" smtClean="0">
                <a:solidFill>
                  <a:schemeClr val="bg1"/>
                </a:solidFill>
              </a:rPr>
              <a:t>Adicción:</a:t>
            </a:r>
            <a:r>
              <a:rPr lang="es-CO" sz="4000" dirty="0" smtClean="0">
                <a:solidFill>
                  <a:schemeClr val="bg1"/>
                </a:solidFill>
              </a:rPr>
              <a:t> Los que consumen esta droga se pueden volver físicamente adictos al Rohipnol, de modo que puede causar síntomas extremos de abstinencia cuando se deja de tomar.</a:t>
            </a:r>
          </a:p>
          <a:p>
            <a:endParaRPr lang="es-CO"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6000792"/>
          </a:xfrm>
        </p:spPr>
        <p:txBody>
          <a:bodyPr>
            <a:normAutofit fontScale="92500" lnSpcReduction="20000"/>
          </a:bodyPr>
          <a:lstStyle/>
          <a:p>
            <a:pPr algn="just"/>
            <a:r>
              <a:rPr lang="es-CO" dirty="0" smtClean="0">
                <a:solidFill>
                  <a:srgbClr val="0099FF"/>
                </a:solidFill>
                <a:latin typeface="BernhardMod BT" pitchFamily="18" charset="0"/>
              </a:rPr>
              <a:t>Algunos jóvenes creen que las drogas les ayudarán a pensar mejor, a ser más populares, a mantenerse más activos o a ser mejores atletas. Otros simplemente sienten curiosidad y creen que probarlas no les hará daño. Otros quieren encajar en un grupo. Muchos jóvenes consumen drogas para ganarse la atención de sus padres o porque creen que las drogas les ayudarán a escapar de sus problemas. Pero la verdad es que las drogas no solucionan los problemas. Simplemente ocultan los sentimientos y los problemas. Cuando desaparecen los efectos de las drogas, permanecen los sentimientos y los problemas -o empeoran. Las drogas pueden arruinar todos los aspectos de la vida de una persona.</a:t>
            </a:r>
          </a:p>
          <a:p>
            <a:endParaRPr lang="es-CO"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928670"/>
            <a:ext cx="8229600" cy="4929222"/>
          </a:xfrm>
        </p:spPr>
        <p:txBody>
          <a:bodyPr>
            <a:normAutofit fontScale="92500" lnSpcReduction="10000"/>
            <a:scene3d>
              <a:camera prst="orthographicFront"/>
              <a:lightRig rig="threePt" dir="t"/>
            </a:scene3d>
            <a:sp3d contourW="38100">
              <a:bevelT h="762000"/>
              <a:contourClr>
                <a:schemeClr val="bg1">
                  <a:lumMod val="95000"/>
                </a:schemeClr>
              </a:contourClr>
            </a:sp3d>
          </a:bodyPr>
          <a:lstStyle/>
          <a:p>
            <a:pPr algn="ctr">
              <a:buNone/>
            </a:pPr>
            <a:r>
              <a:rPr lang="es-CO" sz="8800" b="1" dirty="0" smtClean="0">
                <a:solidFill>
                  <a:srgbClr val="66FF33"/>
                </a:solidFill>
              </a:rPr>
              <a:t>La mejor droga para la vida es el amor</a:t>
            </a:r>
          </a:p>
          <a:p>
            <a:pPr algn="ctr">
              <a:buNone/>
            </a:pPr>
            <a:r>
              <a:rPr lang="es-CO" sz="8800" b="1" dirty="0" smtClean="0">
                <a:solidFill>
                  <a:schemeClr val="tx2">
                    <a:lumMod val="75000"/>
                  </a:schemeClr>
                </a:solidFill>
              </a:rPr>
              <a:t>Alides..</a:t>
            </a:r>
            <a:endParaRPr lang="es-CO" sz="8800"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solidFill>
                  <a:srgbClr val="FFFF00"/>
                </a:solidFill>
              </a:rPr>
              <a:t>Como mejorar mis problemas de complejos</a:t>
            </a:r>
            <a:endParaRPr lang="es-CO" b="1" dirty="0">
              <a:solidFill>
                <a:srgbClr val="FFFF00"/>
              </a:solidFill>
            </a:endParaRPr>
          </a:p>
        </p:txBody>
      </p:sp>
      <p:sp>
        <p:nvSpPr>
          <p:cNvPr id="3" name="2 Marcador de contenido"/>
          <p:cNvSpPr>
            <a:spLocks noGrp="1"/>
          </p:cNvSpPr>
          <p:nvPr>
            <p:ph idx="1"/>
          </p:nvPr>
        </p:nvSpPr>
        <p:spPr/>
        <p:txBody>
          <a:bodyPr/>
          <a:lstStyle/>
          <a:p>
            <a:r>
              <a:rPr lang="es-CO" b="1" kern="2500" spc="1500" dirty="0" smtClean="0">
                <a:solidFill>
                  <a:srgbClr val="99FF66"/>
                </a:solidFill>
              </a:rPr>
              <a:t>Sapo es sapo</a:t>
            </a:r>
          </a:p>
          <a:p>
            <a:r>
              <a:rPr lang="es-CO" dirty="0" smtClean="0">
                <a:solidFill>
                  <a:schemeClr val="bg1"/>
                </a:solidFill>
              </a:rPr>
              <a:t>Revisa que es lo que menos te gusta de ti</a:t>
            </a:r>
          </a:p>
          <a:p>
            <a:pPr lvl="1"/>
            <a:r>
              <a:rPr lang="es-CO" dirty="0" smtClean="0">
                <a:solidFill>
                  <a:srgbClr val="66FF33"/>
                </a:solidFill>
              </a:rPr>
              <a:t>Mis problemas de autoestima</a:t>
            </a:r>
          </a:p>
          <a:p>
            <a:r>
              <a:rPr lang="es-CO" dirty="0" smtClean="0">
                <a:solidFill>
                  <a:schemeClr val="bg1"/>
                </a:solidFill>
              </a:rPr>
              <a:t>No permitas que otros  te ofenda y menos que te utilicen</a:t>
            </a:r>
          </a:p>
          <a:p>
            <a:r>
              <a:rPr lang="es-CO" dirty="0" smtClean="0">
                <a:solidFill>
                  <a:schemeClr val="bg1"/>
                </a:solidFill>
              </a:rPr>
              <a:t>Construye canales en tu cerebro positivos</a:t>
            </a:r>
          </a:p>
          <a:p>
            <a:r>
              <a:rPr lang="es-CO" dirty="0" smtClean="0">
                <a:solidFill>
                  <a:schemeClr val="bg1"/>
                </a:solidFill>
              </a:rPr>
              <a:t>Busca ayuda profesional</a:t>
            </a:r>
          </a:p>
          <a:p>
            <a:r>
              <a:rPr lang="es-CO" dirty="0" smtClean="0">
                <a:solidFill>
                  <a:schemeClr val="bg1"/>
                </a:solidFill>
              </a:rPr>
              <a:t>Ayuda espiritual</a:t>
            </a:r>
          </a:p>
          <a:p>
            <a:endParaRPr lang="es-CO"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928670"/>
            <a:ext cx="7772400" cy="1470025"/>
          </a:xfrm>
        </p:spPr>
        <p:txBody>
          <a:bodyPr>
            <a:normAutofit fontScale="90000"/>
            <a:scene3d>
              <a:camera prst="orthographicFront"/>
              <a:lightRig rig="freezing" dir="t"/>
            </a:scene3d>
            <a:sp3d contourW="38100">
              <a:bevelT h="762000"/>
              <a:contourClr>
                <a:schemeClr val="bg1"/>
              </a:contourClr>
            </a:sp3d>
          </a:bodyPr>
          <a:lstStyle/>
          <a:p>
            <a:r>
              <a:rPr lang="es-CO" sz="8000" b="1" dirty="0" smtClean="0"/>
              <a:t>Como hago para</a:t>
            </a:r>
            <a:br>
              <a:rPr lang="es-CO" sz="8000" b="1" dirty="0" smtClean="0"/>
            </a:br>
            <a:r>
              <a:rPr lang="es-CO" sz="8000" b="1" dirty="0" smtClean="0"/>
              <a:t>conseguir</a:t>
            </a:r>
            <a:endParaRPr lang="es-CO" sz="8000" b="1" dirty="0"/>
          </a:p>
        </p:txBody>
      </p:sp>
      <p:sp>
        <p:nvSpPr>
          <p:cNvPr id="3" name="2 Subtítulo"/>
          <p:cNvSpPr>
            <a:spLocks noGrp="1"/>
          </p:cNvSpPr>
          <p:nvPr>
            <p:ph type="subTitle" idx="1"/>
          </p:nvPr>
        </p:nvSpPr>
        <p:spPr>
          <a:xfrm>
            <a:off x="1428728" y="3357562"/>
            <a:ext cx="6400800" cy="1752600"/>
          </a:xfrm>
        </p:spPr>
        <p:txBody>
          <a:bodyPr>
            <a:noAutofit/>
            <a:scene3d>
              <a:camera prst="orthographicFront"/>
              <a:lightRig rig="threePt" dir="t"/>
            </a:scene3d>
            <a:sp3d contourW="38100">
              <a:bevelT h="762000"/>
              <a:contourClr>
                <a:schemeClr val="bg1"/>
              </a:contourClr>
            </a:sp3d>
          </a:bodyPr>
          <a:lstStyle/>
          <a:p>
            <a:r>
              <a:rPr lang="es-CO" sz="16600" b="1" dirty="0" smtClean="0"/>
              <a:t>novia</a:t>
            </a:r>
            <a:endParaRPr lang="es-CO" sz="16600" b="1"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14290"/>
            <a:ext cx="8229600" cy="1143000"/>
          </a:xfrm>
        </p:spPr>
        <p:txBody>
          <a:bodyPr>
            <a:prstTxWarp prst="textChevronInverted">
              <a:avLst/>
            </a:prstTxWarp>
            <a:normAutofit fontScale="90000"/>
            <a:scene3d>
              <a:camera prst="orthographicFront"/>
              <a:lightRig rig="threePt" dir="t"/>
            </a:scene3d>
            <a:sp3d contourW="25400">
              <a:bevelT h="762000"/>
              <a:contourClr>
                <a:schemeClr val="bg1"/>
              </a:contourClr>
            </a:sp3d>
          </a:bodyPr>
          <a:lstStyle/>
          <a:p>
            <a:r>
              <a:rPr lang="es-CO" b="1" dirty="0" smtClean="0">
                <a:solidFill>
                  <a:srgbClr val="FFFF00"/>
                </a:solidFill>
              </a:rPr>
              <a:t>Conoce las necesidades de ella y de el</a:t>
            </a:r>
            <a:endParaRPr lang="es-CO" b="1" dirty="0">
              <a:solidFill>
                <a:srgbClr val="FFFF00"/>
              </a:solidFill>
            </a:endParaRPr>
          </a:p>
        </p:txBody>
      </p:sp>
      <p:sp>
        <p:nvSpPr>
          <p:cNvPr id="3" name="2 Marcador de contenido"/>
          <p:cNvSpPr>
            <a:spLocks noGrp="1"/>
          </p:cNvSpPr>
          <p:nvPr>
            <p:ph idx="1"/>
          </p:nvPr>
        </p:nvSpPr>
        <p:spPr/>
        <p:txBody>
          <a:bodyPr>
            <a:scene3d>
              <a:camera prst="orthographicFront"/>
              <a:lightRig rig="threePt" dir="t"/>
            </a:scene3d>
            <a:sp3d extrusionH="762000" contourW="25400">
              <a:bevelT h="762000"/>
              <a:extrusionClr>
                <a:schemeClr val="accent1">
                  <a:lumMod val="75000"/>
                </a:schemeClr>
              </a:extrusionClr>
              <a:contourClr>
                <a:schemeClr val="bg1"/>
              </a:contourClr>
            </a:sp3d>
          </a:bodyPr>
          <a:lstStyle/>
          <a:p>
            <a:pPr algn="ctr"/>
            <a:r>
              <a:rPr lang="es-CO" sz="5400" dirty="0" smtClean="0">
                <a:solidFill>
                  <a:schemeClr val="tx2">
                    <a:lumMod val="60000"/>
                    <a:lumOff val="40000"/>
                  </a:schemeClr>
                </a:solidFill>
              </a:rPr>
              <a:t>El fracaso en la relaciones entre los jóvenes es la incapacidad de reconocer las diferencias que se presentan en ambos sexos</a:t>
            </a:r>
            <a:endParaRPr lang="es-CO"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00634"/>
          </a:xfrm>
        </p:spPr>
        <p:txBody>
          <a:bodyPr>
            <a:normAutofit fontScale="85000" lnSpcReduction="20000"/>
          </a:bodyPr>
          <a:lstStyle/>
          <a:p>
            <a:r>
              <a:rPr lang="es-CO" dirty="0" smtClean="0">
                <a:solidFill>
                  <a:schemeClr val="bg1"/>
                </a:solidFill>
              </a:rPr>
              <a:t>NECESITAN </a:t>
            </a:r>
            <a:r>
              <a:rPr lang="es-CO" b="1" dirty="0" smtClean="0">
                <a:solidFill>
                  <a:schemeClr val="bg1"/>
                </a:solidFill>
              </a:rPr>
              <a:t>SENTIRSE AMADAS </a:t>
            </a:r>
          </a:p>
          <a:p>
            <a:pPr lvl="1"/>
            <a:r>
              <a:rPr lang="es-CO" b="1" dirty="0" smtClean="0">
                <a:solidFill>
                  <a:schemeClr val="tx2">
                    <a:lumMod val="60000"/>
                    <a:lumOff val="40000"/>
                  </a:schemeClr>
                </a:solidFill>
              </a:rPr>
              <a:t>llena el recipiente</a:t>
            </a:r>
          </a:p>
          <a:p>
            <a:r>
              <a:rPr lang="es-CO" dirty="0" smtClean="0">
                <a:solidFill>
                  <a:schemeClr val="bg1"/>
                </a:solidFill>
              </a:rPr>
              <a:t>NECESITAN </a:t>
            </a:r>
            <a:r>
              <a:rPr lang="es-CO" b="1" dirty="0" smtClean="0">
                <a:solidFill>
                  <a:schemeClr val="bg1"/>
                </a:solidFill>
              </a:rPr>
              <a:t>AFECTO.</a:t>
            </a:r>
          </a:p>
          <a:p>
            <a:pPr lvl="1"/>
            <a:r>
              <a:rPr lang="es-CO" b="1" dirty="0" smtClean="0">
                <a:solidFill>
                  <a:schemeClr val="tx2">
                    <a:lumMod val="60000"/>
                    <a:lumOff val="40000"/>
                  </a:schemeClr>
                </a:solidFill>
              </a:rPr>
              <a:t>Ella sabe que la amo</a:t>
            </a:r>
          </a:p>
          <a:p>
            <a:r>
              <a:rPr lang="es-CO" dirty="0" smtClean="0">
                <a:solidFill>
                  <a:schemeClr val="bg1"/>
                </a:solidFill>
              </a:rPr>
              <a:t>NECESITAN </a:t>
            </a:r>
            <a:r>
              <a:rPr lang="es-CO" b="1" dirty="0" smtClean="0">
                <a:solidFill>
                  <a:schemeClr val="bg1"/>
                </a:solidFill>
              </a:rPr>
              <a:t>SER  ALAGADAS.</a:t>
            </a:r>
          </a:p>
          <a:p>
            <a:pPr lvl="1"/>
            <a:r>
              <a:rPr lang="es-CO" b="1" dirty="0" smtClean="0">
                <a:solidFill>
                  <a:schemeClr val="tx2">
                    <a:lumMod val="60000"/>
                    <a:lumOff val="40000"/>
                  </a:schemeClr>
                </a:solidFill>
              </a:rPr>
              <a:t>Ojo cuando estrene</a:t>
            </a:r>
          </a:p>
          <a:p>
            <a:r>
              <a:rPr lang="es-CO" dirty="0" smtClean="0">
                <a:solidFill>
                  <a:schemeClr val="bg1"/>
                </a:solidFill>
              </a:rPr>
              <a:t>NECESITAN AMIGOS</a:t>
            </a:r>
            <a:endParaRPr lang="es-CO" b="1" dirty="0" smtClean="0">
              <a:solidFill>
                <a:schemeClr val="bg1"/>
              </a:solidFill>
            </a:endParaRPr>
          </a:p>
          <a:p>
            <a:r>
              <a:rPr lang="es-CO" dirty="0" smtClean="0">
                <a:solidFill>
                  <a:schemeClr val="bg1"/>
                </a:solidFill>
              </a:rPr>
              <a:t>NECESITAN </a:t>
            </a:r>
            <a:r>
              <a:rPr lang="es-CO" b="1" dirty="0" smtClean="0">
                <a:solidFill>
                  <a:schemeClr val="bg1"/>
                </a:solidFill>
              </a:rPr>
              <a:t>ATENCION.</a:t>
            </a:r>
          </a:p>
          <a:p>
            <a:pPr lvl="1"/>
            <a:r>
              <a:rPr lang="es-CO" b="1" dirty="0" smtClean="0">
                <a:solidFill>
                  <a:srgbClr val="0099FF"/>
                </a:solidFill>
              </a:rPr>
              <a:t>Escúchela</a:t>
            </a:r>
          </a:p>
          <a:p>
            <a:r>
              <a:rPr lang="es-CO" b="1" dirty="0" smtClean="0">
                <a:solidFill>
                  <a:schemeClr val="bg1"/>
                </a:solidFill>
              </a:rPr>
              <a:t>NO NECESITAN UN PULPO</a:t>
            </a:r>
          </a:p>
          <a:p>
            <a:r>
              <a:rPr lang="es-CO" b="1" dirty="0" smtClean="0">
                <a:solidFill>
                  <a:schemeClr val="bg1"/>
                </a:solidFill>
              </a:rPr>
              <a:t>NO LES GUSTAN LOS CHICOS FACILISTAS</a:t>
            </a:r>
          </a:p>
          <a:p>
            <a:r>
              <a:rPr lang="es-CO" b="1" dirty="0" smtClean="0">
                <a:solidFill>
                  <a:schemeClr val="bg1"/>
                </a:solidFill>
              </a:rPr>
              <a:t>ENTIENDAN SU EDAD</a:t>
            </a:r>
          </a:p>
          <a:p>
            <a:endParaRPr lang="es-CO" b="1" dirty="0" smtClean="0"/>
          </a:p>
          <a:p>
            <a:endParaRPr lang="es-CO" b="1" dirty="0" smtClean="0"/>
          </a:p>
          <a:p>
            <a:endParaRPr lang="es-CO" dirty="0"/>
          </a:p>
        </p:txBody>
      </p:sp>
      <p:sp>
        <p:nvSpPr>
          <p:cNvPr id="4" name="1 Título"/>
          <p:cNvSpPr>
            <a:spLocks noGrp="1"/>
          </p:cNvSpPr>
          <p:nvPr>
            <p:ph type="title"/>
          </p:nvPr>
        </p:nvSpPr>
        <p:spPr>
          <a:solidFill>
            <a:srgbClr val="C00000"/>
          </a:solidFill>
          <a:scene3d>
            <a:camera prst="orthographicFront"/>
            <a:lightRig rig="threePt" dir="t"/>
          </a:scene3d>
          <a:sp3d>
            <a:bevelT/>
          </a:sp3d>
        </p:spPr>
        <p:txBody>
          <a:bodyPr>
            <a:normAutofit/>
          </a:bodyPr>
          <a:lstStyle/>
          <a:p>
            <a:r>
              <a:rPr lang="es-CO"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LAS CHICAS NECESITAN</a:t>
            </a:r>
            <a:endParaRPr lang="es-CO"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solidFill>
                  <a:srgbClr val="0099FF"/>
                </a:solidFill>
              </a:rPr>
              <a:t>NECESITA</a:t>
            </a:r>
            <a:r>
              <a:rPr lang="es-CO" dirty="0" smtClean="0"/>
              <a:t> </a:t>
            </a:r>
            <a:r>
              <a:rPr lang="es-CO" b="1" dirty="0" smtClean="0">
                <a:solidFill>
                  <a:schemeClr val="bg1"/>
                </a:solidFill>
              </a:rPr>
              <a:t>Admiración</a:t>
            </a:r>
            <a:r>
              <a:rPr lang="es-CO" dirty="0" smtClean="0">
                <a:solidFill>
                  <a:schemeClr val="bg1"/>
                </a:solidFill>
              </a:rPr>
              <a:t>.</a:t>
            </a:r>
          </a:p>
          <a:p>
            <a:pPr lvl="1"/>
            <a:r>
              <a:rPr lang="es-CO" b="1" dirty="0" smtClean="0">
                <a:solidFill>
                  <a:schemeClr val="bg1"/>
                </a:solidFill>
              </a:rPr>
              <a:t>Eres el mejor</a:t>
            </a:r>
          </a:p>
          <a:p>
            <a:r>
              <a:rPr lang="es-CO" dirty="0" smtClean="0">
                <a:solidFill>
                  <a:srgbClr val="0099FF"/>
                </a:solidFill>
              </a:rPr>
              <a:t>NECESITA </a:t>
            </a:r>
            <a:r>
              <a:rPr lang="es-CO" b="1" dirty="0" smtClean="0">
                <a:solidFill>
                  <a:schemeClr val="bg1"/>
                </a:solidFill>
              </a:rPr>
              <a:t>Respeto</a:t>
            </a:r>
            <a:r>
              <a:rPr lang="es-CO" dirty="0" smtClean="0">
                <a:solidFill>
                  <a:schemeClr val="bg1"/>
                </a:solidFill>
              </a:rPr>
              <a:t>.</a:t>
            </a:r>
          </a:p>
          <a:p>
            <a:pPr lvl="1"/>
            <a:r>
              <a:rPr lang="es-CO" b="1" dirty="0" smtClean="0">
                <a:solidFill>
                  <a:schemeClr val="bg1"/>
                </a:solidFill>
              </a:rPr>
              <a:t>No es un niño</a:t>
            </a:r>
          </a:p>
          <a:p>
            <a:r>
              <a:rPr lang="es-CO" dirty="0" smtClean="0">
                <a:solidFill>
                  <a:srgbClr val="0099FF"/>
                </a:solidFill>
              </a:rPr>
              <a:t>LES GUSTAN LAS SEÑORITAS</a:t>
            </a:r>
            <a:r>
              <a:rPr lang="es-CO" dirty="0" smtClean="0"/>
              <a:t> </a:t>
            </a:r>
            <a:r>
              <a:rPr lang="es-CO" b="1" dirty="0" smtClean="0">
                <a:solidFill>
                  <a:schemeClr val="bg1"/>
                </a:solidFill>
              </a:rPr>
              <a:t>que se respetan</a:t>
            </a:r>
          </a:p>
          <a:p>
            <a:pPr lvl="1"/>
            <a:r>
              <a:rPr lang="es-CO" b="1" dirty="0" smtClean="0">
                <a:solidFill>
                  <a:schemeClr val="bg1"/>
                </a:solidFill>
              </a:rPr>
              <a:t>Las chicas difíciles</a:t>
            </a:r>
          </a:p>
          <a:p>
            <a:pPr lvl="1"/>
            <a:r>
              <a:rPr lang="es-CO" b="1" dirty="0" smtClean="0">
                <a:solidFill>
                  <a:schemeClr val="bg1"/>
                </a:solidFill>
              </a:rPr>
              <a:t>Chicas aseadas</a:t>
            </a:r>
          </a:p>
          <a:p>
            <a:r>
              <a:rPr lang="es-CO" dirty="0" smtClean="0">
                <a:solidFill>
                  <a:srgbClr val="0099FF"/>
                </a:solidFill>
              </a:rPr>
              <a:t>ENTIENDAN</a:t>
            </a:r>
            <a:r>
              <a:rPr lang="es-CO" b="1" dirty="0" smtClean="0">
                <a:solidFill>
                  <a:schemeClr val="bg1"/>
                </a:solidFill>
              </a:rPr>
              <a:t> su edad</a:t>
            </a:r>
          </a:p>
          <a:p>
            <a:endParaRPr lang="es-CO" b="1" dirty="0" smtClean="0">
              <a:solidFill>
                <a:schemeClr val="bg1"/>
              </a:solidFill>
            </a:endParaRPr>
          </a:p>
          <a:p>
            <a:pPr lvl="1">
              <a:buNone/>
            </a:pPr>
            <a:endParaRPr lang="es-CO" b="1" dirty="0">
              <a:solidFill>
                <a:schemeClr val="bg1"/>
              </a:solidFill>
            </a:endParaRPr>
          </a:p>
        </p:txBody>
      </p:sp>
      <p:sp>
        <p:nvSpPr>
          <p:cNvPr id="4" name="1 Título"/>
          <p:cNvSpPr>
            <a:spLocks noGrp="1"/>
          </p:cNvSpPr>
          <p:nvPr>
            <p:ph type="title"/>
          </p:nvPr>
        </p:nvSpPr>
        <p:spPr>
          <a:solidFill>
            <a:srgbClr val="C00000"/>
          </a:solidFill>
          <a:scene3d>
            <a:camera prst="orthographicFront"/>
            <a:lightRig rig="threePt" dir="t"/>
          </a:scene3d>
          <a:sp3d>
            <a:bevelT/>
          </a:sp3d>
        </p:spPr>
        <p:txBody>
          <a:bodyPr>
            <a:normAutofit/>
          </a:bodyPr>
          <a:lstStyle/>
          <a:p>
            <a:r>
              <a:rPr lang="es-CO"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LOS CHICOS NECESITAN</a:t>
            </a:r>
            <a:endParaRPr lang="es-CO"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scene3d>
              <a:camera prst="orthographicFront"/>
              <a:lightRig rig="threePt" dir="t"/>
            </a:scene3d>
            <a:sp3d contourW="38100">
              <a:bevelT w="762000" h="762000"/>
              <a:contourClr>
                <a:schemeClr val="bg1"/>
              </a:contourClr>
            </a:sp3d>
          </a:bodyPr>
          <a:lstStyle/>
          <a:p>
            <a:r>
              <a:rPr lang="es-CO" b="1" dirty="0" smtClean="0">
                <a:solidFill>
                  <a:srgbClr val="99FF66"/>
                </a:solidFill>
              </a:rPr>
              <a:t>Que hacen </a:t>
            </a:r>
            <a:r>
              <a:rPr lang="es-CO" b="1" dirty="0" smtClean="0">
                <a:solidFill>
                  <a:srgbClr val="FFFF00"/>
                </a:solidFill>
              </a:rPr>
              <a:t>los amigos especiales y </a:t>
            </a:r>
            <a:r>
              <a:rPr lang="es-CO" b="1" dirty="0" smtClean="0">
                <a:solidFill>
                  <a:srgbClr val="0070C0"/>
                </a:solidFill>
              </a:rPr>
              <a:t>que no hacen</a:t>
            </a:r>
            <a:endParaRPr lang="es-CO" b="1" dirty="0">
              <a:solidFill>
                <a:srgbClr val="0070C0"/>
              </a:solidFill>
            </a:endParaRPr>
          </a:p>
        </p:txBody>
      </p:sp>
      <p:sp>
        <p:nvSpPr>
          <p:cNvPr id="3" name="2 Marcador de contenido"/>
          <p:cNvSpPr>
            <a:spLocks noGrp="1"/>
          </p:cNvSpPr>
          <p:nvPr>
            <p:ph idx="1"/>
          </p:nvPr>
        </p:nvSpPr>
        <p:spPr>
          <a:xfrm>
            <a:off x="457200" y="1600200"/>
            <a:ext cx="8229600" cy="4972072"/>
          </a:xfrm>
        </p:spPr>
        <p:txBody>
          <a:bodyPr>
            <a:normAutofit fontScale="92500" lnSpcReduction="20000"/>
          </a:bodyPr>
          <a:lstStyle/>
          <a:p>
            <a:r>
              <a:rPr lang="es-CO" dirty="0" smtClean="0">
                <a:solidFill>
                  <a:srgbClr val="66FF33"/>
                </a:solidFill>
              </a:rPr>
              <a:t>Conocerse</a:t>
            </a:r>
          </a:p>
          <a:p>
            <a:r>
              <a:rPr lang="es-CO" dirty="0" smtClean="0">
                <a:solidFill>
                  <a:srgbClr val="66FF33"/>
                </a:solidFill>
              </a:rPr>
              <a:t>Socializar</a:t>
            </a:r>
          </a:p>
          <a:p>
            <a:r>
              <a:rPr lang="es-CO" dirty="0" smtClean="0">
                <a:solidFill>
                  <a:srgbClr val="66FF33"/>
                </a:solidFill>
              </a:rPr>
              <a:t>Practicar deportes</a:t>
            </a:r>
          </a:p>
          <a:p>
            <a:r>
              <a:rPr lang="es-CO" dirty="0" smtClean="0">
                <a:solidFill>
                  <a:srgbClr val="66FF33"/>
                </a:solidFill>
              </a:rPr>
              <a:t>Apoyarse en los proyectos personales</a:t>
            </a:r>
          </a:p>
          <a:p>
            <a:r>
              <a:rPr lang="es-CO" dirty="0" smtClean="0">
                <a:solidFill>
                  <a:srgbClr val="66FF33"/>
                </a:solidFill>
              </a:rPr>
              <a:t>Tener caricias exclusivas  de los dos</a:t>
            </a:r>
          </a:p>
          <a:p>
            <a:r>
              <a:rPr lang="es-CO" dirty="0" smtClean="0">
                <a:solidFill>
                  <a:srgbClr val="0099FF"/>
                </a:solidFill>
              </a:rPr>
              <a:t>Aislarse de los demás</a:t>
            </a:r>
          </a:p>
          <a:p>
            <a:r>
              <a:rPr lang="es-CO" dirty="0" smtClean="0">
                <a:solidFill>
                  <a:srgbClr val="0099FF"/>
                </a:solidFill>
              </a:rPr>
              <a:t>Suplir necesidades económicas personales</a:t>
            </a:r>
          </a:p>
          <a:p>
            <a:r>
              <a:rPr lang="es-CO" dirty="0" smtClean="0">
                <a:solidFill>
                  <a:srgbClr val="0099FF"/>
                </a:solidFill>
              </a:rPr>
              <a:t>Tener sexo</a:t>
            </a:r>
          </a:p>
          <a:p>
            <a:r>
              <a:rPr lang="es-CO" dirty="0" smtClean="0">
                <a:solidFill>
                  <a:srgbClr val="0099FF"/>
                </a:solidFill>
              </a:rPr>
              <a:t>Vivir juntos</a:t>
            </a:r>
          </a:p>
          <a:p>
            <a:r>
              <a:rPr lang="es-CO" dirty="0" smtClean="0">
                <a:solidFill>
                  <a:srgbClr val="0099FF"/>
                </a:solidFill>
              </a:rPr>
              <a:t>Dirigir la vida del otro</a:t>
            </a:r>
            <a:endParaRPr lang="es-CO" dirty="0">
              <a:solidFill>
                <a:srgbClr val="0099F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857916"/>
          </a:xfrm>
        </p:spPr>
        <p:txBody>
          <a:bodyPr>
            <a:normAutofit lnSpcReduction="10000"/>
          </a:bodyPr>
          <a:lstStyle/>
          <a:p>
            <a:r>
              <a:rPr lang="es-CO" dirty="0" smtClean="0">
                <a:ln w="10160">
                  <a:solidFill>
                    <a:schemeClr val="accent1"/>
                  </a:solidFill>
                  <a:prstDash val="solid"/>
                </a:ln>
                <a:solidFill>
                  <a:srgbClr val="FFFFFF"/>
                </a:solidFill>
                <a:effectLst>
                  <a:outerShdw blurRad="38100" dist="32000" dir="5400000" algn="tl">
                    <a:srgbClr val="000000">
                      <a:alpha val="30000"/>
                    </a:srgbClr>
                  </a:outerShdw>
                </a:effectLst>
              </a:rPr>
              <a:t>Nadie que tema a Dios puede unirse sin peligro con quien no le teme.  "¿Andarán dos juntos, si no estuvieren de concierto?" (Amós 3: 3.) La felicidad y la prosperidad del matrimonio dependen de la unidad que haya entre los esposos; pero entre el creyente y el incrédulo hay una diferencia radical de gustos, inclinaciones y propósitos.  Sirven a dos señores, entre los cuales la concordia es imposible.  Por puros y rectos que sean los principios de una persona, la influencia de un cónyuge incrédulo tenderá a apartarla de Dios. E. G. W</a:t>
            </a:r>
            <a:endParaRPr lang="es-CO"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4282" y="2130425"/>
            <a:ext cx="8929718" cy="1470025"/>
          </a:xfrm>
        </p:spPr>
        <p:txBody>
          <a:bodyPr>
            <a:prstTxWarp prst="textTriangle">
              <a:avLst/>
            </a:prstTxWarp>
            <a:noAutofit/>
            <a:scene3d>
              <a:camera prst="orthographicFront"/>
              <a:lightRig rig="threePt" dir="t"/>
            </a:scene3d>
            <a:sp3d contourW="38100">
              <a:bevelT w="762000" h="762000"/>
              <a:contourClr>
                <a:schemeClr val="bg1"/>
              </a:contourClr>
            </a:sp3d>
          </a:bodyPr>
          <a:lstStyle/>
          <a:p>
            <a:r>
              <a:rPr lang="es-CO" sz="7200" b="1" dirty="0" smtClean="0">
                <a:solidFill>
                  <a:srgbClr val="0099FF"/>
                </a:solidFill>
                <a:effectLst>
                  <a:outerShdw blurRad="50800" dist="38100" dir="5400000" algn="t" rotWithShape="0">
                    <a:prstClr val="black">
                      <a:alpha val="40000"/>
                    </a:prstClr>
                  </a:outerShdw>
                  <a:reflection blurRad="6350" stA="55000" endA="300" endPos="45500" dir="5400000" sy="-100000" algn="bl" rotWithShape="0"/>
                </a:effectLst>
              </a:rPr>
              <a:t>Hasta donde podemos </a:t>
            </a:r>
            <a:endParaRPr lang="es-CO" sz="7200" b="1" dirty="0">
              <a:solidFill>
                <a:srgbClr val="0099FF"/>
              </a:solidFill>
              <a:effectLst>
                <a:outerShdw blurRad="50800" dist="38100" dir="5400000" algn="t" rotWithShape="0">
                  <a:prstClr val="black">
                    <a:alpha val="40000"/>
                  </a:prstClr>
                </a:outerShdw>
                <a:reflection blurRad="6350" stA="55000" endA="300" endPos="45500" dir="5400000" sy="-100000" algn="bl" rotWithShape="0"/>
              </a:effectLst>
            </a:endParaRPr>
          </a:p>
        </p:txBody>
      </p:sp>
      <p:sp>
        <p:nvSpPr>
          <p:cNvPr id="3" name="2 Subtítulo"/>
          <p:cNvSpPr>
            <a:spLocks noGrp="1"/>
          </p:cNvSpPr>
          <p:nvPr>
            <p:ph type="subTitle" idx="1"/>
          </p:nvPr>
        </p:nvSpPr>
        <p:spPr>
          <a:xfrm>
            <a:off x="928662" y="3886200"/>
            <a:ext cx="7286676" cy="1752600"/>
          </a:xfrm>
        </p:spPr>
        <p:txBody>
          <a:bodyPr>
            <a:prstTxWarp prst="textPlain">
              <a:avLst/>
            </a:prstTxWarp>
            <a:normAutofit/>
            <a:scene3d>
              <a:camera prst="orthographicFront"/>
              <a:lightRig rig="threePt" dir="t"/>
            </a:scene3d>
            <a:sp3d contourW="38100">
              <a:bevelT w="762000" h="762000"/>
              <a:contourClr>
                <a:schemeClr val="bg1"/>
              </a:contourClr>
            </a:sp3d>
          </a:bodyPr>
          <a:lstStyle/>
          <a:p>
            <a:r>
              <a:rPr lang="es-CO" sz="4800" b="1" dirty="0" smtClean="0">
                <a:solidFill>
                  <a:srgbClr val="0099FF"/>
                </a:solidFill>
                <a:effectLst>
                  <a:outerShdw blurRad="50800" dist="38100" dir="18900000" algn="bl" rotWithShape="0">
                    <a:prstClr val="black">
                      <a:alpha val="40000"/>
                    </a:prstClr>
                  </a:outerShdw>
                  <a:reflection blurRad="6350" stA="55000" endA="300" endPos="45500" dir="5400000" sy="-100000" algn="bl" rotWithShape="0"/>
                </a:effectLst>
              </a:rPr>
              <a:t>llegar en nuestras caricias</a:t>
            </a:r>
            <a:endParaRPr lang="es-CO" sz="2000" b="1" dirty="0" smtClean="0">
              <a:solidFill>
                <a:srgbClr val="0099FF"/>
              </a:solidFill>
              <a:effectLst>
                <a:outerShdw blurRad="50800" dist="38100" dir="18900000" algn="bl" rotWithShape="0">
                  <a:prstClr val="black">
                    <a:alpha val="40000"/>
                  </a:prstClr>
                </a:outerShdw>
                <a:reflection blurRad="6350" stA="55000" endA="300" endPos="45500" dir="5400000" sy="-100000" algn="bl" rotWithShape="0"/>
              </a:effectLst>
            </a:endParaRPr>
          </a:p>
          <a:p>
            <a:r>
              <a:rPr lang="es-CO" sz="2000" b="1" dirty="0" smtClean="0">
                <a:solidFill>
                  <a:srgbClr val="0099FF"/>
                </a:solidFill>
                <a:effectLst>
                  <a:outerShdw blurRad="50800" dist="38100" dir="18900000" algn="bl" rotWithShape="0">
                    <a:prstClr val="black">
                      <a:alpha val="40000"/>
                    </a:prstClr>
                  </a:outerShdw>
                  <a:reflection blurRad="6350" stA="55000" endA="300" endPos="45500" dir="5400000" sy="-100000" algn="bl" rotWithShape="0"/>
                </a:effectLst>
              </a:rPr>
              <a:t>Ver video</a:t>
            </a:r>
            <a:endParaRPr lang="es-CO" sz="4800" b="1" dirty="0">
              <a:solidFill>
                <a:srgbClr val="0099FF"/>
              </a:solidFill>
              <a:effectLst>
                <a:outerShdw blurRad="50800" dist="38100" dir="18900000" algn="bl" rotWithShape="0">
                  <a:prstClr val="black">
                    <a:alpha val="40000"/>
                  </a:prstClr>
                </a:outerShdw>
                <a:reflection blurRad="6350" stA="55000" endA="300" endPos="45500" dir="5400000" sy="-100000" algn="bl" rotWithShape="0"/>
              </a:effectLst>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4800" b="1" dirty="0" smtClean="0">
                <a:solidFill>
                  <a:srgbClr val="FFFF00"/>
                </a:solidFill>
              </a:rPr>
              <a:t>¿Que pasa si?.....</a:t>
            </a:r>
            <a:endParaRPr lang="es-CO" sz="4800" b="1" dirty="0">
              <a:solidFill>
                <a:srgbClr val="FFFF00"/>
              </a:solidFill>
            </a:endParaRPr>
          </a:p>
        </p:txBody>
      </p:sp>
      <p:sp>
        <p:nvSpPr>
          <p:cNvPr id="3" name="2 Marcador de contenido"/>
          <p:cNvSpPr>
            <a:spLocks noGrp="1"/>
          </p:cNvSpPr>
          <p:nvPr>
            <p:ph idx="1"/>
          </p:nvPr>
        </p:nvSpPr>
        <p:spPr/>
        <p:txBody>
          <a:bodyPr/>
          <a:lstStyle/>
          <a:p>
            <a:r>
              <a:rPr lang="es-CO" dirty="0" smtClean="0">
                <a:solidFill>
                  <a:schemeClr val="bg1"/>
                </a:solidFill>
              </a:rPr>
              <a:t>Nos pasamos</a:t>
            </a:r>
          </a:p>
          <a:p>
            <a:r>
              <a:rPr lang="es-CO" dirty="0" smtClean="0">
                <a:solidFill>
                  <a:schemeClr val="bg1"/>
                </a:solidFill>
              </a:rPr>
              <a:t> si mi novio(a) no aguanta mas</a:t>
            </a:r>
          </a:p>
          <a:p>
            <a:r>
              <a:rPr lang="es-CO" dirty="0" smtClean="0">
                <a:solidFill>
                  <a:schemeClr val="bg1"/>
                </a:solidFill>
              </a:rPr>
              <a:t>Que hago si no me aguanto mas</a:t>
            </a:r>
          </a:p>
          <a:p>
            <a:r>
              <a:rPr lang="es-CO" dirty="0" smtClean="0">
                <a:solidFill>
                  <a:schemeClr val="bg1"/>
                </a:solidFill>
              </a:rPr>
              <a:t>Mis amigos se burlan de mi</a:t>
            </a:r>
          </a:p>
          <a:p>
            <a:r>
              <a:rPr lang="es-CO" dirty="0" smtClean="0">
                <a:solidFill>
                  <a:schemeClr val="bg1"/>
                </a:solidFill>
              </a:rPr>
              <a:t>Mi novio(a) me dice que me termina</a:t>
            </a:r>
          </a:p>
          <a:p>
            <a:r>
              <a:rPr lang="es-CO" dirty="0" smtClean="0">
                <a:solidFill>
                  <a:schemeClr val="bg1"/>
                </a:solidFill>
              </a:rPr>
              <a:t>Yo pienso que eso no es malo</a:t>
            </a:r>
            <a:endParaRPr lang="es-CO" dirty="0">
              <a:solidFill>
                <a:schemeClr val="bg1"/>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solidFill>
                  <a:srgbClr val="FFFF00"/>
                </a:solidFill>
              </a:rPr>
              <a:t>Consecuencias de relaciones sexuales prematrimoniales</a:t>
            </a:r>
            <a:endParaRPr lang="es-CO" b="1" dirty="0">
              <a:solidFill>
                <a:srgbClr val="FFFF00"/>
              </a:solidFill>
            </a:endParaRPr>
          </a:p>
        </p:txBody>
      </p:sp>
      <p:sp>
        <p:nvSpPr>
          <p:cNvPr id="3" name="2 Marcador de contenido"/>
          <p:cNvSpPr>
            <a:spLocks noGrp="1"/>
          </p:cNvSpPr>
          <p:nvPr>
            <p:ph idx="1"/>
          </p:nvPr>
        </p:nvSpPr>
        <p:spPr/>
        <p:txBody>
          <a:bodyPr>
            <a:normAutofit fontScale="92500" lnSpcReduction="10000"/>
          </a:bodyPr>
          <a:lstStyle/>
          <a:p>
            <a:r>
              <a:rPr lang="es-CO" dirty="0" smtClean="0">
                <a:solidFill>
                  <a:schemeClr val="bg1"/>
                </a:solidFill>
              </a:rPr>
              <a:t>Infidelidad después del matrimonio</a:t>
            </a:r>
          </a:p>
          <a:p>
            <a:r>
              <a:rPr lang="es-CO" dirty="0" smtClean="0">
                <a:solidFill>
                  <a:schemeClr val="bg1"/>
                </a:solidFill>
              </a:rPr>
              <a:t>Aborrecimiento en un futuro</a:t>
            </a:r>
          </a:p>
          <a:p>
            <a:r>
              <a:rPr lang="es-CO" dirty="0" smtClean="0">
                <a:solidFill>
                  <a:schemeClr val="bg1"/>
                </a:solidFill>
              </a:rPr>
              <a:t>Causas de divorcio en un futuro </a:t>
            </a:r>
          </a:p>
          <a:p>
            <a:r>
              <a:rPr lang="es-CO" dirty="0" smtClean="0">
                <a:solidFill>
                  <a:schemeClr val="bg1"/>
                </a:solidFill>
              </a:rPr>
              <a:t>Problemas de autoestima</a:t>
            </a:r>
          </a:p>
          <a:p>
            <a:r>
              <a:rPr lang="es-CO" dirty="0" smtClean="0">
                <a:solidFill>
                  <a:schemeClr val="bg1"/>
                </a:solidFill>
              </a:rPr>
              <a:t>Se desea en un futuro sensaciones diferentes</a:t>
            </a:r>
          </a:p>
          <a:p>
            <a:pPr lvl="1"/>
            <a:r>
              <a:rPr lang="es-CO" dirty="0" smtClean="0">
                <a:solidFill>
                  <a:schemeClr val="bg1"/>
                </a:solidFill>
              </a:rPr>
              <a:t>gay </a:t>
            </a:r>
          </a:p>
          <a:p>
            <a:pPr lvl="1"/>
            <a:r>
              <a:rPr lang="es-CO" dirty="0" smtClean="0">
                <a:solidFill>
                  <a:schemeClr val="bg1"/>
                </a:solidFill>
              </a:rPr>
              <a:t>Homosexualismo</a:t>
            </a:r>
          </a:p>
          <a:p>
            <a:pPr lvl="1"/>
            <a:r>
              <a:rPr lang="es-CO" dirty="0" smtClean="0">
                <a:solidFill>
                  <a:schemeClr val="bg1"/>
                </a:solidFill>
              </a:rPr>
              <a:t>animales</a:t>
            </a:r>
          </a:p>
          <a:p>
            <a:r>
              <a:rPr lang="es-CO" dirty="0" smtClean="0">
                <a:solidFill>
                  <a:schemeClr val="bg1"/>
                </a:solidFill>
              </a:rPr>
              <a:t>Embarazos no deseados</a:t>
            </a:r>
          </a:p>
          <a:p>
            <a:endParaRPr lang="es-CO" dirty="0">
              <a:solidFill>
                <a:schemeClr val="bg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5400" b="1" dirty="0" smtClean="0">
                <a:solidFill>
                  <a:srgbClr val="FFFF00"/>
                </a:solidFill>
              </a:rPr>
              <a:t>aborto</a:t>
            </a:r>
            <a:endParaRPr lang="es-CO" sz="5400" b="1" dirty="0"/>
          </a:p>
        </p:txBody>
      </p:sp>
      <p:pic>
        <p:nvPicPr>
          <p:cNvPr id="1026" name="Picture 2" descr="http://www.mscperu.org/archivdeutsch/uploaded_images/abortosalin-755510.jpg"/>
          <p:cNvPicPr>
            <a:picLocks noChangeAspect="1" noChangeArrowheads="1"/>
          </p:cNvPicPr>
          <p:nvPr/>
        </p:nvPicPr>
        <p:blipFill>
          <a:blip r:embed="rId2" cstate="print"/>
          <a:srcRect/>
          <a:stretch>
            <a:fillRect/>
          </a:stretch>
        </p:blipFill>
        <p:spPr bwMode="auto">
          <a:xfrm>
            <a:off x="571472" y="2571744"/>
            <a:ext cx="8215370" cy="2857500"/>
          </a:xfrm>
          <a:prstGeom prst="rect">
            <a:avLst/>
          </a:prstGeom>
          <a:noFill/>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solidFill>
                  <a:srgbClr val="FFFF00"/>
                </a:solidFill>
              </a:rPr>
              <a:t>Human </a:t>
            </a:r>
            <a:r>
              <a:rPr lang="es-CO" b="1" dirty="0" err="1" smtClean="0">
                <a:solidFill>
                  <a:srgbClr val="FFFF00"/>
                </a:solidFill>
              </a:rPr>
              <a:t>Life</a:t>
            </a:r>
            <a:r>
              <a:rPr lang="es-CO" b="1" dirty="0" smtClean="0">
                <a:solidFill>
                  <a:srgbClr val="FFFF00"/>
                </a:solidFill>
              </a:rPr>
              <a:t> International:</a:t>
            </a:r>
            <a:endParaRPr lang="es-CO" dirty="0">
              <a:solidFill>
                <a:srgbClr val="FFFF00"/>
              </a:solidFill>
            </a:endParaRPr>
          </a:p>
        </p:txBody>
      </p:sp>
      <p:sp>
        <p:nvSpPr>
          <p:cNvPr id="3" name="2 Marcador de contenido"/>
          <p:cNvSpPr>
            <a:spLocks noGrp="1"/>
          </p:cNvSpPr>
          <p:nvPr>
            <p:ph idx="1"/>
          </p:nvPr>
        </p:nvSpPr>
        <p:spPr/>
        <p:txBody>
          <a:bodyPr>
            <a:normAutofit fontScale="85000" lnSpcReduction="20000"/>
          </a:bodyPr>
          <a:lstStyle/>
          <a:p>
            <a:r>
              <a:rPr lang="es-CO" dirty="0" smtClean="0">
                <a:solidFill>
                  <a:schemeClr val="bg1"/>
                </a:solidFill>
              </a:rPr>
              <a:t>Aunque Human </a:t>
            </a:r>
            <a:r>
              <a:rPr lang="es-CO" dirty="0" err="1" smtClean="0">
                <a:solidFill>
                  <a:schemeClr val="bg1"/>
                </a:solidFill>
              </a:rPr>
              <a:t>Life</a:t>
            </a:r>
            <a:r>
              <a:rPr lang="es-CO" dirty="0" smtClean="0">
                <a:solidFill>
                  <a:schemeClr val="bg1"/>
                </a:solidFill>
              </a:rPr>
              <a:t> International siempre ha combatido la mentalidad "</a:t>
            </a:r>
            <a:r>
              <a:rPr lang="es-CO" dirty="0" err="1" smtClean="0">
                <a:solidFill>
                  <a:schemeClr val="bg1"/>
                </a:solidFill>
              </a:rPr>
              <a:t>promuerte</a:t>
            </a:r>
            <a:r>
              <a:rPr lang="es-CO" dirty="0" smtClean="0">
                <a:solidFill>
                  <a:schemeClr val="bg1"/>
                </a:solidFill>
              </a:rPr>
              <a:t>" en todas sus formas, desde la eutanasia hasta la educación sexual, el aborto sigue siendo el punto focal de su batalla. Mantenemos una posición de solidaridad con la Iglesia Católica, que en su Catecismo expresa: "La vida humana debe ser respetada y protegida de manera absoluta desde el momento de la concepción. Desde el primer momento de su existencia, el ser humano debe ver reconocidos sus derechos de persona, entre los cuales está el derecho inviolable de todo ser inocente a la vida."</a:t>
            </a:r>
            <a:endParaRPr lang="es-CO" dirty="0">
              <a:solidFill>
                <a:schemeClr val="bg1"/>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6215074" cy="6858000"/>
          </a:xfrm>
        </p:spPr>
        <p:txBody>
          <a:bodyPr>
            <a:normAutofit fontScale="92500" lnSpcReduction="10000"/>
          </a:bodyPr>
          <a:lstStyle/>
          <a:p>
            <a:r>
              <a:rPr lang="es-CO" dirty="0" smtClean="0">
                <a:solidFill>
                  <a:schemeClr val="bg1"/>
                </a:solidFill>
              </a:rPr>
              <a:t>Cada ser humano recibe 23 cromosomas de cada uno de sus progenitores. Una vez que tiene lugar la fecundación, tanto el óvulo como el espermatozoide dejan de existir. Se ha creado un nuevo ser, que en esta etapa es un organismo viviente que sólo pesa 15 diezmillonésimas de gramo. Mientras crece dentro del seno materno, este ser se desarrolla separadamente de la madre, y tiene su propia sangre. La vida del hijo es distinta de la de la madre, una vida separada e individual. </a:t>
            </a:r>
          </a:p>
          <a:p>
            <a:endParaRPr lang="es-CO"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r>
              <a:rPr lang="es-CO" dirty="0" smtClean="0"/>
              <a:t>En este momento de más de 1,5 millones de abortos quirúrgicos al año— es que ha prácticamente eliminado los servicios de adopción. </a:t>
            </a:r>
          </a:p>
          <a:p>
            <a:r>
              <a:rPr lang="es-CO" dirty="0" smtClean="0"/>
              <a:t>Además de matar al niño, el aborto puede poner en peligro la salud y la vida de la madre.</a:t>
            </a:r>
            <a:endParaRPr lang="es-CO"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130425"/>
            <a:ext cx="8929718" cy="1470025"/>
          </a:xfrm>
        </p:spPr>
        <p:txBody>
          <a:bodyPr>
            <a:prstTxWarp prst="textTriangle">
              <a:avLst/>
            </a:prstTxWarp>
            <a:normAutofit/>
          </a:bodyPr>
          <a:lstStyle/>
          <a:p>
            <a:r>
              <a:rPr lang="es-CO" sz="7200" b="1" dirty="0" smtClean="0">
                <a:solidFill>
                  <a:srgbClr val="FFFF00"/>
                </a:solidFill>
                <a:latin typeface="Batik Regular" pitchFamily="2" charset="0"/>
              </a:rPr>
              <a:t>ES HORA DE PARAR</a:t>
            </a:r>
            <a:endParaRPr lang="es-CO" sz="7200" b="1" dirty="0">
              <a:solidFill>
                <a:srgbClr val="FFFF00"/>
              </a:solidFill>
              <a:latin typeface="Batik Regular" pitchFamily="2" charset="0"/>
            </a:endParaRPr>
          </a:p>
        </p:txBody>
      </p:sp>
      <p:sp>
        <p:nvSpPr>
          <p:cNvPr id="3" name="2 Subtítulo"/>
          <p:cNvSpPr>
            <a:spLocks noGrp="1"/>
          </p:cNvSpPr>
          <p:nvPr>
            <p:ph type="subTitle" idx="1"/>
          </p:nvPr>
        </p:nvSpPr>
        <p:spPr/>
        <p:txBody>
          <a:bodyPr>
            <a:prstTxWarp prst="textTriangle">
              <a:avLst/>
            </a:prstTxWarp>
            <a:normAutofit/>
          </a:bodyPr>
          <a:lstStyle/>
          <a:p>
            <a:r>
              <a:rPr lang="es-CO" sz="6600" b="1" dirty="0" smtClean="0">
                <a:solidFill>
                  <a:srgbClr val="FFFF00"/>
                </a:solidFill>
                <a:latin typeface="Batik Regular" pitchFamily="2" charset="0"/>
              </a:rPr>
              <a:t>ESTA MASACRE</a:t>
            </a:r>
            <a:endParaRPr lang="es-CO" sz="6600" b="1" dirty="0">
              <a:solidFill>
                <a:srgbClr val="FFFF00"/>
              </a:solidFill>
              <a:latin typeface="Batik Regular" pitchFamily="2"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FFFF00"/>
                </a:solidFill>
              </a:rPr>
              <a:t>Que profesión elegiré</a:t>
            </a:r>
            <a:endParaRPr lang="es-CO" dirty="0">
              <a:solidFill>
                <a:srgbClr val="FFFF00"/>
              </a:solidFill>
            </a:endParaRPr>
          </a:p>
        </p:txBody>
      </p:sp>
      <p:sp>
        <p:nvSpPr>
          <p:cNvPr id="3" name="2 Marcador de contenido"/>
          <p:cNvSpPr>
            <a:spLocks noGrp="1"/>
          </p:cNvSpPr>
          <p:nvPr>
            <p:ph idx="1"/>
          </p:nvPr>
        </p:nvSpPr>
        <p:spPr>
          <a:xfrm>
            <a:off x="457200" y="1600201"/>
            <a:ext cx="8229600" cy="2185990"/>
          </a:xfrm>
        </p:spPr>
        <p:txBody>
          <a:bodyPr>
            <a:normAutofit/>
          </a:bodyPr>
          <a:lstStyle/>
          <a:p>
            <a:r>
              <a:rPr lang="es-CO" dirty="0" smtClean="0">
                <a:solidFill>
                  <a:schemeClr val="bg1"/>
                </a:solidFill>
              </a:rPr>
              <a:t>Elegir una profesión, </a:t>
            </a:r>
            <a:r>
              <a:rPr lang="es-CO" smtClean="0">
                <a:solidFill>
                  <a:schemeClr val="bg1"/>
                </a:solidFill>
              </a:rPr>
              <a:t>trátese  de lo </a:t>
            </a:r>
            <a:r>
              <a:rPr lang="es-CO" dirty="0" smtClean="0">
                <a:solidFill>
                  <a:schemeClr val="bg1"/>
                </a:solidFill>
              </a:rPr>
              <a:t>que sea es de vital importancia</a:t>
            </a:r>
          </a:p>
          <a:p>
            <a:r>
              <a:rPr lang="es-CO" dirty="0" smtClean="0">
                <a:solidFill>
                  <a:schemeClr val="bg1"/>
                </a:solidFill>
              </a:rPr>
              <a:t>Ya que el resto de nuestra vida y tiempo girara en torno a esta</a:t>
            </a:r>
          </a:p>
          <a:p>
            <a:endParaRPr lang="es-CO" dirty="0"/>
          </a:p>
        </p:txBody>
      </p:sp>
      <p:sp>
        <p:nvSpPr>
          <p:cNvPr id="4" name="3 Rectángulo"/>
          <p:cNvSpPr/>
          <p:nvPr/>
        </p:nvSpPr>
        <p:spPr>
          <a:xfrm>
            <a:off x="357158" y="4643446"/>
            <a:ext cx="7929618" cy="923330"/>
          </a:xfrm>
          <a:prstGeom prst="rect">
            <a:avLst/>
          </a:prstGeom>
          <a:noFill/>
        </p:spPr>
        <p:txBody>
          <a:bodyPr wrap="square" lIns="91440" tIns="45720" rIns="91440" bIns="45720">
            <a:prstTxWarp prst="textStop">
              <a:avLst/>
            </a:prstTxWarp>
            <a:spAutoFit/>
            <a:scene3d>
              <a:camera prst="orthographicFront"/>
              <a:lightRig rig="freezing" dir="tl"/>
            </a:scene3d>
            <a:sp3d extrusionH="57150" contourW="44450" prstMaterial="clear">
              <a:bevelT w="514350" h="622300"/>
              <a:extrusionClr>
                <a:schemeClr val="tx2">
                  <a:lumMod val="75000"/>
                </a:schemeClr>
              </a:extrusionClr>
              <a:contourClr>
                <a:schemeClr val="bg1"/>
              </a:contourClr>
            </a:sp3d>
          </a:bodyPr>
          <a:lstStyle/>
          <a:p>
            <a:pPr algn="ctr"/>
            <a:r>
              <a:rPr lang="es-ES" sz="5400" b="1" cap="none" spc="0" dirty="0" smtClean="0">
                <a:ln/>
                <a:solidFill>
                  <a:schemeClr val="accent5">
                    <a:tint val="50000"/>
                    <a:satMod val="180000"/>
                  </a:schemeClr>
                </a:solidFill>
                <a:effectLst/>
              </a:rPr>
              <a:t>¿Ya pensaste en esto?</a:t>
            </a:r>
            <a:endParaRPr lang="es-ES" sz="5400" b="1" cap="none" spc="0" dirty="0">
              <a:ln/>
              <a:solidFill>
                <a:schemeClr val="accent5">
                  <a:tint val="50000"/>
                  <a:satMod val="180000"/>
                </a:schemeClr>
              </a:solidFill>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threePt" dir="t"/>
            </a:scene3d>
            <a:sp3d contourW="25400">
              <a:contourClr>
                <a:schemeClr val="bg1"/>
              </a:contourClr>
            </a:sp3d>
          </a:bodyPr>
          <a:lstStyle/>
          <a:p>
            <a:r>
              <a:rPr lang="es-CO" b="1" dirty="0" smtClean="0">
                <a:solidFill>
                  <a:srgbClr val="FFFF00"/>
                </a:solidFill>
              </a:rPr>
              <a:t>Con quien me casare</a:t>
            </a:r>
            <a:endParaRPr lang="es-CO" b="1" dirty="0">
              <a:solidFill>
                <a:srgbClr val="FFFF00"/>
              </a:solidFill>
            </a:endParaRPr>
          </a:p>
        </p:txBody>
      </p:sp>
      <p:sp>
        <p:nvSpPr>
          <p:cNvPr id="3" name="2 Marcador de contenido"/>
          <p:cNvSpPr>
            <a:spLocks noGrp="1"/>
          </p:cNvSpPr>
          <p:nvPr>
            <p:ph idx="1"/>
          </p:nvPr>
        </p:nvSpPr>
        <p:spPr/>
        <p:txBody>
          <a:bodyPr/>
          <a:lstStyle/>
          <a:p>
            <a:r>
              <a:rPr lang="es-CO" dirty="0" smtClean="0">
                <a:solidFill>
                  <a:schemeClr val="bg1"/>
                </a:solidFill>
              </a:rPr>
              <a:t>Esa será la persona con quien pasaras el resto de tu vida</a:t>
            </a:r>
          </a:p>
          <a:p>
            <a:r>
              <a:rPr lang="es-CO" dirty="0" smtClean="0">
                <a:solidFill>
                  <a:schemeClr val="bg1"/>
                </a:solidFill>
              </a:rPr>
              <a:t>Esta persona se convertirá en tu colaborador en:</a:t>
            </a:r>
          </a:p>
          <a:p>
            <a:r>
              <a:rPr lang="es-CO" dirty="0" smtClean="0">
                <a:solidFill>
                  <a:schemeClr val="bg1"/>
                </a:solidFill>
              </a:rPr>
              <a:t>Crianza de tus hijos</a:t>
            </a:r>
          </a:p>
          <a:p>
            <a:r>
              <a:rPr lang="es-CO" dirty="0" smtClean="0">
                <a:solidFill>
                  <a:schemeClr val="bg1"/>
                </a:solidFill>
              </a:rPr>
              <a:t>Intervendrá en tus asuntos económicos</a:t>
            </a:r>
          </a:p>
          <a:p>
            <a:r>
              <a:rPr lang="es-CO" dirty="0" smtClean="0">
                <a:solidFill>
                  <a:schemeClr val="bg1"/>
                </a:solidFill>
              </a:rPr>
              <a:t>En todo lo concerniente a la vida</a:t>
            </a:r>
          </a:p>
          <a:p>
            <a:endParaRPr lang="es-CO"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prstTxWarp prst="textDeflate">
              <a:avLst/>
            </a:prstTxWarp>
            <a:noAutofit/>
            <a:scene3d>
              <a:camera prst="orthographicFront"/>
              <a:lightRig rig="threePt" dir="t"/>
            </a:scene3d>
            <a:sp3d contourW="12700">
              <a:contourClr>
                <a:schemeClr val="bg1"/>
              </a:contourClr>
            </a:sp3d>
          </a:bodyPr>
          <a:lstStyle/>
          <a:p>
            <a:pPr algn="just"/>
            <a:r>
              <a:rPr lang="es-CO" sz="5400" dirty="0" smtClean="0">
                <a:solidFill>
                  <a:srgbClr val="99FF66"/>
                </a:solidFill>
                <a:effectLst>
                  <a:outerShdw blurRad="60007" dist="310007" dir="7680000" sy="30000" kx="1300200" algn="ctr" rotWithShape="0">
                    <a:prstClr val="black">
                      <a:alpha val="32000"/>
                    </a:prstClr>
                  </a:outerShdw>
                </a:effectLst>
                <a:latin typeface="Curlz MT" pitchFamily="82" charset="0"/>
              </a:rPr>
              <a:t>Una elección inadecuada  en cualquiera de estas tres decisiones importantes,  disminuirá tus posibilidades de felicidad y realización personal</a:t>
            </a:r>
            <a:endParaRPr lang="es-CO" sz="5400" dirty="0">
              <a:solidFill>
                <a:srgbClr val="99FF66"/>
              </a:solidFill>
              <a:effectLst>
                <a:outerShdw blurRad="60007" dist="310007" dir="7680000" sy="30000" kx="1300200" algn="ctr" rotWithShape="0">
                  <a:prstClr val="black">
                    <a:alpha val="32000"/>
                  </a:prstClr>
                </a:outerShdw>
              </a:effectLst>
              <a:latin typeface="Curlz MT" pitchFamily="82"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scene3d>
              <a:camera prst="orthographicFront"/>
              <a:lightRig rig="threePt" dir="t"/>
            </a:scene3d>
            <a:sp3d contourW="25400">
              <a:bevelT h="762000"/>
              <a:contourClr>
                <a:schemeClr val="bg1"/>
              </a:contourClr>
            </a:sp3d>
          </a:bodyPr>
          <a:lstStyle/>
          <a:p>
            <a:r>
              <a:rPr lang="es-CO" dirty="0" smtClean="0">
                <a:solidFill>
                  <a:srgbClr val="FFFF00"/>
                </a:solidFill>
              </a:rPr>
              <a:t>Ideas equivocadas acerca del matrimonio</a:t>
            </a:r>
            <a:endParaRPr lang="es-CO" dirty="0">
              <a:solidFill>
                <a:srgbClr val="FFFF00"/>
              </a:solidFill>
            </a:endParaRPr>
          </a:p>
        </p:txBody>
      </p:sp>
      <p:sp>
        <p:nvSpPr>
          <p:cNvPr id="3" name="2 Marcador de contenido"/>
          <p:cNvSpPr>
            <a:spLocks noGrp="1"/>
          </p:cNvSpPr>
          <p:nvPr>
            <p:ph idx="1"/>
          </p:nvPr>
        </p:nvSpPr>
        <p:spPr/>
        <p:txBody>
          <a:bodyPr/>
          <a:lstStyle/>
          <a:p>
            <a:r>
              <a:rPr lang="es-CO" dirty="0" smtClean="0">
                <a:solidFill>
                  <a:schemeClr val="bg1"/>
                </a:solidFill>
              </a:rPr>
              <a:t>Casarme para ser feliz</a:t>
            </a:r>
          </a:p>
          <a:p>
            <a:r>
              <a:rPr lang="es-CO" dirty="0" smtClean="0">
                <a:solidFill>
                  <a:schemeClr val="bg1"/>
                </a:solidFill>
              </a:rPr>
              <a:t>Me siento solo y tengo que unirme rápido</a:t>
            </a:r>
          </a:p>
          <a:p>
            <a:r>
              <a:rPr lang="es-CO" dirty="0" smtClean="0">
                <a:solidFill>
                  <a:schemeClr val="bg1"/>
                </a:solidFill>
              </a:rPr>
              <a:t>Escapar de los problemas de mi casa</a:t>
            </a:r>
          </a:p>
          <a:p>
            <a:pPr lvl="1"/>
            <a:r>
              <a:rPr lang="es-CO" dirty="0" smtClean="0">
                <a:solidFill>
                  <a:schemeClr val="bg1"/>
                </a:solidFill>
              </a:rPr>
              <a:t>Jovencitas que se casan con hombres mayores</a:t>
            </a:r>
          </a:p>
          <a:p>
            <a:r>
              <a:rPr lang="es-CO" dirty="0" smtClean="0">
                <a:solidFill>
                  <a:schemeClr val="bg1"/>
                </a:solidFill>
              </a:rPr>
              <a:t>Para tener hijos</a:t>
            </a:r>
          </a:p>
          <a:p>
            <a:pPr lvl="1"/>
            <a:r>
              <a:rPr lang="es-CO" dirty="0" smtClean="0">
                <a:solidFill>
                  <a:schemeClr val="bg1"/>
                </a:solidFill>
              </a:rPr>
              <a:t>Mi amigo a los 19 años</a:t>
            </a:r>
            <a:endParaRPr lang="es-CO"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1365</TotalTime>
  <Words>5132</Words>
  <Application>Microsoft Office PowerPoint</Application>
  <PresentationFormat>Presentación en pantalla (4:3)</PresentationFormat>
  <Paragraphs>345</Paragraphs>
  <Slides>57</Slides>
  <Notes>2</Notes>
  <HiddenSlides>0</HiddenSlides>
  <MMClips>0</MMClips>
  <ScaleCrop>false</ScaleCrop>
  <HeadingPairs>
    <vt:vector size="4" baseType="variant">
      <vt:variant>
        <vt:lpstr>Tema</vt:lpstr>
      </vt:variant>
      <vt:variant>
        <vt:i4>1</vt:i4>
      </vt:variant>
      <vt:variant>
        <vt:lpstr>Títulos de diapositiva</vt:lpstr>
      </vt:variant>
      <vt:variant>
        <vt:i4>57</vt:i4>
      </vt:variant>
    </vt:vector>
  </HeadingPairs>
  <TitlesOfParts>
    <vt:vector size="58" baseType="lpstr">
      <vt:lpstr>Tema de Office</vt:lpstr>
      <vt:lpstr>Jóvenes, amor  y el sexo</vt:lpstr>
      <vt:lpstr>Presentación de PowerPoint</vt:lpstr>
      <vt:lpstr>Tres grande decisiones</vt:lpstr>
      <vt:lpstr>Religión</vt:lpstr>
      <vt:lpstr>Presentación de PowerPoint</vt:lpstr>
      <vt:lpstr>Que profesión elegiré</vt:lpstr>
      <vt:lpstr>Con quien me casare</vt:lpstr>
      <vt:lpstr>Presentación de PowerPoint</vt:lpstr>
      <vt:lpstr>Ideas equivocadas acerca del matrimonio</vt:lpstr>
      <vt:lpstr>Piensa piensa piensa</vt:lpstr>
      <vt:lpstr>Es hora de saber tu auto concepto</vt:lpstr>
      <vt:lpstr>Presentación de PowerPoint</vt:lpstr>
      <vt:lpstr>Que es no amarse</vt:lpstr>
      <vt:lpstr>Presentación de PowerPoint</vt:lpstr>
      <vt:lpstr>Presentación de PowerPoint</vt:lpstr>
      <vt:lpstr>Presentación de PowerPoint</vt:lpstr>
      <vt:lpstr>Presentación de PowerPoint</vt:lpstr>
      <vt:lpstr>Presentación de PowerPoint</vt:lpstr>
      <vt:lpstr>Presentación de PowerPoint</vt:lpstr>
      <vt:lpstr>Consecuencias de una baja autoestima</vt:lpstr>
      <vt:lpstr>Presentación de PowerPoint</vt:lpstr>
      <vt:lpstr>Presentación de PowerPoint</vt:lpstr>
      <vt:lpstr>Presentación de PowerPoint</vt:lpstr>
      <vt:lpstr>Formas de disfrazar la baja autoestima</vt:lpstr>
      <vt:lpstr>drogas</vt:lpstr>
      <vt:lpstr>¿Cómo actúan las drogas?</vt:lpstr>
      <vt:lpstr>¿Cuáles son las drogas comunes que consumen los jóvenes?</vt:lpstr>
      <vt:lpstr>Alcohol</vt:lpstr>
      <vt:lpstr>Anfetaminas</vt:lpstr>
      <vt:lpstr>Cocaína y crack</vt:lpstr>
      <vt:lpstr>Depresores</vt:lpstr>
      <vt:lpstr>Éxtasis (MDMA)</vt:lpstr>
      <vt:lpstr>GHB</vt:lpstr>
      <vt:lpstr>Heroína</vt:lpstr>
      <vt:lpstr>Inhalantes</vt:lpstr>
      <vt:lpstr>Etamina</vt:lpstr>
      <vt:lpstr>La dietilamida de ácido lisérgico o LSD (por sus iníciales en inglés)</vt:lpstr>
      <vt:lpstr>Marihuana</vt:lpstr>
      <vt:lpstr>Metanfetamina</vt:lpstr>
      <vt:lpstr>Nicotina</vt:lpstr>
      <vt:lpstr>Rohipnol</vt:lpstr>
      <vt:lpstr>Presentación de PowerPoint</vt:lpstr>
      <vt:lpstr>Presentación de PowerPoint</vt:lpstr>
      <vt:lpstr>Como mejorar mis problemas de complejos</vt:lpstr>
      <vt:lpstr>Como hago para conseguir</vt:lpstr>
      <vt:lpstr>Conoce las necesidades de ella y de el</vt:lpstr>
      <vt:lpstr>LAS CHICAS NECESITAN</vt:lpstr>
      <vt:lpstr>LOS CHICOS NECESITAN</vt:lpstr>
      <vt:lpstr>Que hacen los amigos especiales y que no hacen</vt:lpstr>
      <vt:lpstr>Hasta donde podemos </vt:lpstr>
      <vt:lpstr>¿Que pasa si?.....</vt:lpstr>
      <vt:lpstr>Consecuencias de relaciones sexuales prematrimoniales</vt:lpstr>
      <vt:lpstr>aborto</vt:lpstr>
      <vt:lpstr>Human Life International:</vt:lpstr>
      <vt:lpstr>Presentación de PowerPoint</vt:lpstr>
      <vt:lpstr>Presentación de PowerPoint</vt:lpstr>
      <vt:lpstr>ES HORA DE PARAR</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Jóvenes, amor y el sexo</dc:title>
  <dc:creator>personal</dc:creator>
  <cp:lastModifiedBy>Equipo1</cp:lastModifiedBy>
  <cp:revision>141</cp:revision>
  <dcterms:created xsi:type="dcterms:W3CDTF">2007-11-13T01:48:34Z</dcterms:created>
  <dcterms:modified xsi:type="dcterms:W3CDTF">2014-06-15T18:04:44Z</dcterms:modified>
</cp:coreProperties>
</file>