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3" r:id="rId3"/>
    <p:sldId id="264" r:id="rId4"/>
    <p:sldId id="257" r:id="rId5"/>
    <p:sldId id="258" r:id="rId6"/>
    <p:sldId id="259" r:id="rId7"/>
    <p:sldId id="260" r:id="rId8"/>
    <p:sldId id="261" r:id="rId9"/>
    <p:sldId id="262" r:id="rId10"/>
    <p:sldId id="265"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79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B9D2"/>
    <a:srgbClr val="434669"/>
    <a:srgbClr val="B8BED4"/>
    <a:srgbClr val="44476A"/>
    <a:srgbClr val="5B0A1B"/>
    <a:srgbClr val="4A3C2E"/>
    <a:srgbClr val="ACA8AF"/>
    <a:srgbClr val="69233C"/>
    <a:srgbClr val="6E2842"/>
    <a:srgbClr val="6161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94" autoAdjust="0"/>
    <p:restoredTop sz="94678" autoAdjust="0"/>
  </p:normalViewPr>
  <p:slideViewPr>
    <p:cSldViewPr snapToGrid="0">
      <p:cViewPr varScale="1">
        <p:scale>
          <a:sx n="72" d="100"/>
          <a:sy n="72" d="100"/>
        </p:scale>
        <p:origin x="62" y="408"/>
      </p:cViewPr>
      <p:guideLst>
        <p:guide orient="horz" pos="2205"/>
        <p:guide pos="3795"/>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E85254-74DC-4BFD-8036-326AD9CD5383}" type="datetimeFigureOut">
              <a:rPr lang="es-MX" smtClean="0"/>
              <a:t>10/03/2026</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6DF53-FE41-4145-8C09-04488577F769}" type="slidenum">
              <a:rPr lang="es-MX" smtClean="0"/>
              <a:t>‹Nº›</a:t>
            </a:fld>
            <a:endParaRPr lang="es-MX"/>
          </a:p>
        </p:txBody>
      </p:sp>
    </p:spTree>
    <p:extLst>
      <p:ext uri="{BB962C8B-B14F-4D97-AF65-F5344CB8AC3E}">
        <p14:creationId xmlns:p14="http://schemas.microsoft.com/office/powerpoint/2010/main" val="3272161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dirty="0"/>
          </a:p>
        </p:txBody>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1</a:t>
            </a:fld>
            <a:endParaRPr lang="es-MX" dirty="0"/>
          </a:p>
        </p:txBody>
      </p:sp>
    </p:spTree>
    <p:extLst>
      <p:ext uri="{BB962C8B-B14F-4D97-AF65-F5344CB8AC3E}">
        <p14:creationId xmlns:p14="http://schemas.microsoft.com/office/powerpoint/2010/main" val="228920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a:p>
        </p:txBody>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3</a:t>
            </a:fld>
            <a:endParaRPr lang="es-MX"/>
          </a:p>
        </p:txBody>
      </p:sp>
    </p:spTree>
    <p:extLst>
      <p:ext uri="{BB962C8B-B14F-4D97-AF65-F5344CB8AC3E}">
        <p14:creationId xmlns:p14="http://schemas.microsoft.com/office/powerpoint/2010/main" val="4287082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a:p>
        </p:txBody>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5</a:t>
            </a:fld>
            <a:endParaRPr lang="es-MX"/>
          </a:p>
        </p:txBody>
      </p:sp>
    </p:spTree>
    <p:extLst>
      <p:ext uri="{BB962C8B-B14F-4D97-AF65-F5344CB8AC3E}">
        <p14:creationId xmlns:p14="http://schemas.microsoft.com/office/powerpoint/2010/main" val="1432857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a:p>
        </p:txBody>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7</a:t>
            </a:fld>
            <a:endParaRPr lang="es-MX"/>
          </a:p>
        </p:txBody>
      </p:sp>
    </p:spTree>
    <p:extLst>
      <p:ext uri="{BB962C8B-B14F-4D97-AF65-F5344CB8AC3E}">
        <p14:creationId xmlns:p14="http://schemas.microsoft.com/office/powerpoint/2010/main" val="2281881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a:p>
        </p:txBody>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8</a:t>
            </a:fld>
            <a:endParaRPr lang="es-MX"/>
          </a:p>
        </p:txBody>
      </p:sp>
    </p:spTree>
    <p:extLst>
      <p:ext uri="{BB962C8B-B14F-4D97-AF65-F5344CB8AC3E}">
        <p14:creationId xmlns:p14="http://schemas.microsoft.com/office/powerpoint/2010/main" val="1453979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a:p>
        </p:txBody>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9</a:t>
            </a:fld>
            <a:endParaRPr lang="es-MX"/>
          </a:p>
        </p:txBody>
      </p:sp>
    </p:spTree>
    <p:extLst>
      <p:ext uri="{BB962C8B-B14F-4D97-AF65-F5344CB8AC3E}">
        <p14:creationId xmlns:p14="http://schemas.microsoft.com/office/powerpoint/2010/main" val="30867984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alphaModFix amt="88000"/>
            <a:lum/>
          </a:blip>
          <a:srcRect/>
          <a:stretch>
            <a:fillRect t="-10000" b="-23000"/>
          </a:stretch>
        </a:blip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5C93EEE-43D6-22CD-08BA-AB86D0C45D1D}"/>
              </a:ext>
            </a:extLst>
          </p:cNvPr>
          <p:cNvSpPr/>
          <p:nvPr userDrawn="1"/>
        </p:nvSpPr>
        <p:spPr>
          <a:xfrm>
            <a:off x="-19306" y="-32697"/>
            <a:ext cx="12230612" cy="1180121"/>
          </a:xfrm>
          <a:prstGeom prst="rect">
            <a:avLst/>
          </a:prstGeom>
          <a:solidFill>
            <a:srgbClr val="434669"/>
          </a:solidFill>
          <a:ln>
            <a:solidFill>
              <a:srgbClr val="72524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4000"/>
              </a:lnSpc>
            </a:pPr>
            <a:endParaRPr lang="es-MX" sz="3600" dirty="0">
              <a:latin typeface="Haettenschweiler" panose="020B0706040902060204" pitchFamily="34" charset="0"/>
            </a:endParaRPr>
          </a:p>
        </p:txBody>
      </p:sp>
      <p:sp>
        <p:nvSpPr>
          <p:cNvPr id="18" name="Rectángulo 17">
            <a:extLst>
              <a:ext uri="{FF2B5EF4-FFF2-40B4-BE49-F238E27FC236}">
                <a16:creationId xmlns:a16="http://schemas.microsoft.com/office/drawing/2014/main" id="{7136F143-38F5-6138-E2BA-81CD00471189}"/>
              </a:ext>
            </a:extLst>
          </p:cNvPr>
          <p:cNvSpPr/>
          <p:nvPr userDrawn="1"/>
        </p:nvSpPr>
        <p:spPr>
          <a:xfrm>
            <a:off x="-7080" y="-29261"/>
            <a:ext cx="2276694" cy="6900578"/>
          </a:xfrm>
          <a:prstGeom prst="rect">
            <a:avLst/>
          </a:prstGeom>
          <a:solidFill>
            <a:srgbClr val="44476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20" name="CuadroTexto 19">
            <a:extLst>
              <a:ext uri="{FF2B5EF4-FFF2-40B4-BE49-F238E27FC236}">
                <a16:creationId xmlns:a16="http://schemas.microsoft.com/office/drawing/2014/main" id="{054428B6-9E8E-1B76-884D-446C54D7F3B1}"/>
              </a:ext>
            </a:extLst>
          </p:cNvPr>
          <p:cNvSpPr txBox="1"/>
          <p:nvPr userDrawn="1"/>
        </p:nvSpPr>
        <p:spPr>
          <a:xfrm>
            <a:off x="19925" y="4659997"/>
            <a:ext cx="2184400" cy="723281"/>
          </a:xfrm>
          <a:prstGeom prst="rect">
            <a:avLst/>
          </a:prstGeom>
          <a:noFill/>
        </p:spPr>
        <p:txBody>
          <a:bodyPr wrap="square" rtlCol="0">
            <a:noAutofit/>
          </a:bodyPr>
          <a:lstStyle/>
          <a:p>
            <a:pPr algn="ctr">
              <a:lnSpc>
                <a:spcPts val="220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latin typeface="Abadi" panose="020B0604020104020204" pitchFamily="34" charset="0"/>
              </a:rPr>
              <a:t>Resumen en </a:t>
            </a:r>
          </a:p>
          <a:p>
            <a:pPr algn="ctr">
              <a:lnSpc>
                <a:spcPts val="220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latin typeface="Abadi" panose="020B0604020104020204" pitchFamily="34" charset="0"/>
              </a:rPr>
              <a:t>PowerPoint</a:t>
            </a:r>
          </a:p>
        </p:txBody>
      </p:sp>
      <p:sp>
        <p:nvSpPr>
          <p:cNvPr id="21" name="CuadroTexto 20">
            <a:extLst>
              <a:ext uri="{FF2B5EF4-FFF2-40B4-BE49-F238E27FC236}">
                <a16:creationId xmlns:a16="http://schemas.microsoft.com/office/drawing/2014/main" id="{438004BE-1FB9-496E-1A53-22E90E1B4D3D}"/>
              </a:ext>
            </a:extLst>
          </p:cNvPr>
          <p:cNvSpPr txBox="1"/>
          <p:nvPr userDrawn="1"/>
        </p:nvSpPr>
        <p:spPr>
          <a:xfrm>
            <a:off x="-96687" y="1709686"/>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1</a:t>
            </a:r>
            <a:r>
              <a:rPr lang="es-MX" sz="3200" b="1" kern="1200" dirty="0">
                <a:ln>
                  <a:solidFill>
                    <a:schemeClr val="tx1"/>
                  </a:solidFill>
                </a:ln>
                <a:solidFill>
                  <a:schemeClr val="tx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lumMod val="95000"/>
                  </a:schemeClr>
                </a:solidFill>
                <a:effectLst/>
                <a:latin typeface="Impact" panose="020B0806030902050204" pitchFamily="34" charset="0"/>
                <a:ea typeface="+mn-ea"/>
                <a:cs typeface="Arial" panose="020B0604020202020204" pitchFamily="34" charset="0"/>
              </a:rPr>
              <a:t>TRIMESTRE</a:t>
            </a:r>
          </a:p>
          <a:p>
            <a:pPr algn="ctr"/>
            <a:endParaRPr lang="es-MX" sz="1400" b="1" dirty="0">
              <a:ln>
                <a:solidFill>
                  <a:schemeClr val="tx1"/>
                </a:solidFill>
              </a:ln>
              <a:solidFill>
                <a:schemeClr val="bg1">
                  <a:lumMod val="95000"/>
                </a:schemeClr>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Enero – Marzo 2026</a:t>
            </a:r>
          </a:p>
        </p:txBody>
      </p:sp>
      <p:sp>
        <p:nvSpPr>
          <p:cNvPr id="22" name="CuadroTexto 21">
            <a:extLst>
              <a:ext uri="{FF2B5EF4-FFF2-40B4-BE49-F238E27FC236}">
                <a16:creationId xmlns:a16="http://schemas.microsoft.com/office/drawing/2014/main" id="{4D4946DB-1295-E0A0-98C0-FD3E07F96757}"/>
              </a:ext>
            </a:extLst>
          </p:cNvPr>
          <p:cNvSpPr txBox="1">
            <a:spLocks noChangeAspect="1"/>
          </p:cNvSpPr>
          <p:nvPr userDrawn="1"/>
        </p:nvSpPr>
        <p:spPr>
          <a:xfrm>
            <a:off x="-93738" y="2360381"/>
            <a:ext cx="2431347" cy="1173719"/>
          </a:xfrm>
          <a:prstGeom prst="rect">
            <a:avLst/>
          </a:prstGeom>
          <a:noFill/>
        </p:spPr>
        <p:txBody>
          <a:bodyPr wrap="square" rtlCol="0" anchor="ctr">
            <a:normAutofit/>
          </a:bodyPr>
          <a:lstStyle/>
          <a:p>
            <a:pPr algn="ctr">
              <a:lnSpc>
                <a:spcPts val="2400"/>
              </a:lnSpc>
              <a:spcAft>
                <a:spcPts val="0"/>
              </a:spcAft>
            </a:pPr>
            <a:r>
              <a:rPr lang="es-MX" sz="2700" b="1" kern="1200" baseline="0" dirty="0">
                <a:ln>
                  <a:solidFill>
                    <a:schemeClr val="tx1"/>
                  </a:solidFill>
                </a:ln>
                <a:solidFill>
                  <a:schemeClr val="bg1">
                    <a:lumMod val="95000"/>
                  </a:schemeClr>
                </a:solidFill>
                <a:effectLst/>
                <a:latin typeface="Impact" panose="020B0806030902050204" pitchFamily="34" charset="0"/>
                <a:ea typeface="Gungsuh" panose="02030600000101010101" pitchFamily="18" charset="-127"/>
                <a:cs typeface="Angsana New" panose="020B0502040204020203" pitchFamily="18" charset="-34"/>
              </a:rPr>
              <a:t>VIVIR CON CRISTO</a:t>
            </a:r>
          </a:p>
        </p:txBody>
      </p:sp>
      <p:sp>
        <p:nvSpPr>
          <p:cNvPr id="23" name="CuadroTexto 22">
            <a:extLst>
              <a:ext uri="{FF2B5EF4-FFF2-40B4-BE49-F238E27FC236}">
                <a16:creationId xmlns:a16="http://schemas.microsoft.com/office/drawing/2014/main" id="{45EC3A53-86C5-901F-73D4-AD344F35D6DA}"/>
              </a:ext>
            </a:extLst>
          </p:cNvPr>
          <p:cNvSpPr txBox="1"/>
          <p:nvPr userDrawn="1"/>
        </p:nvSpPr>
        <p:spPr>
          <a:xfrm>
            <a:off x="23168" y="3371133"/>
            <a:ext cx="2184400" cy="461665"/>
          </a:xfrm>
          <a:prstGeom prst="rect">
            <a:avLst/>
          </a:prstGeom>
          <a:noFill/>
        </p:spPr>
        <p:txBody>
          <a:bodyPr wrap="square" rtlCol="0">
            <a:spAutoFit/>
          </a:bodyPr>
          <a:lstStyle/>
          <a:p>
            <a:pPr algn="ctr"/>
            <a:r>
              <a:rPr lang="es-MX" sz="2400" b="1" dirty="0">
                <a:ln>
                  <a:solidFill>
                    <a:schemeClr val="tx1"/>
                  </a:solidFill>
                </a:ln>
                <a:solidFill>
                  <a:schemeClr val="bg1">
                    <a:lumMod val="95000"/>
                  </a:schemeClr>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5" name="CuadroTexto 24">
            <a:extLst>
              <a:ext uri="{FF2B5EF4-FFF2-40B4-BE49-F238E27FC236}">
                <a16:creationId xmlns:a16="http://schemas.microsoft.com/office/drawing/2014/main" id="{6F8D5B16-C793-0AC3-F87C-33BEDB485A53}"/>
              </a:ext>
            </a:extLst>
          </p:cNvPr>
          <p:cNvSpPr txBox="1"/>
          <p:nvPr userDrawn="1"/>
        </p:nvSpPr>
        <p:spPr>
          <a:xfrm>
            <a:off x="-96687" y="4279031"/>
            <a:ext cx="2431348" cy="365125"/>
          </a:xfrm>
          <a:prstGeom prst="rect">
            <a:avLst/>
          </a:prstGeom>
          <a:noFill/>
        </p:spPr>
        <p:txBody>
          <a:bodyPr wrap="square" rtlCol="0">
            <a:normAutofit lnSpcReduction="10000"/>
          </a:bodyPr>
          <a:lstStyle/>
          <a:p>
            <a:pPr algn="ctr"/>
            <a:r>
              <a:rPr lang="es-MX" sz="1800" b="1" baseline="0" dirty="0">
                <a:ln>
                  <a:solidFill>
                    <a:schemeClr val="bg1">
                      <a:lumMod val="95000"/>
                      <a:alpha val="62000"/>
                    </a:schemeClr>
                  </a:solidFill>
                </a:ln>
                <a:solidFill>
                  <a:schemeClr val="bg1"/>
                </a:solidFill>
                <a:effectLst/>
                <a:latin typeface="Gill Sans Nova Cond" panose="020F0502020204030204" pitchFamily="34" charset="0"/>
              </a:rPr>
              <a:t>Para el 11 de Marzo de 2026</a:t>
            </a:r>
          </a:p>
        </p:txBody>
      </p:sp>
      <p:grpSp>
        <p:nvGrpSpPr>
          <p:cNvPr id="26" name="Grupo 25">
            <a:extLst>
              <a:ext uri="{FF2B5EF4-FFF2-40B4-BE49-F238E27FC236}">
                <a16:creationId xmlns:a16="http://schemas.microsoft.com/office/drawing/2014/main" id="{5C454177-BC84-892D-CEEB-8F21831409CE}"/>
              </a:ext>
            </a:extLst>
          </p:cNvPr>
          <p:cNvGrpSpPr/>
          <p:nvPr userDrawn="1"/>
        </p:nvGrpSpPr>
        <p:grpSpPr>
          <a:xfrm>
            <a:off x="-7080" y="5238894"/>
            <a:ext cx="2184400" cy="1552295"/>
            <a:chOff x="23168" y="5023571"/>
            <a:chExt cx="2184400" cy="1552295"/>
          </a:xfrm>
          <a:noFill/>
        </p:grpSpPr>
        <p:sp>
          <p:nvSpPr>
            <p:cNvPr id="27" name="CuadroTexto 26">
              <a:extLst>
                <a:ext uri="{FF2B5EF4-FFF2-40B4-BE49-F238E27FC236}">
                  <a16:creationId xmlns:a16="http://schemas.microsoft.com/office/drawing/2014/main" id="{60F25CE4-7C95-7636-1972-F427424C6F9B}"/>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a:solidFill>
                    <a:schemeClr val="bg1"/>
                  </a:solidFill>
                  <a:latin typeface="Avenir Next LT Pro"/>
                </a:rPr>
                <a:t>“El Llano”</a:t>
              </a:r>
            </a:p>
          </p:txBody>
        </p:sp>
        <p:pic>
          <p:nvPicPr>
            <p:cNvPr id="28" name="Imagen 27" descr="Imagen que contiene dibujo, camiseta&#10;&#10;Descripción generada automáticamente">
              <a:extLst>
                <a:ext uri="{FF2B5EF4-FFF2-40B4-BE49-F238E27FC236}">
                  <a16:creationId xmlns:a16="http://schemas.microsoft.com/office/drawing/2014/main" id="{A4072C76-FB78-61FB-9AB6-10AB69BCCB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556" y="5023571"/>
              <a:ext cx="2042379" cy="1316294"/>
            </a:xfrm>
            <a:prstGeom prst="rect">
              <a:avLst/>
            </a:prstGeom>
            <a:grpFill/>
          </p:spPr>
        </p:pic>
      </p:grpSp>
      <p:sp>
        <p:nvSpPr>
          <p:cNvPr id="29" name="CuadroTexto 28">
            <a:extLst>
              <a:ext uri="{FF2B5EF4-FFF2-40B4-BE49-F238E27FC236}">
                <a16:creationId xmlns:a16="http://schemas.microsoft.com/office/drawing/2014/main" id="{6157EA28-EA3B-BC3B-96F7-0742CE682FD5}"/>
              </a:ext>
            </a:extLst>
          </p:cNvPr>
          <p:cNvSpPr txBox="1"/>
          <p:nvPr userDrawn="1"/>
        </p:nvSpPr>
        <p:spPr>
          <a:xfrm>
            <a:off x="620037" y="1643083"/>
            <a:ext cx="504024" cy="395705"/>
          </a:xfrm>
          <a:prstGeom prst="rect">
            <a:avLst/>
          </a:prstGeom>
          <a:noFill/>
        </p:spPr>
        <p:txBody>
          <a:bodyPr wrap="square" rtlCol="0">
            <a:normAutofit/>
          </a:bodyPr>
          <a:lstStyle/>
          <a:p>
            <a:pPr algn="just"/>
            <a:r>
              <a:rPr lang="es-MX" sz="1600" b="1" kern="1200" dirty="0" err="1">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er</a:t>
            </a:r>
            <a:endParaRPr lang="es-MX" sz="1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endParaRPr>
          </a:p>
        </p:txBody>
      </p:sp>
      <p:pic>
        <p:nvPicPr>
          <p:cNvPr id="32" name="Imagen 31">
            <a:extLst>
              <a:ext uri="{FF2B5EF4-FFF2-40B4-BE49-F238E27FC236}">
                <a16:creationId xmlns:a16="http://schemas.microsoft.com/office/drawing/2014/main" id="{67E2865D-1263-9050-8A61-788E30BA1A8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62675" y="6414864"/>
            <a:ext cx="365125" cy="365125"/>
          </a:xfrm>
          <a:prstGeom prst="rect">
            <a:avLst/>
          </a:prstGeom>
        </p:spPr>
      </p:pic>
      <p:sp>
        <p:nvSpPr>
          <p:cNvPr id="33" name="CuadroTexto 32">
            <a:extLst>
              <a:ext uri="{FF2B5EF4-FFF2-40B4-BE49-F238E27FC236}">
                <a16:creationId xmlns:a16="http://schemas.microsoft.com/office/drawing/2014/main" id="{BFA40AF4-3846-5CBC-9726-DD64BD7FF0FA}"/>
              </a:ext>
            </a:extLst>
          </p:cNvPr>
          <p:cNvSpPr txBox="1"/>
          <p:nvPr userDrawn="1"/>
        </p:nvSpPr>
        <p:spPr>
          <a:xfrm>
            <a:off x="2843894" y="6425757"/>
            <a:ext cx="2432937" cy="369332"/>
          </a:xfrm>
          <a:prstGeom prst="rect">
            <a:avLst/>
          </a:prstGeom>
          <a:solidFill>
            <a:schemeClr val="bg1"/>
          </a:solidFill>
        </p:spPr>
        <p:txBody>
          <a:bodyPr wrap="square" rtlCol="0">
            <a:spAutoFit/>
          </a:bodyPr>
          <a:lstStyle/>
          <a:p>
            <a:r>
              <a:rPr lang="es-MX" b="1">
                <a:solidFill>
                  <a:schemeClr val="tx1"/>
                </a:solidFill>
              </a:rPr>
              <a:t>@IglesiaElLlanoTulaHgo</a:t>
            </a:r>
          </a:p>
        </p:txBody>
      </p:sp>
      <p:sp>
        <p:nvSpPr>
          <p:cNvPr id="34" name="CuadroTexto 33">
            <a:extLst>
              <a:ext uri="{FF2B5EF4-FFF2-40B4-BE49-F238E27FC236}">
                <a16:creationId xmlns:a16="http://schemas.microsoft.com/office/drawing/2014/main" id="{B444AB40-2EA1-0181-24DE-17F7219D0002}"/>
              </a:ext>
            </a:extLst>
          </p:cNvPr>
          <p:cNvSpPr txBox="1"/>
          <p:nvPr userDrawn="1"/>
        </p:nvSpPr>
        <p:spPr>
          <a:xfrm>
            <a:off x="5664314" y="6439147"/>
            <a:ext cx="1856872" cy="369332"/>
          </a:xfrm>
          <a:prstGeom prst="rect">
            <a:avLst/>
          </a:prstGeom>
          <a:solidFill>
            <a:schemeClr val="bg1"/>
          </a:solidFill>
        </p:spPr>
        <p:txBody>
          <a:bodyPr wrap="square" rtlCol="0">
            <a:spAutoFit/>
          </a:bodyPr>
          <a:lstStyle/>
          <a:p>
            <a:r>
              <a:rPr lang="es-MX" b="1">
                <a:solidFill>
                  <a:schemeClr val="tx1"/>
                </a:solidFill>
              </a:rPr>
              <a:t>@</a:t>
            </a:r>
            <a:r>
              <a:rPr lang="es-MX" b="1" err="1">
                <a:solidFill>
                  <a:schemeClr val="tx1"/>
                </a:solidFill>
              </a:rPr>
              <a:t>IASD_EL_Llano</a:t>
            </a:r>
            <a:endParaRPr lang="es-MX" b="1">
              <a:solidFill>
                <a:schemeClr val="tx1"/>
              </a:solidFill>
            </a:endParaRPr>
          </a:p>
        </p:txBody>
      </p:sp>
      <p:pic>
        <p:nvPicPr>
          <p:cNvPr id="35" name="Imagen 34" descr="Icono&#10;&#10;Descripción generada automáticamente">
            <a:extLst>
              <a:ext uri="{FF2B5EF4-FFF2-40B4-BE49-F238E27FC236}">
                <a16:creationId xmlns:a16="http://schemas.microsoft.com/office/drawing/2014/main" id="{22136A54-EE3D-4A95-7FEA-E1CA2738885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555342" y="6414864"/>
            <a:ext cx="400103" cy="400103"/>
          </a:xfrm>
          <a:prstGeom prst="rect">
            <a:avLst/>
          </a:prstGeom>
        </p:spPr>
      </p:pic>
      <p:sp>
        <p:nvSpPr>
          <p:cNvPr id="36" name="CuadroTexto 35">
            <a:extLst>
              <a:ext uri="{FF2B5EF4-FFF2-40B4-BE49-F238E27FC236}">
                <a16:creationId xmlns:a16="http://schemas.microsoft.com/office/drawing/2014/main" id="{EA59B72E-368B-0459-A2F1-A42F80F9FAD4}"/>
              </a:ext>
            </a:extLst>
          </p:cNvPr>
          <p:cNvSpPr txBox="1"/>
          <p:nvPr userDrawn="1"/>
        </p:nvSpPr>
        <p:spPr>
          <a:xfrm>
            <a:off x="7919586" y="6420898"/>
            <a:ext cx="1856872" cy="369332"/>
          </a:xfrm>
          <a:prstGeom prst="rect">
            <a:avLst/>
          </a:prstGeom>
          <a:solidFill>
            <a:schemeClr val="bg1"/>
          </a:solidFill>
        </p:spPr>
        <p:txBody>
          <a:bodyPr wrap="square" rtlCol="0">
            <a:spAutoFit/>
          </a:bodyPr>
          <a:lstStyle/>
          <a:p>
            <a:r>
              <a:rPr lang="es-MX" b="1">
                <a:solidFill>
                  <a:schemeClr val="tx1"/>
                </a:solidFill>
              </a:rPr>
              <a:t>@iasddistritotula</a:t>
            </a:r>
          </a:p>
        </p:txBody>
      </p:sp>
      <p:pic>
        <p:nvPicPr>
          <p:cNvPr id="37" name="Imagen 36">
            <a:extLst>
              <a:ext uri="{FF2B5EF4-FFF2-40B4-BE49-F238E27FC236}">
                <a16:creationId xmlns:a16="http://schemas.microsoft.com/office/drawing/2014/main" id="{EA3D70A9-BCD2-5CB2-57BF-72C5701A5D3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286770" y="6413554"/>
            <a:ext cx="420518" cy="420518"/>
          </a:xfrm>
          <a:prstGeom prst="rect">
            <a:avLst/>
          </a:prstGeom>
        </p:spPr>
      </p:pic>
      <p:sp>
        <p:nvSpPr>
          <p:cNvPr id="9" name="CuadroTexto 8">
            <a:extLst>
              <a:ext uri="{FF2B5EF4-FFF2-40B4-BE49-F238E27FC236}">
                <a16:creationId xmlns:a16="http://schemas.microsoft.com/office/drawing/2014/main" id="{B6B498AB-C0EC-B0BA-B2CD-527C584DCC1F}"/>
              </a:ext>
            </a:extLst>
          </p:cNvPr>
          <p:cNvSpPr txBox="1"/>
          <p:nvPr userDrawn="1"/>
        </p:nvSpPr>
        <p:spPr>
          <a:xfrm>
            <a:off x="-46835" y="1013753"/>
            <a:ext cx="2326390" cy="692497"/>
          </a:xfrm>
          <a:prstGeom prst="rect">
            <a:avLst/>
          </a:prstGeom>
          <a:noFill/>
        </p:spPr>
        <p:txBody>
          <a:bodyPr wrap="square" rtlCol="0">
            <a:spAutoFit/>
          </a:bodyPr>
          <a:lstStyle/>
          <a:p>
            <a:r>
              <a:rPr lang="es-MX" sz="2400">
                <a:solidFill>
                  <a:schemeClr val="bg1"/>
                </a:solidFill>
                <a:latin typeface="Impact" panose="020B0806030902050204" pitchFamily="34" charset="0"/>
              </a:rPr>
              <a:t>Escuela Sabática</a:t>
            </a:r>
          </a:p>
          <a:p>
            <a:r>
              <a:rPr lang="es-MX" sz="1500">
                <a:solidFill>
                  <a:schemeClr val="bg1"/>
                </a:solidFill>
                <a:latin typeface="Impact" panose="020B0806030902050204" pitchFamily="34" charset="0"/>
              </a:rPr>
              <a:t>Guía de Estudio de la Biblia</a:t>
            </a:r>
          </a:p>
        </p:txBody>
      </p:sp>
      <p:sp>
        <p:nvSpPr>
          <p:cNvPr id="2" name="CuadroTexto 1">
            <a:extLst>
              <a:ext uri="{FF2B5EF4-FFF2-40B4-BE49-F238E27FC236}">
                <a16:creationId xmlns:a16="http://schemas.microsoft.com/office/drawing/2014/main" id="{A3E93D66-26CA-9690-6C5F-6C84B729B0D0}"/>
              </a:ext>
            </a:extLst>
          </p:cNvPr>
          <p:cNvSpPr txBox="1"/>
          <p:nvPr userDrawn="1"/>
        </p:nvSpPr>
        <p:spPr>
          <a:xfrm>
            <a:off x="19925" y="3607670"/>
            <a:ext cx="2249689" cy="830997"/>
          </a:xfrm>
          <a:prstGeom prst="rect">
            <a:avLst/>
          </a:prstGeom>
          <a:noFill/>
        </p:spPr>
        <p:txBody>
          <a:bodyPr wrap="square" rtlCol="0">
            <a:spAutoFit/>
          </a:bodyPr>
          <a:lstStyle/>
          <a:p>
            <a:pPr algn="ctr"/>
            <a:r>
              <a:rPr lang="es-MX" sz="4800" b="1" dirty="0">
                <a:ln>
                  <a:solidFill>
                    <a:schemeClr val="tx1"/>
                  </a:solidFill>
                </a:ln>
                <a:solidFill>
                  <a:schemeClr val="bg1">
                    <a:lumMod val="95000"/>
                  </a:schemeClr>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11</a:t>
            </a:r>
          </a:p>
        </p:txBody>
      </p:sp>
      <p:pic>
        <p:nvPicPr>
          <p:cNvPr id="8" name="Imagen 7">
            <a:extLst>
              <a:ext uri="{FF2B5EF4-FFF2-40B4-BE49-F238E27FC236}">
                <a16:creationId xmlns:a16="http://schemas.microsoft.com/office/drawing/2014/main" id="{6C3FC000-E3B6-B013-2912-548E4CE3FAB0}"/>
              </a:ext>
            </a:extLst>
          </p:cNvPr>
          <p:cNvPicPr>
            <a:picLocks noChangeAspect="1"/>
          </p:cNvPicPr>
          <p:nvPr userDrawn="1"/>
        </p:nvPicPr>
        <p:blipFill>
          <a:blip r:embed="rId7">
            <a:extLst>
              <a:ext uri="{28A0092B-C50C-407E-A947-70E740481C1C}">
                <a14:useLocalDpi xmlns:a14="http://schemas.microsoft.com/office/drawing/2010/main" val="0"/>
              </a:ext>
            </a:extLst>
          </a:blip>
          <a:srcRect l="20015" r="20015"/>
          <a:stretch/>
        </p:blipFill>
        <p:spPr>
          <a:xfrm rot="1442433">
            <a:off x="9512113" y="-174202"/>
            <a:ext cx="2121532" cy="2650124"/>
          </a:xfrm>
          <a:prstGeom prst="rect">
            <a:avLst/>
          </a:prstGeom>
        </p:spPr>
      </p:pic>
      <p:sp>
        <p:nvSpPr>
          <p:cNvPr id="3" name="CuadroTexto 2">
            <a:extLst>
              <a:ext uri="{FF2B5EF4-FFF2-40B4-BE49-F238E27FC236}">
                <a16:creationId xmlns:a16="http://schemas.microsoft.com/office/drawing/2014/main" id="{39CE9DAA-DFF2-F38C-38CD-D5DA8C02B1C8}"/>
              </a:ext>
            </a:extLst>
          </p:cNvPr>
          <p:cNvSpPr txBox="1"/>
          <p:nvPr userDrawn="1"/>
        </p:nvSpPr>
        <p:spPr>
          <a:xfrm>
            <a:off x="3857418" y="95799"/>
            <a:ext cx="4508820" cy="1067403"/>
          </a:xfrm>
          <a:prstGeom prst="rect">
            <a:avLst/>
          </a:prstGeom>
          <a:noFill/>
        </p:spPr>
        <p:txBody>
          <a:bodyPr wrap="square" tIns="36000" rtlCol="0">
            <a:spAutoFit/>
          </a:bodyPr>
          <a:lstStyle/>
          <a:p>
            <a:pPr>
              <a:spcAft>
                <a:spcPts val="0"/>
              </a:spcAft>
            </a:pPr>
            <a:r>
              <a:rPr lang="es-MX" sz="3200" dirty="0">
                <a:solidFill>
                  <a:schemeClr val="accent4">
                    <a:lumMod val="60000"/>
                    <a:lumOff val="40000"/>
                  </a:schemeClr>
                </a:solidFill>
                <a:latin typeface="Aptos Black" panose="020F0502020204030204" pitchFamily="34" charset="0"/>
                <a:ea typeface="ADLaM Display" panose="02010000000000000000" pitchFamily="2" charset="0"/>
                <a:cs typeface="ADLaM Display" panose="02010000000000000000" pitchFamily="2" charset="0"/>
              </a:rPr>
              <a:t>UNIENDO</a:t>
            </a:r>
          </a:p>
          <a:p>
            <a:pPr>
              <a:spcAft>
                <a:spcPts val="0"/>
              </a:spcAft>
            </a:pPr>
            <a:r>
              <a:rPr lang="es-MX" sz="3200" dirty="0">
                <a:solidFill>
                  <a:schemeClr val="bg1"/>
                </a:solidFill>
                <a:latin typeface="Aptos Black" panose="020F0502020204030204" pitchFamily="34" charset="0"/>
                <a:ea typeface="ADLaM Display" panose="02010000000000000000" pitchFamily="2" charset="0"/>
                <a:cs typeface="ADLaM Display" panose="02010000000000000000" pitchFamily="2" charset="0"/>
              </a:rPr>
              <a:t>EL CIELO Y LA TIERRA</a:t>
            </a:r>
          </a:p>
        </p:txBody>
      </p:sp>
    </p:spTree>
    <p:extLst>
      <p:ext uri="{BB962C8B-B14F-4D97-AF65-F5344CB8AC3E}">
        <p14:creationId xmlns:p14="http://schemas.microsoft.com/office/powerpoint/2010/main" val="2625502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6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879EC7"/>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Viernes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80712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72524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Para Estudiar y Meditar</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Tree>
    <p:extLst>
      <p:ext uri="{BB962C8B-B14F-4D97-AF65-F5344CB8AC3E}">
        <p14:creationId xmlns:p14="http://schemas.microsoft.com/office/powerpoint/2010/main" val="160680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0F384F-5FAA-793F-9ADF-9FE239747309}"/>
              </a:ext>
            </a:extLst>
          </p:cNvPr>
          <p:cNvSpPr>
            <a:spLocks noGrp="1"/>
          </p:cNvSpPr>
          <p:nvPr>
            <p:ph type="title" hasCustomPrompt="1"/>
          </p:nvPr>
        </p:nvSpPr>
        <p:spPr>
          <a:xfrm>
            <a:off x="838200" y="566530"/>
            <a:ext cx="5572539" cy="765313"/>
          </a:xfrm>
          <a:solidFill>
            <a:srgbClr val="72524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ctr">
              <a:defRPr sz="4000">
                <a:solidFill>
                  <a:schemeClr val="bg1"/>
                </a:solidFill>
                <a:latin typeface="Bahnschrift" panose="020B0502040204020203" pitchFamily="34" charset="0"/>
              </a:defRPr>
            </a:lvl1pPr>
          </a:lstStyle>
          <a:p>
            <a:r>
              <a:rPr lang="es-MX"/>
              <a:t>Para Memorizar</a:t>
            </a:r>
          </a:p>
        </p:txBody>
      </p:sp>
      <p:sp>
        <p:nvSpPr>
          <p:cNvPr id="3" name="Marcador de contenido 2">
            <a:extLst>
              <a:ext uri="{FF2B5EF4-FFF2-40B4-BE49-F238E27FC236}">
                <a16:creationId xmlns:a16="http://schemas.microsoft.com/office/drawing/2014/main" id="{AD6416DA-D468-1E38-B8F8-86B122923A03}"/>
              </a:ext>
            </a:extLst>
          </p:cNvPr>
          <p:cNvSpPr>
            <a:spLocks noGrp="1"/>
          </p:cNvSpPr>
          <p:nvPr>
            <p:ph idx="1"/>
          </p:nvPr>
        </p:nvSpPr>
        <p:spPr>
          <a:xfrm>
            <a:off x="838200" y="1825625"/>
            <a:ext cx="5572539" cy="4351338"/>
          </a:xfrm>
        </p:spPr>
        <p:txBody>
          <a:bodyPr/>
          <a:lstStyle>
            <a:lvl1pPr>
              <a:defRPr>
                <a:latin typeface="Bahnschrift" panose="020B0502040204020203" pitchFamily="34" charset="0"/>
              </a:defRPr>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Tree>
    <p:extLst>
      <p:ext uri="{BB962C8B-B14F-4D97-AF65-F5344CB8AC3E}">
        <p14:creationId xmlns:p14="http://schemas.microsoft.com/office/powerpoint/2010/main" val="32504935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69343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200" y="1414130"/>
            <a:ext cx="9565894"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FE981D50-2213-A4FE-11F7-6AC77B7C341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4387853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8" y="244549"/>
            <a:ext cx="2668956" cy="595422"/>
          </a:xfrm>
          <a:solidFill>
            <a:srgbClr val="FFFF0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Sábado</a:t>
            </a:r>
            <a:endParaRPr lang="es-MX"/>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64771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58325" cy="659218"/>
          </a:xfrm>
          <a:solidFill>
            <a:srgbClr val="0070C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Domingo</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77157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2">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Lunes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5" name="Imagen 4">
            <a:extLst>
              <a:ext uri="{FF2B5EF4-FFF2-40B4-BE49-F238E27FC236}">
                <a16:creationId xmlns:a16="http://schemas.microsoft.com/office/drawing/2014/main" id="{09FD1E85-B9FB-9717-A420-2C2D1703BFD1}"/>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273193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6">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Martes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812325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7030A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Miércoles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11809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3A241B"/>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Jueves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102619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t="-10000" b="-23000"/>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BC164EA-CD03-CDE3-4C70-D65E5324CA21}"/>
              </a:ext>
            </a:extLst>
          </p:cNvPr>
          <p:cNvSpPr>
            <a:spLocks noGrp="1"/>
          </p:cNvSpPr>
          <p:nvPr>
            <p:ph type="title"/>
          </p:nvPr>
        </p:nvSpPr>
        <p:spPr>
          <a:xfrm>
            <a:off x="838200" y="365125"/>
            <a:ext cx="9585960" cy="1325563"/>
          </a:xfrm>
          <a:prstGeom prst="rect">
            <a:avLst/>
          </a:prstGeom>
        </p:spPr>
        <p:txBody>
          <a:bodyPr vert="horz" lIns="91440" tIns="45720" rIns="91440" bIns="45720" rtlCol="0" anchor="ctr">
            <a:normAutofit/>
          </a:bodyPr>
          <a:lstStyle/>
          <a:p>
            <a:r>
              <a:rPr lang="es-MX" dirty="0"/>
              <a:t>Haz clic para modificar el estilo de título del patrón</a:t>
            </a:r>
          </a:p>
        </p:txBody>
      </p:sp>
      <p:sp>
        <p:nvSpPr>
          <p:cNvPr id="3" name="Marcador de texto 2">
            <a:extLst>
              <a:ext uri="{FF2B5EF4-FFF2-40B4-BE49-F238E27FC236}">
                <a16:creationId xmlns:a16="http://schemas.microsoft.com/office/drawing/2014/main" id="{8402620B-FC92-FE96-84D6-7AD4549730FC}"/>
              </a:ext>
            </a:extLst>
          </p:cNvPr>
          <p:cNvSpPr>
            <a:spLocks noGrp="1"/>
          </p:cNvSpPr>
          <p:nvPr>
            <p:ph type="body" idx="1"/>
          </p:nvPr>
        </p:nvSpPr>
        <p:spPr>
          <a:xfrm>
            <a:off x="838200" y="1825625"/>
            <a:ext cx="9585960" cy="4351338"/>
          </a:xfrm>
          <a:prstGeom prst="rect">
            <a:avLst/>
          </a:prstGeom>
        </p:spPr>
        <p:txBody>
          <a:bodyPr vert="horz" lIns="91440" tIns="45720" rIns="91440" bIns="45720" rtlCol="0">
            <a:normAutofit/>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4" name="Marcador de fecha 3">
            <a:extLst>
              <a:ext uri="{FF2B5EF4-FFF2-40B4-BE49-F238E27FC236}">
                <a16:creationId xmlns:a16="http://schemas.microsoft.com/office/drawing/2014/main" id="{663A4EC4-8259-128D-5D4B-B1A5577ED1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6F4E8-F38C-42C9-9C2C-1B30C3AC1985}" type="datetimeFigureOut">
              <a:rPr lang="es-MX" smtClean="0"/>
              <a:t>10/03/2026</a:t>
            </a:fld>
            <a:endParaRPr lang="es-MX"/>
          </a:p>
        </p:txBody>
      </p:sp>
      <p:sp>
        <p:nvSpPr>
          <p:cNvPr id="5" name="Marcador de pie de página 4">
            <a:extLst>
              <a:ext uri="{FF2B5EF4-FFF2-40B4-BE49-F238E27FC236}">
                <a16:creationId xmlns:a16="http://schemas.microsoft.com/office/drawing/2014/main" id="{5D21FC23-2A34-1A69-6A1A-801839853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C286D127-1499-4104-59F8-5083101614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36436-985C-49E4-94E8-B6E0A34F10FA}" type="slidenum">
              <a:rPr lang="es-MX" smtClean="0"/>
              <a:t>‹Nº›</a:t>
            </a:fld>
            <a:endParaRPr lang="es-MX"/>
          </a:p>
        </p:txBody>
      </p:sp>
      <p:sp>
        <p:nvSpPr>
          <p:cNvPr id="7" name="Rectángulo 6">
            <a:extLst>
              <a:ext uri="{FF2B5EF4-FFF2-40B4-BE49-F238E27FC236}">
                <a16:creationId xmlns:a16="http://schemas.microsoft.com/office/drawing/2014/main" id="{959BBEF0-358E-CE31-EE2C-582F35EF3555}"/>
              </a:ext>
            </a:extLst>
          </p:cNvPr>
          <p:cNvSpPr/>
          <p:nvPr userDrawn="1"/>
        </p:nvSpPr>
        <p:spPr>
          <a:xfrm>
            <a:off x="10424160" y="-8878"/>
            <a:ext cx="1776390" cy="6866879"/>
          </a:xfrm>
          <a:prstGeom prst="rect">
            <a:avLst/>
          </a:prstGeom>
          <a:solidFill>
            <a:srgbClr val="B5B9D2"/>
          </a:solidFill>
          <a:ln>
            <a:solidFill>
              <a:srgbClr val="F6CB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8" name="Imagen 7">
            <a:extLst>
              <a:ext uri="{FF2B5EF4-FFF2-40B4-BE49-F238E27FC236}">
                <a16:creationId xmlns:a16="http://schemas.microsoft.com/office/drawing/2014/main" id="{899DCE16-765D-47CA-350B-0B147B595551}"/>
              </a:ext>
            </a:extLst>
          </p:cNvPr>
          <p:cNvPicPr>
            <a:picLocks noChangeAspect="1"/>
          </p:cNvPicPr>
          <p:nvPr userDrawn="1"/>
        </p:nvPicPr>
        <p:blipFill>
          <a:blip r:embed="rId14">
            <a:extLst>
              <a:ext uri="{BEBA8EAE-BF5A-486C-A8C5-ECC9F3942E4B}">
                <a14:imgProps xmlns:a14="http://schemas.microsoft.com/office/drawing/2010/main">
                  <a14:imgLayer r:embed="rId15">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084498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1" r:id="rId5"/>
    <p:sldLayoutId id="2147483662" r:id="rId6"/>
    <p:sldLayoutId id="2147483663" r:id="rId7"/>
    <p:sldLayoutId id="2147483664" r:id="rId8"/>
    <p:sldLayoutId id="2147483665" r:id="rId9"/>
    <p:sldLayoutId id="2147483667"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hemeOverride" Target="../theme/themeOverride1.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665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8A06159-10CE-6092-3C21-C54D76BF8895}"/>
              </a:ext>
            </a:extLst>
          </p:cNvPr>
          <p:cNvSpPr>
            <a:spLocks noGrp="1"/>
          </p:cNvSpPr>
          <p:nvPr>
            <p:ph type="title"/>
          </p:nvPr>
        </p:nvSpPr>
        <p:spPr/>
        <p:txBody>
          <a:bodyPr/>
          <a:lstStyle/>
          <a:p>
            <a:r>
              <a:rPr lang="es-MX" noProof="0" dirty="0"/>
              <a:t>PARA ESTUDIAR Y MEDITAR</a:t>
            </a:r>
          </a:p>
        </p:txBody>
      </p:sp>
      <p:sp>
        <p:nvSpPr>
          <p:cNvPr id="7" name="Marcador de contenido 6">
            <a:extLst>
              <a:ext uri="{FF2B5EF4-FFF2-40B4-BE49-F238E27FC236}">
                <a16:creationId xmlns:a16="http://schemas.microsoft.com/office/drawing/2014/main" id="{B5030CE1-1F6F-F1D9-6767-9BD33F1D3CBA}"/>
              </a:ext>
            </a:extLst>
          </p:cNvPr>
          <p:cNvSpPr>
            <a:spLocks noGrp="1"/>
          </p:cNvSpPr>
          <p:nvPr>
            <p:ph sz="half" idx="1"/>
          </p:nvPr>
        </p:nvSpPr>
        <p:spPr>
          <a:xfrm>
            <a:off x="761448" y="1404256"/>
            <a:ext cx="9642646" cy="5238281"/>
          </a:xfrm>
        </p:spPr>
        <p:txBody>
          <a:bodyPr wrap="square">
            <a:normAutofit/>
          </a:bodyPr>
          <a:lstStyle/>
          <a:p>
            <a:pPr marL="0" indent="0" algn="just">
              <a:lnSpc>
                <a:spcPts val="1600"/>
              </a:lnSpc>
              <a:buNone/>
            </a:pPr>
            <a:r>
              <a:rPr lang="es-MX" sz="2200" noProof="0" dirty="0">
                <a:latin typeface="Aptos Display" panose="020B0004020202020204" pitchFamily="34" charset="0"/>
              </a:rPr>
              <a:t>La lección de esta semana, </a:t>
            </a:r>
            <a:r>
              <a:rPr lang="es-MX" sz="2200" dirty="0">
                <a:latin typeface="Aptos Display" panose="020B0004020202020204" pitchFamily="34" charset="0"/>
              </a:rPr>
              <a:t>enfatiza dos temas principales: </a:t>
            </a:r>
            <a:r>
              <a:rPr lang="es-MX" sz="2200" b="1" dirty="0">
                <a:latin typeface="Aptos Display" panose="020B0004020202020204" pitchFamily="34" charset="0"/>
              </a:rPr>
              <a:t>1) El verdadero creyente es aquel que ha reemplazado una mentalidad terrenal por una mentalidad celestial; y 2) El verdadero creyente exhibe las características de una nueva vida en Cristo</a:t>
            </a:r>
            <a:r>
              <a:rPr lang="es-MX" sz="2200" dirty="0">
                <a:latin typeface="Aptos Display" panose="020B0004020202020204" pitchFamily="34" charset="0"/>
              </a:rPr>
              <a:t>.</a:t>
            </a:r>
          </a:p>
          <a:p>
            <a:pPr marL="0" indent="0" algn="just">
              <a:lnSpc>
                <a:spcPts val="1600"/>
              </a:lnSpc>
              <a:buNone/>
            </a:pPr>
            <a:r>
              <a:rPr lang="es-MX" sz="2200" dirty="0">
                <a:latin typeface="Aptos Display" panose="020B0004020202020204" pitchFamily="34" charset="0"/>
              </a:rPr>
              <a:t>La citación de varios himnos a lo largo de este libro no ha sido accidental. Pretende ilustrar el valor y la importancia de la buena música, la cual Pablo define más específicamente como «salmos e himnos y cánticos espirituales» y «cantando con gracia». La música es impactante. Basta con notar cómo establece el ambiente en las películas. La música se elige con bastante intención para generar emociones que van desde la alegría a la tristeza o del suspense al susto. Nos estamos engañando si pensamos que es neutral y no tiene efecto en nuestra condición espiritual. La música también perdura. La mayoría de las personas pueden recordar música que no han escuchado en décadas. La música edificante, con palabras inspiradoras, ha bendecido a los creyentes a lo largo de los siglos.</a:t>
            </a:r>
          </a:p>
          <a:p>
            <a:pPr marL="0" indent="0" algn="just">
              <a:lnSpc>
                <a:spcPts val="1600"/>
              </a:lnSpc>
              <a:buNone/>
            </a:pPr>
            <a:r>
              <a:rPr lang="es-MX" sz="2200" dirty="0">
                <a:latin typeface="Aptos Display" panose="020B0004020202020204" pitchFamily="34" charset="0"/>
              </a:rPr>
              <a:t>Investigaciones recientes también han estudiado los efectos de la música en la salud mental. La música clásica y tranquila puede reducir la ansiedad, optimizar la función cerebral, aumentar la relajación, ayudar con el dolor y mejorar la socialización. La Escritura, según un análisis, caracteriza la «música celestial» como «de tono suave, armoniosa, feliz, gozosa, rica, melodiosa, perfecta, apacible, la música más dulce, como el canto de los </a:t>
            </a:r>
            <a:r>
              <a:rPr lang="es-MX" sz="2200" dirty="0" err="1">
                <a:latin typeface="Aptos Display" panose="020B0004020202020204" pitchFamily="34" charset="0"/>
              </a:rPr>
              <a:t>pájaros».Podría</a:t>
            </a:r>
            <a:r>
              <a:rPr lang="es-MX" sz="2200" dirty="0">
                <a:latin typeface="Aptos Display" panose="020B0004020202020204" pitchFamily="34" charset="0"/>
              </a:rPr>
              <a:t> ser útil para nosotros considerar cómo la música que escuchamos regularmente se compara con esta descripción de la «música celestial»</a:t>
            </a:r>
          </a:p>
          <a:p>
            <a:pPr marL="0" indent="0" algn="just">
              <a:lnSpc>
                <a:spcPts val="1600"/>
              </a:lnSpc>
              <a:buNone/>
            </a:pPr>
            <a:endParaRPr lang="es-MX" sz="2200" dirty="0">
              <a:latin typeface="Aptos Display" panose="020B0004020202020204" pitchFamily="34" charset="0"/>
            </a:endParaRPr>
          </a:p>
          <a:p>
            <a:pPr marL="0" indent="0" algn="just">
              <a:lnSpc>
                <a:spcPts val="1600"/>
              </a:lnSpc>
              <a:buNone/>
            </a:pPr>
            <a:endParaRPr lang="es-MX" sz="2200" noProof="0" dirty="0">
              <a:latin typeface="Aptos Display" panose="020B0004020202020204" pitchFamily="34" charset="0"/>
            </a:endParaRPr>
          </a:p>
        </p:txBody>
      </p:sp>
    </p:spTree>
    <p:extLst>
      <p:ext uri="{BB962C8B-B14F-4D97-AF65-F5344CB8AC3E}">
        <p14:creationId xmlns:p14="http://schemas.microsoft.com/office/powerpoint/2010/main" val="318850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0E561-E43A-8C44-DE02-CDA39EEF3812}"/>
              </a:ext>
            </a:extLst>
          </p:cNvPr>
          <p:cNvSpPr>
            <a:spLocks noGrp="1"/>
          </p:cNvSpPr>
          <p:nvPr>
            <p:ph type="title"/>
          </p:nvPr>
        </p:nvSpPr>
        <p:spPr>
          <a:solidFill>
            <a:srgbClr val="725247"/>
          </a:solidFill>
        </p:spPr>
        <p:txBody>
          <a:bodyPr vert="horz" lIns="91440" tIns="45720" rIns="91440" bIns="45720" rtlCol="0">
            <a:normAutofit/>
          </a:bodyPr>
          <a:lstStyle/>
          <a:p>
            <a:pPr>
              <a:spcBef>
                <a:spcPts val="1000"/>
              </a:spcBef>
              <a:buFont typeface="Arial" panose="020B0604020202020204" pitchFamily="34" charset="0"/>
            </a:pPr>
            <a:r>
              <a:rPr lang="es-MX" sz="4400" b="1" noProof="0" dirty="0">
                <a:ea typeface="+mn-ea"/>
                <a:cs typeface="+mn-cs"/>
              </a:rPr>
              <a:t>Para Memorizar</a:t>
            </a:r>
          </a:p>
        </p:txBody>
      </p:sp>
      <p:sp>
        <p:nvSpPr>
          <p:cNvPr id="6" name="Marcador de contenido 5">
            <a:extLst>
              <a:ext uri="{FF2B5EF4-FFF2-40B4-BE49-F238E27FC236}">
                <a16:creationId xmlns:a16="http://schemas.microsoft.com/office/drawing/2014/main" id="{519F4388-C2D1-A570-D577-FF7AE43E02BE}"/>
              </a:ext>
            </a:extLst>
          </p:cNvPr>
          <p:cNvSpPr>
            <a:spLocks noGrp="1"/>
          </p:cNvSpPr>
          <p:nvPr>
            <p:ph idx="1"/>
          </p:nvPr>
        </p:nvSpPr>
        <p:spPr>
          <a:xfrm>
            <a:off x="464024" y="1825625"/>
            <a:ext cx="6373504" cy="4465846"/>
          </a:xfrm>
          <a:ln w="28575">
            <a:solidFill>
              <a:schemeClr val="tx1"/>
            </a:solidFill>
            <a:extLst>
              <a:ext uri="{C807C97D-BFC1-408E-A445-0C87EB9F89A2}">
                <ask:lineSketchStyleProps xmlns:ask="http://schemas.microsoft.com/office/drawing/2018/sketchyshapes">
                  <ask:type>
                    <ask:lineSketchNone/>
                  </ask:type>
                </ask:lineSketchStyleProps>
              </a:ext>
            </a:extLst>
          </a:ln>
          <a:effectLst>
            <a:softEdge rad="279400"/>
          </a:effectLst>
        </p:spPr>
        <p:txBody>
          <a:bodyPr wrap="square">
            <a:normAutofit/>
          </a:bodyPr>
          <a:lstStyle/>
          <a:p>
            <a:pPr marL="0" indent="0" algn="ctr">
              <a:buNone/>
            </a:pPr>
            <a:r>
              <a:rPr lang="es-MX" sz="4000" b="1" noProof="0" dirty="0">
                <a:latin typeface="ADLaM Display" panose="02010000000000000000" pitchFamily="2" charset="0"/>
                <a:ea typeface="ADLaM Display" panose="02010000000000000000" pitchFamily="2" charset="0"/>
                <a:cs typeface="ADLaM Display" panose="02010000000000000000" pitchFamily="2" charset="0"/>
              </a:rPr>
              <a:t>«</a:t>
            </a:r>
            <a:r>
              <a:rPr lang="es-MX" sz="4000" dirty="0">
                <a:latin typeface="ADLaM Display" panose="02010000000000000000" pitchFamily="2" charset="0"/>
                <a:ea typeface="ADLaM Display" panose="02010000000000000000" pitchFamily="2" charset="0"/>
                <a:cs typeface="ADLaM Display" panose="02010000000000000000" pitchFamily="2" charset="0"/>
              </a:rPr>
              <a:t>Y sobre todo, vístanse de amor, que es el vínculo de la perfección</a:t>
            </a:r>
            <a:r>
              <a:rPr lang="es-MX" sz="4000" b="1" noProof="0" dirty="0">
                <a:latin typeface="ADLaM Display" panose="02010000000000000000" pitchFamily="2" charset="0"/>
                <a:ea typeface="ADLaM Display" panose="02010000000000000000" pitchFamily="2" charset="0"/>
                <a:cs typeface="ADLaM Display" panose="02010000000000000000" pitchFamily="2" charset="0"/>
              </a:rPr>
              <a:t>»</a:t>
            </a:r>
          </a:p>
          <a:p>
            <a:pPr marL="0" indent="0" algn="ctr">
              <a:buNone/>
            </a:pPr>
            <a:r>
              <a:rPr lang="es-MX" sz="2600" b="1" noProof="0" dirty="0">
                <a:latin typeface="Arial Rounded MT Bold" panose="020F0704030504030204" pitchFamily="34" charset="0"/>
              </a:rPr>
              <a:t>(Colosenses 2: 14).</a:t>
            </a:r>
            <a:endParaRPr lang="es-MX" sz="2600" b="1" noProof="0" dirty="0"/>
          </a:p>
        </p:txBody>
      </p:sp>
      <p:sp>
        <p:nvSpPr>
          <p:cNvPr id="3" name="Rectángulo: esquinas redondeadas 2">
            <a:extLst>
              <a:ext uri="{FF2B5EF4-FFF2-40B4-BE49-F238E27FC236}">
                <a16:creationId xmlns:a16="http://schemas.microsoft.com/office/drawing/2014/main" id="{EF0BC2FB-53FE-CBAC-4370-418FA4B8FF43}"/>
              </a:ext>
            </a:extLst>
          </p:cNvPr>
          <p:cNvSpPr/>
          <p:nvPr/>
        </p:nvSpPr>
        <p:spPr>
          <a:xfrm>
            <a:off x="6673755" y="2702257"/>
            <a:ext cx="3971498" cy="2620370"/>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effectLst>
            <a:innerShdw blurRad="63500" dist="50800" dir="18900000">
              <a:prstClr val="black">
                <a:alpha val="50000"/>
              </a:prstClr>
            </a:innerShdw>
          </a:effectLst>
          <a:scene3d>
            <a:camera prst="isometricOffAxis2Lef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Tree>
    <p:extLst>
      <p:ext uri="{BB962C8B-B14F-4D97-AF65-F5344CB8AC3E}">
        <p14:creationId xmlns:p14="http://schemas.microsoft.com/office/powerpoint/2010/main" val="3125363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5E0DBFC-8D99-0EC1-8869-D2AE3223C0AA}"/>
              </a:ext>
            </a:extLst>
          </p:cNvPr>
          <p:cNvSpPr>
            <a:spLocks noGrp="1"/>
          </p:cNvSpPr>
          <p:nvPr>
            <p:ph type="title"/>
          </p:nvPr>
        </p:nvSpPr>
        <p:spPr>
          <a:xfrm>
            <a:off x="811305" y="365125"/>
            <a:ext cx="9565894" cy="772559"/>
          </a:xfrm>
          <a:solidFill>
            <a:srgbClr val="725247"/>
          </a:solidFill>
        </p:spPr>
        <p:txBody>
          <a:bodyPr/>
          <a:lstStyle/>
          <a:p>
            <a:r>
              <a:rPr lang="es-MX" noProof="0" dirty="0"/>
              <a:t>Enfoque del Estudio</a:t>
            </a:r>
          </a:p>
        </p:txBody>
      </p:sp>
      <p:sp>
        <p:nvSpPr>
          <p:cNvPr id="6" name="Marcador de contenido 5">
            <a:extLst>
              <a:ext uri="{FF2B5EF4-FFF2-40B4-BE49-F238E27FC236}">
                <a16:creationId xmlns:a16="http://schemas.microsoft.com/office/drawing/2014/main" id="{3BF1AEB9-94DB-8515-B032-A5A29DBFA153}"/>
              </a:ext>
            </a:extLst>
          </p:cNvPr>
          <p:cNvSpPr>
            <a:spLocks noGrp="1"/>
          </p:cNvSpPr>
          <p:nvPr>
            <p:ph sz="half" idx="4294967295"/>
          </p:nvPr>
        </p:nvSpPr>
        <p:spPr>
          <a:xfrm>
            <a:off x="3382299" y="1240222"/>
            <a:ext cx="7059842" cy="5617778"/>
          </a:xfrm>
        </p:spPr>
        <p:txBody>
          <a:bodyPr vert="horz" wrap="square" lIns="91440" tIns="45720" rIns="91440" bIns="45720" rtlCol="0">
            <a:normAutofit fontScale="92500"/>
          </a:bodyPr>
          <a:lstStyle/>
          <a:p>
            <a:pPr marL="0" indent="0" algn="just">
              <a:lnSpc>
                <a:spcPts val="1600"/>
              </a:lnSpc>
              <a:buNone/>
              <a:tabLst>
                <a:tab pos="534988" algn="l"/>
              </a:tabLst>
            </a:pPr>
            <a:r>
              <a:rPr lang="es-MX" sz="1800" noProof="0" dirty="0">
                <a:latin typeface="Aptos Display" panose="020B0004020202020204" pitchFamily="34" charset="0"/>
              </a:rPr>
              <a:t>Texto clave: </a:t>
            </a:r>
            <a:r>
              <a:rPr lang="es-MX" sz="1800" b="1" noProof="0" dirty="0">
                <a:latin typeface="Aptos Display" panose="020B0004020202020204" pitchFamily="34" charset="0"/>
              </a:rPr>
              <a:t>:</a:t>
            </a:r>
            <a:r>
              <a:rPr lang="es-MX" sz="1800" b="1" dirty="0"/>
              <a:t> Colosenses</a:t>
            </a:r>
            <a:r>
              <a:rPr lang="es-MX" sz="1800" dirty="0"/>
              <a:t> </a:t>
            </a:r>
            <a:r>
              <a:rPr lang="es-MX" sz="1800" b="1" dirty="0"/>
              <a:t>3:14, 17</a:t>
            </a:r>
            <a:r>
              <a:rPr lang="es-MX" sz="1800" b="1" noProof="0" dirty="0"/>
              <a:t> </a:t>
            </a:r>
            <a:r>
              <a:rPr lang="es-MX" sz="1800" noProof="0" dirty="0">
                <a:latin typeface="Aptos Display" panose="020B0004020202020204" pitchFamily="34" charset="0"/>
              </a:rPr>
              <a:t>Enfoque de Estudio: </a:t>
            </a:r>
            <a:r>
              <a:rPr lang="es-MX" sz="1800" b="1" dirty="0">
                <a:latin typeface="Aptos Display" panose="020B0004020202020204" pitchFamily="34" charset="0"/>
              </a:rPr>
              <a:t>Colosenses 3:1–17; Romanos 1:18; 6:1–7; Efesios 4:22–24; Deuteronomio 7:6–8; 1 Samuel 16:23.</a:t>
            </a:r>
            <a:r>
              <a:rPr lang="es-MX" sz="1800" b="1" noProof="0" dirty="0">
                <a:latin typeface="Aptos Display" panose="020B0004020202020204" pitchFamily="34" charset="0"/>
              </a:rPr>
              <a:t> </a:t>
            </a:r>
            <a:r>
              <a:rPr lang="es-MX" sz="1800" dirty="0">
                <a:latin typeface="Aptos Display" panose="020B0004020202020204" pitchFamily="34" charset="0"/>
              </a:rPr>
              <a:t>La lección de esta semana enfatiza dos temas principales</a:t>
            </a:r>
            <a:r>
              <a:rPr lang="es-MX" sz="1800" noProof="0" dirty="0">
                <a:latin typeface="Aptos Display" panose="020B0004020202020204" pitchFamily="34" charset="0"/>
              </a:rPr>
              <a:t>: </a:t>
            </a:r>
            <a:r>
              <a:rPr lang="es-MX" sz="1800" b="1" noProof="0" dirty="0">
                <a:latin typeface="Aptos Display" panose="020B0004020202020204" pitchFamily="34" charset="0"/>
              </a:rPr>
              <a:t>1) </a:t>
            </a:r>
            <a:r>
              <a:rPr lang="es-MX" sz="1800" b="1" dirty="0">
                <a:latin typeface="Aptos Display" panose="020B0004020202020204" pitchFamily="34" charset="0"/>
              </a:rPr>
              <a:t>El verdadero creyente es aquel que ha reemplazado una mentalidad terrenal por una mentalidad celestial; y 2) El verdadero creyente exhibe las características de una nueva vida en Cristo.</a:t>
            </a:r>
            <a:endParaRPr lang="es-MX" sz="1800" b="1" noProof="0" dirty="0">
              <a:latin typeface="Aptos Display" panose="020B0004020202020204" pitchFamily="34" charset="0"/>
            </a:endParaRPr>
          </a:p>
          <a:p>
            <a:pPr marL="0" indent="0" algn="just">
              <a:lnSpc>
                <a:spcPts val="1600"/>
              </a:lnSpc>
              <a:buNone/>
              <a:tabLst>
                <a:tab pos="534988" algn="l"/>
              </a:tabLst>
            </a:pPr>
            <a:r>
              <a:rPr lang="es-MX" sz="1800" dirty="0">
                <a:latin typeface="Aptos Display" panose="020B0004020202020204" pitchFamily="34" charset="0"/>
              </a:rPr>
              <a:t>En Colosenses 3:1–17, Pablo analiza las características de una vida cristiana auténtica. Enfatiza la unión de los creyentes con Cristo. Tal unión significa que el creyente comparte la vida, muerte, resurrección y glorificación de Jesús. Pablo profundiza en esta noción diciendo que Cristo es nuestra vida (Colosenses 3:4). Morimos con Él. Nuestra vida está escondida con Él en Dios (Colosenses 3:3). Resucitamos con Él (Colosenses 3:1). Así, debemos «buscar las cosas de arriba, donde está Cristo sentado a la diestra de Dios» (Colosenses 3:1), lo que implica que reinamos con Él (véase Romanos 5:17). </a:t>
            </a:r>
          </a:p>
          <a:p>
            <a:pPr marL="0" indent="0" algn="just">
              <a:lnSpc>
                <a:spcPts val="1600"/>
              </a:lnSpc>
              <a:buNone/>
              <a:tabLst>
                <a:tab pos="534988" algn="l"/>
              </a:tabLst>
            </a:pPr>
            <a:r>
              <a:rPr lang="es-MX" sz="1800" dirty="0">
                <a:latin typeface="Aptos Display" panose="020B0004020202020204" pitchFamily="34" charset="0"/>
              </a:rPr>
              <a:t>El tema de la «unión con Cristo» es un tema abordado en otras partes del Nuevo Testamento. De hecho, esta enseñanza proviene de Jesús (Juan 15:5). Pablo, al referirse a la profunda conexión del creyente con Cristo, usa la frase «en Cristo» (véase, por ejemplo, Romanos 6:11, 2 Corintios 5:17, entre muchos otros pasajes). Pablo también sugiere que la vida de un verdadero creyente es, en cierto sentido, una «repetición» de la misión de Jesús. Así, como seguidores de Jesús, debemos andar como Él anduvo (1 Juan 2:6). Nuestro viejo yo fue crucificado con Cristo (Romanos 6:6, Gálatas 2:20). Morimos con Él (Romanos 6:5) y fuimos sepultados con Él (Romanos 6:4, Colosenses 2:12). Resucitamos con Él (2 Corintios 4:14, Colosenses 3:1) y nos sentamos con Él en los lugares celestiales (Efesios 2:6).</a:t>
            </a:r>
          </a:p>
          <a:p>
            <a:pPr marL="0" indent="0" algn="just">
              <a:lnSpc>
                <a:spcPts val="1600"/>
              </a:lnSpc>
              <a:buNone/>
              <a:tabLst>
                <a:tab pos="534988" algn="l"/>
              </a:tabLst>
            </a:pPr>
            <a:endParaRPr lang="es-MX" sz="1800" noProof="0" dirty="0">
              <a:latin typeface="Aptos Display" panose="020B0004020202020204" pitchFamily="34" charset="0"/>
            </a:endParaRPr>
          </a:p>
        </p:txBody>
      </p:sp>
      <p:sp>
        <p:nvSpPr>
          <p:cNvPr id="2" name="Diagrama de flujo: retraso 1">
            <a:extLst>
              <a:ext uri="{FF2B5EF4-FFF2-40B4-BE49-F238E27FC236}">
                <a16:creationId xmlns:a16="http://schemas.microsoft.com/office/drawing/2014/main" id="{B31CFBF4-8ED8-9551-57EF-E297B67EED06}"/>
              </a:ext>
            </a:extLst>
          </p:cNvPr>
          <p:cNvSpPr/>
          <p:nvPr/>
        </p:nvSpPr>
        <p:spPr>
          <a:xfrm>
            <a:off x="0" y="2204488"/>
            <a:ext cx="3247697" cy="3572973"/>
          </a:xfrm>
          <a:prstGeom prst="flowChartDelay">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Tree>
    <p:extLst>
      <p:ext uri="{BB962C8B-B14F-4D97-AF65-F5344CB8AC3E}">
        <p14:creationId xmlns:p14="http://schemas.microsoft.com/office/powerpoint/2010/main" val="18648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8E7BAD8D-BC5A-CFA0-D665-5255A396E347}"/>
              </a:ext>
            </a:extLst>
          </p:cNvPr>
          <p:cNvSpPr>
            <a:spLocks noGrp="1"/>
          </p:cNvSpPr>
          <p:nvPr>
            <p:ph sz="half" idx="2"/>
          </p:nvPr>
        </p:nvSpPr>
        <p:spPr>
          <a:xfrm>
            <a:off x="3172639" y="1488385"/>
            <a:ext cx="7257022" cy="4534031"/>
          </a:xfrm>
          <a:effectLst>
            <a:softEdge rad="63500"/>
          </a:effectLst>
          <a:scene3d>
            <a:camera prst="orthographicFront"/>
            <a:lightRig rig="balanced" dir="t"/>
          </a:scene3d>
        </p:spPr>
        <p:txBody>
          <a:bodyPr wrap="square">
            <a:noAutofit/>
          </a:bodyPr>
          <a:lstStyle/>
          <a:p>
            <a:pPr marL="0" indent="0" algn="just">
              <a:lnSpc>
                <a:spcPts val="1300"/>
              </a:lnSpc>
              <a:spcBef>
                <a:spcPts val="0"/>
              </a:spcBef>
              <a:spcAft>
                <a:spcPts val="600"/>
              </a:spcAft>
              <a:buNone/>
              <a:tabLst>
                <a:tab pos="627063" algn="l"/>
              </a:tabLst>
            </a:pPr>
            <a:r>
              <a:rPr lang="es-MX" noProof="0" dirty="0">
                <a:latin typeface="Bw Modelica" panose="00000600000000000000" pitchFamily="50" charset="0"/>
              </a:rPr>
              <a:t>	</a:t>
            </a:r>
            <a:r>
              <a:rPr lang="es-MX" dirty="0" err="1">
                <a:latin typeface="Aptos Display" panose="020B0004020202020204" pitchFamily="34" charset="0"/>
              </a:rPr>
              <a:t>omenzando</a:t>
            </a:r>
            <a:r>
              <a:rPr lang="es-MX" dirty="0">
                <a:latin typeface="Aptos Display" panose="020B0004020202020204" pitchFamily="34" charset="0"/>
              </a:rPr>
              <a:t> con Colosenses 3:1-17, Pablo aplica lo que ha expuesto 	hasta ahora. Esta organización, donde la exposición teológica es 	seguida por la aplicación práctica, refleja el patrón en Filipenses 	(capítulos 1, 2 y 3, 4, respectivamente) y está presente en la mayoría 	de las epístolas de Pablo.1 Este pasaje se divide en tres secciones principales, cada una comenzando con «por tanto» o «por consiguiente», seguida de una palabra de mandato dirigida a toda la iglesia: 1. Buscad las cosas de arriba (versículos 1-4). 2. Haced morir lo terrenal en vosotros (versículos 5-11). 3. Como pueblo de Dios, vestíos de cualidades semejantes a Cristo (versículos 12-17).</a:t>
            </a:r>
          </a:p>
          <a:p>
            <a:pPr marL="0" indent="0" algn="just">
              <a:lnSpc>
                <a:spcPts val="1300"/>
              </a:lnSpc>
              <a:spcBef>
                <a:spcPts val="0"/>
              </a:spcBef>
              <a:spcAft>
                <a:spcPts val="600"/>
              </a:spcAft>
              <a:buNone/>
              <a:tabLst>
                <a:tab pos="627063" algn="l"/>
              </a:tabLst>
            </a:pPr>
            <a:r>
              <a:rPr lang="es-MX" dirty="0">
                <a:latin typeface="Aptos Display" panose="020B0004020202020204" pitchFamily="34" charset="0"/>
              </a:rPr>
              <a:t>Como es evidente, cada sección está estrechamente vinculada y se desprende de la anterior. Para vivir una vida «digna del Señor» (Colosenses 1:10), es necesario hacer morir las tendencias terrenales de nuestra naturaleza pecaminosa y revestirnos de la vestidura celestial de la justicia de Cristo, la cual no tiene «ni un solo hilo de invención humana».</a:t>
            </a:r>
            <a:endParaRPr lang="es-MX" noProof="0" dirty="0">
              <a:latin typeface="Aptos Display" panose="020B0004020202020204" pitchFamily="34" charset="0"/>
            </a:endParaRPr>
          </a:p>
          <a:p>
            <a:pPr marL="0" indent="0" algn="just">
              <a:lnSpc>
                <a:spcPts val="1300"/>
              </a:lnSpc>
              <a:spcBef>
                <a:spcPts val="600"/>
              </a:spcBef>
              <a:buNone/>
              <a:tabLst>
                <a:tab pos="714375" algn="l"/>
              </a:tabLst>
            </a:pPr>
            <a:r>
              <a:rPr lang="es-MX" b="1" dirty="0">
                <a:latin typeface="Aptos Display" panose="020B0004020202020204" pitchFamily="34" charset="0"/>
              </a:rPr>
              <a:t>La obra de justificación no puede ser realizada a menos que ejercitemos una fe implícita. Actuemos cada día bajo el poder todopoderoso de Dios que obra en nosotros. El fruto de la justificación es serenidad y seguridad eternas. Si hubiéramos ejercitado más fe en Dios y confiado menos en nuestras propias ideas y sabiduría, Dios habría manifestado su poder sobre los corazones humanos de una manera señalada. Por medio de la unión con él, por medio de la fe viviente, tenemos el privilegio de gozar de la virtud y la eficacia de mediación. En consecuencia, somos crucificados, muertos y resucitados con Cristo, para caminar en novedad de vida con él.» </a:t>
            </a:r>
            <a:r>
              <a:rPr lang="es-MX" i="1" dirty="0">
                <a:latin typeface="Aptos Display" panose="020B0004020202020204" pitchFamily="34" charset="0"/>
              </a:rPr>
              <a:t>(Alza tus ojos, 28 de noviembre, p. 344).</a:t>
            </a:r>
          </a:p>
          <a:p>
            <a:pPr marL="0" indent="0" algn="just">
              <a:lnSpc>
                <a:spcPts val="1300"/>
              </a:lnSpc>
              <a:spcBef>
                <a:spcPts val="600"/>
              </a:spcBef>
              <a:buNone/>
              <a:tabLst>
                <a:tab pos="714375" algn="l"/>
              </a:tabLst>
            </a:pPr>
            <a:endParaRPr lang="es-MX" i="1" dirty="0">
              <a:latin typeface="Aptos Display" panose="020B0004020202020204" pitchFamily="34" charset="0"/>
            </a:endParaRPr>
          </a:p>
          <a:p>
            <a:pPr marL="0" indent="0" algn="just">
              <a:lnSpc>
                <a:spcPts val="1300"/>
              </a:lnSpc>
              <a:spcBef>
                <a:spcPts val="600"/>
              </a:spcBef>
              <a:buNone/>
              <a:tabLst>
                <a:tab pos="714375" algn="l"/>
              </a:tabLst>
            </a:pPr>
            <a:endParaRPr lang="es-MX" i="1" dirty="0">
              <a:latin typeface="Aptos Display" panose="020B0004020202020204" pitchFamily="34" charset="0"/>
            </a:endParaRPr>
          </a:p>
          <a:p>
            <a:pPr marL="0" indent="0" algn="just">
              <a:lnSpc>
                <a:spcPts val="1300"/>
              </a:lnSpc>
              <a:spcBef>
                <a:spcPts val="600"/>
              </a:spcBef>
              <a:buNone/>
              <a:tabLst>
                <a:tab pos="714375" algn="l"/>
              </a:tabLst>
            </a:pPr>
            <a:endParaRPr lang="es-MX" i="1" dirty="0">
              <a:solidFill>
                <a:schemeClr val="bg1">
                  <a:lumMod val="95000"/>
                </a:schemeClr>
              </a:solidFill>
              <a:latin typeface="Aptos Display" panose="020B0004020202020204" pitchFamily="34" charset="0"/>
            </a:endParaRPr>
          </a:p>
          <a:p>
            <a:pPr marL="0" indent="0" algn="just">
              <a:lnSpc>
                <a:spcPts val="1300"/>
              </a:lnSpc>
              <a:spcBef>
                <a:spcPts val="600"/>
              </a:spcBef>
              <a:buNone/>
              <a:tabLst>
                <a:tab pos="714375" algn="l"/>
              </a:tabLst>
            </a:pPr>
            <a:endParaRPr lang="es-MX" i="1" noProof="0" dirty="0">
              <a:latin typeface="Bw Modelica" panose="00000600000000000000" pitchFamily="50" charset="0"/>
            </a:endParaRPr>
          </a:p>
        </p:txBody>
      </p:sp>
      <p:sp>
        <p:nvSpPr>
          <p:cNvPr id="2" name="Rectángulo 1">
            <a:extLst>
              <a:ext uri="{FF2B5EF4-FFF2-40B4-BE49-F238E27FC236}">
                <a16:creationId xmlns:a16="http://schemas.microsoft.com/office/drawing/2014/main" id="{D0A09385-F934-B49B-498E-D0BC730CE53F}"/>
              </a:ext>
            </a:extLst>
          </p:cNvPr>
          <p:cNvSpPr/>
          <p:nvPr/>
        </p:nvSpPr>
        <p:spPr>
          <a:xfrm>
            <a:off x="3109579" y="1195910"/>
            <a:ext cx="831802" cy="1241212"/>
          </a:xfrm>
          <a:prstGeom prst="rect">
            <a:avLst/>
          </a:prstGeom>
          <a:noFill/>
        </p:spPr>
        <p:txBody>
          <a:bodyPr wrap="square" lIns="91440" tIns="45720" rIns="91440" bIns="45720">
            <a:noAutofit/>
            <a:scene3d>
              <a:camera prst="orthographicFront"/>
              <a:lightRig rig="soft" dir="t">
                <a:rot lat="0" lon="0" rev="15600000"/>
              </a:lightRig>
            </a:scene3d>
            <a:sp3d extrusionH="57150" prstMaterial="softEdge">
              <a:bevelT w="25400" h="38100"/>
            </a:sp3d>
          </a:bodyPr>
          <a:lstStyle/>
          <a:p>
            <a:pPr algn="just"/>
            <a:r>
              <a:rPr lang="es-MX" sz="8100" b="1" dirty="0">
                <a:ln/>
                <a:solidFill>
                  <a:srgbClr val="00526B"/>
                </a:solidFill>
                <a:latin typeface="Aptos Display" panose="020B0004020202020204" pitchFamily="34" charset="0"/>
              </a:rPr>
              <a:t>C </a:t>
            </a:r>
            <a:endParaRPr lang="es-MX" sz="8100" b="1" cap="none" spc="0" noProof="0" dirty="0">
              <a:ln/>
              <a:solidFill>
                <a:srgbClr val="00526B"/>
              </a:solidFill>
              <a:effectLst/>
              <a:latin typeface="Aptos Display" panose="020B0004020202020204" pitchFamily="34" charset="0"/>
            </a:endParaRPr>
          </a:p>
        </p:txBody>
      </p:sp>
      <p:sp>
        <p:nvSpPr>
          <p:cNvPr id="24" name="Rectángulo 23">
            <a:extLst>
              <a:ext uri="{FF2B5EF4-FFF2-40B4-BE49-F238E27FC236}">
                <a16:creationId xmlns:a16="http://schemas.microsoft.com/office/drawing/2014/main" id="{A240F20F-2FEA-AE43-A41C-434E351EB6C2}"/>
              </a:ext>
            </a:extLst>
          </p:cNvPr>
          <p:cNvSpPr/>
          <p:nvPr/>
        </p:nvSpPr>
        <p:spPr>
          <a:xfrm>
            <a:off x="550845" y="141226"/>
            <a:ext cx="231024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5400" b="1" u="sng" cap="none" spc="0" noProof="0" dirty="0">
                <a:ln/>
                <a:solidFill>
                  <a:srgbClr val="4E4DA4"/>
                </a:solidFill>
                <a:effectLst>
                  <a:outerShdw blurRad="50800" dist="50800" dir="5400000" algn="ctr" rotWithShape="0">
                    <a:schemeClr val="bg1"/>
                  </a:outerShdw>
                </a:effectLst>
              </a:rPr>
              <a:t>Sábado</a:t>
            </a:r>
          </a:p>
        </p:txBody>
      </p:sp>
      <p:sp>
        <p:nvSpPr>
          <p:cNvPr id="25" name="Rectángulo 24">
            <a:extLst>
              <a:ext uri="{FF2B5EF4-FFF2-40B4-BE49-F238E27FC236}">
                <a16:creationId xmlns:a16="http://schemas.microsoft.com/office/drawing/2014/main" id="{8CE5F2C8-9123-7026-E3C0-C0B5A5A9D649}"/>
              </a:ext>
            </a:extLst>
          </p:cNvPr>
          <p:cNvSpPr/>
          <p:nvPr/>
        </p:nvSpPr>
        <p:spPr>
          <a:xfrm>
            <a:off x="3115488" y="165817"/>
            <a:ext cx="7257022" cy="830997"/>
          </a:xfrm>
          <a:prstGeom prst="rect">
            <a:avLst/>
          </a:prstGeom>
          <a:solidFill>
            <a:srgbClr val="725247"/>
          </a:solidFill>
          <a:effectLst>
            <a:softEdge rad="317500"/>
          </a:effectLst>
          <a:scene3d>
            <a:camera prst="orthographicFront"/>
            <a:lightRig rig="harsh" dir="t"/>
          </a:scene3d>
          <a:sp3d prstMaterial="dkEdge">
            <a:bevelT w="165100" prst="coolSlant"/>
            <a:bevelB w="152400" h="50800" prst="softRound"/>
          </a:sp3d>
        </p:spPr>
        <p:style>
          <a:lnRef idx="3">
            <a:schemeClr val="lt1"/>
          </a:lnRef>
          <a:fillRef idx="1">
            <a:schemeClr val="accent6"/>
          </a:fillRef>
          <a:effectRef idx="1">
            <a:schemeClr val="accent6"/>
          </a:effectRef>
          <a:fontRef idx="minor">
            <a:schemeClr val="lt1"/>
          </a:fontRef>
        </p:style>
        <p:txBody>
          <a:bodyPr wrap="square" lIns="91440" tIns="45720" rIns="91440" bIns="45720">
            <a:spAutoFit/>
            <a:sp3d extrusionH="57150" prstMaterial="matte">
              <a:bevelT w="63500" h="12700" prst="angle"/>
              <a:contourClr>
                <a:schemeClr val="bg1">
                  <a:lumMod val="65000"/>
                </a:schemeClr>
              </a:contourClr>
            </a:sp3d>
          </a:bodyPr>
          <a:lstStyle/>
          <a:p>
            <a:pPr algn="ctr"/>
            <a:r>
              <a:rPr lang="es-MX" sz="4800" b="1" cap="none" spc="0" noProof="0" dirty="0">
                <a:ln>
                  <a:solidFill>
                    <a:schemeClr val="tx1">
                      <a:lumMod val="95000"/>
                      <a:lumOff val="5000"/>
                    </a:schemeClr>
                  </a:solidFill>
                </a:ln>
                <a:solidFill>
                  <a:schemeClr val="bg1">
                    <a:lumMod val="95000"/>
                  </a:schemeClr>
                </a:solidFill>
                <a:effectLst>
                  <a:outerShdw blurRad="50800" dist="50800" dir="5400000" algn="ctr" rotWithShape="0">
                    <a:schemeClr val="bg1"/>
                  </a:outerShdw>
                </a:effectLst>
              </a:rPr>
              <a:t>Introducción a la Lección</a:t>
            </a:r>
          </a:p>
        </p:txBody>
      </p:sp>
      <p:sp>
        <p:nvSpPr>
          <p:cNvPr id="3" name="Diagrama de flujo: retraso 2">
            <a:extLst>
              <a:ext uri="{FF2B5EF4-FFF2-40B4-BE49-F238E27FC236}">
                <a16:creationId xmlns:a16="http://schemas.microsoft.com/office/drawing/2014/main" id="{ECC72CFC-2E7B-2BE9-F5F5-04E2E1182785}"/>
              </a:ext>
            </a:extLst>
          </p:cNvPr>
          <p:cNvSpPr/>
          <p:nvPr/>
        </p:nvSpPr>
        <p:spPr>
          <a:xfrm>
            <a:off x="57150" y="1662476"/>
            <a:ext cx="3115489" cy="3678128"/>
          </a:xfrm>
          <a:prstGeom prst="flowChartDelay">
            <a:avLst/>
          </a:prstGeom>
          <a:blipFill dpi="0" rotWithShape="1">
            <a:blip r:embed="rId2">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Tree>
    <p:extLst>
      <p:ext uri="{BB962C8B-B14F-4D97-AF65-F5344CB8AC3E}">
        <p14:creationId xmlns:p14="http://schemas.microsoft.com/office/powerpoint/2010/main" val="41797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additive="base">
                                        <p:cTn id="2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 calcmode="lin" valueType="num">
                                      <p:cBhvr additive="base">
                                        <p:cTn id="2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A847B68-02D3-9617-6027-73DD024F831A}"/>
              </a:ext>
            </a:extLst>
          </p:cNvPr>
          <p:cNvSpPr>
            <a:spLocks noGrp="1"/>
          </p:cNvSpPr>
          <p:nvPr>
            <p:ph type="title"/>
          </p:nvPr>
        </p:nvSpPr>
        <p:spPr>
          <a:xfrm>
            <a:off x="467360" y="22138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noProof="0" dirty="0">
                <a:ln/>
                <a:effectLst/>
                <a:latin typeface="+mn-lt"/>
                <a:ea typeface="+mn-ea"/>
                <a:cs typeface="+mn-cs"/>
              </a:rPr>
              <a:t>Domingo</a:t>
            </a:r>
          </a:p>
        </p:txBody>
      </p:sp>
      <p:sp>
        <p:nvSpPr>
          <p:cNvPr id="8" name="Marcador de contenido 7">
            <a:extLst>
              <a:ext uri="{FF2B5EF4-FFF2-40B4-BE49-F238E27FC236}">
                <a16:creationId xmlns:a16="http://schemas.microsoft.com/office/drawing/2014/main" id="{A1B76ABE-4F5A-3818-9448-543E7AE0ED38}"/>
              </a:ext>
            </a:extLst>
          </p:cNvPr>
          <p:cNvSpPr>
            <a:spLocks noGrp="1"/>
          </p:cNvSpPr>
          <p:nvPr>
            <p:ph sz="half" idx="2"/>
          </p:nvPr>
        </p:nvSpPr>
        <p:spPr>
          <a:xfrm>
            <a:off x="3100285" y="1662591"/>
            <a:ext cx="7371772" cy="4974021"/>
          </a:xfrm>
        </p:spPr>
        <p:txBody>
          <a:bodyPr vert="horz" wrap="square" lIns="91440" tIns="45720" rIns="91440" bIns="45720" rtlCol="0">
            <a:normAutofit fontScale="92500"/>
          </a:bodyPr>
          <a:lstStyle/>
          <a:p>
            <a:pPr marL="0" indent="0" algn="just">
              <a:lnSpc>
                <a:spcPts val="1500"/>
              </a:lnSpc>
              <a:spcBef>
                <a:spcPts val="0"/>
              </a:spcBef>
              <a:spcAft>
                <a:spcPts val="600"/>
              </a:spcAft>
              <a:buNone/>
            </a:pPr>
            <a:r>
              <a:rPr lang="es-MX" dirty="0">
                <a:latin typeface="Aptos Display" panose="020B0004020202020204" pitchFamily="34" charset="0"/>
              </a:rPr>
              <a:t>Esta primera sección (Colosenses 3:1-4) se conecta con la anterior (Colosenses 2:20-23) y resume concisamente el tema de toda la epístola. Ambas secciones comienzan con una declaración condicional que, en griego, asume que la condición declarada es un hecho consumado. Se pueden traducir: «Puesto que moristeis con Cristo» (Colosenses 2:20, NVI) y «Puesto que habéis resucitado con Cristo, buscad las cosas de arriba» (Colosenses 3:1, traducción del autor). Juntas, señalan el significado simbólico del bautismo como una muerte al pecado y una resurrección a una nueva vida, lo cual fue descrito en Colosenses 2:11-15. Como ese pasaje vívidamente retrata, cuando entregamos nuestras vidas a Jesús y lo aceptamos como nuestro Salvador, nuestros pecados son sepultados bajo las aguas del bautismo, y somos resucitados con Cristo para vivir de aquí en adelante una nueva vida en unión con Él. Tal cambio nunca puede ser fabricado, lo cual era el punto de Pablo al oponerse a las falsas enseñanzas descritas en Colosenses 2. Es solo a través de la maravillosa gracia de Dios —«gracia que perdonará y limpiará por dentro».</a:t>
            </a:r>
          </a:p>
          <a:p>
            <a:pPr marL="0" indent="0" algn="just">
              <a:lnSpc>
                <a:spcPts val="15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Debemos manifestar a Aquel que nos ha llamado de las tinieblas a su luz admirable. Es mediante la fe viva como podemos descansar en esa luz. Es mediante la fe viva como cada día podemos regocijarnos en esa luz. No debemos hablar de nuestras dudas y pruebas, porque se hacen más grandes cada vez que hablamos de ellas. Cada vez que hablamos de ellas, Satanás gana la victoria; pero cuando decimos: «Encomendaré el cuidado de mi alma a él, como a un testigo fiel», testificamos entonces de que nos hemos entregado a Cristo sin ninguna reserva, y entonces Dios nos concede luz, y nos regocijamos en él.</a:t>
            </a:r>
            <a:r>
              <a:rPr lang="es-MX" b="1" noProof="0" dirty="0">
                <a:latin typeface="Aptos Display" panose="020B0004020202020204" pitchFamily="34" charset="0"/>
              </a:rPr>
              <a:t>» </a:t>
            </a:r>
            <a:r>
              <a:rPr lang="es-MX" i="1" dirty="0">
                <a:latin typeface="Aptos Display" panose="020B0004020202020204" pitchFamily="34" charset="0"/>
              </a:rPr>
              <a:t>(A fin de conocerle, 22 de julio, p. 210).).</a:t>
            </a:r>
            <a:endParaRPr lang="es-MX" i="1" noProof="0" dirty="0">
              <a:latin typeface="Aptos Display" panose="020B0004020202020204" pitchFamily="34" charset="0"/>
            </a:endParaRPr>
          </a:p>
        </p:txBody>
      </p:sp>
      <p:sp>
        <p:nvSpPr>
          <p:cNvPr id="3" name="CuadroTexto 2">
            <a:extLst>
              <a:ext uri="{FF2B5EF4-FFF2-40B4-BE49-F238E27FC236}">
                <a16:creationId xmlns:a16="http://schemas.microsoft.com/office/drawing/2014/main" id="{9C843493-6D59-555A-AF77-0A60D65147F1}"/>
              </a:ext>
            </a:extLst>
          </p:cNvPr>
          <p:cNvSpPr txBox="1"/>
          <p:nvPr/>
        </p:nvSpPr>
        <p:spPr>
          <a:xfrm>
            <a:off x="3267244" y="218958"/>
            <a:ext cx="6624918" cy="658800"/>
          </a:xfrm>
          <a:prstGeom prst="rect">
            <a:avLst/>
          </a:prstGeom>
          <a:solidFill>
            <a:srgbClr val="036EB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noProof="0" dirty="0">
                <a:solidFill>
                  <a:schemeClr val="bg1">
                    <a:lumMod val="95000"/>
                  </a:schemeClr>
                </a:solidFill>
                <a:latin typeface="Amasis MT Pro Black" panose="02040A04050005020304" pitchFamily="18" charset="0"/>
              </a:rPr>
              <a:t>MENTALIDAD CELESTIAL</a:t>
            </a:r>
          </a:p>
        </p:txBody>
      </p:sp>
      <p:sp>
        <p:nvSpPr>
          <p:cNvPr id="2" name="Marcador de texto 14">
            <a:extLst>
              <a:ext uri="{FF2B5EF4-FFF2-40B4-BE49-F238E27FC236}">
                <a16:creationId xmlns:a16="http://schemas.microsoft.com/office/drawing/2014/main" id="{95E88C88-C4EA-0DC9-A72D-7FB73AB77910}"/>
              </a:ext>
            </a:extLst>
          </p:cNvPr>
          <p:cNvSpPr txBox="1">
            <a:spLocks/>
          </p:cNvSpPr>
          <p:nvPr/>
        </p:nvSpPr>
        <p:spPr>
          <a:xfrm>
            <a:off x="291325" y="915562"/>
            <a:ext cx="10092896" cy="937119"/>
          </a:xfrm>
          <a:prstGeom prst="rect">
            <a:avLst/>
          </a:prstGeom>
          <a:noFill/>
        </p:spPr>
        <p:txBody>
          <a:bodyPr vert="horz" wrap="square" lIns="91440" tIns="45720" rIns="91440" bIns="45720" rtlCol="0" anchor="t">
            <a:normAutofit/>
          </a:bodyPr>
          <a:lstStyle>
            <a:lvl1pPr indent="0" algn="just">
              <a:lnSpc>
                <a:spcPts val="1600"/>
              </a:lnSpc>
              <a:spcBef>
                <a:spcPts val="0"/>
              </a:spcBef>
              <a:buFont typeface="Arial" panose="020B0604020202020204" pitchFamily="34" charset="0"/>
              <a:buNone/>
              <a:defRPr b="1">
                <a:latin typeface="Aptos Display" panose="020B0004020202020204" pitchFamily="34" charset="0"/>
              </a:defRPr>
            </a:lvl1pPr>
            <a:lvl2pPr indent="0">
              <a:lnSpc>
                <a:spcPct val="90000"/>
              </a:lnSpc>
              <a:spcBef>
                <a:spcPts val="500"/>
              </a:spcBef>
              <a:buFont typeface="Arial" panose="020B0604020202020204" pitchFamily="34" charset="0"/>
              <a:buNone/>
              <a:defRPr sz="2000" b="1">
                <a:latin typeface="Bahnschrift" panose="020B0502040204020203" pitchFamily="34" charset="0"/>
              </a:defRPr>
            </a:lvl2pPr>
            <a:lvl3pPr indent="0">
              <a:lnSpc>
                <a:spcPct val="90000"/>
              </a:lnSpc>
              <a:spcBef>
                <a:spcPts val="500"/>
              </a:spcBef>
              <a:buFont typeface="Arial" panose="020B0604020202020204" pitchFamily="34" charset="0"/>
              <a:buNone/>
              <a:defRPr b="1">
                <a:latin typeface="Bahnschrift" panose="020B0502040204020203" pitchFamily="34" charset="0"/>
              </a:defRPr>
            </a:lvl3pPr>
            <a:lvl4pPr indent="0">
              <a:lnSpc>
                <a:spcPct val="90000"/>
              </a:lnSpc>
              <a:spcBef>
                <a:spcPts val="500"/>
              </a:spcBef>
              <a:buFont typeface="Arial" panose="020B0604020202020204" pitchFamily="34" charset="0"/>
              <a:buNone/>
              <a:defRPr sz="1600" b="1">
                <a:latin typeface="Bahnschrift" panose="020B0502040204020203" pitchFamily="34" charset="0"/>
              </a:defRPr>
            </a:lvl4pPr>
            <a:lvl5pPr indent="0">
              <a:lnSpc>
                <a:spcPct val="90000"/>
              </a:lnSpc>
              <a:spcBef>
                <a:spcPts val="500"/>
              </a:spcBef>
              <a:buFont typeface="Arial" panose="020B0604020202020204" pitchFamily="34" charset="0"/>
              <a:buNone/>
              <a:defRPr sz="1600" b="1">
                <a:latin typeface="Bahnschrift" panose="020B0502040204020203" pitchFamily="34" charset="0"/>
              </a:defRPr>
            </a:lvl5pPr>
            <a:lvl6pPr indent="0">
              <a:lnSpc>
                <a:spcPct val="90000"/>
              </a:lnSpc>
              <a:spcBef>
                <a:spcPts val="500"/>
              </a:spcBef>
              <a:buFont typeface="Arial" panose="020B0604020202020204" pitchFamily="34" charset="0"/>
              <a:buNone/>
              <a:defRPr sz="1600" b="1"/>
            </a:lvl6pPr>
            <a:lvl7pPr indent="0">
              <a:lnSpc>
                <a:spcPct val="90000"/>
              </a:lnSpc>
              <a:spcBef>
                <a:spcPts val="500"/>
              </a:spcBef>
              <a:buFont typeface="Arial" panose="020B0604020202020204" pitchFamily="34" charset="0"/>
              <a:buNone/>
              <a:defRPr sz="1600" b="1"/>
            </a:lvl7pPr>
            <a:lvl8pPr indent="0">
              <a:lnSpc>
                <a:spcPct val="90000"/>
              </a:lnSpc>
              <a:spcBef>
                <a:spcPts val="500"/>
              </a:spcBef>
              <a:buFont typeface="Arial" panose="020B0604020202020204" pitchFamily="34" charset="0"/>
              <a:buNone/>
              <a:defRPr sz="1600" b="1"/>
            </a:lvl8pPr>
            <a:lvl9pPr indent="0">
              <a:lnSpc>
                <a:spcPct val="90000"/>
              </a:lnSpc>
              <a:spcBef>
                <a:spcPts val="500"/>
              </a:spcBef>
              <a:buFont typeface="Arial" panose="020B0604020202020204" pitchFamily="34" charset="0"/>
              <a:buNone/>
              <a:defRPr sz="1600" b="1"/>
            </a:lvl9pPr>
          </a:lstStyle>
          <a:p>
            <a:pPr>
              <a:lnSpc>
                <a:spcPts val="1400"/>
              </a:lnSpc>
            </a:pPr>
            <a:r>
              <a:rPr lang="es-MX" noProof="0" dirty="0"/>
              <a:t>«</a:t>
            </a:r>
            <a:r>
              <a:rPr lang="es-MX" dirty="0"/>
              <a:t>Poned la mira en las cosas de arriba, no en las de la tierra.» (Colosenses 2:5)</a:t>
            </a:r>
          </a:p>
          <a:p>
            <a:pPr>
              <a:lnSpc>
                <a:spcPts val="1400"/>
              </a:lnSpc>
            </a:pPr>
            <a:r>
              <a:rPr lang="es-MX" dirty="0"/>
              <a:t>Lee Colosenses 3:1-4. ¿Qué condición es necesaria para tener una mentalidad celestial?</a:t>
            </a:r>
          </a:p>
          <a:p>
            <a:pPr>
              <a:lnSpc>
                <a:spcPts val="1400"/>
              </a:lnSpc>
            </a:pPr>
            <a:r>
              <a:rPr lang="es-MX" noProof="0" dirty="0"/>
              <a:t>R</a:t>
            </a:r>
            <a:r>
              <a:rPr lang="es-MX" noProof="0" dirty="0">
                <a:solidFill>
                  <a:srgbClr val="0070C0"/>
                </a:solidFill>
              </a:rPr>
              <a:t>. Resucitar en Cristo por medio del Bautismos y morir al viejo hombre escondiendo nuestra vida en Cristo en Dios, para que se manifestemos en el en gloria.</a:t>
            </a:r>
          </a:p>
        </p:txBody>
      </p:sp>
      <p:sp>
        <p:nvSpPr>
          <p:cNvPr id="7" name="Rectángulo: esquinas redondeadas 6">
            <a:extLst>
              <a:ext uri="{FF2B5EF4-FFF2-40B4-BE49-F238E27FC236}">
                <a16:creationId xmlns:a16="http://schemas.microsoft.com/office/drawing/2014/main" id="{5EF9DE09-0BF3-A44A-DD62-CF541FF2C699}"/>
              </a:ext>
            </a:extLst>
          </p:cNvPr>
          <p:cNvSpPr/>
          <p:nvPr/>
        </p:nvSpPr>
        <p:spPr>
          <a:xfrm>
            <a:off x="218335" y="1921217"/>
            <a:ext cx="2954940" cy="3134257"/>
          </a:xfrm>
          <a:prstGeom prst="roundRect">
            <a:avLst>
              <a:gd name="adj" fmla="val 38512"/>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4" name="CuadroTexto 3">
            <a:extLst>
              <a:ext uri="{FF2B5EF4-FFF2-40B4-BE49-F238E27FC236}">
                <a16:creationId xmlns:a16="http://schemas.microsoft.com/office/drawing/2014/main" id="{7DF06888-23B9-F1DA-BA85-8703A04A89A4}"/>
              </a:ext>
            </a:extLst>
          </p:cNvPr>
          <p:cNvSpPr txBox="1"/>
          <p:nvPr/>
        </p:nvSpPr>
        <p:spPr>
          <a:xfrm>
            <a:off x="131463" y="6428892"/>
            <a:ext cx="10170784" cy="470450"/>
          </a:xfrm>
          <a:prstGeom prst="rect">
            <a:avLst/>
          </a:prstGeom>
          <a:noFill/>
        </p:spPr>
        <p:txBody>
          <a:bodyPr wrap="square" rtlCol="0">
            <a:spAutoFit/>
          </a:bodyPr>
          <a:lstStyle/>
          <a:p>
            <a:pPr algn="just">
              <a:lnSpc>
                <a:spcPts val="1400"/>
              </a:lnSpc>
            </a:pPr>
            <a:r>
              <a:rPr lang="es-MX" b="1" noProof="0" dirty="0"/>
              <a:t>Reflexionemos:</a:t>
            </a:r>
            <a:r>
              <a:rPr lang="es-MX" noProof="0" dirty="0"/>
              <a:t> </a:t>
            </a:r>
            <a:r>
              <a:rPr lang="es-MX" b="1" dirty="0">
                <a:solidFill>
                  <a:srgbClr val="C00000"/>
                </a:solidFill>
                <a:latin typeface="Aptos Display" panose="020B0004020202020204" pitchFamily="34" charset="0"/>
              </a:rPr>
              <a:t>¿Dónde están normalmente tus pensamientos: arriba o abajo? Si están abajo, ¿cómo puedes cambiar su ubicación?</a:t>
            </a:r>
            <a:endParaRPr lang="es-MX"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59452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2" grpId="0" uiExpand="1" build="p"/>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444F1356-8449-E24A-109E-EBC13E04F5F3}"/>
              </a:ext>
            </a:extLst>
          </p:cNvPr>
          <p:cNvSpPr>
            <a:spLocks noGrp="1"/>
          </p:cNvSpPr>
          <p:nvPr>
            <p:ph type="title"/>
          </p:nvPr>
        </p:nvSpPr>
        <p:spPr>
          <a:xfrm>
            <a:off x="463867" y="180753"/>
            <a:ext cx="2653200" cy="659218"/>
          </a:xfrm>
          <a:effectLst>
            <a:outerShdw blurRad="44450" dist="27940" dir="5400000" algn="ctr">
              <a:schemeClr val="tx1">
                <a:lumMod val="50000"/>
                <a:lumOff val="50000"/>
                <a:alpha val="32000"/>
              </a:schemeClr>
            </a:outerShdw>
          </a:effectLst>
          <a:scene3d>
            <a:camera prst="perspectiveLeft"/>
            <a:lightRig rig="brightRoom" dir="t"/>
          </a:scene3d>
          <a:sp3d>
            <a:bevelT w="190500" h="38100"/>
          </a:sp3d>
        </p:spPr>
        <p:txBody>
          <a:bodyPr>
            <a:noAutofit/>
            <a:sp3d extrusionH="88900" prstMaterial="dkEdge">
              <a:bevelB w="38100" h="38100"/>
            </a:sp3d>
          </a:bodyPr>
          <a:lstStyle/>
          <a:p>
            <a:pPr algn="ctr"/>
            <a:r>
              <a:rPr lang="es-MX" sz="5400" b="1" u="sng" noProof="0" dirty="0">
                <a:ln/>
                <a:effectLst>
                  <a:outerShdw blurRad="50800" dist="38100" dir="1200000" algn="l" rotWithShape="0">
                    <a:schemeClr val="bg1">
                      <a:lumMod val="65000"/>
                      <a:alpha val="83000"/>
                    </a:schemeClr>
                  </a:outerShdw>
                </a:effectLst>
                <a:latin typeface="+mn-lt"/>
                <a:ea typeface="+mn-ea"/>
                <a:cs typeface="+mn-cs"/>
              </a:rPr>
              <a:t>Lunes</a:t>
            </a:r>
          </a:p>
        </p:txBody>
      </p:sp>
      <p:sp>
        <p:nvSpPr>
          <p:cNvPr id="15" name="Marcador de texto 14">
            <a:extLst>
              <a:ext uri="{FF2B5EF4-FFF2-40B4-BE49-F238E27FC236}">
                <a16:creationId xmlns:a16="http://schemas.microsoft.com/office/drawing/2014/main" id="{273AE9CE-BF4C-446E-C3D7-36DFCFE1EE19}"/>
              </a:ext>
            </a:extLst>
          </p:cNvPr>
          <p:cNvSpPr>
            <a:spLocks noGrp="1"/>
          </p:cNvSpPr>
          <p:nvPr>
            <p:ph type="body" idx="1"/>
          </p:nvPr>
        </p:nvSpPr>
        <p:spPr>
          <a:xfrm>
            <a:off x="204395" y="851913"/>
            <a:ext cx="10170784" cy="1365770"/>
          </a:xfrm>
          <a:noFill/>
        </p:spPr>
        <p:txBody>
          <a:bodyPr vert="horz" wrap="square" lIns="91440" tIns="45720" rIns="91440" bIns="45720" rtlCol="0" anchor="t">
            <a:normAutofit/>
          </a:bodyPr>
          <a:lstStyle/>
          <a:p>
            <a:pPr>
              <a:lnSpc>
                <a:spcPts val="1400"/>
              </a:lnSpc>
            </a:pPr>
            <a:r>
              <a:rPr lang="es-MX" dirty="0">
                <a:latin typeface="Aptos Display" panose="020B0004020202020204" pitchFamily="34" charset="0"/>
              </a:rPr>
              <a:t>«Haced morir, pues, lo terrenal en vosotros: fornicación, impureza, pasiones desordenadas, malos deseos y avaricia, que es idolatría;</a:t>
            </a:r>
            <a:r>
              <a:rPr lang="es-MX" noProof="0" dirty="0">
                <a:latin typeface="Aptos Display" panose="020B0004020202020204" pitchFamily="34" charset="0"/>
              </a:rPr>
              <a:t>». (Colosenses 3: 5)</a:t>
            </a:r>
          </a:p>
          <a:p>
            <a:pPr>
              <a:lnSpc>
                <a:spcPts val="1400"/>
              </a:lnSpc>
            </a:pPr>
            <a:r>
              <a:rPr lang="es-MX" dirty="0">
                <a:latin typeface="Aptos Display" panose="020B0004020202020204" pitchFamily="34" charset="0"/>
              </a:rPr>
              <a:t>Lee Colosenses 3:5, 6 (ver también Rom. 6:1-7). ¿Cómo experimentamos lo que significa estar muertos al yo y a lo terrenal y vivos para “las cosas de arriba” (Col. 3:1)?</a:t>
            </a:r>
            <a:endParaRPr lang="es-MX" noProof="0" dirty="0">
              <a:latin typeface="Aptos Display" panose="020B0004020202020204" pitchFamily="34" charset="0"/>
            </a:endParaRPr>
          </a:p>
          <a:p>
            <a:pPr>
              <a:lnSpc>
                <a:spcPts val="1400"/>
              </a:lnSpc>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dirty="0">
                <a:solidFill>
                  <a:srgbClr val="0070C0"/>
                </a:solidFill>
                <a:latin typeface="Aptos Display" panose="020B0004020202020204" pitchFamily="34" charset="0"/>
              </a:rPr>
              <a:t>Aunque por medio del bautismo matamos al hombre pecador, necesitamos acabar con las tentaciones de nuestro cuerpo. Al resucitar  con Cristo, debemos buscar las cosas de arriba, donde esta Cristo, solo así podemos dar muerte a las cosas terrenales.</a:t>
            </a:r>
            <a:endParaRPr lang="es-MX" sz="2000" noProof="0" dirty="0">
              <a:latin typeface="Aptos Display" panose="020B0004020202020204" pitchFamily="34" charset="0"/>
            </a:endParaRPr>
          </a:p>
        </p:txBody>
      </p:sp>
      <p:sp>
        <p:nvSpPr>
          <p:cNvPr id="16" name="Marcador de contenido 15">
            <a:extLst>
              <a:ext uri="{FF2B5EF4-FFF2-40B4-BE49-F238E27FC236}">
                <a16:creationId xmlns:a16="http://schemas.microsoft.com/office/drawing/2014/main" id="{45767219-B16D-A207-C6B6-4C961D37CDAA}"/>
              </a:ext>
            </a:extLst>
          </p:cNvPr>
          <p:cNvSpPr>
            <a:spLocks noGrp="1"/>
          </p:cNvSpPr>
          <p:nvPr>
            <p:ph sz="half" idx="2"/>
          </p:nvPr>
        </p:nvSpPr>
        <p:spPr>
          <a:xfrm>
            <a:off x="2837909" y="2125717"/>
            <a:ext cx="7537270" cy="4422227"/>
          </a:xfrm>
        </p:spPr>
        <p:txBody>
          <a:bodyPr vert="horz" lIns="91440" tIns="45720" rIns="91440" bIns="45720" rtlCol="0">
            <a:normAutofit/>
          </a:bodyPr>
          <a:lstStyle/>
          <a:p>
            <a:pPr marL="0" indent="0" algn="just">
              <a:lnSpc>
                <a:spcPts val="1400"/>
              </a:lnSpc>
              <a:spcBef>
                <a:spcPts val="0"/>
              </a:spcBef>
              <a:spcAft>
                <a:spcPts val="600"/>
              </a:spcAft>
              <a:buNone/>
            </a:pPr>
            <a:r>
              <a:rPr lang="es-MX" dirty="0">
                <a:latin typeface="Aptos Display" panose="020B0004020202020204" pitchFamily="34" charset="0"/>
              </a:rPr>
              <a:t>Puesto que todo esto es verdad, puesto que hemos sido resucitados con Cristo y apareceremos con Él en gloria, lo terrenal en nosotros debe morir. Jesús no hará ese trabajo por nosotros. Nos corresponde a nosotros, mediante su gracia y poder, hacerlo morir. Después de haber muerto al pecado por la fe en el sacrificio de Cristo, continuar participando en conducta pecaminosa es una elección (Colosenses 3:5-17; Romanos 6:5-23; Gálatas 2:20). «Cuando el deseo ha concebido, da a luz el pecado» (Santiago 1:15), pero no antes. Afortunadamente, «No está en el poder de la tierra o del infierno obligar a nadie a pecar. La voluntad debe consentir, el corazón debe ceder, o la pasión no puede dominar la razón, ni la iniquidad triunfar sobre la justicia».</a:t>
            </a:r>
            <a:endParaRPr lang="es-MX" noProof="0" dirty="0">
              <a:latin typeface="Aptos Display" panose="020B0004020202020204" pitchFamily="34" charset="0"/>
            </a:endParaRPr>
          </a:p>
          <a:p>
            <a:pPr marL="0" indent="0" algn="just">
              <a:lnSpc>
                <a:spcPts val="14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Alabado sea el Señor porque tenemos un Sumo Sacerdote misericordioso y tierno que es sensible a nuestras flaquezas. No esperamos descansar aquí. No, no. El camino hacia el cielo es un camino en el que debemos cargar la cruz; es una senda recta y angosta, pero avanzaremos con gozo sabiendo que el Rey de gloria la transitó antes que nosotros… Mi alma clama por el Dios vivo. Mi ser entero anhela al Señor. ¡Oh, si tan solo pudiera reflejar más perfectamente su imagen amorosa! ¡Oh, si pudiera consagrarme completamente a él! ¡Oh, cuán difícil le es morir al querido yo! Podemos regocijarnos en un Salvador completo; uno que nos salva de todo pecado. Debiéramos decirle a Dios diariamente: «Ya no vivo yo, mas vive Cristo en mí para obrar tanto el querer como el hacer su buena voluntad». A Dios sea la gloria. Sé que mi vida está escondida con Cristo en Dios.»</a:t>
            </a:r>
            <a:r>
              <a:rPr lang="es-MX" dirty="0">
                <a:latin typeface="Aptos Display" panose="020B0004020202020204" pitchFamily="34" charset="0"/>
              </a:rPr>
              <a:t> </a:t>
            </a:r>
            <a:r>
              <a:rPr lang="es-MX" i="1" dirty="0">
                <a:latin typeface="Aptos Display" panose="020B0004020202020204" pitchFamily="34" charset="0"/>
              </a:rPr>
              <a:t>(Reflejemos a Jesús, 2 de diciembre, p. 342).</a:t>
            </a:r>
          </a:p>
          <a:p>
            <a:pPr marL="0" indent="0" algn="just">
              <a:lnSpc>
                <a:spcPts val="1400"/>
              </a:lnSpc>
              <a:spcBef>
                <a:spcPts val="0"/>
              </a:spcBef>
              <a:spcAft>
                <a:spcPts val="600"/>
              </a:spcAft>
              <a:buNone/>
            </a:pPr>
            <a:endParaRPr lang="es-MX" i="1" dirty="0">
              <a:latin typeface="Aptos Display" panose="020B0004020202020204" pitchFamily="34" charset="0"/>
            </a:endParaRPr>
          </a:p>
          <a:p>
            <a:pPr marL="0" indent="0" algn="just">
              <a:lnSpc>
                <a:spcPts val="1400"/>
              </a:lnSpc>
              <a:spcBef>
                <a:spcPts val="0"/>
              </a:spcBef>
              <a:spcAft>
                <a:spcPts val="600"/>
              </a:spcAft>
              <a:buNone/>
            </a:pPr>
            <a:endParaRPr lang="es-MX" i="1" noProof="0" dirty="0">
              <a:latin typeface="Aptos Display" panose="020B0004020202020204" pitchFamily="34" charset="0"/>
            </a:endParaRPr>
          </a:p>
          <a:p>
            <a:pPr marL="0" indent="0" algn="just">
              <a:lnSpc>
                <a:spcPts val="1400"/>
              </a:lnSpc>
              <a:spcBef>
                <a:spcPts val="0"/>
              </a:spcBef>
              <a:spcAft>
                <a:spcPts val="600"/>
              </a:spcAft>
              <a:buNone/>
            </a:pPr>
            <a:endParaRPr lang="es-MX" i="1" noProof="0" dirty="0">
              <a:latin typeface="Aptos Display" panose="020B0004020202020204" pitchFamily="34" charset="0"/>
            </a:endParaRPr>
          </a:p>
        </p:txBody>
      </p:sp>
      <p:sp>
        <p:nvSpPr>
          <p:cNvPr id="3" name="CuadroTexto 2">
            <a:extLst>
              <a:ext uri="{FF2B5EF4-FFF2-40B4-BE49-F238E27FC236}">
                <a16:creationId xmlns:a16="http://schemas.microsoft.com/office/drawing/2014/main" id="{59155F0B-0975-150E-86E7-E6B9F5FBE7C0}"/>
              </a:ext>
            </a:extLst>
          </p:cNvPr>
          <p:cNvSpPr txBox="1"/>
          <p:nvPr/>
        </p:nvSpPr>
        <p:spPr>
          <a:xfrm>
            <a:off x="3287564" y="181171"/>
            <a:ext cx="6624000" cy="658800"/>
          </a:xfrm>
          <a:prstGeom prst="rect">
            <a:avLst/>
          </a:prstGeom>
          <a:solidFill>
            <a:srgbClr val="BB561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noProof="0" dirty="0">
                <a:solidFill>
                  <a:schemeClr val="bg1">
                    <a:lumMod val="95000"/>
                  </a:schemeClr>
                </a:solidFill>
                <a:latin typeface="Amasis MT Pro Black" panose="02040A04050005020304" pitchFamily="18" charset="0"/>
              </a:rPr>
              <a:t>ACABEMOS CON LO TERRENAL</a:t>
            </a:r>
          </a:p>
        </p:txBody>
      </p:sp>
      <p:sp>
        <p:nvSpPr>
          <p:cNvPr id="2" name="Doble onda 1">
            <a:extLst>
              <a:ext uri="{FF2B5EF4-FFF2-40B4-BE49-F238E27FC236}">
                <a16:creationId xmlns:a16="http://schemas.microsoft.com/office/drawing/2014/main" id="{74924193-BB4C-1260-67CD-FE9D1840DD54}"/>
              </a:ext>
            </a:extLst>
          </p:cNvPr>
          <p:cNvSpPr/>
          <p:nvPr/>
        </p:nvSpPr>
        <p:spPr>
          <a:xfrm>
            <a:off x="119743" y="2404034"/>
            <a:ext cx="2718166" cy="3072842"/>
          </a:xfrm>
          <a:custGeom>
            <a:avLst/>
            <a:gdLst>
              <a:gd name="connsiteX0" fmla="*/ 0 w 2576470"/>
              <a:gd name="connsiteY0" fmla="*/ 175880 h 2814084"/>
              <a:gd name="connsiteX1" fmla="*/ 1288235 w 2576470"/>
              <a:gd name="connsiteY1" fmla="*/ 175880 h 2814084"/>
              <a:gd name="connsiteX2" fmla="*/ 2576470 w 2576470"/>
              <a:gd name="connsiteY2" fmla="*/ 175880 h 2814084"/>
              <a:gd name="connsiteX3" fmla="*/ 2576470 w 2576470"/>
              <a:gd name="connsiteY3" fmla="*/ 2638204 h 2814084"/>
              <a:gd name="connsiteX4" fmla="*/ 1288235 w 2576470"/>
              <a:gd name="connsiteY4" fmla="*/ 2638204 h 2814084"/>
              <a:gd name="connsiteX5" fmla="*/ 0 w 2576470"/>
              <a:gd name="connsiteY5" fmla="*/ 2638204 h 2814084"/>
              <a:gd name="connsiteX6" fmla="*/ 0 w 2576470"/>
              <a:gd name="connsiteY6" fmla="*/ 175880 h 2814084"/>
              <a:gd name="connsiteX0" fmla="*/ 0 w 2576470"/>
              <a:gd name="connsiteY0" fmla="*/ 260563 h 2892127"/>
              <a:gd name="connsiteX1" fmla="*/ 1288235 w 2576470"/>
              <a:gd name="connsiteY1" fmla="*/ 260563 h 2892127"/>
              <a:gd name="connsiteX2" fmla="*/ 2178437 w 2576470"/>
              <a:gd name="connsiteY2" fmla="*/ 260563 h 2892127"/>
              <a:gd name="connsiteX3" fmla="*/ 2576470 w 2576470"/>
              <a:gd name="connsiteY3" fmla="*/ 2722887 h 2892127"/>
              <a:gd name="connsiteX4" fmla="*/ 1288235 w 2576470"/>
              <a:gd name="connsiteY4" fmla="*/ 2722887 h 2892127"/>
              <a:gd name="connsiteX5" fmla="*/ 0 w 2576470"/>
              <a:gd name="connsiteY5" fmla="*/ 2722887 h 2892127"/>
              <a:gd name="connsiteX6" fmla="*/ 0 w 2576470"/>
              <a:gd name="connsiteY6" fmla="*/ 260563 h 2892127"/>
              <a:gd name="connsiteX0" fmla="*/ 0 w 2210710"/>
              <a:gd name="connsiteY0" fmla="*/ 260563 h 2911203"/>
              <a:gd name="connsiteX1" fmla="*/ 1288235 w 2210710"/>
              <a:gd name="connsiteY1" fmla="*/ 260563 h 2911203"/>
              <a:gd name="connsiteX2" fmla="*/ 2178437 w 2210710"/>
              <a:gd name="connsiteY2" fmla="*/ 260563 h 2911203"/>
              <a:gd name="connsiteX3" fmla="*/ 2210710 w 2210710"/>
              <a:gd name="connsiteY3" fmla="*/ 2744402 h 2911203"/>
              <a:gd name="connsiteX4" fmla="*/ 1288235 w 2210710"/>
              <a:gd name="connsiteY4" fmla="*/ 2722887 h 2911203"/>
              <a:gd name="connsiteX5" fmla="*/ 0 w 2210710"/>
              <a:gd name="connsiteY5" fmla="*/ 2722887 h 2911203"/>
              <a:gd name="connsiteX6" fmla="*/ 0 w 2210710"/>
              <a:gd name="connsiteY6" fmla="*/ 260563 h 2911203"/>
              <a:gd name="connsiteX0" fmla="*/ 0 w 2210710"/>
              <a:gd name="connsiteY0" fmla="*/ 257015 h 2907655"/>
              <a:gd name="connsiteX1" fmla="*/ 1288235 w 2210710"/>
              <a:gd name="connsiteY1" fmla="*/ 257015 h 2907655"/>
              <a:gd name="connsiteX2" fmla="*/ 2206129 w 2210710"/>
              <a:gd name="connsiteY2" fmla="*/ 160197 h 2907655"/>
              <a:gd name="connsiteX3" fmla="*/ 2210710 w 2210710"/>
              <a:gd name="connsiteY3" fmla="*/ 2740854 h 2907655"/>
              <a:gd name="connsiteX4" fmla="*/ 1288235 w 2210710"/>
              <a:gd name="connsiteY4" fmla="*/ 2719339 h 2907655"/>
              <a:gd name="connsiteX5" fmla="*/ 0 w 2210710"/>
              <a:gd name="connsiteY5" fmla="*/ 2719339 h 2907655"/>
              <a:gd name="connsiteX6" fmla="*/ 0 w 2210710"/>
              <a:gd name="connsiteY6" fmla="*/ 257015 h 290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710" h="2907655">
                <a:moveTo>
                  <a:pt x="0" y="257015"/>
                </a:moveTo>
                <a:cubicBezTo>
                  <a:pt x="429412" y="-329252"/>
                  <a:pt x="920547" y="273151"/>
                  <a:pt x="1288235" y="257015"/>
                </a:cubicBezTo>
                <a:cubicBezTo>
                  <a:pt x="1655923" y="240879"/>
                  <a:pt x="1776717" y="746465"/>
                  <a:pt x="2206129" y="160197"/>
                </a:cubicBezTo>
                <a:cubicBezTo>
                  <a:pt x="2206129" y="980972"/>
                  <a:pt x="2210710" y="1920079"/>
                  <a:pt x="2210710" y="2740854"/>
                </a:cubicBezTo>
                <a:cubicBezTo>
                  <a:pt x="1781298" y="3327121"/>
                  <a:pt x="1717647" y="2133071"/>
                  <a:pt x="1288235" y="2719339"/>
                </a:cubicBezTo>
                <a:cubicBezTo>
                  <a:pt x="858823" y="3305606"/>
                  <a:pt x="429412" y="2133071"/>
                  <a:pt x="0" y="2719339"/>
                </a:cubicBezTo>
                <a:lnTo>
                  <a:pt x="0" y="257015"/>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5" name="CuadroTexto 4">
            <a:extLst>
              <a:ext uri="{FF2B5EF4-FFF2-40B4-BE49-F238E27FC236}">
                <a16:creationId xmlns:a16="http://schemas.microsoft.com/office/drawing/2014/main" id="{7C79EABE-BEA1-D270-7D68-2932CC5569D4}"/>
              </a:ext>
            </a:extLst>
          </p:cNvPr>
          <p:cNvSpPr txBox="1"/>
          <p:nvPr/>
        </p:nvSpPr>
        <p:spPr>
          <a:xfrm>
            <a:off x="204395" y="6421815"/>
            <a:ext cx="10170784" cy="593836"/>
          </a:xfrm>
          <a:prstGeom prst="rect">
            <a:avLst/>
          </a:prstGeom>
          <a:noFill/>
        </p:spPr>
        <p:txBody>
          <a:bodyPr wrap="square" rtlCol="0">
            <a:normAutofit/>
          </a:bodyPr>
          <a:lstStyle/>
          <a:p>
            <a:pPr algn="just">
              <a:lnSpc>
                <a:spcPts val="1300"/>
              </a:lnSpc>
            </a:pPr>
            <a:r>
              <a:rPr lang="es-MX" b="1" noProof="0" dirty="0"/>
              <a:t>Reflexionemos:</a:t>
            </a:r>
            <a:r>
              <a:rPr lang="es-MX" noProof="0" dirty="0"/>
              <a:t> </a:t>
            </a:r>
            <a:r>
              <a:rPr lang="es-MX" b="1" dirty="0">
                <a:solidFill>
                  <a:srgbClr val="C00000"/>
                </a:solidFill>
                <a:latin typeface="Aptos Display" panose="020B0004020202020204" pitchFamily="34" charset="0"/>
              </a:rPr>
              <a:t>¿Qué significa la expresión “hagan morir en ustedes lo terrenal” (Col. 3:5)?</a:t>
            </a:r>
            <a:endParaRPr lang="es-MX" sz="1700"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86270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 calcmode="lin" valueType="num">
                                      <p:cBhvr additive="base">
                                        <p:cTn id="7"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 calcmode="lin" valueType="num">
                                      <p:cBhvr additive="base">
                                        <p:cTn id="1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 calcmode="lin" valueType="num">
                                      <p:cBhvr additive="base">
                                        <p:cTn id="19"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9A8B48DA-4413-26BF-EC99-862B3BCCCCA7}"/>
              </a:ext>
            </a:extLst>
          </p:cNvPr>
          <p:cNvSpPr>
            <a:spLocks noGrp="1"/>
          </p:cNvSpPr>
          <p:nvPr>
            <p:ph type="body" idx="1"/>
          </p:nvPr>
        </p:nvSpPr>
        <p:spPr>
          <a:xfrm>
            <a:off x="86061" y="832255"/>
            <a:ext cx="10260898" cy="1343386"/>
          </a:xfrm>
          <a:noFill/>
        </p:spPr>
        <p:txBody>
          <a:bodyPr vert="horz" wrap="square" lIns="91440" tIns="45720" rIns="91440" bIns="45720" rtlCol="0" anchor="t">
            <a:normAutofit/>
          </a:bodyPr>
          <a:lstStyle/>
          <a:p>
            <a:pPr>
              <a:lnSpc>
                <a:spcPts val="1500"/>
              </a:lnSpc>
            </a:pPr>
            <a:r>
              <a:rPr lang="es-MX" noProof="0" dirty="0">
                <a:latin typeface="Aptos Display" panose="020B0004020202020204" pitchFamily="34" charset="0"/>
              </a:rPr>
              <a:t>«</a:t>
            </a:r>
            <a:r>
              <a:rPr lang="es-MX" dirty="0">
                <a:latin typeface="Comic Sans MS" panose="030F0702030302020204" pitchFamily="66" charset="0"/>
              </a:rPr>
              <a:t>y revestido del nuevo, el cual conforme a la imagen del que lo creó se va renovando hasta el conocimiento pleno,</a:t>
            </a:r>
            <a:r>
              <a:rPr lang="es-MX" noProof="0" dirty="0">
                <a:latin typeface="Aptos Display" panose="020B0004020202020204" pitchFamily="34" charset="0"/>
              </a:rPr>
              <a:t>» (Colosenses 3: 10).</a:t>
            </a:r>
          </a:p>
          <a:p>
            <a:pPr>
              <a:lnSpc>
                <a:spcPts val="1500"/>
              </a:lnSpc>
            </a:pPr>
            <a:r>
              <a:rPr lang="es-MX" dirty="0"/>
              <a:t>Lee Colosenses 3:6-11. ¿Cómo continúa Pablo su exposición?</a:t>
            </a:r>
            <a:endParaRPr lang="es-MX" noProof="0" dirty="0">
              <a:latin typeface="Aptos Display" panose="020B0004020202020204" pitchFamily="34" charset="0"/>
            </a:endParaRPr>
          </a:p>
          <a:p>
            <a:pPr>
              <a:lnSpc>
                <a:spcPts val="1500"/>
              </a:lnSpc>
            </a:pPr>
            <a:r>
              <a:rPr lang="es-MX" noProof="0" dirty="0">
                <a:latin typeface="Aptos Display" panose="020B0004020202020204" pitchFamily="34" charset="0"/>
              </a:rPr>
              <a:t>R. </a:t>
            </a:r>
            <a:r>
              <a:rPr lang="es-MX" dirty="0">
                <a:solidFill>
                  <a:srgbClr val="0070C0"/>
                </a:solidFill>
                <a:latin typeface="Aptos Display" panose="020B0004020202020204" pitchFamily="34" charset="0"/>
              </a:rPr>
              <a:t>Sigue mencionando que se debe abandonar el pecado y con esto evitaremos la ira de Dios, cabe mencionar que la ira de Dios no es como la conocen los hombres, con rabio y coraje</a:t>
            </a:r>
            <a:r>
              <a:rPr lang="es-MX" noProof="0" dirty="0">
                <a:solidFill>
                  <a:srgbClr val="0070C0"/>
                </a:solidFill>
                <a:latin typeface="Aptos Display" panose="020B0004020202020204" pitchFamily="34" charset="0"/>
              </a:rPr>
              <a:t>. Sino con amor y compasión por los caídos en pecado. </a:t>
            </a:r>
            <a:endParaRPr lang="es-MX" sz="2000" noProof="0" dirty="0">
              <a:solidFill>
                <a:srgbClr val="0070C0"/>
              </a:solidFill>
              <a:latin typeface="Aptos Display" panose="020B0004020202020204" pitchFamily="34" charset="0"/>
            </a:endParaRPr>
          </a:p>
        </p:txBody>
      </p:sp>
      <p:sp>
        <p:nvSpPr>
          <p:cNvPr id="8" name="Marcador de contenido 7">
            <a:extLst>
              <a:ext uri="{FF2B5EF4-FFF2-40B4-BE49-F238E27FC236}">
                <a16:creationId xmlns:a16="http://schemas.microsoft.com/office/drawing/2014/main" id="{11F57159-DA92-C69A-F804-BE0279520E05}"/>
              </a:ext>
            </a:extLst>
          </p:cNvPr>
          <p:cNvSpPr>
            <a:spLocks noGrp="1"/>
          </p:cNvSpPr>
          <p:nvPr>
            <p:ph sz="half" idx="2"/>
          </p:nvPr>
        </p:nvSpPr>
        <p:spPr>
          <a:xfrm>
            <a:off x="2774097" y="2128719"/>
            <a:ext cx="7601082" cy="4093405"/>
          </a:xfrm>
        </p:spPr>
        <p:txBody>
          <a:bodyPr>
            <a:noAutofit/>
          </a:bodyPr>
          <a:lstStyle/>
          <a:p>
            <a:pPr marL="0" indent="0" algn="just">
              <a:lnSpc>
                <a:spcPts val="1400"/>
              </a:lnSpc>
              <a:spcBef>
                <a:spcPts val="0"/>
              </a:spcBef>
              <a:spcAft>
                <a:spcPts val="600"/>
              </a:spcAft>
              <a:buNone/>
            </a:pPr>
            <a:r>
              <a:rPr lang="es-MX" dirty="0">
                <a:latin typeface="Aptos Display" panose="020B0004020202020204" pitchFamily="34" charset="0"/>
              </a:rPr>
              <a:t>Los cristianos deben manifestar «el fruto del Espíritu». En consecuencia, «la pureza en la vida cristiana fluye de la justicia justificadora de Dios recibida por la fe en la muerte y resurrección de Cristo».6 Como «hijos de luz» (Efesios 5:8; 1 Tesalonicenses 5:5) cuya «ciudadanía está en los cielos» (Filipenses 3:20), nuestras vidas, por la gracia de Dios, se caracterizarán por la obediencia en lugar de la desobediencia. La transición de la vieja vida a la nueva se describe como despojarse del «viejo hombre» y revestirse del «nuevo hombre» (Colosenses 3:9,10).7 Nótese que la vieja manera de vivir se describe principalmente en términos de los pensamientos y sentimientos internos: «ira, enojo, malicia, blasfemia», así como «palabras deshonestas de vuestra boca» y mentiras (Colosenses 3:8, 9). Cambiar estos pensamientos y sentimientos internos solo puede venir a través del milagro de la creación. La nueva persona es «creada» a la semejanza e imagen del Creador (Colosenses 3:10).</a:t>
            </a:r>
            <a:endParaRPr lang="es-MX" noProof="0" dirty="0">
              <a:latin typeface="Aptos Display" panose="020B0004020202020204" pitchFamily="34" charset="0"/>
            </a:endParaRPr>
          </a:p>
          <a:p>
            <a:pPr marL="0" indent="0" algn="just">
              <a:lnSpc>
                <a:spcPts val="13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El pecado mancilló y casi borró la semejanza divina. Las facultades físicas del hombre se debilitaron, su capacidad mental disminuyó, su visión espiritual se oscureció. Quedó sujeto a la muerte. No obstante, la especie humana no fue dejada sin esperanza. Con infinito amor y misericordia había sido trazado el plan de salvación y se le otorgaba una vida de prueba. La obra de la redención debía restaurar en el hombre la imagen de su Hacedor, hacerlo volver a la perfección con que había sido creado, promover el desarrollo del cuerpo, la mente y el alma, a fin de que se llevase a cabo el propósito divino de su creación; esta había de ser la gran obra de la redención.</a:t>
            </a:r>
            <a:r>
              <a:rPr lang="es-MX" b="1" noProof="0" dirty="0">
                <a:latin typeface="Aptos Display" panose="020B0004020202020204" pitchFamily="34" charset="0"/>
              </a:rPr>
              <a:t>» </a:t>
            </a:r>
            <a:r>
              <a:rPr lang="es-MX" i="1" dirty="0">
                <a:latin typeface="Aptos Display" panose="020B0004020202020204" pitchFamily="34" charset="0"/>
              </a:rPr>
              <a:t>(Dios nos cuida, 21 de octubre, p. 303).</a:t>
            </a:r>
            <a:endParaRPr lang="es-MX" sz="1600" b="1" noProof="0" dirty="0">
              <a:solidFill>
                <a:srgbClr val="C00000"/>
              </a:solidFill>
              <a:latin typeface="Aptos Display" panose="020B0004020202020204" pitchFamily="34" charset="0"/>
            </a:endParaRPr>
          </a:p>
        </p:txBody>
      </p:sp>
      <p:sp>
        <p:nvSpPr>
          <p:cNvPr id="2" name="CuadroTexto 1">
            <a:extLst>
              <a:ext uri="{FF2B5EF4-FFF2-40B4-BE49-F238E27FC236}">
                <a16:creationId xmlns:a16="http://schemas.microsoft.com/office/drawing/2014/main" id="{08C685AE-E21C-8DBF-EB5E-2BDEB9589609}"/>
              </a:ext>
            </a:extLst>
          </p:cNvPr>
          <p:cNvSpPr txBox="1"/>
          <p:nvPr/>
        </p:nvSpPr>
        <p:spPr>
          <a:xfrm>
            <a:off x="2870200" y="161993"/>
            <a:ext cx="7366000" cy="658800"/>
          </a:xfrm>
          <a:prstGeom prst="rect">
            <a:avLst/>
          </a:prstGeom>
          <a:solidFill>
            <a:srgbClr val="92D050"/>
          </a:solidFill>
          <a:ln>
            <a:noFill/>
          </a:ln>
          <a:effectLst>
            <a:outerShdw blurRad="44450" dist="27940" dir="5400000" algn="ctr">
              <a:schemeClr val="tx1">
                <a:alpha val="32000"/>
              </a:schemeClr>
            </a:outerShdw>
          </a:effectLst>
          <a:scene3d>
            <a:camera prst="orthographicFront">
              <a:rot lat="0" lon="0" rev="0"/>
            </a:camera>
            <a:lightRig rig="balanced" dir="t">
              <a:rot lat="0" lon="0" rev="8700000"/>
            </a:lightRig>
          </a:scene3d>
          <a:sp3d>
            <a:bevelT w="190500" h="38100"/>
          </a:sp3d>
        </p:spPr>
        <p:txBody>
          <a:bodyPr wrap="square" rtlCol="0" anchor="ctr">
            <a:normAutofit fontScale="77500" lnSpcReduction="20000"/>
            <a:sp3d extrusionH="31750" contourW="38100">
              <a:bevelT prst="riblet"/>
              <a:bevelB w="0" h="0"/>
              <a:extrusionClr>
                <a:schemeClr val="tx1">
                  <a:lumMod val="50000"/>
                  <a:lumOff val="50000"/>
                </a:schemeClr>
              </a:extrusionClr>
              <a:contourClr>
                <a:schemeClr val="bg1"/>
              </a:contourClr>
            </a:sp3d>
          </a:bodyPr>
          <a:lstStyle>
            <a:defPPr>
              <a:defRPr lang="es-MX"/>
            </a:defPPr>
            <a:lvl1pPr>
              <a:defRPr sz="2800">
                <a:solidFill>
                  <a:schemeClr val="bg1">
                    <a:lumMod val="95000"/>
                  </a:schemeClr>
                </a:solidFill>
                <a:latin typeface="Amasis MT Pro Black" panose="02040A04050005020304" pitchFamily="18" charset="0"/>
              </a:defRPr>
            </a:lvl1pPr>
          </a:lstStyle>
          <a:p>
            <a:pPr>
              <a:lnSpc>
                <a:spcPct val="90000"/>
              </a:lnSpc>
              <a:spcBef>
                <a:spcPct val="0"/>
              </a:spcBef>
            </a:pPr>
            <a:r>
              <a:rPr lang="es-MX" sz="4800" b="1" noProof="0" dirty="0">
                <a:ln/>
                <a:solidFill>
                  <a:schemeClr val="tx1"/>
                </a:solidFill>
                <a:effectLst>
                  <a:outerShdw blurRad="50800" dir="5400000" algn="ctr" rotWithShape="0">
                    <a:schemeClr val="bg1"/>
                  </a:outerShdw>
                </a:effectLst>
                <a:latin typeface="+mn-lt"/>
              </a:rPr>
              <a:t>RENOVACIÓN EN EL CONOCIMIENTO</a:t>
            </a:r>
          </a:p>
        </p:txBody>
      </p:sp>
      <p:sp>
        <p:nvSpPr>
          <p:cNvPr id="12" name="Título 5">
            <a:extLst>
              <a:ext uri="{FF2B5EF4-FFF2-40B4-BE49-F238E27FC236}">
                <a16:creationId xmlns:a16="http://schemas.microsoft.com/office/drawing/2014/main" id="{9B2B152D-20AD-F590-1625-1546DA8426D8}"/>
              </a:ext>
            </a:extLst>
          </p:cNvPr>
          <p:cNvSpPr>
            <a:spLocks noGrp="1"/>
          </p:cNvSpPr>
          <p:nvPr>
            <p:ph type="title"/>
          </p:nvPr>
        </p:nvSpPr>
        <p:spPr>
          <a:xfrm>
            <a:off x="115772" y="161575"/>
            <a:ext cx="2658325" cy="659218"/>
          </a:xfrm>
          <a:solidFill>
            <a:srgbClr val="8FCB50"/>
          </a:solidFill>
          <a:ln w="22225" cap="rnd">
            <a:noFill/>
          </a:ln>
          <a:scene3d>
            <a:camera prst="obliqueTopRight"/>
            <a:lightRig rig="balanced" dir="t"/>
          </a:scene3d>
          <a:sp3d>
            <a:bevelT w="190500" h="38100"/>
          </a:sp3d>
        </p:spPr>
        <p:txBody>
          <a:bodyPr>
            <a:noAutofit/>
            <a:sp3d extrusionH="88900" prstMaterial="powder">
              <a:bevelT h="127000"/>
              <a:bevelB w="38100" h="38100" prst="slope"/>
              <a:extrusionClr>
                <a:schemeClr val="bg1"/>
              </a:extrusionClr>
            </a:sp3d>
          </a:bodyPr>
          <a:lstStyle/>
          <a:p>
            <a:pPr algn="ctr"/>
            <a:r>
              <a:rPr lang="es-MX" sz="4800" b="1" u="sng" noProof="0" dirty="0">
                <a:ln/>
                <a:solidFill>
                  <a:schemeClr val="tx1"/>
                </a:solidFill>
                <a:effectLst>
                  <a:outerShdw blurRad="50800" dir="5400000" algn="ctr" rotWithShape="0">
                    <a:schemeClr val="bg1"/>
                  </a:outerShdw>
                </a:effectLst>
                <a:latin typeface="+mn-lt"/>
                <a:ea typeface="+mn-ea"/>
                <a:cs typeface="+mn-cs"/>
              </a:rPr>
              <a:t>Martes</a:t>
            </a:r>
          </a:p>
        </p:txBody>
      </p:sp>
      <p:sp>
        <p:nvSpPr>
          <p:cNvPr id="3" name="Lágrima 2">
            <a:extLst>
              <a:ext uri="{FF2B5EF4-FFF2-40B4-BE49-F238E27FC236}">
                <a16:creationId xmlns:a16="http://schemas.microsoft.com/office/drawing/2014/main" id="{AE4EEBE8-A631-7019-3F15-CE49B6932798}"/>
              </a:ext>
            </a:extLst>
          </p:cNvPr>
          <p:cNvSpPr/>
          <p:nvPr/>
        </p:nvSpPr>
        <p:spPr>
          <a:xfrm>
            <a:off x="0" y="2615864"/>
            <a:ext cx="2774097" cy="2923088"/>
          </a:xfrm>
          <a:prstGeom prst="teardrop">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4" name="CuadroTexto 3">
            <a:extLst>
              <a:ext uri="{FF2B5EF4-FFF2-40B4-BE49-F238E27FC236}">
                <a16:creationId xmlns:a16="http://schemas.microsoft.com/office/drawing/2014/main" id="{984389FA-3FF8-460A-60BF-4030930B8800}"/>
              </a:ext>
            </a:extLst>
          </p:cNvPr>
          <p:cNvSpPr txBox="1"/>
          <p:nvPr/>
        </p:nvSpPr>
        <p:spPr>
          <a:xfrm>
            <a:off x="86061" y="6400795"/>
            <a:ext cx="10289118" cy="662158"/>
          </a:xfrm>
          <a:prstGeom prst="rect">
            <a:avLst/>
          </a:prstGeom>
          <a:noFill/>
        </p:spPr>
        <p:txBody>
          <a:bodyPr wrap="square" rtlCol="0">
            <a:normAutofit/>
          </a:bodyPr>
          <a:lstStyle/>
          <a:p>
            <a:pPr algn="just">
              <a:lnSpc>
                <a:spcPts val="1400"/>
              </a:lnSpc>
            </a:pPr>
            <a:r>
              <a:rPr lang="es-MX" b="1" noProof="0" dirty="0"/>
              <a:t>Reflexionemos:</a:t>
            </a:r>
            <a:r>
              <a:rPr lang="es-MX" noProof="0" dirty="0"/>
              <a:t> </a:t>
            </a:r>
            <a:r>
              <a:rPr lang="es-MX" b="1" noProof="0" dirty="0">
                <a:solidFill>
                  <a:srgbClr val="C00000"/>
                </a:solidFill>
                <a:latin typeface="Aptos Display" panose="020B0004020202020204" pitchFamily="34" charset="0"/>
              </a:rPr>
              <a:t>Al leer</a:t>
            </a:r>
            <a:r>
              <a:rPr lang="es-MX" b="1" dirty="0">
                <a:solidFill>
                  <a:srgbClr val="C00000"/>
                </a:solidFill>
                <a:latin typeface="Aptos Display" panose="020B0004020202020204" pitchFamily="34" charset="0"/>
              </a:rPr>
              <a:t> Colosenses 3:11. ¿Qué nos dice acerca de la unidad que debemos tener en Cristo?</a:t>
            </a:r>
            <a:endParaRPr lang="es-MX"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32964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3D4AD41-BBA2-6A4A-28FE-57EE21BC4ED8}"/>
              </a:ext>
            </a:extLst>
          </p:cNvPr>
          <p:cNvSpPr txBox="1"/>
          <p:nvPr/>
        </p:nvSpPr>
        <p:spPr>
          <a:xfrm>
            <a:off x="3278601" y="187113"/>
            <a:ext cx="6624000" cy="658800"/>
          </a:xfrm>
          <a:prstGeom prst="rect">
            <a:avLst/>
          </a:prstGeom>
          <a:solidFill>
            <a:srgbClr val="6E349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bevelB prst="slope"/>
          </a:sp3d>
        </p:spPr>
        <p:txBody>
          <a:bodyPr wrap="square" rtlCol="0" anchor="ctr">
            <a:normAutofit fontScale="85000" lnSpcReduction="10000"/>
            <a:sp3d extrusionH="57150" contourW="25400">
              <a:bevelT w="50800" prst="angle"/>
              <a:extrusionClr>
                <a:schemeClr val="bg1"/>
              </a:extrusionClr>
              <a:contourClr>
                <a:schemeClr val="bg1"/>
              </a:contourClr>
            </a:sp3d>
          </a:bodyPr>
          <a:lstStyle/>
          <a:p>
            <a:pPr algn="just">
              <a:spcBef>
                <a:spcPct val="0"/>
              </a:spcBef>
            </a:pPr>
            <a:r>
              <a:rPr lang="es-MX" sz="4400" b="1" noProof="0" dirty="0">
                <a:ln>
                  <a:solidFill>
                    <a:schemeClr val="accent1"/>
                  </a:solidFill>
                </a:ln>
                <a:solidFill>
                  <a:schemeClr val="bg1"/>
                </a:solidFill>
                <a:effectLst>
                  <a:outerShdw blurRad="50800" dist="38100" algn="l" rotWithShape="0">
                    <a:schemeClr val="bg1">
                      <a:lumMod val="95000"/>
                      <a:alpha val="40000"/>
                    </a:schemeClr>
                  </a:outerShdw>
                </a:effectLst>
              </a:rPr>
              <a:t>EL CARÁCTER DE LA NUEVA VIDA</a:t>
            </a:r>
          </a:p>
        </p:txBody>
      </p:sp>
      <p:sp>
        <p:nvSpPr>
          <p:cNvPr id="9" name="Título 5">
            <a:extLst>
              <a:ext uri="{FF2B5EF4-FFF2-40B4-BE49-F238E27FC236}">
                <a16:creationId xmlns:a16="http://schemas.microsoft.com/office/drawing/2014/main" id="{32D96FCC-8331-450B-1E15-4B5A7EC1FDEF}"/>
              </a:ext>
            </a:extLst>
          </p:cNvPr>
          <p:cNvSpPr>
            <a:spLocks noGrp="1"/>
          </p:cNvSpPr>
          <p:nvPr>
            <p:ph type="title"/>
          </p:nvPr>
        </p:nvSpPr>
        <p:spPr>
          <a:xfrm>
            <a:off x="467360" y="193956"/>
            <a:ext cx="2658325" cy="659218"/>
          </a:xfrm>
          <a:solidFill>
            <a:srgbClr val="6E349A"/>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b="1" u="sng" noProof="0" dirty="0">
                <a:ln/>
                <a:effectLst/>
                <a:latin typeface="+mn-lt"/>
                <a:ea typeface="+mn-ea"/>
                <a:cs typeface="+mn-cs"/>
              </a:rPr>
              <a:t>Miércoles</a:t>
            </a:r>
          </a:p>
        </p:txBody>
      </p:sp>
      <p:sp>
        <p:nvSpPr>
          <p:cNvPr id="4" name="Marcador de texto 3">
            <a:extLst>
              <a:ext uri="{FF2B5EF4-FFF2-40B4-BE49-F238E27FC236}">
                <a16:creationId xmlns:a16="http://schemas.microsoft.com/office/drawing/2014/main" id="{C454244B-81B2-9D1E-A4D6-0727FFF12747}"/>
              </a:ext>
            </a:extLst>
          </p:cNvPr>
          <p:cNvSpPr>
            <a:spLocks noGrp="1"/>
          </p:cNvSpPr>
          <p:nvPr>
            <p:ph type="body" idx="1"/>
          </p:nvPr>
        </p:nvSpPr>
        <p:spPr>
          <a:xfrm>
            <a:off x="11242" y="906358"/>
            <a:ext cx="10453558" cy="1248263"/>
          </a:xfrm>
          <a:noFill/>
        </p:spPr>
        <p:txBody>
          <a:bodyPr vert="horz" wrap="square" lIns="91440" tIns="45720" rIns="91440" bIns="45720" rtlCol="0" anchor="t">
            <a:normAutofit/>
          </a:bodyPr>
          <a:lstStyle/>
          <a:p>
            <a:pPr>
              <a:lnSpc>
                <a:spcPts val="1300"/>
              </a:lnSpc>
              <a:spcAft>
                <a:spcPts val="300"/>
              </a:spcAft>
            </a:pPr>
            <a:r>
              <a:rPr lang="es-MX" noProof="0" dirty="0">
                <a:latin typeface="Aptos Display" panose="020B0004020202020204" pitchFamily="34" charset="0"/>
              </a:rPr>
              <a:t>«</a:t>
            </a:r>
            <a:r>
              <a:rPr lang="es-MX" dirty="0">
                <a:latin typeface="Aptos Display" panose="020B0004020202020204" pitchFamily="34" charset="0"/>
              </a:rPr>
              <a:t>Y sobre todas estas cosas vestíos de amor, que es el vínculo perfecto</a:t>
            </a:r>
            <a:r>
              <a:rPr lang="es-MX" noProof="0" dirty="0">
                <a:latin typeface="Aptos Display" panose="020B0004020202020204" pitchFamily="34" charset="0"/>
              </a:rPr>
              <a:t>» (Colosenses 3</a:t>
            </a:r>
            <a:r>
              <a:rPr lang="es-MX" dirty="0">
                <a:latin typeface="Aptos Display" panose="020B0004020202020204" pitchFamily="34" charset="0"/>
              </a:rPr>
              <a:t>: 14)</a:t>
            </a:r>
            <a:endParaRPr lang="es-MX" noProof="0" dirty="0">
              <a:latin typeface="Aptos Display" panose="020B0004020202020204" pitchFamily="34" charset="0"/>
            </a:endParaRPr>
          </a:p>
          <a:p>
            <a:pPr>
              <a:lnSpc>
                <a:spcPts val="1300"/>
              </a:lnSpc>
              <a:spcAft>
                <a:spcPts val="300"/>
              </a:spcAft>
            </a:pPr>
            <a:r>
              <a:rPr lang="es-MX" dirty="0">
                <a:latin typeface="Aptos Display" panose="020B0004020202020204" pitchFamily="34" charset="0"/>
              </a:rPr>
              <a:t>Lee Colosenses 3:12-14. ¿Cómo son descritos los creyentes y cómo se relaciona esto con las cualidades con las que deben “vestirse”? </a:t>
            </a:r>
            <a:endParaRPr lang="es-MX" noProof="0" dirty="0">
              <a:latin typeface="Aptos Display" panose="020B0004020202020204" pitchFamily="34" charset="0"/>
            </a:endParaRPr>
          </a:p>
          <a:p>
            <a:pPr>
              <a:lnSpc>
                <a:spcPts val="1300"/>
              </a:lnSpc>
              <a:spcAft>
                <a:spcPts val="300"/>
              </a:spcAft>
            </a:pPr>
            <a:r>
              <a:rPr lang="es-MX" noProof="0" dirty="0">
                <a:latin typeface="Aptos Display" panose="020B0004020202020204" pitchFamily="34" charset="0"/>
              </a:rPr>
              <a:t>R. </a:t>
            </a:r>
            <a:r>
              <a:rPr lang="es-MX" noProof="0" dirty="0">
                <a:solidFill>
                  <a:srgbClr val="0070C0"/>
                </a:solidFill>
                <a:latin typeface="Aptos Display" panose="020B0004020202020204" pitchFamily="34" charset="0"/>
              </a:rPr>
              <a:t>Como escogidos, santos y amados, con entrañable misericordia, benignidad, humildad mansedumbre paciencia, </a:t>
            </a:r>
            <a:r>
              <a:rPr lang="es-MX" noProof="0" dirty="0" err="1">
                <a:solidFill>
                  <a:srgbClr val="0070C0"/>
                </a:solidFill>
                <a:latin typeface="Aptos Display" panose="020B0004020202020204" pitchFamily="34" charset="0"/>
              </a:rPr>
              <a:t>soportándono</a:t>
            </a:r>
            <a:r>
              <a:rPr lang="es-MX" dirty="0">
                <a:solidFill>
                  <a:srgbClr val="0070C0"/>
                </a:solidFill>
                <a:latin typeface="Aptos Display" panose="020B0004020202020204" pitchFamily="34" charset="0"/>
              </a:rPr>
              <a:t>s unos a otros, perdonándonos</a:t>
            </a:r>
            <a:r>
              <a:rPr lang="es-MX" noProof="0" dirty="0">
                <a:solidFill>
                  <a:srgbClr val="0070C0"/>
                </a:solidFill>
                <a:latin typeface="Aptos Display" panose="020B0004020202020204" pitchFamily="34" charset="0"/>
              </a:rPr>
              <a:t>. Y debemos vestirnos con amor, que es el vinculo perfecto.</a:t>
            </a:r>
          </a:p>
          <a:p>
            <a:pPr>
              <a:lnSpc>
                <a:spcPts val="1300"/>
              </a:lnSpc>
              <a:spcAft>
                <a:spcPts val="300"/>
              </a:spcAft>
            </a:pPr>
            <a:endParaRPr lang="es-MX" noProof="0" dirty="0">
              <a:solidFill>
                <a:srgbClr val="0070C0"/>
              </a:solidFill>
              <a:latin typeface="Aptos Display" panose="020B0004020202020204" pitchFamily="34" charset="0"/>
            </a:endParaRPr>
          </a:p>
          <a:p>
            <a:pPr>
              <a:lnSpc>
                <a:spcPts val="1300"/>
              </a:lnSpc>
              <a:spcAft>
                <a:spcPts val="300"/>
              </a:spcAft>
            </a:pPr>
            <a:endParaRPr lang="es-MX" noProof="0" dirty="0">
              <a:solidFill>
                <a:srgbClr val="0070C0"/>
              </a:solidFill>
              <a:latin typeface="Aptos Display" panose="020B0004020202020204" pitchFamily="34" charset="0"/>
            </a:endParaRPr>
          </a:p>
          <a:p>
            <a:pPr>
              <a:lnSpc>
                <a:spcPts val="1300"/>
              </a:lnSpc>
              <a:spcAft>
                <a:spcPts val="300"/>
              </a:spcAft>
            </a:pPr>
            <a:endParaRPr lang="es-MX" noProof="0" dirty="0">
              <a:solidFill>
                <a:srgbClr val="0070C0"/>
              </a:solidFill>
              <a:latin typeface="Aptos Display" panose="020B0004020202020204" pitchFamily="34" charset="0"/>
            </a:endParaRPr>
          </a:p>
          <a:p>
            <a:pPr>
              <a:lnSpc>
                <a:spcPts val="1300"/>
              </a:lnSpc>
              <a:spcAft>
                <a:spcPts val="300"/>
              </a:spcAft>
            </a:pPr>
            <a:endParaRPr lang="es-MX" noProof="0" dirty="0">
              <a:solidFill>
                <a:srgbClr val="0070C0"/>
              </a:solidFill>
              <a:latin typeface="Aptos Display" panose="020B0004020202020204" pitchFamily="34" charset="0"/>
            </a:endParaRPr>
          </a:p>
          <a:p>
            <a:pPr>
              <a:lnSpc>
                <a:spcPts val="1300"/>
              </a:lnSpc>
              <a:spcAft>
                <a:spcPts val="300"/>
              </a:spcAft>
            </a:pPr>
            <a:endParaRPr lang="es-MX" noProof="0" dirty="0">
              <a:solidFill>
                <a:srgbClr val="0070C0"/>
              </a:solidFill>
              <a:latin typeface="Aptos Display" panose="020B0004020202020204" pitchFamily="34" charset="0"/>
            </a:endParaRPr>
          </a:p>
          <a:p>
            <a:pPr>
              <a:lnSpc>
                <a:spcPts val="1300"/>
              </a:lnSpc>
              <a:spcAft>
                <a:spcPts val="300"/>
              </a:spcAft>
            </a:pPr>
            <a:endParaRPr lang="es-MX" sz="1700" noProof="0" dirty="0">
              <a:solidFill>
                <a:srgbClr val="00B0F0"/>
              </a:solidFill>
              <a:latin typeface="Aptos Display" panose="020B0004020202020204" pitchFamily="34" charset="0"/>
            </a:endParaRPr>
          </a:p>
        </p:txBody>
      </p:sp>
      <p:sp>
        <p:nvSpPr>
          <p:cNvPr id="3" name="Diagrama de flujo: pantalla 2">
            <a:extLst>
              <a:ext uri="{FF2B5EF4-FFF2-40B4-BE49-F238E27FC236}">
                <a16:creationId xmlns:a16="http://schemas.microsoft.com/office/drawing/2014/main" id="{6186A0B3-A4B7-36EB-C952-5BC87AAF9B83}"/>
              </a:ext>
            </a:extLst>
          </p:cNvPr>
          <p:cNvSpPr/>
          <p:nvPr/>
        </p:nvSpPr>
        <p:spPr>
          <a:xfrm>
            <a:off x="11242" y="2380391"/>
            <a:ext cx="2701466" cy="3138036"/>
          </a:xfrm>
          <a:prstGeom prst="flowChartDisplay">
            <a:avLst/>
          </a:prstGeom>
          <a:blipFill dpi="0" rotWithShape="1">
            <a:blip r:embed="rId4">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10" name="Marcador de contenido 9">
            <a:extLst>
              <a:ext uri="{FF2B5EF4-FFF2-40B4-BE49-F238E27FC236}">
                <a16:creationId xmlns:a16="http://schemas.microsoft.com/office/drawing/2014/main" id="{10209970-210E-C161-AB3B-AECA924C0D07}"/>
              </a:ext>
            </a:extLst>
          </p:cNvPr>
          <p:cNvSpPr>
            <a:spLocks noGrp="1"/>
          </p:cNvSpPr>
          <p:nvPr>
            <p:ph sz="half" idx="2"/>
          </p:nvPr>
        </p:nvSpPr>
        <p:spPr>
          <a:xfrm>
            <a:off x="2712708" y="2154622"/>
            <a:ext cx="7752092" cy="4025462"/>
          </a:xfrm>
          <a:effectLst>
            <a:glow rad="127000">
              <a:schemeClr val="bg1"/>
            </a:glow>
            <a:softEdge rad="25400"/>
          </a:effectLst>
        </p:spPr>
        <p:txBody>
          <a:bodyPr>
            <a:normAutofit/>
            <a:scene3d>
              <a:camera prst="orthographicFront"/>
              <a:lightRig rig="brightRoom" dir="t">
                <a:rot lat="0" lon="0" rev="1200000"/>
              </a:lightRig>
            </a:scene3d>
            <a:sp3d prstMaterial="dkEdge">
              <a:bevelT w="38100"/>
              <a:extrusionClr>
                <a:schemeClr val="bg1"/>
              </a:extrusionClr>
              <a:contourClr>
                <a:schemeClr val="bg1"/>
              </a:contourClr>
            </a:sp3d>
          </a:bodyPr>
          <a:lstStyle/>
          <a:p>
            <a:pPr marL="0" indent="0" algn="just">
              <a:lnSpc>
                <a:spcPts val="1300"/>
              </a:lnSpc>
              <a:buNone/>
            </a:pPr>
            <a:r>
              <a:rPr lang="es-MX" dirty="0">
                <a:latin typeface="Aptos Display" panose="020B0004020202020204" pitchFamily="34" charset="0"/>
              </a:rPr>
              <a:t>Pablo ahora extrae la conclusión lógica: Si nos hemos revestido del «nuevo hombre» o nueva manera de vivir, entonces, «como escogidos de Dios, santos y amados» (Colosenses 3:12), debemos vivir de esa manera. Como resultado de esta «nueva creación» (2 Corintios 5:17), toda nuestra forma de vida cambiará y comenzará a reflejar las cualidades del cielo: misericordia, bondad, humildad, mansedumbre, paciencia, perdón y «el amor [gr. </a:t>
            </a:r>
            <a:r>
              <a:rPr lang="es-MX" dirty="0" err="1">
                <a:latin typeface="Aptos Display" panose="020B0004020202020204" pitchFamily="34" charset="0"/>
              </a:rPr>
              <a:t>agape</a:t>
            </a:r>
            <a:r>
              <a:rPr lang="es-MX" dirty="0">
                <a:latin typeface="Aptos Display" panose="020B0004020202020204" pitchFamily="34" charset="0"/>
              </a:rPr>
              <a:t>], que es el vínculo de la perfección» (Colosenses 3:12-15). Si bien la palabra amor en inglés puede significar muchas cosas diferentes, la comprensión cristiana del amor </a:t>
            </a:r>
            <a:r>
              <a:rPr lang="es-MX" dirty="0" err="1">
                <a:latin typeface="Aptos Display" panose="020B0004020202020204" pitchFamily="34" charset="0"/>
              </a:rPr>
              <a:t>agape</a:t>
            </a:r>
            <a:r>
              <a:rPr lang="es-MX" dirty="0">
                <a:latin typeface="Aptos Display" panose="020B0004020202020204" pitchFamily="34" charset="0"/>
              </a:rPr>
              <a:t> se refiere al amor abnegado visto en la vida de Jesús. Debemos estudiar su vida, sus palabras, sus acciones para comprender verdaderamente su «mandamiento nuevo [...]: Que os améis unos a otros; como yo os he amado» (Juan 13:34, NASB).</a:t>
            </a:r>
            <a:endParaRPr lang="es-MX" noProof="0" dirty="0">
              <a:latin typeface="Aptos Display" panose="020B0004020202020204" pitchFamily="34" charset="0"/>
            </a:endParaRPr>
          </a:p>
          <a:p>
            <a:pPr marL="0" indent="0" algn="just">
              <a:lnSpc>
                <a:spcPts val="1300"/>
              </a:lnSpc>
              <a:buNone/>
            </a:pPr>
            <a:r>
              <a:rPr lang="es-MX" b="1" noProof="0" dirty="0">
                <a:latin typeface="Aptos Display" panose="020B0004020202020204" pitchFamily="34" charset="0"/>
              </a:rPr>
              <a:t>«</a:t>
            </a:r>
            <a:r>
              <a:rPr lang="es-MX" b="1" dirty="0">
                <a:latin typeface="Aptos Display" panose="020B0004020202020204" pitchFamily="34" charset="0"/>
              </a:rPr>
              <a:t>Los que aman a Jesús pondrán su vida entera en armonía con la voluntad de él… La gracia de Dios los capacita para mantener intactos sus principios. Ángeles santos están a su lado, y revelan a Cristo por su firme adhesión a la verdad. Son los milicianos de Cristo, y, como buenos testigos, hablan con fuerza y firmeza en favor de la verdad. Demuestran la realidad de la potencia espiritual que hace a hombres y mujeres capaces de no sacrificar nada de la justicia y de la verdad, por mucho que el mundo quiera ofrecerles en cambio. El Cielo honrará a tales cristianos, porque conformaron su vida a la voluntad de Dios, sin fijarse en los sacrificios que les tocaba hacer». </a:t>
            </a:r>
            <a:r>
              <a:rPr lang="es-MX" i="1" dirty="0">
                <a:latin typeface="Aptos Display" panose="020B0004020202020204" pitchFamily="34" charset="0"/>
              </a:rPr>
              <a:t>(La maravillosa gracia de Dios, 27 de agosto, p. 247).</a:t>
            </a:r>
            <a:endParaRPr lang="es-MX" i="1" noProof="0" dirty="0">
              <a:latin typeface="Aptos Display" panose="020B0004020202020204" pitchFamily="34" charset="0"/>
            </a:endParaRPr>
          </a:p>
        </p:txBody>
      </p:sp>
      <p:sp>
        <p:nvSpPr>
          <p:cNvPr id="6" name="CuadroTexto 5">
            <a:extLst>
              <a:ext uri="{FF2B5EF4-FFF2-40B4-BE49-F238E27FC236}">
                <a16:creationId xmlns:a16="http://schemas.microsoft.com/office/drawing/2014/main" id="{9380AA45-86D5-335F-FCD4-9E237300BF12}"/>
              </a:ext>
            </a:extLst>
          </p:cNvPr>
          <p:cNvSpPr txBox="1"/>
          <p:nvPr/>
        </p:nvSpPr>
        <p:spPr>
          <a:xfrm>
            <a:off x="11242" y="6096132"/>
            <a:ext cx="10442672" cy="515334"/>
          </a:xfrm>
          <a:prstGeom prst="rect">
            <a:avLst/>
          </a:prstGeom>
          <a:noFill/>
        </p:spPr>
        <p:txBody>
          <a:bodyPr wrap="square" rtlCol="0">
            <a:spAutoFit/>
          </a:bodyPr>
          <a:lstStyle/>
          <a:p>
            <a:pPr algn="just">
              <a:lnSpc>
                <a:spcPts val="1600"/>
              </a:lnSpc>
            </a:pPr>
            <a:r>
              <a:rPr lang="es-MX" b="1" noProof="0" dirty="0"/>
              <a:t>Reflexionemos:</a:t>
            </a:r>
            <a:r>
              <a:rPr lang="es-MX" noProof="0" dirty="0"/>
              <a:t> </a:t>
            </a:r>
            <a:r>
              <a:rPr lang="es-MX" b="1" noProof="0" dirty="0">
                <a:solidFill>
                  <a:srgbClr val="C00000"/>
                </a:solidFill>
                <a:latin typeface="Aptos Display" panose="020B0004020202020204" pitchFamily="34" charset="0"/>
              </a:rPr>
              <a:t> </a:t>
            </a:r>
            <a:r>
              <a:rPr lang="es-MX" b="1" dirty="0">
                <a:solidFill>
                  <a:srgbClr val="C00000"/>
                </a:solidFill>
                <a:latin typeface="Aptos Display" panose="020B0004020202020204" pitchFamily="34" charset="0"/>
              </a:rPr>
              <a:t>¿Cuán bien representa a Jesús tu manera de tratar a los demás, especialmente a quienes son tal vez descorteses contigo?</a:t>
            </a:r>
            <a:endParaRPr lang="es-MX" sz="1700"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16872442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 calcmode="lin" valueType="num">
                                      <p:cBhvr additive="base">
                                        <p:cTn id="19"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561AB1F5-B354-8C1B-B95F-2B1DF3FECEFE}"/>
              </a:ext>
            </a:extLst>
          </p:cNvPr>
          <p:cNvSpPr>
            <a:spLocks noGrp="1"/>
          </p:cNvSpPr>
          <p:nvPr>
            <p:ph type="body" idx="1"/>
          </p:nvPr>
        </p:nvSpPr>
        <p:spPr>
          <a:xfrm>
            <a:off x="139850" y="880631"/>
            <a:ext cx="10247731" cy="1579695"/>
          </a:xfrm>
        </p:spPr>
        <p:txBody>
          <a:bodyPr wrap="square" anchor="t">
            <a:noAutofit/>
          </a:bodyPr>
          <a:lstStyle/>
          <a:p>
            <a:pPr>
              <a:lnSpc>
                <a:spcPts val="1400"/>
              </a:lnSpc>
              <a:spcAft>
                <a:spcPts val="300"/>
              </a:spcAft>
            </a:pPr>
            <a:r>
              <a:rPr lang="es-MX" noProof="0" dirty="0">
                <a:latin typeface="Aptos Display" panose="020B0004020202020204" pitchFamily="34" charset="0"/>
              </a:rPr>
              <a:t>«</a:t>
            </a:r>
            <a:r>
              <a:rPr lang="es-MX" dirty="0">
                <a:latin typeface="Aptos Display" panose="020B0004020202020204" pitchFamily="34" charset="0"/>
              </a:rPr>
              <a:t>La palabra de Cristo more en abundancia en vosotros, enseñándoos y exhortándoos unos a otros en toda sabiduría, cantando con gracia en vuestros corazones al Señor con salmos e himnos y cánticos espirituales.</a:t>
            </a:r>
            <a:r>
              <a:rPr lang="es-MX" noProof="0" dirty="0">
                <a:latin typeface="Aptos Display" panose="020B0004020202020204" pitchFamily="34" charset="0"/>
              </a:rPr>
              <a:t>» </a:t>
            </a:r>
            <a:r>
              <a:rPr lang="es-MX" dirty="0">
                <a:latin typeface="Aptos Display" panose="020B0004020202020204" pitchFamily="34" charset="0"/>
              </a:rPr>
              <a:t>(Colosenses 3: 16)</a:t>
            </a:r>
            <a:endParaRPr lang="es-MX" noProof="0" dirty="0">
              <a:latin typeface="Aptos Display" panose="020B0004020202020204" pitchFamily="34" charset="0"/>
            </a:endParaRPr>
          </a:p>
          <a:p>
            <a:pPr>
              <a:lnSpc>
                <a:spcPts val="1400"/>
              </a:lnSpc>
              <a:spcAft>
                <a:spcPts val="300"/>
              </a:spcAft>
            </a:pPr>
            <a:r>
              <a:rPr lang="es-MX" dirty="0">
                <a:latin typeface="Aptos Display" panose="020B0004020202020204" pitchFamily="34" charset="0"/>
              </a:rPr>
              <a:t>Lee Colosenses 3:16, 17. ¿Qué es lo que permite a Cristo tener el control y qué papel desempeña la música en todo esto?</a:t>
            </a:r>
            <a:endParaRPr lang="es-MX" noProof="0" dirty="0">
              <a:latin typeface="Aptos Display" panose="020B0004020202020204" pitchFamily="34" charset="0"/>
            </a:endParaRPr>
          </a:p>
          <a:p>
            <a:pPr>
              <a:lnSpc>
                <a:spcPts val="1400"/>
              </a:lnSpc>
              <a:spcAft>
                <a:spcPts val="300"/>
              </a:spcAft>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dirty="0">
                <a:solidFill>
                  <a:srgbClr val="0970BC"/>
                </a:solidFill>
                <a:latin typeface="Aptos Display" panose="020B0004020202020204" pitchFamily="34" charset="0"/>
              </a:rPr>
              <a:t>La Palabra de Cristo de mora en abundancia, enseñándonos, exhortándonos unos a otros en toda sabiduría, cantando con gracia en vuestros corazones. importante en la instrucción y la exhortación mutuas. Pero no cualquier música sino </a:t>
            </a:r>
            <a:r>
              <a:rPr lang="es-MX" dirty="0" err="1">
                <a:solidFill>
                  <a:srgbClr val="0970BC"/>
                </a:solidFill>
                <a:latin typeface="Aptos Display" panose="020B0004020202020204" pitchFamily="34" charset="0"/>
              </a:rPr>
              <a:t>Ssalmos</a:t>
            </a:r>
            <a:r>
              <a:rPr lang="es-MX" dirty="0">
                <a:solidFill>
                  <a:srgbClr val="0970BC"/>
                </a:solidFill>
                <a:latin typeface="Aptos Display" panose="020B0004020202020204" pitchFamily="34" charset="0"/>
              </a:rPr>
              <a:t>, himnos y canciones espirituales.</a:t>
            </a:r>
            <a:endParaRPr lang="es-MX" noProof="0" dirty="0">
              <a:latin typeface="Aptos Display" panose="020B0004020202020204" pitchFamily="34" charset="0"/>
            </a:endParaRPr>
          </a:p>
        </p:txBody>
      </p:sp>
      <p:sp>
        <p:nvSpPr>
          <p:cNvPr id="8" name="Marcador de contenido 7">
            <a:extLst>
              <a:ext uri="{FF2B5EF4-FFF2-40B4-BE49-F238E27FC236}">
                <a16:creationId xmlns:a16="http://schemas.microsoft.com/office/drawing/2014/main" id="{E4DAE60B-E6BE-5D43-22D6-333BB2BAE90B}"/>
              </a:ext>
            </a:extLst>
          </p:cNvPr>
          <p:cNvSpPr>
            <a:spLocks noGrp="1"/>
          </p:cNvSpPr>
          <p:nvPr>
            <p:ph sz="half" idx="2"/>
          </p:nvPr>
        </p:nvSpPr>
        <p:spPr>
          <a:xfrm>
            <a:off x="2786478" y="2445954"/>
            <a:ext cx="7590593" cy="4101992"/>
          </a:xfrm>
        </p:spPr>
        <p:txBody>
          <a:bodyPr vert="horz" wrap="square" lIns="91440" tIns="45720" rIns="91440" bIns="45720" rtlCol="0">
            <a:normAutofit fontScale="92500"/>
          </a:bodyPr>
          <a:lstStyle/>
          <a:p>
            <a:pPr marL="0" indent="0" algn="just">
              <a:lnSpc>
                <a:spcPts val="1300"/>
              </a:lnSpc>
              <a:spcBef>
                <a:spcPts val="0"/>
              </a:spcBef>
              <a:spcAft>
                <a:spcPts val="600"/>
              </a:spcAft>
              <a:buNone/>
            </a:pPr>
            <a:r>
              <a:rPr lang="es-MX" sz="1900" dirty="0">
                <a:latin typeface="Aptos Display" panose="020B0004020202020204" pitchFamily="34" charset="0"/>
              </a:rPr>
              <a:t>Nótese que la verdad es lo que produce este cambio. La verdad importa. Por eso Pablo corrige el error con vehemencia y expone diligentemente la verdad en sus epístolas. Nos anima a unirnos </a:t>
            </a:r>
            <a:r>
              <a:rPr lang="es-MX" sz="1900" dirty="0" err="1">
                <a:latin typeface="Aptos Display" panose="020B0004020202020204" pitchFamily="34" charset="0"/>
              </a:rPr>
              <a:t>enunidad</a:t>
            </a:r>
            <a:r>
              <a:rPr lang="es-MX" sz="1900" dirty="0">
                <a:latin typeface="Aptos Display" panose="020B0004020202020204" pitchFamily="34" charset="0"/>
              </a:rPr>
              <a:t> y verdad utilizando dos imperativos: </a:t>
            </a:r>
            <a:r>
              <a:rPr lang="es-MX" sz="1900" b="1" dirty="0">
                <a:latin typeface="Aptos Display" panose="020B0004020202020204" pitchFamily="34" charset="0"/>
              </a:rPr>
              <a:t>1</a:t>
            </a:r>
            <a:r>
              <a:rPr lang="es-MX" sz="1900" dirty="0">
                <a:latin typeface="Aptos Display" panose="020B0004020202020204" pitchFamily="34" charset="0"/>
              </a:rPr>
              <a:t>. «La paz de Dios gobierne en vuestros corazones, a la que asimismo fuisteis llamados en un solo cuerpo; y sed agradecidos» (Colosenses 3:15). La palabra griega traducida como «gobierne» se usa solo aquí en el Nuevo Testamento. </a:t>
            </a:r>
            <a:r>
              <a:rPr lang="es-MX" sz="1900" b="1" dirty="0">
                <a:latin typeface="Aptos Display" panose="020B0004020202020204" pitchFamily="34" charset="0"/>
              </a:rPr>
              <a:t>2.</a:t>
            </a:r>
            <a:r>
              <a:rPr lang="es-MX" sz="1900" dirty="0">
                <a:latin typeface="Aptos Display" panose="020B0004020202020204" pitchFamily="34" charset="0"/>
              </a:rPr>
              <a:t> «La palabra de Cristo more en abundancia en vosotros en toda sabiduría, enseñándoos y exhortándoos unos a otros con salmos e himnos y cánticos espirituales, cantando con gracia en vuestros corazones al Señor» (Colosenses 3:16). «La palabra de Cristo» es la fuente de sabiduría. Su palabra debe inspirar nuestra música, que ha de ser el medio para enseñarnos y amonestarnos (o advertirnos)11 unos a otros en la iglesia. </a:t>
            </a:r>
          </a:p>
          <a:p>
            <a:pPr marL="0" indent="0" algn="just">
              <a:lnSpc>
                <a:spcPts val="1500"/>
              </a:lnSpc>
              <a:spcBef>
                <a:spcPts val="0"/>
              </a:spcBef>
              <a:spcAft>
                <a:spcPts val="600"/>
              </a:spcAft>
              <a:buNone/>
            </a:pPr>
            <a:r>
              <a:rPr lang="es-MX" dirty="0">
                <a:latin typeface="Aptos Display" panose="020B0004020202020204" pitchFamily="34" charset="0"/>
              </a:rPr>
              <a:t>«</a:t>
            </a:r>
            <a:r>
              <a:rPr lang="es-MX" b="1" dirty="0">
                <a:latin typeface="Aptos Display" panose="020B0004020202020204" pitchFamily="34" charset="0"/>
              </a:rPr>
              <a:t>No podemos ni conseguir ni practicar por nosotros mismos la religión de Cristo, porque nuestros corazones son engañosos más que todas las cosas; pero Jesús… nos ha mostrado que podemos ser limpios de pecado. «Bástate mi gracia» (2 Corintios 12:9), nos dice… Al mirar a Jesús, el autor y consumador de nuestra fe, captaremos la luz de su rostro, reflejaremos su imagen, y creceremos a la plena estatura de hombres y mujeres en Cristo Jesús. Nuestra religión será atractiva porque poseerá la fragancia de la justicia de Cristo. Seremos felices porque Nuestro alimento spiritual será para nosotros justicia y paz y gozo</a:t>
            </a:r>
            <a:r>
              <a:rPr lang="es-MX" b="1" noProof="0" dirty="0">
                <a:latin typeface="Aptos Display" panose="020B0004020202020204" pitchFamily="34" charset="0"/>
              </a:rPr>
              <a:t>»</a:t>
            </a:r>
            <a:r>
              <a:rPr lang="es-MX" i="1" noProof="0" dirty="0">
                <a:latin typeface="Aptos Display" panose="020B0004020202020204" pitchFamily="34" charset="0"/>
              </a:rPr>
              <a:t> </a:t>
            </a:r>
            <a:r>
              <a:rPr lang="es-MX" i="1" dirty="0">
                <a:latin typeface="Aptos Display" panose="020B0004020202020204" pitchFamily="34" charset="0"/>
              </a:rPr>
              <a:t>(La maravillosa gracia de Dios, 28 de agosto, p. 248).</a:t>
            </a:r>
            <a:endParaRPr lang="es-MX" i="1" noProof="0" dirty="0">
              <a:latin typeface="Aptos Display" panose="020B0004020202020204" pitchFamily="34" charset="0"/>
            </a:endParaRPr>
          </a:p>
          <a:p>
            <a:pPr marL="0" indent="0" algn="just">
              <a:lnSpc>
                <a:spcPts val="1400"/>
              </a:lnSpc>
              <a:spcBef>
                <a:spcPts val="0"/>
              </a:spcBef>
              <a:spcAft>
                <a:spcPts val="600"/>
              </a:spcAft>
              <a:buNone/>
            </a:pPr>
            <a:endParaRPr lang="es-MX" sz="1900" i="1" noProof="0" dirty="0">
              <a:latin typeface="Aptos Display" panose="020B0004020202020204" pitchFamily="34" charset="0"/>
            </a:endParaRPr>
          </a:p>
        </p:txBody>
      </p:sp>
      <p:sp>
        <p:nvSpPr>
          <p:cNvPr id="2" name="CuadroTexto 1">
            <a:extLst>
              <a:ext uri="{FF2B5EF4-FFF2-40B4-BE49-F238E27FC236}">
                <a16:creationId xmlns:a16="http://schemas.microsoft.com/office/drawing/2014/main" id="{ED5AB885-7FC0-5E71-F3CE-EEAFDF120305}"/>
              </a:ext>
            </a:extLst>
          </p:cNvPr>
          <p:cNvSpPr txBox="1"/>
          <p:nvPr/>
        </p:nvSpPr>
        <p:spPr>
          <a:xfrm>
            <a:off x="3278601" y="187113"/>
            <a:ext cx="6624000" cy="658800"/>
          </a:xfrm>
          <a:prstGeom prst="rect">
            <a:avLst/>
          </a:prstGeom>
          <a:solidFill>
            <a:srgbClr val="FF2323"/>
          </a:solidFill>
          <a:ln>
            <a:noFill/>
          </a:ln>
          <a:effectLst>
            <a:outerShdw blurRad="50800" dist="50800" dir="1200000" algn="l" rotWithShape="0">
              <a:prstClr val="black">
                <a:alpha val="46000"/>
              </a:prst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noProof="0" dirty="0">
                <a:ln>
                  <a:solidFill>
                    <a:schemeClr val="bg1"/>
                  </a:solidFill>
                </a:ln>
                <a:solidFill>
                  <a:schemeClr val="bg1"/>
                </a:solidFill>
                <a:effectLst>
                  <a:innerShdw blurRad="63500" dist="50800" dir="18900000">
                    <a:schemeClr val="tx1">
                      <a:alpha val="50000"/>
                    </a:schemeClr>
                  </a:innerShdw>
                </a:effectLst>
                <a:latin typeface="Amasis MT Pro Black" panose="02040A04050005020304" pitchFamily="18" charset="0"/>
              </a:rPr>
              <a:t>VIVIENDO LA NUEVA VIDA</a:t>
            </a:r>
          </a:p>
        </p:txBody>
      </p:sp>
      <p:sp>
        <p:nvSpPr>
          <p:cNvPr id="22" name="Título 5">
            <a:extLst>
              <a:ext uri="{FF2B5EF4-FFF2-40B4-BE49-F238E27FC236}">
                <a16:creationId xmlns:a16="http://schemas.microsoft.com/office/drawing/2014/main" id="{F998FE6C-165A-A6CF-2E59-80423ED8B31B}"/>
              </a:ext>
            </a:extLst>
          </p:cNvPr>
          <p:cNvSpPr>
            <a:spLocks noGrp="1"/>
          </p:cNvSpPr>
          <p:nvPr>
            <p:ph type="title"/>
          </p:nvPr>
        </p:nvSpPr>
        <p:spPr>
          <a:xfrm>
            <a:off x="467360" y="201068"/>
            <a:ext cx="2658325" cy="659218"/>
          </a:xfrm>
          <a:solidFill>
            <a:srgbClr val="FF0000"/>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noProof="0" dirty="0">
                <a:ln>
                  <a:solidFill>
                    <a:schemeClr val="bg1"/>
                  </a:solidFill>
                </a:ln>
                <a:solidFill>
                  <a:schemeClr val="tx1"/>
                </a:solidFill>
                <a:effectLst>
                  <a:outerShdw blurRad="50800" dist="50800" dir="5400000" algn="ctr" rotWithShape="0">
                    <a:schemeClr val="bg1"/>
                  </a:outerShdw>
                </a:effectLst>
                <a:latin typeface="+mn-lt"/>
                <a:ea typeface="+mn-ea"/>
                <a:cs typeface="+mn-cs"/>
              </a:rPr>
              <a:t>Jueves</a:t>
            </a:r>
          </a:p>
        </p:txBody>
      </p:sp>
      <p:sp>
        <p:nvSpPr>
          <p:cNvPr id="3" name="Diagrama de flujo: proceso alternativo 2">
            <a:extLst>
              <a:ext uri="{FF2B5EF4-FFF2-40B4-BE49-F238E27FC236}">
                <a16:creationId xmlns:a16="http://schemas.microsoft.com/office/drawing/2014/main" id="{E2AA187E-BBC3-A519-4C2B-F00A96DA9A45}"/>
              </a:ext>
            </a:extLst>
          </p:cNvPr>
          <p:cNvSpPr/>
          <p:nvPr/>
        </p:nvSpPr>
        <p:spPr>
          <a:xfrm>
            <a:off x="139850" y="2445954"/>
            <a:ext cx="2657138" cy="3387295"/>
          </a:xfrm>
          <a:prstGeom prst="flowChartAlternateProcess">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5" name="CuadroTexto 4">
            <a:extLst>
              <a:ext uri="{FF2B5EF4-FFF2-40B4-BE49-F238E27FC236}">
                <a16:creationId xmlns:a16="http://schemas.microsoft.com/office/drawing/2014/main" id="{140FBE8E-B777-9D82-DBE5-8E8DA3575749}"/>
              </a:ext>
            </a:extLst>
          </p:cNvPr>
          <p:cNvSpPr txBox="1"/>
          <p:nvPr/>
        </p:nvSpPr>
        <p:spPr>
          <a:xfrm>
            <a:off x="139850" y="6306705"/>
            <a:ext cx="10312275" cy="649986"/>
          </a:xfrm>
          <a:prstGeom prst="rect">
            <a:avLst/>
          </a:prstGeom>
          <a:noFill/>
        </p:spPr>
        <p:txBody>
          <a:bodyPr wrap="square" rtlCol="0">
            <a:spAutoFit/>
          </a:bodyPr>
          <a:lstStyle/>
          <a:p>
            <a:pPr algn="just">
              <a:lnSpc>
                <a:spcPts val="1400"/>
              </a:lnSpc>
            </a:pPr>
            <a:r>
              <a:rPr lang="es-MX" b="1" noProof="0" dirty="0"/>
              <a:t>Reflexionemos:</a:t>
            </a:r>
            <a:r>
              <a:rPr lang="es-MX" noProof="0" dirty="0"/>
              <a:t> </a:t>
            </a:r>
            <a:r>
              <a:rPr lang="es-MX" b="1" dirty="0">
                <a:solidFill>
                  <a:srgbClr val="C00000"/>
                </a:solidFill>
                <a:latin typeface="Aptos Display" panose="020B0004020202020204" pitchFamily="34" charset="0"/>
              </a:rPr>
              <a:t>Se nos dice que hagamos todo “en el nombre del Señor Jesús” (Col. 3:17). ¿Haces eso? Si no es así, ¿cómo puedes lograrlo? Es decir, ¿qué debes dejar de hacer si no puedes hacerlo en el nombre del Señor?</a:t>
            </a:r>
            <a:endParaRPr lang="es-MX"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301419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P spid="5"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es" id="{33A9EC13-759B-4F92-AB56-6B8B56B226EE}" vid="{05531679-3202-4267-98F4-8A937D0844D2}"/>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37278</TotalTime>
  <Words>3356</Words>
  <Application>Microsoft Office PowerPoint</Application>
  <PresentationFormat>Panorámica</PresentationFormat>
  <Paragraphs>70</Paragraphs>
  <Slides>10</Slides>
  <Notes>6</Notes>
  <HiddenSlides>0</HiddenSlides>
  <MMClips>0</MMClips>
  <ScaleCrop>false</ScaleCrop>
  <HeadingPairs>
    <vt:vector size="6" baseType="variant">
      <vt:variant>
        <vt:lpstr>Fuentes usadas</vt:lpstr>
      </vt:variant>
      <vt:variant>
        <vt:i4>19</vt:i4>
      </vt:variant>
      <vt:variant>
        <vt:lpstr>Tema</vt:lpstr>
      </vt:variant>
      <vt:variant>
        <vt:i4>1</vt:i4>
      </vt:variant>
      <vt:variant>
        <vt:lpstr>Títulos de diapositiva</vt:lpstr>
      </vt:variant>
      <vt:variant>
        <vt:i4>10</vt:i4>
      </vt:variant>
    </vt:vector>
  </HeadingPairs>
  <TitlesOfParts>
    <vt:vector size="30" baseType="lpstr">
      <vt:lpstr>Abadi</vt:lpstr>
      <vt:lpstr>ADLaM Display</vt:lpstr>
      <vt:lpstr>Amasis MT Pro Black</vt:lpstr>
      <vt:lpstr>Aptos</vt:lpstr>
      <vt:lpstr>Aptos Black</vt:lpstr>
      <vt:lpstr>Aptos Display</vt:lpstr>
      <vt:lpstr>Arial</vt:lpstr>
      <vt:lpstr>Arial Rounded MT Bold</vt:lpstr>
      <vt:lpstr>Avenir Next LT Pro</vt:lpstr>
      <vt:lpstr>Bahnschrift</vt:lpstr>
      <vt:lpstr>Bw Modelica</vt:lpstr>
      <vt:lpstr>Calibri</vt:lpstr>
      <vt:lpstr>Calibri Light</vt:lpstr>
      <vt:lpstr>Comic Sans MS</vt:lpstr>
      <vt:lpstr>Gill Sans Nova Cond</vt:lpstr>
      <vt:lpstr>Gisha</vt:lpstr>
      <vt:lpstr>Haettenschweiler</vt:lpstr>
      <vt:lpstr>Impact</vt:lpstr>
      <vt:lpstr>Lato</vt:lpstr>
      <vt:lpstr>Tema de Office</vt:lpstr>
      <vt:lpstr>Presentación de PowerPoint</vt:lpstr>
      <vt:lpstr>Para Memorizar</vt:lpstr>
      <vt:lpstr>Enfoque del Estudio</vt:lpstr>
      <vt:lpstr>Presentación de PowerPoint</vt:lpstr>
      <vt:lpstr>Domingo</vt:lpstr>
      <vt:lpstr>Lunes</vt:lpstr>
      <vt:lpstr>Martes</vt:lpstr>
      <vt:lpstr>Miércoles</vt:lpstr>
      <vt:lpstr>Jueves</vt:lpstr>
      <vt:lpstr>PARA ESTUDIAR Y MEDITAR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1760</cp:revision>
  <dcterms:created xsi:type="dcterms:W3CDTF">2023-06-19T00:44:38Z</dcterms:created>
  <dcterms:modified xsi:type="dcterms:W3CDTF">2026-03-10T23:53:17Z</dcterms:modified>
</cp:coreProperties>
</file>