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2"/>
  </p:notesMasterIdLst>
  <p:sldIdLst>
    <p:sldId id="256" r:id="rId2"/>
    <p:sldId id="284" r:id="rId3"/>
    <p:sldId id="285" r:id="rId4"/>
    <p:sldId id="286" r:id="rId5"/>
    <p:sldId id="265" r:id="rId6"/>
    <p:sldId id="287" r:id="rId7"/>
    <p:sldId id="269" r:id="rId8"/>
    <p:sldId id="282" r:id="rId9"/>
    <p:sldId id="263" r:id="rId10"/>
    <p:sldId id="281" r:id="rId11"/>
  </p:sldIdLst>
  <p:sldSz cx="9144000" cy="6858000" type="screen4x3"/>
  <p:notesSz cx="6858000" cy="9144000"/>
  <p:defaultTextStyle>
    <a:defPPr>
      <a:defRPr lang="es-MX"/>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FFFF07"/>
    <a:srgbClr val="F2021F"/>
    <a:srgbClr val="F33F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p:cViewPr varScale="1">
        <p:scale>
          <a:sx n="68" d="100"/>
          <a:sy n="68" d="100"/>
        </p:scale>
        <p:origin x="1470"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D3446F-5817-4C25-929D-4F180A64F446}" type="datetimeFigureOut">
              <a:rPr lang="en-US" smtClean="0"/>
              <a:pPr/>
              <a:t>11/4/2024</a:t>
            </a:fld>
            <a:endParaRPr lang="en-U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CF0B65-7D7D-4124-8CC2-64ACEAB319AA}" type="slidenum">
              <a:rPr lang="en-US" smtClean="0"/>
              <a:pPr/>
              <a:t>‹Nº›</a:t>
            </a:fld>
            <a:endParaRPr lang="en-US"/>
          </a:p>
        </p:txBody>
      </p:sp>
    </p:spTree>
    <p:extLst>
      <p:ext uri="{BB962C8B-B14F-4D97-AF65-F5344CB8AC3E}">
        <p14:creationId xmlns:p14="http://schemas.microsoft.com/office/powerpoint/2010/main" val="3756986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Que </a:t>
            </a:r>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5</a:t>
            </a:fld>
            <a:endParaRPr lang="en-US"/>
          </a:p>
        </p:txBody>
      </p:sp>
    </p:spTree>
    <p:extLst>
      <p:ext uri="{BB962C8B-B14F-4D97-AF65-F5344CB8AC3E}">
        <p14:creationId xmlns:p14="http://schemas.microsoft.com/office/powerpoint/2010/main" val="1946155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GEB </a:t>
            </a:r>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7</a:t>
            </a:fld>
            <a:endParaRPr lang="en-US"/>
          </a:p>
        </p:txBody>
      </p:sp>
    </p:spTree>
    <p:extLst>
      <p:ext uri="{BB962C8B-B14F-4D97-AF65-F5344CB8AC3E}">
        <p14:creationId xmlns:p14="http://schemas.microsoft.com/office/powerpoint/2010/main" val="609858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PE" dirty="0"/>
              <a:t> </a:t>
            </a:r>
            <a:endParaRPr lang="en-US" dirty="0"/>
          </a:p>
        </p:txBody>
      </p:sp>
      <p:sp>
        <p:nvSpPr>
          <p:cNvPr id="4" name="Marcador de número de diapositiva 3"/>
          <p:cNvSpPr>
            <a:spLocks noGrp="1"/>
          </p:cNvSpPr>
          <p:nvPr>
            <p:ph type="sldNum" sz="quarter" idx="10"/>
          </p:nvPr>
        </p:nvSpPr>
        <p:spPr/>
        <p:txBody>
          <a:bodyPr/>
          <a:lstStyle/>
          <a:p>
            <a:fld id="{88CF0B65-7D7D-4124-8CC2-64ACEAB319AA}" type="slidenum">
              <a:rPr lang="en-US" smtClean="0"/>
              <a:pPr/>
              <a:t>8</a:t>
            </a:fld>
            <a:endParaRPr lang="en-US"/>
          </a:p>
        </p:txBody>
      </p:sp>
    </p:spTree>
    <p:extLst>
      <p:ext uri="{BB962C8B-B14F-4D97-AF65-F5344CB8AC3E}">
        <p14:creationId xmlns:p14="http://schemas.microsoft.com/office/powerpoint/2010/main" val="2389900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3ED0F7BE-E3AA-46EA-A2AF-7CD581104091}" type="slidenum">
              <a:rPr lang="es-MX"/>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450013" y="228600"/>
            <a:ext cx="2084387" cy="57912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195263" y="228600"/>
            <a:ext cx="6102350" cy="57912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623415EB-96B7-43E0-822F-C9D61E0D6D5A}" type="slidenum">
              <a:rPr lang="es-MX"/>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EA168BFF-7334-4524-B060-8FA62EB200FE}" type="slidenum">
              <a:rPr lang="es-MX"/>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329015A-E9DF-4999-BA96-80B4C3B68754}" type="slidenum">
              <a:rPr lang="es-MX"/>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8"/>
          <p:cNvSpPr>
            <a:spLocks noGrp="1" noChangeArrowheads="1"/>
          </p:cNvSpPr>
          <p:nvPr>
            <p:ph type="dt" sz="half" idx="10"/>
          </p:nvPr>
        </p:nvSpPr>
        <p:spPr>
          <a:ln/>
        </p:spPr>
        <p:txBody>
          <a:bodyPr/>
          <a:lstStyle>
            <a:lvl1pPr>
              <a:defRPr/>
            </a:lvl1pPr>
          </a:lstStyle>
          <a:p>
            <a:pPr>
              <a:defRPr/>
            </a:pPr>
            <a:endParaRPr lang="es-MX"/>
          </a:p>
        </p:txBody>
      </p:sp>
      <p:sp>
        <p:nvSpPr>
          <p:cNvPr id="8" name="Rectangle 9"/>
          <p:cNvSpPr>
            <a:spLocks noGrp="1" noChangeArrowheads="1"/>
          </p:cNvSpPr>
          <p:nvPr>
            <p:ph type="ftr" sz="quarter" idx="11"/>
          </p:nvPr>
        </p:nvSpPr>
        <p:spPr>
          <a:ln/>
        </p:spPr>
        <p:txBody>
          <a:bodyPr/>
          <a:lstStyle>
            <a:lvl1pPr>
              <a:defRPr/>
            </a:lvl1pPr>
          </a:lstStyle>
          <a:p>
            <a:pPr>
              <a:defRPr/>
            </a:pPr>
            <a:endParaRPr lang="es-MX"/>
          </a:p>
        </p:txBody>
      </p:sp>
      <p:sp>
        <p:nvSpPr>
          <p:cNvPr id="9" name="Rectangle 10"/>
          <p:cNvSpPr>
            <a:spLocks noGrp="1" noChangeArrowheads="1"/>
          </p:cNvSpPr>
          <p:nvPr>
            <p:ph type="sldNum" sz="quarter" idx="12"/>
          </p:nvPr>
        </p:nvSpPr>
        <p:spPr>
          <a:ln/>
        </p:spPr>
        <p:txBody>
          <a:bodyPr/>
          <a:lstStyle>
            <a:lvl1pPr>
              <a:defRPr/>
            </a:lvl1pPr>
          </a:lstStyle>
          <a:p>
            <a:fld id="{CC867857-65F8-4624-9800-9A1D2E106D71}" type="slidenum">
              <a:rPr lang="es-MX"/>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8"/>
          <p:cNvSpPr>
            <a:spLocks noGrp="1" noChangeArrowheads="1"/>
          </p:cNvSpPr>
          <p:nvPr>
            <p:ph type="dt" sz="half" idx="10"/>
          </p:nvPr>
        </p:nvSpPr>
        <p:spPr>
          <a:ln/>
        </p:spPr>
        <p:txBody>
          <a:bodyPr/>
          <a:lstStyle>
            <a:lvl1pPr>
              <a:defRPr/>
            </a:lvl1pPr>
          </a:lstStyle>
          <a:p>
            <a:pPr>
              <a:defRPr/>
            </a:pPr>
            <a:endParaRPr lang="es-MX"/>
          </a:p>
        </p:txBody>
      </p:sp>
      <p:sp>
        <p:nvSpPr>
          <p:cNvPr id="4" name="Rectangle 9"/>
          <p:cNvSpPr>
            <a:spLocks noGrp="1" noChangeArrowheads="1"/>
          </p:cNvSpPr>
          <p:nvPr>
            <p:ph type="ftr" sz="quarter" idx="11"/>
          </p:nvPr>
        </p:nvSpPr>
        <p:spPr>
          <a:ln/>
        </p:spPr>
        <p:txBody>
          <a:bodyPr/>
          <a:lstStyle>
            <a:lvl1pPr>
              <a:defRPr/>
            </a:lvl1pPr>
          </a:lstStyle>
          <a:p>
            <a:pPr>
              <a:defRPr/>
            </a:pPr>
            <a:endParaRPr lang="es-MX"/>
          </a:p>
        </p:txBody>
      </p:sp>
      <p:sp>
        <p:nvSpPr>
          <p:cNvPr id="5" name="Rectangle 10"/>
          <p:cNvSpPr>
            <a:spLocks noGrp="1" noChangeArrowheads="1"/>
          </p:cNvSpPr>
          <p:nvPr>
            <p:ph type="sldNum" sz="quarter" idx="12"/>
          </p:nvPr>
        </p:nvSpPr>
        <p:spPr>
          <a:ln/>
        </p:spPr>
        <p:txBody>
          <a:bodyPr/>
          <a:lstStyle>
            <a:lvl1pPr>
              <a:defRPr/>
            </a:lvl1pPr>
          </a:lstStyle>
          <a:p>
            <a:fld id="{64F4103F-56A9-456A-BBC1-4F8FE456CDB3}" type="slidenum">
              <a:rPr lang="es-MX"/>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s-MX"/>
          </a:p>
        </p:txBody>
      </p:sp>
      <p:sp>
        <p:nvSpPr>
          <p:cNvPr id="3" name="Rectangle 9"/>
          <p:cNvSpPr>
            <a:spLocks noGrp="1" noChangeArrowheads="1"/>
          </p:cNvSpPr>
          <p:nvPr>
            <p:ph type="ftr" sz="quarter" idx="11"/>
          </p:nvPr>
        </p:nvSpPr>
        <p:spPr>
          <a:ln/>
        </p:spPr>
        <p:txBody>
          <a:bodyPr/>
          <a:lstStyle>
            <a:lvl1pPr>
              <a:defRPr/>
            </a:lvl1pPr>
          </a:lstStyle>
          <a:p>
            <a:pPr>
              <a:defRPr/>
            </a:pPr>
            <a:endParaRPr lang="es-MX"/>
          </a:p>
        </p:txBody>
      </p:sp>
      <p:sp>
        <p:nvSpPr>
          <p:cNvPr id="4" name="Rectangle 10"/>
          <p:cNvSpPr>
            <a:spLocks noGrp="1" noChangeArrowheads="1"/>
          </p:cNvSpPr>
          <p:nvPr>
            <p:ph type="sldNum" sz="quarter" idx="12"/>
          </p:nvPr>
        </p:nvSpPr>
        <p:spPr>
          <a:ln/>
        </p:spPr>
        <p:txBody>
          <a:bodyPr/>
          <a:lstStyle>
            <a:lvl1pPr>
              <a:defRPr/>
            </a:lvl1pPr>
          </a:lstStyle>
          <a:p>
            <a:fld id="{609F1150-F025-40A1-8C0E-A093890BB6AB}" type="slidenum">
              <a:rPr lang="es-MX"/>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2DD5691C-32EC-415A-9C86-A5A11EA90AD1}" type="slidenum">
              <a:rPr lang="es-MX"/>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8"/>
          <p:cNvSpPr>
            <a:spLocks noGrp="1" noChangeArrowheads="1"/>
          </p:cNvSpPr>
          <p:nvPr>
            <p:ph type="dt" sz="half" idx="10"/>
          </p:nvPr>
        </p:nvSpPr>
        <p:spPr>
          <a:ln/>
        </p:spPr>
        <p:txBody>
          <a:bodyPr/>
          <a:lstStyle>
            <a:lvl1pPr>
              <a:defRPr/>
            </a:lvl1pPr>
          </a:lstStyle>
          <a:p>
            <a:pPr>
              <a:defRPr/>
            </a:pPr>
            <a:endParaRPr lang="es-MX"/>
          </a:p>
        </p:txBody>
      </p:sp>
      <p:sp>
        <p:nvSpPr>
          <p:cNvPr id="6" name="Rectangle 9"/>
          <p:cNvSpPr>
            <a:spLocks noGrp="1" noChangeArrowheads="1"/>
          </p:cNvSpPr>
          <p:nvPr>
            <p:ph type="ftr" sz="quarter" idx="11"/>
          </p:nvPr>
        </p:nvSpPr>
        <p:spPr>
          <a:ln/>
        </p:spPr>
        <p:txBody>
          <a:bodyPr/>
          <a:lstStyle>
            <a:lvl1pPr>
              <a:defRPr/>
            </a:lvl1pPr>
          </a:lstStyle>
          <a:p>
            <a:pPr>
              <a:defRPr/>
            </a:pPr>
            <a:endParaRPr lang="es-MX"/>
          </a:p>
        </p:txBody>
      </p:sp>
      <p:sp>
        <p:nvSpPr>
          <p:cNvPr id="7" name="Rectangle 10"/>
          <p:cNvSpPr>
            <a:spLocks noGrp="1" noChangeArrowheads="1"/>
          </p:cNvSpPr>
          <p:nvPr>
            <p:ph type="sldNum" sz="quarter" idx="12"/>
          </p:nvPr>
        </p:nvSpPr>
        <p:spPr>
          <a:ln/>
        </p:spPr>
        <p:txBody>
          <a:bodyPr/>
          <a:lstStyle>
            <a:lvl1pPr>
              <a:defRPr/>
            </a:lvl1pPr>
          </a:lstStyle>
          <a:p>
            <a:fld id="{0D6CC3B3-BC7B-4C19-A548-5E4108AA5E31}" type="slidenum">
              <a:rPr lang="es-MX"/>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8"/>
          <p:cNvSpPr>
            <a:spLocks noGrp="1" noChangeArrowheads="1"/>
          </p:cNvSpPr>
          <p:nvPr>
            <p:ph type="dt" sz="half" idx="10"/>
          </p:nvPr>
        </p:nvSpPr>
        <p:spPr>
          <a:ln/>
        </p:spPr>
        <p:txBody>
          <a:bodyPr/>
          <a:lstStyle>
            <a:lvl1pPr>
              <a:defRPr/>
            </a:lvl1pPr>
          </a:lstStyle>
          <a:p>
            <a:pPr>
              <a:defRPr/>
            </a:pPr>
            <a:endParaRPr lang="es-MX"/>
          </a:p>
        </p:txBody>
      </p:sp>
      <p:sp>
        <p:nvSpPr>
          <p:cNvPr id="5" name="Rectangle 9"/>
          <p:cNvSpPr>
            <a:spLocks noGrp="1" noChangeArrowheads="1"/>
          </p:cNvSpPr>
          <p:nvPr>
            <p:ph type="ftr" sz="quarter" idx="11"/>
          </p:nvPr>
        </p:nvSpPr>
        <p:spPr>
          <a:ln/>
        </p:spPr>
        <p:txBody>
          <a:bodyPr/>
          <a:lstStyle>
            <a:lvl1pPr>
              <a:defRPr/>
            </a:lvl1pPr>
          </a:lstStyle>
          <a:p>
            <a:pPr>
              <a:defRPr/>
            </a:pPr>
            <a:endParaRPr lang="es-MX"/>
          </a:p>
        </p:txBody>
      </p:sp>
      <p:sp>
        <p:nvSpPr>
          <p:cNvPr id="6" name="Rectangle 10"/>
          <p:cNvSpPr>
            <a:spLocks noGrp="1" noChangeArrowheads="1"/>
          </p:cNvSpPr>
          <p:nvPr>
            <p:ph type="sldNum" sz="quarter" idx="12"/>
          </p:nvPr>
        </p:nvSpPr>
        <p:spPr>
          <a:ln/>
        </p:spPr>
        <p:txBody>
          <a:bodyPr/>
          <a:lstStyle>
            <a:lvl1pPr>
              <a:defRPr/>
            </a:lvl1pPr>
          </a:lstStyle>
          <a:p>
            <a:fld id="{2722B1C7-C32D-491F-9835-10D9D954E90D}" type="slidenum">
              <a:rPr lang="es-MX"/>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s-ES" sz="2400">
                <a:latin typeface="Times New Roman" panose="02020603050405020304"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2261 w 7000"/>
                <a:gd name="T3" fmla="*/ 0 h 1000"/>
                <a:gd name="T4" fmla="*/ 2435 w 7000"/>
                <a:gd name="T5" fmla="*/ 174 h 1000"/>
                <a:gd name="T6" fmla="*/ 2262 w 7000"/>
                <a:gd name="T7" fmla="*/ 348 h 1000"/>
                <a:gd name="T8" fmla="*/ 0 w 7000"/>
                <a:gd name="T9" fmla="*/ 348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w="9525">
              <a:noFill/>
              <a:miter lim="800000"/>
              <a:headEnd/>
              <a:tailEnd/>
            </a:ln>
          </p:spPr>
          <p:txBody>
            <a:bodyPr/>
            <a:lstStyle/>
            <a:p>
              <a:endParaRPr lang="es-ES"/>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p:spPr>
          <p:txBody>
            <a:bodyPr/>
            <a:lstStyle/>
            <a:p>
              <a:endParaRPr lang="es-ES"/>
            </a:p>
          </p:txBody>
        </p:sp>
      </p:grpSp>
      <p:sp>
        <p:nvSpPr>
          <p:cNvPr id="1027" name="Rectangle 6"/>
          <p:cNvSpPr>
            <a:spLocks noGrp="1" noChangeArrowheads="1"/>
          </p:cNvSpPr>
          <p:nvPr>
            <p:ph type="title"/>
          </p:nvPr>
        </p:nvSpPr>
        <p:spPr bwMode="auto">
          <a:xfrm>
            <a:off x="195263" y="228600"/>
            <a:ext cx="8015287"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MX"/>
              <a:t>Haga clic para cambiar el estilo de título	</a:t>
            </a:r>
          </a:p>
        </p:txBody>
      </p:sp>
      <p:sp>
        <p:nvSpPr>
          <p:cNvPr id="1028" name="Rectangle 7"/>
          <p:cNvSpPr>
            <a:spLocks noGrp="1" noChangeArrowheads="1"/>
          </p:cNvSpPr>
          <p:nvPr>
            <p:ph type="body" idx="1"/>
          </p:nvPr>
        </p:nvSpPr>
        <p:spPr bwMode="auto">
          <a:xfrm>
            <a:off x="609600" y="1600200"/>
            <a:ext cx="79248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MX"/>
              <a:t>Haga clic para modificar el estilo de texto del patrón</a:t>
            </a:r>
          </a:p>
          <a:p>
            <a:pPr lvl="1"/>
            <a:r>
              <a:rPr lang="es-MX"/>
              <a:t>Segundo nivel</a:t>
            </a:r>
          </a:p>
          <a:p>
            <a:pPr lvl="2"/>
            <a:r>
              <a:rPr lang="es-MX"/>
              <a:t>Tercer nivel</a:t>
            </a:r>
          </a:p>
          <a:p>
            <a:pPr lvl="3"/>
            <a:r>
              <a:rPr lang="es-MX"/>
              <a:t>Cuarto nivel</a:t>
            </a:r>
          </a:p>
          <a:p>
            <a:pPr lvl="4"/>
            <a:r>
              <a:rPr lang="es-MX"/>
              <a:t>Quinto nivel</a:t>
            </a:r>
          </a:p>
        </p:txBody>
      </p:sp>
      <p:sp>
        <p:nvSpPr>
          <p:cNvPr id="1024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s-MX"/>
          </a:p>
        </p:txBody>
      </p:sp>
      <p:sp>
        <p:nvSpPr>
          <p:cNvPr id="1024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s-MX"/>
          </a:p>
        </p:txBody>
      </p:sp>
      <p:sp>
        <p:nvSpPr>
          <p:cNvPr id="1025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66EC6A28-46CA-4EDE-9959-40C3B0A1AC0A}" type="slidenum">
              <a:rPr lang="es-MX"/>
              <a:pPr/>
              <a:t>‹Nº›</a:t>
            </a:fld>
            <a:endParaRPr lang="es-MX"/>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 id="2147483659" r:id="rId7"/>
    <p:sldLayoutId id="2147483658" r:id="rId8"/>
    <p:sldLayoutId id="2147483657" r:id="rId9"/>
    <p:sldLayoutId id="2147483656" r:id="rId10"/>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8">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8">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p:tmplLst>
          <p:tmpl lvl="1">
            <p:tnLst>
              <p:par>
                <p:cTn presetID="1" presetClass="entr" presetSubtype="0" fill="hold" nodeType="click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8"/>
                        </p:tgtEl>
                        <p:attrNameLst>
                          <p:attrName>style.visibility</p:attrName>
                        </p:attrNameLst>
                      </p:cBhvr>
                      <p:to>
                        <p:strVal val="visible"/>
                      </p:to>
                    </p:set>
                  </p:childTnLst>
                </p:cTn>
              </p:par>
            </p:tnLst>
          </p:tmpl>
        </p:tmplLst>
      </p:bldP>
    </p:bld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sz="2000">
          <a:solidFill>
            <a:schemeClr val="tx1"/>
          </a:solidFill>
          <a:latin typeface="+mn-lt"/>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sz="2000">
          <a:solidFill>
            <a:schemeClr val="tx1"/>
          </a:solidFill>
          <a:latin typeface="+mn-lt"/>
        </a:defRPr>
      </a:lvl5pPr>
      <a:lvl6pPr marL="25146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6pPr>
      <a:lvl7pPr marL="29718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7pPr>
      <a:lvl8pPr marL="34290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8pPr>
      <a:lvl9pPr marL="3886200" indent="-228600" algn="l" rtl="0" fontAlgn="base">
        <a:spcBef>
          <a:spcPct val="20000"/>
        </a:spcBef>
        <a:spcAft>
          <a:spcPct val="0"/>
        </a:spcAft>
        <a:buClr>
          <a:schemeClr val="bg2"/>
        </a:buClr>
        <a:buSzPct val="40000"/>
        <a:buFont typeface="Wingdings" pitchFamily="2" charset="2"/>
        <a:buChar char="l"/>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decalogo-janohalire.blogspot.com/p/escuela-sabatica.html" TargetMode="External"/><Relationship Id="rId7"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6.xml"/><Relationship Id="rId6" Type="http://schemas.openxmlformats.org/officeDocument/2006/relationships/hyperlink" Target="https://es.slideshare.net/ahalirecc" TargetMode="External"/><Relationship Id="rId5" Type="http://schemas.openxmlformats.org/officeDocument/2006/relationships/hyperlink" Target="http://decalogo-janohalire.blogspot.com/" TargetMode="External"/><Relationship Id="rId4" Type="http://schemas.openxmlformats.org/officeDocument/2006/relationships/hyperlink" Target="http://www.recursos-biblicos.co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2 CuadroTexto"/>
          <p:cNvSpPr txBox="1">
            <a:spLocks noChangeArrowheads="1"/>
          </p:cNvSpPr>
          <p:nvPr/>
        </p:nvSpPr>
        <p:spPr bwMode="auto">
          <a:xfrm>
            <a:off x="4857750" y="285750"/>
            <a:ext cx="2520950" cy="304800"/>
          </a:xfrm>
          <a:prstGeom prst="rect">
            <a:avLst/>
          </a:prstGeom>
          <a:noFill/>
          <a:ln w="9525">
            <a:noFill/>
            <a:miter lim="800000"/>
            <a:headEnd/>
            <a:tailEnd/>
          </a:ln>
        </p:spPr>
        <p:txBody>
          <a:bodyPr>
            <a:spAutoFit/>
          </a:bodyPr>
          <a:lstStyle/>
          <a:p>
            <a:pPr algn="r" eaLnBrk="1" hangingPunct="1"/>
            <a:r>
              <a:rPr lang="es-ES" sz="1400" dirty="0">
                <a:solidFill>
                  <a:srgbClr val="E8E8FA"/>
                </a:solidFill>
              </a:rPr>
              <a:t>09 de noviembre 2024</a:t>
            </a:r>
          </a:p>
        </p:txBody>
      </p:sp>
      <p:sp>
        <p:nvSpPr>
          <p:cNvPr id="2052" name="Text Box 8"/>
          <p:cNvSpPr txBox="1">
            <a:spLocks noChangeArrowheads="1"/>
          </p:cNvSpPr>
          <p:nvPr/>
        </p:nvSpPr>
        <p:spPr bwMode="auto">
          <a:xfrm>
            <a:off x="323850" y="663575"/>
            <a:ext cx="7734300" cy="646331"/>
          </a:xfrm>
          <a:prstGeom prst="rect">
            <a:avLst/>
          </a:prstGeom>
          <a:noFill/>
          <a:ln w="9525">
            <a:noFill/>
            <a:miter lim="800000"/>
            <a:headEnd/>
            <a:tailEnd/>
          </a:ln>
        </p:spPr>
        <p:txBody>
          <a:bodyPr>
            <a:spAutoFit/>
          </a:bodyPr>
          <a:lstStyle/>
          <a:p>
            <a:pPr eaLnBrk="1" hangingPunct="1"/>
            <a:r>
              <a:rPr lang="es-MX" dirty="0">
                <a:solidFill>
                  <a:schemeClr val="bg1"/>
                </a:solidFill>
                <a:latin typeface="Arial Black" pitchFamily="34" charset="0"/>
              </a:rPr>
              <a:t>MAS TESTIMONIOS ACERCA DE JESÚS</a:t>
            </a:r>
          </a:p>
          <a:p>
            <a:pPr eaLnBrk="1" hangingPunct="1"/>
            <a:endParaRPr lang="es-MX" dirty="0">
              <a:solidFill>
                <a:schemeClr val="bg1"/>
              </a:solidFill>
              <a:latin typeface="Arial Black" pitchFamily="34" charset="0"/>
            </a:endParaRPr>
          </a:p>
        </p:txBody>
      </p:sp>
      <p:sp>
        <p:nvSpPr>
          <p:cNvPr id="2053" name="Text Box 10"/>
          <p:cNvSpPr txBox="1">
            <a:spLocks noChangeArrowheads="1"/>
          </p:cNvSpPr>
          <p:nvPr/>
        </p:nvSpPr>
        <p:spPr bwMode="auto">
          <a:xfrm>
            <a:off x="1692275" y="5768975"/>
            <a:ext cx="6365875" cy="400110"/>
          </a:xfrm>
          <a:prstGeom prst="rect">
            <a:avLst/>
          </a:prstGeom>
          <a:noFill/>
          <a:ln w="9525">
            <a:noFill/>
            <a:miter lim="800000"/>
            <a:headEnd/>
            <a:tailEnd/>
          </a:ln>
        </p:spPr>
        <p:txBody>
          <a:bodyPr wrap="square">
            <a:spAutoFit/>
          </a:bodyPr>
          <a:lstStyle/>
          <a:p>
            <a:pPr algn="just" eaLnBrk="1" hangingPunct="1"/>
            <a:r>
              <a:rPr lang="es-MX" sz="2000" dirty="0">
                <a:solidFill>
                  <a:srgbClr val="F2021F"/>
                </a:solidFill>
                <a:latin typeface="Arial Black" pitchFamily="34" charset="0"/>
              </a:rPr>
              <a:t>TEXTO CLAVE:</a:t>
            </a:r>
            <a:r>
              <a:rPr lang="es-MX" sz="2000" dirty="0">
                <a:solidFill>
                  <a:schemeClr val="folHlink"/>
                </a:solidFill>
                <a:latin typeface="Arial Black" pitchFamily="34" charset="0"/>
              </a:rPr>
              <a:t> Juan 12:32</a:t>
            </a:r>
          </a:p>
        </p:txBody>
      </p:sp>
      <p:sp>
        <p:nvSpPr>
          <p:cNvPr id="2054" name="Rectangle 11"/>
          <p:cNvSpPr>
            <a:spLocks noChangeArrowheads="1"/>
          </p:cNvSpPr>
          <p:nvPr/>
        </p:nvSpPr>
        <p:spPr bwMode="auto">
          <a:xfrm>
            <a:off x="2044700" y="6381750"/>
            <a:ext cx="5165725" cy="304800"/>
          </a:xfrm>
          <a:prstGeom prst="rect">
            <a:avLst/>
          </a:prstGeom>
          <a:noFill/>
          <a:ln w="9525">
            <a:noFill/>
            <a:miter lim="800000"/>
            <a:headEnd/>
            <a:tailEnd/>
          </a:ln>
        </p:spPr>
        <p:txBody>
          <a:bodyPr>
            <a:spAutoFit/>
          </a:bodyPr>
          <a:lstStyle/>
          <a:p>
            <a:pPr algn="ctr" eaLnBrk="1" hangingPunct="1"/>
            <a:r>
              <a:rPr lang="es-ES" sz="1400" b="1" dirty="0">
                <a:solidFill>
                  <a:schemeClr val="bg2"/>
                </a:solidFill>
              </a:rPr>
              <a:t>Escuela Sabática – 4° Trimestre de 2024</a:t>
            </a:r>
            <a:endParaRPr lang="es-MX" sz="1400" b="1" dirty="0">
              <a:solidFill>
                <a:schemeClr val="bg2"/>
              </a:solidFill>
            </a:endParaRPr>
          </a:p>
        </p:txBody>
      </p:sp>
      <p:sp>
        <p:nvSpPr>
          <p:cNvPr id="2055" name="Rectangle 9"/>
          <p:cNvSpPr>
            <a:spLocks noChangeArrowheads="1"/>
          </p:cNvSpPr>
          <p:nvPr/>
        </p:nvSpPr>
        <p:spPr bwMode="auto">
          <a:xfrm>
            <a:off x="323850" y="260350"/>
            <a:ext cx="1584325" cy="369332"/>
          </a:xfrm>
          <a:prstGeom prst="rect">
            <a:avLst/>
          </a:prstGeom>
          <a:noFill/>
          <a:ln w="9525">
            <a:noFill/>
            <a:miter lim="800000"/>
            <a:headEnd/>
            <a:tailEnd/>
          </a:ln>
        </p:spPr>
        <p:txBody>
          <a:bodyPr>
            <a:spAutoFit/>
          </a:bodyPr>
          <a:lstStyle/>
          <a:p>
            <a:pPr eaLnBrk="1" hangingPunct="1"/>
            <a:r>
              <a:rPr lang="es-ES" dirty="0">
                <a:solidFill>
                  <a:srgbClr val="F2021F"/>
                </a:solidFill>
                <a:latin typeface="Arial Black" pitchFamily="34" charset="0"/>
              </a:rPr>
              <a:t>Lección 06</a:t>
            </a:r>
            <a:endParaRPr lang="es-MX" dirty="0">
              <a:solidFill>
                <a:srgbClr val="FFFF07"/>
              </a:solidFill>
            </a:endParaRPr>
          </a:p>
        </p:txBody>
      </p:sp>
      <p:pic>
        <p:nvPicPr>
          <p:cNvPr id="5" name="Imagen 4">
            <a:extLst>
              <a:ext uri="{FF2B5EF4-FFF2-40B4-BE49-F238E27FC236}">
                <a16:creationId xmlns:a16="http://schemas.microsoft.com/office/drawing/2014/main" id="{47A2B1E7-9246-5895-E6CE-B4DCC12FE50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069944" y="1729690"/>
            <a:ext cx="5004110" cy="377151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250825" y="206375"/>
            <a:ext cx="8015288" cy="914400"/>
          </a:xfrm>
          <a:prstGeom prst="rect">
            <a:avLst/>
          </a:prstGeom>
          <a:noFill/>
          <a:ln>
            <a:noFill/>
          </a:ln>
        </p:spPr>
        <p:txBody>
          <a:bodyPr anchor="ct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Arial" charset="0"/>
              </a:defRPr>
            </a:lvl2pPr>
            <a:lvl3pPr algn="l" rtl="0" eaLnBrk="0" fontAlgn="base" hangingPunct="0">
              <a:spcBef>
                <a:spcPct val="0"/>
              </a:spcBef>
              <a:spcAft>
                <a:spcPct val="0"/>
              </a:spcAft>
              <a:defRPr sz="4200">
                <a:solidFill>
                  <a:schemeClr val="tx2"/>
                </a:solidFill>
                <a:latin typeface="Arial" charset="0"/>
              </a:defRPr>
            </a:lvl3pPr>
            <a:lvl4pPr algn="l" rtl="0" eaLnBrk="0" fontAlgn="base" hangingPunct="0">
              <a:spcBef>
                <a:spcPct val="0"/>
              </a:spcBef>
              <a:spcAft>
                <a:spcPct val="0"/>
              </a:spcAft>
              <a:defRPr sz="4200">
                <a:solidFill>
                  <a:schemeClr val="tx2"/>
                </a:solidFill>
                <a:latin typeface="Arial" charset="0"/>
              </a:defRPr>
            </a:lvl4pPr>
            <a:lvl5pPr algn="l" rtl="0" eaLnBrk="0" fontAlgn="base" hangingPunct="0">
              <a:spcBef>
                <a:spcPct val="0"/>
              </a:spcBef>
              <a:spcAft>
                <a:spcPct val="0"/>
              </a:spcAft>
              <a:defRPr sz="4200">
                <a:solidFill>
                  <a:schemeClr val="tx2"/>
                </a:solidFill>
                <a:latin typeface="Arial" charset="0"/>
              </a:defRPr>
            </a:lvl5pPr>
            <a:lvl6pPr marL="457200" algn="l" rtl="0" fontAlgn="base">
              <a:spcBef>
                <a:spcPct val="0"/>
              </a:spcBef>
              <a:spcAft>
                <a:spcPct val="0"/>
              </a:spcAft>
              <a:defRPr sz="4200">
                <a:solidFill>
                  <a:schemeClr val="tx2"/>
                </a:solidFill>
                <a:latin typeface="Arial" charset="0"/>
              </a:defRPr>
            </a:lvl6pPr>
            <a:lvl7pPr marL="914400" algn="l" rtl="0" fontAlgn="base">
              <a:spcBef>
                <a:spcPct val="0"/>
              </a:spcBef>
              <a:spcAft>
                <a:spcPct val="0"/>
              </a:spcAft>
              <a:defRPr sz="4200">
                <a:solidFill>
                  <a:schemeClr val="tx2"/>
                </a:solidFill>
                <a:latin typeface="Arial" charset="0"/>
              </a:defRPr>
            </a:lvl7pPr>
            <a:lvl8pPr marL="1371600" algn="l" rtl="0" fontAlgn="base">
              <a:spcBef>
                <a:spcPct val="0"/>
              </a:spcBef>
              <a:spcAft>
                <a:spcPct val="0"/>
              </a:spcAft>
              <a:defRPr sz="4200">
                <a:solidFill>
                  <a:schemeClr val="tx2"/>
                </a:solidFill>
                <a:latin typeface="Arial" charset="0"/>
              </a:defRPr>
            </a:lvl8pPr>
            <a:lvl9pPr marL="1828800" algn="l" rtl="0" fontAlgn="base">
              <a:spcBef>
                <a:spcPct val="0"/>
              </a:spcBef>
              <a:spcAft>
                <a:spcPct val="0"/>
              </a:spcAft>
              <a:defRPr sz="4200">
                <a:solidFill>
                  <a:schemeClr val="tx2"/>
                </a:solidFill>
                <a:latin typeface="Arial" charset="0"/>
              </a:defRPr>
            </a:lvl9pPr>
          </a:lstStyle>
          <a:p>
            <a:pPr>
              <a:defRPr/>
            </a:pPr>
            <a:r>
              <a:rPr lang="es-MX" sz="3200" b="1" kern="0" dirty="0">
                <a:solidFill>
                  <a:srgbClr val="FFFF99"/>
                </a:solidFill>
                <a:latin typeface="Tahoma" panose="020B0604030504040204" pitchFamily="34" charset="0"/>
                <a:ea typeface="Tahoma" panose="020B0604030504040204" pitchFamily="34" charset="0"/>
                <a:cs typeface="Tahoma" panose="020B0604030504040204" pitchFamily="34" charset="0"/>
              </a:rPr>
              <a:t>Créditos</a:t>
            </a:r>
            <a:endParaRPr lang="es-MX" sz="2400" b="1" kern="0" dirty="0">
              <a:solidFill>
                <a:srgbClr val="FFFF99"/>
              </a:solidFill>
              <a:latin typeface="Tahoma" panose="020B0604030504040204" pitchFamily="34" charset="0"/>
              <a:ea typeface="Tahoma" panose="020B0604030504040204" pitchFamily="34" charset="0"/>
              <a:cs typeface="Tahoma" panose="020B0604030504040204" pitchFamily="34" charset="0"/>
            </a:endParaRPr>
          </a:p>
        </p:txBody>
      </p:sp>
      <p:sp>
        <p:nvSpPr>
          <p:cNvPr id="6" name="Rectángulo 5"/>
          <p:cNvSpPr/>
          <p:nvPr/>
        </p:nvSpPr>
        <p:spPr>
          <a:xfrm>
            <a:off x="8532813" y="677863"/>
            <a:ext cx="360362" cy="547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s-AR"/>
          </a:p>
        </p:txBody>
      </p:sp>
      <p:pic>
        <p:nvPicPr>
          <p:cNvPr id="9220" name="Picture 4" descr="Jesús sonriente"/>
          <p:cNvPicPr>
            <a:picLocks noChangeAspect="1" noChangeArrowheads="1"/>
          </p:cNvPicPr>
          <p:nvPr/>
        </p:nvPicPr>
        <p:blipFill>
          <a:blip r:embed="rId2"/>
          <a:srcRect/>
          <a:stretch>
            <a:fillRect/>
          </a:stretch>
        </p:blipFill>
        <p:spPr bwMode="auto">
          <a:xfrm>
            <a:off x="327025" y="1341438"/>
            <a:ext cx="8205788" cy="5011737"/>
          </a:xfrm>
          <a:prstGeom prst="rect">
            <a:avLst/>
          </a:prstGeom>
          <a:noFill/>
          <a:ln w="9525">
            <a:noFill/>
            <a:miter lim="800000"/>
            <a:headEnd/>
            <a:tailEnd/>
          </a:ln>
        </p:spPr>
      </p:pic>
      <p:sp>
        <p:nvSpPr>
          <p:cNvPr id="9221" name="Rectangle 2"/>
          <p:cNvSpPr>
            <a:spLocks noChangeArrowheads="1"/>
          </p:cNvSpPr>
          <p:nvPr/>
        </p:nvSpPr>
        <p:spPr bwMode="auto">
          <a:xfrm>
            <a:off x="1979613" y="1844675"/>
            <a:ext cx="6480175" cy="4216539"/>
          </a:xfrm>
          <a:prstGeom prst="rect">
            <a:avLst/>
          </a:prstGeom>
          <a:noFill/>
          <a:ln w="9525">
            <a:noFill/>
            <a:miter lim="800000"/>
            <a:headEnd/>
            <a:tailEnd/>
          </a:ln>
        </p:spPr>
        <p:txBody>
          <a:bodyPr>
            <a:spAutoFit/>
          </a:bodyPr>
          <a:lstStyle/>
          <a:p>
            <a:pPr algn="ctr" eaLnBrk="1" hangingPunct="1"/>
            <a:r>
              <a:rPr lang="es-AR" sz="1600" b="1" dirty="0">
                <a:solidFill>
                  <a:srgbClr val="FFFFCC"/>
                </a:solidFill>
                <a:latin typeface="Tahoma" pitchFamily="34" charset="0"/>
              </a:rPr>
              <a:t>DISEÑO ORIGINAL</a:t>
            </a:r>
          </a:p>
          <a:p>
            <a:pPr algn="ctr" eaLnBrk="1" hangingPunct="1"/>
            <a:r>
              <a:rPr lang="es-AR" sz="1200" b="1" dirty="0">
                <a:solidFill>
                  <a:srgbClr val="FFFFCC"/>
                </a:solidFill>
                <a:latin typeface="Tahoma" pitchFamily="34" charset="0"/>
              </a:rPr>
              <a:t>Lic. Alejandrino </a:t>
            </a:r>
            <a:r>
              <a:rPr lang="es-AR" sz="1200" b="1" dirty="0" err="1">
                <a:solidFill>
                  <a:srgbClr val="FFFFCC"/>
                </a:solidFill>
                <a:latin typeface="Tahoma" pitchFamily="34" charset="0"/>
              </a:rPr>
              <a:t>Halire</a:t>
            </a:r>
            <a:r>
              <a:rPr lang="es-AR" sz="1200" b="1" dirty="0">
                <a:solidFill>
                  <a:srgbClr val="FFFFCC"/>
                </a:solidFill>
                <a:latin typeface="Tahoma" pitchFamily="34" charset="0"/>
              </a:rPr>
              <a:t> </a:t>
            </a:r>
            <a:r>
              <a:rPr lang="es-AR" sz="1200" b="1" dirty="0" err="1">
                <a:solidFill>
                  <a:srgbClr val="FFFFCC"/>
                </a:solidFill>
                <a:latin typeface="Tahoma" pitchFamily="34" charset="0"/>
              </a:rPr>
              <a:t>Ccahuana</a:t>
            </a:r>
            <a:r>
              <a:rPr lang="es-AR" sz="1200" b="1" dirty="0">
                <a:solidFill>
                  <a:srgbClr val="FFFFCC"/>
                </a:solidFill>
                <a:latin typeface="Tahoma" pitchFamily="34" charset="0"/>
              </a:rPr>
              <a:t> </a:t>
            </a:r>
          </a:p>
          <a:p>
            <a:pPr algn="ctr" eaLnBrk="1" hangingPunct="1"/>
            <a:r>
              <a:rPr lang="es-AR" sz="1400" dirty="0">
                <a:solidFill>
                  <a:srgbClr val="FFFFCC"/>
                </a:solidFill>
                <a:latin typeface="Tahoma" pitchFamily="34" charset="0"/>
                <a:hlinkClick r:id="rId3"/>
              </a:rPr>
              <a:t>http://decalogo-janohalire.blogspot.com/p/escuela-sabatica.html</a:t>
            </a:r>
            <a:r>
              <a:rPr lang="es-AR" sz="1000" dirty="0">
                <a:solidFill>
                  <a:srgbClr val="FFFFCC"/>
                </a:solidFill>
                <a:latin typeface="Tahoma" pitchFamily="34" charset="0"/>
              </a:rPr>
              <a:t> </a:t>
            </a:r>
          </a:p>
          <a:p>
            <a:pPr algn="ctr" eaLnBrk="1" hangingPunct="1"/>
            <a:endParaRPr lang="es-AR" sz="1600" b="1" dirty="0">
              <a:latin typeface="Tahoma" pitchFamily="34" charset="0"/>
            </a:endParaRPr>
          </a:p>
          <a:p>
            <a:pPr algn="ctr" eaLnBrk="1" hangingPunct="1"/>
            <a:r>
              <a:rPr lang="es-AR" sz="1600" b="1" dirty="0">
                <a:solidFill>
                  <a:srgbClr val="CCECFF"/>
                </a:solidFill>
                <a:latin typeface="Tahoma" pitchFamily="34" charset="0"/>
              </a:rPr>
              <a:t>Distribución</a:t>
            </a:r>
          </a:p>
          <a:p>
            <a:pPr algn="ctr" eaLnBrk="1" hangingPunct="1"/>
            <a:r>
              <a:rPr lang="es-AR" sz="1600" b="1" dirty="0">
                <a:solidFill>
                  <a:srgbClr val="CCECFF"/>
                </a:solidFill>
                <a:latin typeface="Tahoma" pitchFamily="34" charset="0"/>
              </a:rPr>
              <a:t>Recursos Escuela Sabática ©</a:t>
            </a:r>
          </a:p>
          <a:p>
            <a:pPr algn="ctr" eaLnBrk="1" hangingPunct="1"/>
            <a:endParaRPr lang="es-AR" sz="1200" b="1" dirty="0">
              <a:latin typeface="Tahoma" pitchFamily="34" charset="0"/>
            </a:endParaRPr>
          </a:p>
          <a:p>
            <a:pPr algn="ctr" eaLnBrk="1" hangingPunct="1"/>
            <a:r>
              <a:rPr lang="es-AR" sz="1400" b="1" dirty="0">
                <a:solidFill>
                  <a:schemeClr val="bg1"/>
                </a:solidFill>
                <a:latin typeface="Tahoma" pitchFamily="34" charset="0"/>
              </a:rPr>
              <a:t>Para recibir las próximas lecciones inscríbase enviando un mail a:</a:t>
            </a:r>
          </a:p>
          <a:p>
            <a:pPr algn="ctr" eaLnBrk="1" hangingPunct="1"/>
            <a:r>
              <a:rPr lang="es-PE" sz="1400" u="sng" dirty="0">
                <a:hlinkClick r:id="rId4"/>
              </a:rPr>
              <a:t>www.recursos-biblicos.com</a:t>
            </a:r>
            <a:endParaRPr lang="es-AR" sz="1400" b="1" dirty="0">
              <a:solidFill>
                <a:schemeClr val="bg1"/>
              </a:solidFill>
              <a:latin typeface="Tahoma" pitchFamily="34" charset="0"/>
            </a:endParaRPr>
          </a:p>
          <a:p>
            <a:pPr algn="ctr" eaLnBrk="1" hangingPunct="1">
              <a:buFont typeface="Wingdings" pitchFamily="2" charset="2"/>
              <a:buNone/>
            </a:pPr>
            <a:r>
              <a:rPr lang="es-AR" sz="1200" b="1" dirty="0">
                <a:solidFill>
                  <a:schemeClr val="bg1"/>
                </a:solidFill>
                <a:latin typeface="Tahoma" pitchFamily="34" charset="0"/>
              </a:rPr>
              <a:t> Asunto: Lecciones en </a:t>
            </a:r>
            <a:r>
              <a:rPr lang="es-AR" sz="1200" b="1" dirty="0" err="1">
                <a:solidFill>
                  <a:schemeClr val="bg1"/>
                </a:solidFill>
                <a:latin typeface="Tahoma" pitchFamily="34" charset="0"/>
              </a:rPr>
              <a:t>Powerpoint</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endParaRPr lang="es-AR" sz="1400" b="1" dirty="0">
              <a:solidFill>
                <a:schemeClr val="bg1"/>
              </a:solidFill>
              <a:latin typeface="Tahoma" pitchFamily="34" charset="0"/>
            </a:endParaRPr>
          </a:p>
          <a:p>
            <a:pPr algn="ctr" eaLnBrk="1" hangingPunct="1"/>
            <a:r>
              <a:rPr lang="es-AR" sz="1400" b="1" dirty="0">
                <a:solidFill>
                  <a:schemeClr val="bg1"/>
                </a:solidFill>
                <a:latin typeface="Tahoma" pitchFamily="34" charset="0"/>
              </a:rPr>
              <a:t>RECURSOS ADVENTISTAS</a:t>
            </a:r>
          </a:p>
          <a:p>
            <a:pPr algn="ctr" eaLnBrk="1" hangingPunct="1"/>
            <a:r>
              <a:rPr lang="es-AR" sz="1400" b="1" dirty="0">
                <a:solidFill>
                  <a:schemeClr val="bg1"/>
                </a:solidFill>
                <a:latin typeface="Tahoma" pitchFamily="34" charset="0"/>
              </a:rPr>
              <a:t>Recursos gratuitos </a:t>
            </a:r>
          </a:p>
          <a:p>
            <a:pPr algn="ctr" eaLnBrk="1" hangingPunct="1"/>
            <a:endParaRPr lang="es-AR" sz="1200" b="1" dirty="0">
              <a:solidFill>
                <a:schemeClr val="bg1"/>
              </a:solidFill>
              <a:latin typeface="Tahoma" pitchFamily="34" charset="0"/>
            </a:endParaRPr>
          </a:p>
          <a:p>
            <a:pPr algn="ctr" eaLnBrk="1" hangingPunct="1"/>
            <a:r>
              <a:rPr lang="es-AR" sz="1200" b="1" dirty="0">
                <a:solidFill>
                  <a:schemeClr val="bg1"/>
                </a:solidFill>
                <a:latin typeface="Tahoma" pitchFamily="34" charset="0"/>
                <a:hlinkClick r:id="rId5"/>
              </a:rPr>
              <a:t>http://decalogo-janohalire.blogspot.com/</a:t>
            </a:r>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a:p>
            <a:pPr algn="ctr" eaLnBrk="1" hangingPunct="1"/>
            <a:r>
              <a:rPr lang="es-PE" sz="1200" dirty="0">
                <a:hlinkClick r:id="rId6"/>
              </a:rPr>
              <a:t>https://es.slideshare.net/ahalirecc</a:t>
            </a:r>
            <a:r>
              <a:rPr lang="es-PE" sz="1200" dirty="0"/>
              <a:t> </a:t>
            </a:r>
          </a:p>
          <a:p>
            <a:pPr algn="ctr" eaLnBrk="1" hangingPunct="1"/>
            <a:endParaRPr lang="es-AR" sz="1200" b="1" dirty="0">
              <a:solidFill>
                <a:schemeClr val="bg1"/>
              </a:solidFill>
              <a:latin typeface="Tahoma" pitchFamily="34" charset="0"/>
            </a:endParaRPr>
          </a:p>
          <a:p>
            <a:pPr algn="ctr" eaLnBrk="1" hangingPunct="1"/>
            <a:endParaRPr lang="es-AR" sz="1200" b="1" dirty="0">
              <a:solidFill>
                <a:schemeClr val="bg1"/>
              </a:solidFill>
              <a:latin typeface="Tahoma" pitchFamily="34" charset="0"/>
            </a:endParaRPr>
          </a:p>
        </p:txBody>
      </p:sp>
      <p:grpSp>
        <p:nvGrpSpPr>
          <p:cNvPr id="9222" name="Group 3"/>
          <p:cNvGrpSpPr>
            <a:grpSpLocks/>
          </p:cNvGrpSpPr>
          <p:nvPr/>
        </p:nvGrpSpPr>
        <p:grpSpPr bwMode="auto">
          <a:xfrm>
            <a:off x="511175" y="5084763"/>
            <a:ext cx="1120775" cy="865187"/>
            <a:chOff x="4694" y="3521"/>
            <a:chExt cx="908" cy="680"/>
          </a:xfrm>
        </p:grpSpPr>
        <p:sp>
          <p:nvSpPr>
            <p:cNvPr id="9223" name="WordArt 4"/>
            <p:cNvSpPr>
              <a:spLocks noChangeArrowheads="1" noChangeShapeType="1" noTextEdit="1"/>
            </p:cNvSpPr>
            <p:nvPr/>
          </p:nvSpPr>
          <p:spPr bwMode="auto">
            <a:xfrm>
              <a:off x="4740" y="3838"/>
              <a:ext cx="804" cy="276"/>
            </a:xfrm>
            <a:prstGeom prst="rect">
              <a:avLst/>
            </a:prstGeom>
          </p:spPr>
          <p:txBody>
            <a:bodyPr wrap="none" fromWordArt="1">
              <a:prstTxWarp prst="textPlain">
                <a:avLst>
                  <a:gd name="adj" fmla="val 50000"/>
                </a:avLst>
              </a:prstTxWarp>
            </a:bodyPr>
            <a:lstStyle/>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Recursos</a:t>
              </a:r>
            </a:p>
            <a:p>
              <a:pPr algn="ctr"/>
              <a:r>
                <a:rPr lang="es-ES" sz="1400" kern="10">
                  <a:ln w="9525">
                    <a:noFill/>
                    <a:round/>
                    <a:headEnd/>
                    <a:tailEnd/>
                  </a:ln>
                  <a:gradFill rotWithShape="1">
                    <a:gsLst>
                      <a:gs pos="0">
                        <a:srgbClr val="FFFF00"/>
                      </a:gs>
                      <a:gs pos="100000">
                        <a:srgbClr val="FF9933"/>
                      </a:gs>
                    </a:gsLst>
                    <a:path path="rect">
                      <a:fillToRect l="50000" t="50000" r="50000" b="50000"/>
                    </a:path>
                  </a:gradFill>
                  <a:effectLst>
                    <a:outerShdw dist="38100" dir="2700000" algn="ctr" rotWithShape="0">
                      <a:srgbClr val="000066">
                        <a:alpha val="79999"/>
                      </a:srgbClr>
                    </a:outerShdw>
                  </a:effectLst>
                  <a:latin typeface="Impact"/>
                </a:rPr>
                <a:t>Escuela Sabática</a:t>
              </a:r>
            </a:p>
          </p:txBody>
        </p:sp>
        <p:pic>
          <p:nvPicPr>
            <p:cNvPr id="9224" name="Picture 5" descr="logo IASD - ANI"/>
            <p:cNvPicPr>
              <a:picLocks noChangeAspect="1" noChangeArrowheads="1" noCrop="1"/>
            </p:cNvPicPr>
            <p:nvPr/>
          </p:nvPicPr>
          <p:blipFill>
            <a:blip r:embed="rId7"/>
            <a:srcRect/>
            <a:stretch>
              <a:fillRect/>
            </a:stretch>
          </p:blipFill>
          <p:spPr bwMode="auto">
            <a:xfrm>
              <a:off x="5012" y="3521"/>
              <a:ext cx="288" cy="317"/>
            </a:xfrm>
            <a:prstGeom prst="rect">
              <a:avLst/>
            </a:prstGeom>
            <a:noFill/>
            <a:ln w="9525">
              <a:noFill/>
              <a:miter lim="800000"/>
              <a:headEnd/>
              <a:tailEnd/>
            </a:ln>
          </p:spPr>
        </p:pic>
        <p:sp>
          <p:nvSpPr>
            <p:cNvPr id="9225" name="Line 6"/>
            <p:cNvSpPr>
              <a:spLocks noChangeShapeType="1"/>
            </p:cNvSpPr>
            <p:nvPr/>
          </p:nvSpPr>
          <p:spPr bwMode="auto">
            <a:xfrm>
              <a:off x="4988" y="3802"/>
              <a:ext cx="329" cy="0"/>
            </a:xfrm>
            <a:prstGeom prst="line">
              <a:avLst/>
            </a:prstGeom>
            <a:noFill/>
            <a:ln w="76200">
              <a:solidFill>
                <a:srgbClr val="990099"/>
              </a:solidFill>
              <a:round/>
              <a:headEnd/>
              <a:tailEnd/>
            </a:ln>
          </p:spPr>
          <p:txBody>
            <a:bodyPr/>
            <a:lstStyle/>
            <a:p>
              <a:endParaRPr lang="es-ES"/>
            </a:p>
          </p:txBody>
        </p:sp>
        <p:sp>
          <p:nvSpPr>
            <p:cNvPr id="9226" name="Line 7"/>
            <p:cNvSpPr>
              <a:spLocks noChangeShapeType="1"/>
            </p:cNvSpPr>
            <p:nvPr/>
          </p:nvSpPr>
          <p:spPr bwMode="auto">
            <a:xfrm>
              <a:off x="4694" y="4201"/>
              <a:ext cx="908" cy="0"/>
            </a:xfrm>
            <a:prstGeom prst="line">
              <a:avLst/>
            </a:prstGeom>
            <a:noFill/>
            <a:ln w="76200">
              <a:solidFill>
                <a:srgbClr val="990099"/>
              </a:solidFill>
              <a:round/>
              <a:headEnd/>
              <a:tailEnd/>
            </a:ln>
          </p:spPr>
          <p:txBody>
            <a:bodyPr/>
            <a:lstStyle/>
            <a:p>
              <a:endParaRPr lang="es-ES"/>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4294967295"/>
          </p:nvPr>
        </p:nvSpPr>
        <p:spPr>
          <a:xfrm>
            <a:off x="3625851" y="2561531"/>
            <a:ext cx="4857750" cy="3348955"/>
          </a:xfrm>
        </p:spPr>
        <p:txBody>
          <a:bodyPr/>
          <a:lstStyle/>
          <a:p>
            <a:pPr eaLnBrk="1" hangingPunct="1">
              <a:lnSpc>
                <a:spcPct val="90000"/>
              </a:lnSpc>
            </a:pPr>
            <a:r>
              <a:rPr lang="es-MX" sz="2400" b="1" dirty="0">
                <a:solidFill>
                  <a:schemeClr val="accent6">
                    <a:lumMod val="75000"/>
                  </a:schemeClr>
                </a:solidFill>
              </a:rPr>
              <a:t>SABER: Entender que aceptar o no aceptar un testimonio, es decisión personal.</a:t>
            </a:r>
          </a:p>
          <a:p>
            <a:pPr eaLnBrk="1" hangingPunct="1">
              <a:lnSpc>
                <a:spcPct val="90000"/>
              </a:lnSpc>
            </a:pPr>
            <a:r>
              <a:rPr lang="es-MX" sz="2400" b="1" dirty="0">
                <a:solidFill>
                  <a:schemeClr val="accent6">
                    <a:lumMod val="75000"/>
                  </a:schemeClr>
                </a:solidFill>
              </a:rPr>
              <a:t>SENTIR: El deseo de aceptar el testimonio de los apóstoles.</a:t>
            </a:r>
          </a:p>
          <a:p>
            <a:pPr eaLnBrk="1" hangingPunct="1">
              <a:lnSpc>
                <a:spcPct val="90000"/>
              </a:lnSpc>
            </a:pPr>
            <a:r>
              <a:rPr lang="es-MX" sz="2400" b="1" dirty="0">
                <a:solidFill>
                  <a:schemeClr val="accent6">
                    <a:lumMod val="75000"/>
                  </a:schemeClr>
                </a:solidFill>
              </a:rPr>
              <a:t>HACER: La decisión de aceptar los testimonios de Dios.</a:t>
            </a:r>
          </a:p>
        </p:txBody>
      </p:sp>
      <p:sp>
        <p:nvSpPr>
          <p:cNvPr id="21507" name="5 CuadroTexto"/>
          <p:cNvSpPr txBox="1">
            <a:spLocks noChangeArrowheads="1"/>
          </p:cNvSpPr>
          <p:nvPr/>
        </p:nvSpPr>
        <p:spPr bwMode="auto">
          <a:xfrm>
            <a:off x="468313" y="1484313"/>
            <a:ext cx="8015288" cy="1015663"/>
          </a:xfrm>
          <a:prstGeom prst="rect">
            <a:avLst/>
          </a:prstGeom>
          <a:noFill/>
          <a:ln w="9525">
            <a:noFill/>
            <a:miter lim="800000"/>
            <a:headEnd/>
            <a:tailEnd/>
          </a:ln>
        </p:spPr>
        <p:txBody>
          <a:bodyPr wrap="square">
            <a:spAutoFit/>
          </a:bodyPr>
          <a:lstStyle/>
          <a:p>
            <a:pPr eaLnBrk="1" hangingPunct="1"/>
            <a:r>
              <a:rPr lang="es-ES" sz="2000" dirty="0">
                <a:solidFill>
                  <a:schemeClr val="accent6">
                    <a:lumMod val="75000"/>
                  </a:schemeClr>
                </a:solidFill>
                <a:latin typeface="Arial Black" pitchFamily="34" charset="0"/>
              </a:rPr>
              <a:t>Aprendamos a ser, un discípulo que acepta los testimonios de Dios y </a:t>
            </a:r>
            <a:r>
              <a:rPr lang="es-ES" sz="2000" dirty="0" err="1">
                <a:solidFill>
                  <a:schemeClr val="accent6">
                    <a:lumMod val="75000"/>
                  </a:schemeClr>
                </a:solidFill>
                <a:latin typeface="Arial Black" pitchFamily="34" charset="0"/>
              </a:rPr>
              <a:t>testificadores</a:t>
            </a:r>
            <a:r>
              <a:rPr lang="es-ES" sz="2000" dirty="0">
                <a:solidFill>
                  <a:schemeClr val="accent6">
                    <a:lumMod val="75000"/>
                  </a:schemeClr>
                </a:solidFill>
                <a:latin typeface="Arial Black" pitchFamily="34" charset="0"/>
              </a:rPr>
              <a:t>.</a:t>
            </a:r>
          </a:p>
          <a:p>
            <a:pPr eaLnBrk="1" hangingPunct="1"/>
            <a:r>
              <a:rPr lang="es-ES" sz="2000" u="sng" dirty="0">
                <a:solidFill>
                  <a:schemeClr val="accent6">
                    <a:lumMod val="75000"/>
                  </a:schemeClr>
                </a:solidFill>
                <a:latin typeface="Arial Black" pitchFamily="34" charset="0"/>
              </a:rPr>
              <a:t>APRENDIZAJE  POR  NIVELES</a:t>
            </a:r>
            <a:r>
              <a:rPr lang="es-ES" sz="2000" dirty="0">
                <a:solidFill>
                  <a:schemeClr val="accent6">
                    <a:lumMod val="75000"/>
                  </a:schemeClr>
                </a:solidFill>
                <a:latin typeface="Arial Black" pitchFamily="34" charset="0"/>
              </a:rPr>
              <a:t>:</a:t>
            </a:r>
            <a:endParaRPr lang="es-ES" dirty="0">
              <a:solidFill>
                <a:schemeClr val="accent6">
                  <a:lumMod val="75000"/>
                </a:schemeClr>
              </a:solidFill>
              <a:latin typeface="Arial Black" pitchFamily="34" charset="0"/>
            </a:endParaRPr>
          </a:p>
        </p:txBody>
      </p:sp>
      <p:pic>
        <p:nvPicPr>
          <p:cNvPr id="21508" name="7 Imagen" descr="jesus0090.jpg"/>
          <p:cNvPicPr>
            <a:picLocks noChangeAspect="1"/>
          </p:cNvPicPr>
          <p:nvPr/>
        </p:nvPicPr>
        <p:blipFill>
          <a:blip r:embed="rId2"/>
          <a:srcRect/>
          <a:stretch>
            <a:fillRect/>
          </a:stretch>
        </p:blipFill>
        <p:spPr bwMode="auto">
          <a:xfrm>
            <a:off x="611188" y="3068638"/>
            <a:ext cx="2784475" cy="2087562"/>
          </a:xfrm>
          <a:prstGeom prst="rect">
            <a:avLst/>
          </a:prstGeom>
          <a:noFill/>
          <a:ln w="9525">
            <a:noFill/>
            <a:miter lim="800000"/>
            <a:headEnd/>
            <a:tailEnd/>
          </a:ln>
        </p:spPr>
      </p:pic>
      <p:sp>
        <p:nvSpPr>
          <p:cNvPr id="21509" name="Rectangle 2"/>
          <p:cNvSpPr txBox="1">
            <a:spLocks noChangeArrowheads="1"/>
          </p:cNvSpPr>
          <p:nvPr/>
        </p:nvSpPr>
        <p:spPr bwMode="auto">
          <a:xfrm>
            <a:off x="250825" y="133495"/>
            <a:ext cx="8015288" cy="914400"/>
          </a:xfrm>
          <a:prstGeom prst="rect">
            <a:avLst/>
          </a:prstGeom>
          <a:noFill/>
          <a:ln w="9525">
            <a:noFill/>
            <a:miter lim="800000"/>
            <a:headEnd/>
            <a:tailEnd/>
          </a:ln>
        </p:spPr>
        <p:txBody>
          <a:bodyPr anchor="ctr"/>
          <a:lstStyle/>
          <a:p>
            <a:pPr marL="354013" indent="-354013" eaLnBrk="1" hangingPunct="1">
              <a:spcAft>
                <a:spcPts val="600"/>
              </a:spcAft>
            </a:pPr>
            <a:r>
              <a:rPr lang="es-MX" sz="2800" b="1" dirty="0">
                <a:solidFill>
                  <a:srgbClr val="F2021F"/>
                </a:solidFill>
                <a:latin typeface="Tahoma" pitchFamily="34" charset="0"/>
              </a:rPr>
              <a:t>I. OBJETIVO: </a:t>
            </a:r>
            <a:r>
              <a:rPr lang="es-MX" sz="2400" b="1" dirty="0">
                <a:solidFill>
                  <a:schemeClr val="bg1"/>
                </a:solidFill>
                <a:latin typeface="Tahoma" pitchFamily="34" charset="0"/>
              </a:rPr>
              <a:t>¿Qué enseñar?</a:t>
            </a:r>
            <a:endParaRPr lang="es-MX" sz="2400" b="1"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232202"/>
          </a:xfrm>
          <a:prstGeom prst="rect">
            <a:avLst/>
          </a:prstGeom>
          <a:noFill/>
          <a:ln w="9525">
            <a:noFill/>
            <a:miter lim="800000"/>
            <a:headEnd/>
            <a:tailEnd/>
          </a:ln>
        </p:spPr>
        <p:txBody>
          <a:bodyPr>
            <a:spAutoFit/>
          </a:bodyPr>
          <a:lstStyle/>
          <a:p>
            <a:pPr eaLnBrk="1" hangingPunct="1"/>
            <a:r>
              <a:rPr lang="es-ES" sz="2000" dirty="0">
                <a:solidFill>
                  <a:srgbClr val="7070FF"/>
                </a:solidFill>
                <a:latin typeface="Arial Black" pitchFamily="34" charset="0"/>
              </a:rPr>
              <a:t>1° </a:t>
            </a:r>
            <a:r>
              <a:rPr lang="es-ES" sz="2000" u="sng" dirty="0">
                <a:solidFill>
                  <a:srgbClr val="7070FF"/>
                </a:solidFill>
                <a:latin typeface="Arial Black" pitchFamily="34" charset="0"/>
              </a:rPr>
              <a:t>MOTIVA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 Motivar el logro de una capacidad, un aprendizaje; a </a:t>
            </a:r>
            <a:r>
              <a:rPr lang="es-ES" sz="2000" u="sng" dirty="0">
                <a:solidFill>
                  <a:srgbClr val="7070FF"/>
                </a:solidFill>
                <a:latin typeface="Arial Black" pitchFamily="34" charset="0"/>
              </a:rPr>
              <a:t>SER semejante a Cristo Jesús </a:t>
            </a:r>
            <a:r>
              <a:rPr lang="es-ES" sz="2000" dirty="0">
                <a:solidFill>
                  <a:srgbClr val="7070FF"/>
                </a:solidFill>
                <a:latin typeface="Arial Black" pitchFamily="34" charset="0"/>
              </a:rPr>
              <a:t>en su carácter. </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2° </a:t>
            </a:r>
            <a:r>
              <a:rPr lang="es-ES" sz="2000" u="sng" dirty="0">
                <a:solidFill>
                  <a:srgbClr val="7070FF"/>
                </a:solidFill>
                <a:latin typeface="Arial Black" pitchFamily="34" charset="0"/>
              </a:rPr>
              <a:t>EXPLORA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SABER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Buscar información, </a:t>
            </a:r>
            <a:r>
              <a:rPr lang="es-ES" sz="2000" u="sng" dirty="0">
                <a:solidFill>
                  <a:srgbClr val="7070FF"/>
                </a:solidFill>
                <a:latin typeface="Arial Black" pitchFamily="34" charset="0"/>
              </a:rPr>
              <a:t>con preguntas</a:t>
            </a:r>
            <a:r>
              <a:rPr lang="es-ES" sz="2000" dirty="0">
                <a:solidFill>
                  <a:srgbClr val="7070FF"/>
                </a:solidFill>
                <a:latin typeface="Arial Black" pitchFamily="34" charset="0"/>
              </a:rPr>
              <a:t>, procesarlo, comprender, sintetizar y generalizar.</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3° </a:t>
            </a:r>
            <a:r>
              <a:rPr lang="es-ES" sz="2000" u="sng" dirty="0">
                <a:solidFill>
                  <a:srgbClr val="7070FF"/>
                </a:solidFill>
                <a:latin typeface="Arial Black" pitchFamily="34" charset="0"/>
              </a:rPr>
              <a:t>APLICA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SENTIR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Sentir el deseo de aplicar los conocimientos descubiertos en la vida.</a:t>
            </a:r>
          </a:p>
          <a:p>
            <a:pPr eaLnBrk="1" hangingPunct="1"/>
            <a:endParaRPr lang="es-ES" sz="2000" dirty="0">
              <a:solidFill>
                <a:srgbClr val="7070FF"/>
              </a:solidFill>
              <a:latin typeface="Arial Black" pitchFamily="34" charset="0"/>
            </a:endParaRPr>
          </a:p>
          <a:p>
            <a:pPr eaLnBrk="1" hangingPunct="1"/>
            <a:r>
              <a:rPr lang="es-ES" sz="2000" dirty="0">
                <a:solidFill>
                  <a:srgbClr val="7070FF"/>
                </a:solidFill>
                <a:latin typeface="Arial Black" pitchFamily="34" charset="0"/>
              </a:rPr>
              <a:t>4° </a:t>
            </a:r>
            <a:r>
              <a:rPr lang="es-ES" sz="2000" u="sng" dirty="0">
                <a:solidFill>
                  <a:srgbClr val="7070FF"/>
                </a:solidFill>
                <a:latin typeface="Arial Black" pitchFamily="34" charset="0"/>
              </a:rPr>
              <a:t>CREA</a:t>
            </a:r>
            <a:r>
              <a:rPr lang="es-ES" sz="2000" dirty="0">
                <a:solidFill>
                  <a:srgbClr val="7070FF"/>
                </a:solidFill>
                <a:latin typeface="Arial Black" pitchFamily="34" charset="0"/>
              </a:rPr>
              <a:t>: ¿Qué debo </a:t>
            </a:r>
            <a:r>
              <a:rPr lang="es-ES" sz="2000" dirty="0">
                <a:solidFill>
                  <a:srgbClr val="F33F61"/>
                </a:solidFill>
                <a:latin typeface="Arial Black" pitchFamily="34" charset="0"/>
              </a:rPr>
              <a:t>HACER</a:t>
            </a:r>
            <a:r>
              <a:rPr lang="es-ES" sz="2000" dirty="0">
                <a:solidFill>
                  <a:srgbClr val="7070FF"/>
                </a:solidFill>
                <a:latin typeface="Arial Black" pitchFamily="34" charset="0"/>
              </a:rPr>
              <a:t>?.</a:t>
            </a:r>
          </a:p>
          <a:p>
            <a:pPr eaLnBrk="1" hangingPunct="1"/>
            <a:r>
              <a:rPr lang="es-ES" sz="2000" dirty="0">
                <a:solidFill>
                  <a:srgbClr val="7070FF"/>
                </a:solidFill>
                <a:latin typeface="Arial Black" pitchFamily="34" charset="0"/>
              </a:rPr>
              <a:t>Tomar la decisión  de crear oportunidades para vivir lo aprendido y compartirlas.</a:t>
            </a: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EL MÉTODO, O ESTRATEGIA M.: </a:t>
            </a:r>
            <a:r>
              <a:rPr lang="es-MX" sz="2400" b="1" dirty="0">
                <a:solidFill>
                  <a:schemeClr val="tx2"/>
                </a:solidFill>
                <a:latin typeface="Tahoma" pitchFamily="34" charset="0"/>
              </a:rPr>
              <a:t>¿Cómo enseñar? </a:t>
            </a:r>
          </a:p>
          <a:p>
            <a:pPr marL="354013" indent="-354013" eaLnBrk="1" hangingPunct="1">
              <a:spcAft>
                <a:spcPts val="600"/>
              </a:spcAft>
            </a:pPr>
            <a:r>
              <a:rPr lang="es-MX" sz="2400" b="1" dirty="0">
                <a:solidFill>
                  <a:schemeClr val="tx2"/>
                </a:solidFill>
                <a:latin typeface="Tahoma" pitchFamily="34" charset="0"/>
              </a:rPr>
              <a:t>¿Qué camino seguir con el alumno?</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5 CuadroTexto"/>
          <p:cNvSpPr txBox="1">
            <a:spLocks noChangeArrowheads="1"/>
          </p:cNvSpPr>
          <p:nvPr/>
        </p:nvSpPr>
        <p:spPr bwMode="auto">
          <a:xfrm>
            <a:off x="468313" y="1484313"/>
            <a:ext cx="7848600" cy="5078313"/>
          </a:xfrm>
          <a:prstGeom prst="rect">
            <a:avLst/>
          </a:prstGeom>
          <a:noFill/>
          <a:ln w="9525">
            <a:noFill/>
            <a:miter lim="800000"/>
            <a:headEnd/>
            <a:tailEnd/>
          </a:ln>
        </p:spPr>
        <p:txBody>
          <a:bodyPr>
            <a:spAutoFit/>
          </a:bodyPr>
          <a:lstStyle/>
          <a:p>
            <a:pPr eaLnBrk="1" hangingPunct="1"/>
            <a:r>
              <a:rPr lang="es-ES" dirty="0">
                <a:solidFill>
                  <a:srgbClr val="7070FF"/>
                </a:solidFill>
                <a:latin typeface="Arial Black" pitchFamily="34" charset="0"/>
              </a:rPr>
              <a:t>“</a:t>
            </a:r>
            <a:r>
              <a:rPr lang="es-ES" dirty="0">
                <a:solidFill>
                  <a:schemeClr val="accent6">
                    <a:lumMod val="50000"/>
                  </a:schemeClr>
                </a:solidFill>
                <a:latin typeface="Arial Black" pitchFamily="34" charset="0"/>
              </a:rPr>
              <a:t>La escuela sabática, cuando es bien dirigida, es uno de los grandes instrumentos de Dios para traer almas al conocimiento de la verdad. </a:t>
            </a:r>
            <a:r>
              <a:rPr lang="es-ES" u="sng" dirty="0">
                <a:solidFill>
                  <a:schemeClr val="accent6">
                    <a:lumMod val="50000"/>
                  </a:schemeClr>
                </a:solidFill>
                <a:latin typeface="Arial Black" pitchFamily="34" charset="0"/>
              </a:rPr>
              <a:t>No es el mejor plan que solo los maestros hablen. Ellos deberían inducir a los miembros de la clase a decir los que saben. </a:t>
            </a:r>
            <a:r>
              <a:rPr lang="es-ES" dirty="0">
                <a:solidFill>
                  <a:schemeClr val="accent6">
                    <a:lumMod val="50000"/>
                  </a:schemeClr>
                </a:solidFill>
                <a:latin typeface="Arial Black" pitchFamily="34" charset="0"/>
              </a:rPr>
              <a:t>Y entonces el maestro, con pocas palabras y breves observaciones o ilustraciones debería imprimir la lección en sus mentes.” </a:t>
            </a:r>
            <a:r>
              <a:rPr lang="es-ES" dirty="0">
                <a:solidFill>
                  <a:srgbClr val="C00000"/>
                </a:solidFill>
                <a:latin typeface="Arial Black" pitchFamily="34" charset="0"/>
              </a:rPr>
              <a:t>(Consejos sobre la Obra de la Escuela Sabática, 128)</a:t>
            </a:r>
          </a:p>
          <a:p>
            <a:pPr eaLnBrk="1" hangingPunct="1"/>
            <a:endParaRPr lang="es-ES" dirty="0">
              <a:solidFill>
                <a:schemeClr val="accent6">
                  <a:lumMod val="50000"/>
                </a:schemeClr>
              </a:solidFill>
              <a:latin typeface="Arial Black" pitchFamily="34" charset="0"/>
            </a:endParaRPr>
          </a:p>
          <a:p>
            <a:pPr eaLnBrk="1" hangingPunct="1"/>
            <a:r>
              <a:rPr lang="es-ES" dirty="0">
                <a:solidFill>
                  <a:schemeClr val="accent6">
                    <a:lumMod val="50000"/>
                  </a:schemeClr>
                </a:solidFill>
                <a:latin typeface="Arial Black" pitchFamily="34" charset="0"/>
              </a:rPr>
              <a:t>“Cada ser humano, creado a imagen de Dios, está dotado de un facultad semejante a la del Creador: la individualidad, la </a:t>
            </a:r>
            <a:r>
              <a:rPr lang="es-ES" u="sng" dirty="0">
                <a:solidFill>
                  <a:schemeClr val="accent6">
                    <a:lumMod val="50000"/>
                  </a:schemeClr>
                </a:solidFill>
                <a:latin typeface="Arial Black" pitchFamily="34" charset="0"/>
              </a:rPr>
              <a:t>facultad de pensar </a:t>
            </a:r>
            <a:r>
              <a:rPr lang="es-ES" dirty="0">
                <a:solidFill>
                  <a:schemeClr val="accent6">
                    <a:lumMod val="50000"/>
                  </a:schemeClr>
                </a:solidFill>
                <a:latin typeface="Arial Black" pitchFamily="34" charset="0"/>
              </a:rPr>
              <a:t>y hacer… que </a:t>
            </a:r>
            <a:r>
              <a:rPr lang="es-ES" u="sng" dirty="0">
                <a:solidFill>
                  <a:schemeClr val="accent6">
                    <a:lumMod val="50000"/>
                  </a:schemeClr>
                </a:solidFill>
                <a:latin typeface="Arial Black" pitchFamily="34" charset="0"/>
              </a:rPr>
              <a:t>sean pensadores </a:t>
            </a:r>
            <a:r>
              <a:rPr lang="es-ES" dirty="0">
                <a:solidFill>
                  <a:schemeClr val="accent6">
                    <a:lumMod val="50000"/>
                  </a:schemeClr>
                </a:solidFill>
                <a:latin typeface="Arial Black" pitchFamily="34" charset="0"/>
              </a:rPr>
              <a:t>y no meros reflectores de los pensamientos de otros… dirigirlos a las fuentes de la verdad, a los campos abiertos a la </a:t>
            </a:r>
            <a:r>
              <a:rPr lang="es-ES" u="sng" dirty="0">
                <a:solidFill>
                  <a:schemeClr val="accent6">
                    <a:lumMod val="50000"/>
                  </a:schemeClr>
                </a:solidFill>
                <a:latin typeface="Arial Black" pitchFamily="34" charset="0"/>
              </a:rPr>
              <a:t>investigación</a:t>
            </a:r>
            <a:r>
              <a:rPr lang="es-ES" dirty="0">
                <a:solidFill>
                  <a:schemeClr val="accent6">
                    <a:lumMod val="50000"/>
                  </a:schemeClr>
                </a:solidFill>
                <a:latin typeface="Arial Black" pitchFamily="34" charset="0"/>
              </a:rPr>
              <a:t> en la naturaleza y en la revelación.” </a:t>
            </a:r>
            <a:r>
              <a:rPr lang="es-ES" dirty="0">
                <a:solidFill>
                  <a:srgbClr val="C00000"/>
                </a:solidFill>
                <a:latin typeface="Arial Black" pitchFamily="34" charset="0"/>
              </a:rPr>
              <a:t>(Educación 17)</a:t>
            </a:r>
            <a:endParaRPr lang="es-ES" sz="2000" dirty="0">
              <a:solidFill>
                <a:srgbClr val="C00000"/>
              </a:solidFill>
              <a:latin typeface="Arial Black" pitchFamily="34" charset="0"/>
            </a:endParaRPr>
          </a:p>
          <a:p>
            <a:pPr eaLnBrk="1" hangingPunct="1"/>
            <a:endParaRPr lang="es-ES" sz="1600" dirty="0">
              <a:solidFill>
                <a:srgbClr val="7070FF"/>
              </a:solidFill>
              <a:latin typeface="Arial Black" pitchFamily="34" charset="0"/>
            </a:endParaRPr>
          </a:p>
          <a:p>
            <a:pPr eaLnBrk="1" hangingPunct="1"/>
            <a:r>
              <a:rPr lang="es-ES" dirty="0">
                <a:solidFill>
                  <a:srgbClr val="CC6600"/>
                </a:solidFill>
                <a:latin typeface="Arial Black" pitchFamily="34" charset="0"/>
              </a:rPr>
              <a:t> </a:t>
            </a:r>
          </a:p>
        </p:txBody>
      </p:sp>
      <p:sp>
        <p:nvSpPr>
          <p:cNvPr id="20485" name="Rectangle 2"/>
          <p:cNvSpPr txBox="1">
            <a:spLocks noChangeArrowheads="1"/>
          </p:cNvSpPr>
          <p:nvPr/>
        </p:nvSpPr>
        <p:spPr bwMode="auto">
          <a:xfrm>
            <a:off x="250825" y="188912"/>
            <a:ext cx="8015288" cy="1168386"/>
          </a:xfrm>
          <a:prstGeom prst="rect">
            <a:avLst/>
          </a:prstGeom>
          <a:noFill/>
          <a:ln w="9525">
            <a:noFill/>
            <a:miter lim="800000"/>
            <a:headEnd/>
            <a:tailEnd/>
          </a:ln>
        </p:spPr>
        <p:txBody>
          <a:bodyPr anchor="ctr"/>
          <a:lstStyle/>
          <a:p>
            <a:pPr marL="354013" indent="-354013" eaLnBrk="1" hangingPunct="1">
              <a:spcAft>
                <a:spcPts val="600"/>
              </a:spcAft>
            </a:pPr>
            <a:r>
              <a:rPr lang="es-MX" sz="2400" b="1" dirty="0">
                <a:solidFill>
                  <a:srgbClr val="F2021F"/>
                </a:solidFill>
                <a:latin typeface="Tahoma" pitchFamily="34" charset="0"/>
              </a:rPr>
              <a:t>LA ESTRATEGIA METODOLÓGICA. </a:t>
            </a:r>
          </a:p>
          <a:p>
            <a:pPr marL="354013" indent="-354013" eaLnBrk="1" hangingPunct="1">
              <a:spcAft>
                <a:spcPts val="600"/>
              </a:spcAft>
            </a:pPr>
            <a:r>
              <a:rPr lang="es-MX" sz="2400" b="1" dirty="0">
                <a:solidFill>
                  <a:schemeClr val="tx2"/>
                </a:solidFill>
                <a:latin typeface="Tahoma" pitchFamily="34" charset="0"/>
              </a:rPr>
              <a:t>¿Qué recomendación nos da Dios?</a:t>
            </a:r>
            <a:endParaRPr lang="es-MX" sz="2000" b="1" dirty="0">
              <a:solidFill>
                <a:schemeClr val="tx2"/>
              </a:solidFill>
            </a:endParaRPr>
          </a:p>
          <a:p>
            <a:pPr marL="354013" indent="-354013" eaLnBrk="1" hangingPunct="1">
              <a:spcAft>
                <a:spcPts val="600"/>
              </a:spcAft>
            </a:pPr>
            <a:r>
              <a:rPr lang="es-MX" sz="2000" b="1" dirty="0">
                <a:solidFill>
                  <a:schemeClr val="bg1"/>
                </a:solidFill>
              </a:rPr>
              <a:t>	</a:t>
            </a:r>
            <a:endParaRPr lang="es-MX" sz="2800" b="1" dirty="0">
              <a:solidFill>
                <a:schemeClr val="tx2"/>
              </a:solidFill>
            </a:endParaRPr>
          </a:p>
        </p:txBody>
      </p:sp>
    </p:spTree>
    <p:extLst>
      <p:ext uri="{BB962C8B-B14F-4D97-AF65-F5344CB8AC3E}">
        <p14:creationId xmlns:p14="http://schemas.microsoft.com/office/powerpoint/2010/main" val="4149587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5 CuadroTexto"/>
          <p:cNvSpPr txBox="1">
            <a:spLocks noChangeArrowheads="1"/>
          </p:cNvSpPr>
          <p:nvPr/>
        </p:nvSpPr>
        <p:spPr bwMode="auto">
          <a:xfrm>
            <a:off x="468313" y="1373188"/>
            <a:ext cx="7613650" cy="830997"/>
          </a:xfrm>
          <a:prstGeom prst="rect">
            <a:avLst/>
          </a:prstGeom>
          <a:noFill/>
          <a:ln w="9525">
            <a:noFill/>
            <a:miter lim="800000"/>
            <a:headEnd/>
            <a:tailEnd/>
          </a:ln>
        </p:spPr>
        <p:txBody>
          <a:bodyPr>
            <a:spAutoFit/>
          </a:bodyPr>
          <a:lstStyle/>
          <a:p>
            <a:pPr eaLnBrk="1" hangingPunct="1"/>
            <a:r>
              <a:rPr lang="es-ES" sz="2400" b="1" dirty="0">
                <a:solidFill>
                  <a:srgbClr val="CC6600"/>
                </a:solidFill>
              </a:rPr>
              <a:t>Con preguntas motivadoras, presentando necesidades y casos de la vida:</a:t>
            </a:r>
            <a:endParaRPr lang="es-ES" sz="2400" b="1" dirty="0">
              <a:solidFill>
                <a:srgbClr val="CC6600"/>
              </a:solidFill>
              <a:latin typeface="Arial Black" pitchFamily="34" charset="0"/>
            </a:endParaRPr>
          </a:p>
        </p:txBody>
      </p:sp>
      <p:pic>
        <p:nvPicPr>
          <p:cNvPr id="4099" name="Picture 2" descr="H:\Interrogante.5.jpg"/>
          <p:cNvPicPr>
            <a:picLocks noChangeAspect="1" noChangeArrowheads="1"/>
          </p:cNvPicPr>
          <p:nvPr/>
        </p:nvPicPr>
        <p:blipFill>
          <a:blip r:embed="rId3"/>
          <a:srcRect/>
          <a:stretch>
            <a:fillRect/>
          </a:stretch>
        </p:blipFill>
        <p:spPr bwMode="auto">
          <a:xfrm>
            <a:off x="515938" y="2817813"/>
            <a:ext cx="2616200" cy="1781175"/>
          </a:xfrm>
          <a:prstGeom prst="rect">
            <a:avLst/>
          </a:prstGeom>
          <a:noFill/>
          <a:ln w="9525">
            <a:noFill/>
            <a:miter lim="800000"/>
            <a:headEnd/>
            <a:tailEnd/>
          </a:ln>
        </p:spPr>
      </p:pic>
      <p:sp>
        <p:nvSpPr>
          <p:cNvPr id="4100" name="Rectangle 2"/>
          <p:cNvSpPr>
            <a:spLocks noGrp="1" noChangeArrowheads="1"/>
          </p:cNvSpPr>
          <p:nvPr>
            <p:ph type="title"/>
          </p:nvPr>
        </p:nvSpPr>
        <p:spPr>
          <a:xfrm>
            <a:off x="195263" y="260350"/>
            <a:ext cx="8015287" cy="914400"/>
          </a:xfrm>
        </p:spPr>
        <p:txBody>
          <a:bodyPr/>
          <a:lstStyle/>
          <a:p>
            <a:pPr eaLnBrk="1" hangingPunct="1"/>
            <a:r>
              <a:rPr lang="es-MX" sz="2800" b="1" dirty="0">
                <a:solidFill>
                  <a:srgbClr val="FF0000"/>
                </a:solidFill>
                <a:latin typeface="Tahoma" pitchFamily="34" charset="0"/>
              </a:rPr>
              <a:t>II.</a:t>
            </a:r>
            <a:r>
              <a:rPr lang="es-MX" sz="2800" b="1" dirty="0">
                <a:latin typeface="Tahoma" pitchFamily="34" charset="0"/>
              </a:rPr>
              <a:t> </a:t>
            </a:r>
            <a:r>
              <a:rPr lang="es-MX" sz="2800" b="1" dirty="0">
                <a:solidFill>
                  <a:srgbClr val="F2021F"/>
                </a:solidFill>
                <a:latin typeface="Tahoma" pitchFamily="34" charset="0"/>
              </a:rPr>
              <a:t>MOTIVAR: </a:t>
            </a:r>
            <a:r>
              <a:rPr lang="es-MX" sz="2400" b="1" dirty="0">
                <a:solidFill>
                  <a:srgbClr val="FFFFCC"/>
                </a:solidFill>
              </a:rPr>
              <a:t>¿Cómo motivar y cómo enseñar?</a:t>
            </a:r>
            <a:r>
              <a:rPr lang="es-MX" sz="2400" b="1" dirty="0">
                <a:solidFill>
                  <a:srgbClr val="F2021F"/>
                </a:solidFill>
                <a:latin typeface="Tahoma" pitchFamily="34" charset="0"/>
              </a:rPr>
              <a:t> </a:t>
            </a:r>
            <a:endParaRPr lang="es-MX" sz="2400" b="1" dirty="0">
              <a:solidFill>
                <a:srgbClr val="CAE2FF"/>
              </a:solidFill>
              <a:latin typeface="Tahoma" pitchFamily="34" charset="0"/>
            </a:endParaRPr>
          </a:p>
        </p:txBody>
      </p:sp>
      <p:sp>
        <p:nvSpPr>
          <p:cNvPr id="4101" name="Rectangle 3"/>
          <p:cNvSpPr>
            <a:spLocks noGrp="1" noChangeArrowheads="1"/>
          </p:cNvSpPr>
          <p:nvPr>
            <p:ph type="body" idx="1"/>
          </p:nvPr>
        </p:nvSpPr>
        <p:spPr>
          <a:xfrm>
            <a:off x="2483769" y="2492374"/>
            <a:ext cx="5904656" cy="3528913"/>
          </a:xfrm>
        </p:spPr>
        <p:txBody>
          <a:bodyPr/>
          <a:lstStyle/>
          <a:p>
            <a:pPr eaLnBrk="1" hangingPunct="1">
              <a:lnSpc>
                <a:spcPct val="90000"/>
              </a:lnSpc>
            </a:pPr>
            <a:r>
              <a:rPr lang="es-MX" sz="2400" b="1" dirty="0">
                <a:solidFill>
                  <a:schemeClr val="accent6">
                    <a:lumMod val="50000"/>
                  </a:schemeClr>
                </a:solidFill>
              </a:rPr>
              <a:t>¿Por qué unos aceptan y otros rechazan un testimonio?</a:t>
            </a:r>
          </a:p>
          <a:p>
            <a:pPr eaLnBrk="1" hangingPunct="1">
              <a:lnSpc>
                <a:spcPct val="90000"/>
              </a:lnSpc>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¿Cuáles son los testimonios de Dios Padre del Hijo de Dios?</a:t>
            </a:r>
          </a:p>
          <a:p>
            <a:pPr marL="0" indent="0" eaLnBrk="1" hangingPunct="1">
              <a:lnSpc>
                <a:spcPct val="90000"/>
              </a:lnSpc>
              <a:buNone/>
            </a:pPr>
            <a:endParaRPr lang="es-MX" sz="2400" b="1" dirty="0">
              <a:solidFill>
                <a:schemeClr val="accent6">
                  <a:lumMod val="50000"/>
                </a:schemeClr>
              </a:solidFill>
            </a:endParaRPr>
          </a:p>
          <a:p>
            <a:pPr eaLnBrk="1" hangingPunct="1">
              <a:lnSpc>
                <a:spcPct val="90000"/>
              </a:lnSpc>
            </a:pPr>
            <a:r>
              <a:rPr lang="es-MX" sz="2400" b="1" dirty="0">
                <a:solidFill>
                  <a:schemeClr val="accent6">
                    <a:lumMod val="50000"/>
                  </a:schemeClr>
                </a:solidFill>
              </a:rPr>
              <a:t> ¿Qué testimonios expresaron los creyentes del Hijo de Dios? </a:t>
            </a:r>
            <a:endParaRPr lang="es-MX" sz="2400" dirty="0">
              <a:solidFill>
                <a:schemeClr val="accent6">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323528" y="1412776"/>
            <a:ext cx="8208912" cy="4938431"/>
          </a:xfrm>
        </p:spPr>
        <p:txBody>
          <a:bodyPr/>
          <a:lstStyle/>
          <a:p>
            <a:r>
              <a:rPr lang="es-ES" sz="2400" b="1" dirty="0">
                <a:solidFill>
                  <a:schemeClr val="accent6">
                    <a:lumMod val="50000"/>
                  </a:schemeClr>
                </a:solidFill>
              </a:rPr>
              <a:t>Unos aceptan un testimonio, porque entendieron la veracidad del testimonio. Otros no aceptan, porque no entienden. </a:t>
            </a:r>
            <a:r>
              <a:rPr lang="es-ES" sz="1800" b="1" dirty="0">
                <a:solidFill>
                  <a:schemeClr val="accent6">
                    <a:lumMod val="50000"/>
                  </a:schemeClr>
                </a:solidFill>
              </a:rPr>
              <a:t>(Mat. 13:4)</a:t>
            </a:r>
          </a:p>
          <a:p>
            <a:r>
              <a:rPr lang="es-ES" sz="2400" b="1" dirty="0">
                <a:solidFill>
                  <a:schemeClr val="accent6">
                    <a:lumMod val="50000"/>
                  </a:schemeClr>
                </a:solidFill>
              </a:rPr>
              <a:t>Unos aceptan la verdad porque la fuente de la información es fiable. Otros no aceptan, porque tienen prejuicios raciales, filosóficas o religiosas. </a:t>
            </a:r>
            <a:r>
              <a:rPr lang="es-ES" sz="1800" b="1" dirty="0">
                <a:solidFill>
                  <a:schemeClr val="accent6">
                    <a:lumMod val="50000"/>
                  </a:schemeClr>
                </a:solidFill>
              </a:rPr>
              <a:t>(</a:t>
            </a:r>
            <a:r>
              <a:rPr lang="es-ES" sz="1800" b="1" dirty="0" err="1">
                <a:solidFill>
                  <a:schemeClr val="accent6">
                    <a:lumMod val="50000"/>
                  </a:schemeClr>
                </a:solidFill>
              </a:rPr>
              <a:t>Jn</a:t>
            </a:r>
            <a:r>
              <a:rPr lang="es-ES" sz="1800" b="1" dirty="0">
                <a:solidFill>
                  <a:schemeClr val="accent6">
                    <a:lumMod val="50000"/>
                  </a:schemeClr>
                </a:solidFill>
              </a:rPr>
              <a:t>. 6:68, 69; 7:40, 41)</a:t>
            </a:r>
          </a:p>
          <a:p>
            <a:r>
              <a:rPr lang="es-ES" sz="2400" b="1" dirty="0">
                <a:solidFill>
                  <a:schemeClr val="accent6">
                    <a:lumMod val="50000"/>
                  </a:schemeClr>
                </a:solidFill>
              </a:rPr>
              <a:t>“El poderoso testimonio de la resurrección de Lázaro debería haber convencido a los líderes judíos de que Jesús era el verdadero Mesías. Pero sumidos como estaban por decisión propia  en la oscuridad espiritual, no podían ver la luz de la verdad de Dios brillando a su alrededor.” </a:t>
            </a:r>
            <a:r>
              <a:rPr lang="es-ES" sz="1800" b="1" dirty="0">
                <a:solidFill>
                  <a:schemeClr val="accent6">
                    <a:lumMod val="50000"/>
                  </a:schemeClr>
                </a:solidFill>
              </a:rPr>
              <a:t>(GEB, 69)  </a:t>
            </a:r>
            <a:endParaRPr lang="es-ES" sz="2400" b="1" dirty="0">
              <a:solidFill>
                <a:schemeClr val="accent6">
                  <a:lumMod val="50000"/>
                </a:schemeClr>
              </a:solidFill>
            </a:endParaRPr>
          </a:p>
        </p:txBody>
      </p:sp>
      <p:sp>
        <p:nvSpPr>
          <p:cNvPr id="7171"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800" b="1" dirty="0">
                <a:solidFill>
                  <a:srgbClr val="FF0000"/>
                </a:solidFill>
                <a:latin typeface="Tahoma" pitchFamily="34" charset="0"/>
              </a:rPr>
              <a:t>III.</a:t>
            </a:r>
            <a:r>
              <a:rPr lang="es-MX" sz="2800" b="1" dirty="0">
                <a:latin typeface="Tahoma" pitchFamily="34" charset="0"/>
              </a:rPr>
              <a:t> </a:t>
            </a:r>
            <a:r>
              <a:rPr lang="es-MX" sz="2800" b="1" dirty="0">
                <a:solidFill>
                  <a:srgbClr val="F2021F"/>
                </a:solidFill>
                <a:latin typeface="Tahoma" pitchFamily="34" charset="0"/>
              </a:rPr>
              <a:t>EXPLORA: </a:t>
            </a:r>
            <a:r>
              <a:rPr lang="es-MX" sz="2600" b="1" dirty="0">
                <a:solidFill>
                  <a:srgbClr val="FFFFCC"/>
                </a:solidFill>
              </a:rPr>
              <a:t>1.</a:t>
            </a:r>
            <a:r>
              <a:rPr lang="es-MX" sz="2400" b="1" dirty="0">
                <a:solidFill>
                  <a:schemeClr val="bg1"/>
                </a:solidFill>
              </a:rPr>
              <a:t>¿Por qué unos aceptan y otros rechazan un testimonio</a:t>
            </a:r>
            <a:r>
              <a:rPr lang="es-MX" sz="2400" b="1" dirty="0">
                <a:solidFill>
                  <a:srgbClr val="FFFFCC"/>
                </a:solidFill>
              </a:rPr>
              <a:t>? </a:t>
            </a:r>
            <a:r>
              <a:rPr lang="es-MX" sz="2000" b="1" dirty="0">
                <a:solidFill>
                  <a:srgbClr val="FFCC99"/>
                </a:solidFill>
              </a:rPr>
              <a:t>Juan 6:51- 71 </a:t>
            </a:r>
          </a:p>
        </p:txBody>
      </p:sp>
    </p:spTree>
    <p:extLst>
      <p:ext uri="{BB962C8B-B14F-4D97-AF65-F5344CB8AC3E}">
        <p14:creationId xmlns:p14="http://schemas.microsoft.com/office/powerpoint/2010/main" val="4171447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63549" y="1341438"/>
            <a:ext cx="8140899" cy="4895874"/>
          </a:xfrm>
        </p:spPr>
        <p:txBody>
          <a:bodyPr/>
          <a:lstStyle/>
          <a:p>
            <a:r>
              <a:rPr lang="es-ES" sz="2400" b="1" dirty="0">
                <a:solidFill>
                  <a:schemeClr val="accent6">
                    <a:lumMod val="50000"/>
                  </a:schemeClr>
                </a:solidFill>
              </a:rPr>
              <a:t>“Juan Bautista testificó en varias ocasione acerca de Jesús como verdadero Mesías enviado del cielo. Pero el testimonio del Padre acerca de su hijo y el del Espíritu Santo son sin duda mas poderosos.” </a:t>
            </a:r>
            <a:r>
              <a:rPr lang="es-ES" sz="1800" b="1" dirty="0">
                <a:solidFill>
                  <a:schemeClr val="accent6">
                    <a:lumMod val="50000"/>
                  </a:schemeClr>
                </a:solidFill>
              </a:rPr>
              <a:t>(GEB 69)</a:t>
            </a:r>
          </a:p>
          <a:p>
            <a:r>
              <a:rPr lang="es-ES" sz="2400" b="1" dirty="0">
                <a:solidFill>
                  <a:schemeClr val="accent6">
                    <a:lumMod val="50000"/>
                  </a:schemeClr>
                </a:solidFill>
              </a:rPr>
              <a:t>“En el bautismo de Jesús, los tres miembros de la deidad estaban plenamente comprometidos. La voz del Padre dio testimonio acerca de Jesús: ‘Este es mi Hijo Amado, en quien me complazco </a:t>
            </a:r>
            <a:r>
              <a:rPr lang="es-ES" sz="1800" b="1" dirty="0">
                <a:solidFill>
                  <a:schemeClr val="accent6">
                    <a:lumMod val="50000"/>
                  </a:schemeClr>
                </a:solidFill>
              </a:rPr>
              <a:t>(Mat. 3:17). </a:t>
            </a:r>
            <a:r>
              <a:rPr lang="es-ES" sz="2400" b="1" dirty="0">
                <a:solidFill>
                  <a:schemeClr val="accent6">
                    <a:lumMod val="50000"/>
                  </a:schemeClr>
                </a:solidFill>
              </a:rPr>
              <a:t>En aquella ocasión , fueron abierto los cielos´ y Jesús vio al Espíritu de Dios que descendía como paloma y venía sobre él </a:t>
            </a:r>
            <a:r>
              <a:rPr lang="es-ES" sz="1800" b="1" dirty="0">
                <a:solidFill>
                  <a:schemeClr val="accent6">
                    <a:lumMod val="50000"/>
                  </a:schemeClr>
                </a:solidFill>
              </a:rPr>
              <a:t>(Mat. 3:16).</a:t>
            </a:r>
            <a:r>
              <a:rPr lang="es-ES" sz="2400" b="1" dirty="0">
                <a:solidFill>
                  <a:schemeClr val="accent6">
                    <a:lumMod val="50000"/>
                  </a:schemeClr>
                </a:solidFill>
              </a:rPr>
              <a:t>”</a:t>
            </a:r>
          </a:p>
          <a:p>
            <a:r>
              <a:rPr lang="es-ES" sz="2400" b="1" dirty="0">
                <a:solidFill>
                  <a:schemeClr val="accent6">
                    <a:lumMod val="50000"/>
                  </a:schemeClr>
                </a:solidFill>
              </a:rPr>
              <a:t>Debemos aceptar estos testimonios. </a:t>
            </a:r>
            <a:r>
              <a:rPr lang="es-ES" sz="1800" b="1" dirty="0">
                <a:solidFill>
                  <a:schemeClr val="accent6">
                    <a:lumMod val="50000"/>
                  </a:schemeClr>
                </a:solidFill>
              </a:rPr>
              <a:t>()</a:t>
            </a:r>
            <a:endParaRPr lang="es-ES" sz="1800" b="1" dirty="0">
              <a:solidFill>
                <a:srgbClr val="3D3DD7"/>
              </a:solidFill>
            </a:endParaRPr>
          </a:p>
        </p:txBody>
      </p:sp>
      <p:sp>
        <p:nvSpPr>
          <p:cNvPr id="5123" name="Rectangle 2"/>
          <p:cNvSpPr>
            <a:spLocks noGrp="1" noChangeArrowheads="1"/>
          </p:cNvSpPr>
          <p:nvPr>
            <p:ph type="title"/>
          </p:nvPr>
        </p:nvSpPr>
        <p:spPr/>
        <p:txBody>
          <a:bodyPr/>
          <a:lstStyle/>
          <a:p>
            <a:pPr algn="just"/>
            <a:r>
              <a:rPr lang="es-MX" sz="2400" b="1" dirty="0">
                <a:solidFill>
                  <a:srgbClr val="FFFFCC"/>
                </a:solidFill>
                <a:latin typeface="Tahoma" pitchFamily="34" charset="0"/>
              </a:rPr>
              <a:t>2</a:t>
            </a:r>
            <a:r>
              <a:rPr lang="es-MX" sz="2400" b="1" dirty="0">
                <a:solidFill>
                  <a:srgbClr val="FFFFCC"/>
                </a:solidFill>
              </a:rPr>
              <a:t>. ¿</a:t>
            </a:r>
            <a:r>
              <a:rPr lang="es-MX" sz="2400" b="1" dirty="0">
                <a:solidFill>
                  <a:schemeClr val="bg1"/>
                </a:solidFill>
              </a:rPr>
              <a:t>Cuáles son los testimonios de Dios Padre del Hijo de Dios? </a:t>
            </a:r>
            <a:r>
              <a:rPr lang="es-MX" sz="2000" b="1" dirty="0">
                <a:solidFill>
                  <a:srgbClr val="FFCC99"/>
                </a:solidFill>
              </a:rPr>
              <a:t>Juan 5:36- 38  </a:t>
            </a:r>
            <a:endParaRPr lang="es-MX" sz="1600" b="1" dirty="0">
              <a:solidFill>
                <a:srgbClr val="CC66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68312" y="1484313"/>
            <a:ext cx="8136136" cy="4419600"/>
          </a:xfrm>
        </p:spPr>
        <p:txBody>
          <a:bodyPr/>
          <a:lstStyle/>
          <a:p>
            <a:r>
              <a:rPr lang="es-ES" sz="2400" b="1" dirty="0">
                <a:solidFill>
                  <a:schemeClr val="accent6">
                    <a:lumMod val="50000"/>
                  </a:schemeClr>
                </a:solidFill>
              </a:rPr>
              <a:t>“Cuando Jesús, se puso de pie, y proclamó: ¡Si alguno tiene sed, venga a mí y beba! … Al oír sus palabras, dijeron: ¡Realmente este es el profeta! Y otros decían: Este es el Cristo.” Son las expresiones de los creyentes en el Hijo de Dios. </a:t>
            </a:r>
            <a:r>
              <a:rPr lang="es-ES" sz="1800" b="1" dirty="0">
                <a:solidFill>
                  <a:schemeClr val="accent6">
                    <a:lumMod val="50000"/>
                  </a:schemeClr>
                </a:solidFill>
              </a:rPr>
              <a:t>(</a:t>
            </a:r>
            <a:r>
              <a:rPr lang="es-ES" sz="1800" b="1" dirty="0" err="1">
                <a:solidFill>
                  <a:schemeClr val="accent6">
                    <a:lumMod val="50000"/>
                  </a:schemeClr>
                </a:solidFill>
              </a:rPr>
              <a:t>Jn</a:t>
            </a:r>
            <a:r>
              <a:rPr lang="es-ES" sz="1800" b="1" dirty="0">
                <a:solidFill>
                  <a:schemeClr val="accent6">
                    <a:lumMod val="50000"/>
                  </a:schemeClr>
                </a:solidFill>
              </a:rPr>
              <a:t>. 7:37- 41)</a:t>
            </a:r>
          </a:p>
          <a:p>
            <a:r>
              <a:rPr lang="es-ES" sz="2400" b="1" dirty="0">
                <a:solidFill>
                  <a:schemeClr val="accent6">
                    <a:lumMod val="50000"/>
                  </a:schemeClr>
                </a:solidFill>
              </a:rPr>
              <a:t>Otros dijeron: “Jamás hombre alguno habló </a:t>
            </a:r>
            <a:r>
              <a:rPr lang="es-ES" sz="2400" b="1">
                <a:solidFill>
                  <a:schemeClr val="accent6">
                    <a:lumMod val="50000"/>
                  </a:schemeClr>
                </a:solidFill>
              </a:rPr>
              <a:t>como este </a:t>
            </a:r>
            <a:r>
              <a:rPr lang="es-ES" sz="2400" b="1" dirty="0">
                <a:solidFill>
                  <a:schemeClr val="accent6">
                    <a:lumMod val="50000"/>
                  </a:schemeClr>
                </a:solidFill>
              </a:rPr>
              <a:t>hombre. Entonces los fariseos replicaron: ¿También vosotros habéis sido engañados?” </a:t>
            </a:r>
            <a:r>
              <a:rPr lang="es-ES" sz="1800" b="1" dirty="0">
                <a:solidFill>
                  <a:schemeClr val="accent6">
                    <a:lumMod val="50000"/>
                  </a:schemeClr>
                </a:solidFill>
              </a:rPr>
              <a:t>(</a:t>
            </a:r>
            <a:r>
              <a:rPr lang="es-ES" sz="1800" b="1" dirty="0" err="1">
                <a:solidFill>
                  <a:schemeClr val="accent6">
                    <a:lumMod val="50000"/>
                  </a:schemeClr>
                </a:solidFill>
              </a:rPr>
              <a:t>Jn</a:t>
            </a:r>
            <a:r>
              <a:rPr lang="es-ES" sz="1800" b="1" dirty="0">
                <a:solidFill>
                  <a:schemeClr val="accent6">
                    <a:lumMod val="50000"/>
                  </a:schemeClr>
                </a:solidFill>
              </a:rPr>
              <a:t>. 7:46)</a:t>
            </a:r>
          </a:p>
          <a:p>
            <a:r>
              <a:rPr lang="es-ES" sz="2400" b="1" dirty="0">
                <a:solidFill>
                  <a:schemeClr val="accent6">
                    <a:lumMod val="50000"/>
                  </a:schemeClr>
                </a:solidFill>
              </a:rPr>
              <a:t>“Muchas personas comunes, incluidos algunos gentiles, llegaron a creer en Jesús como resultado de haber sido testigos de sus poderosa obras.”</a:t>
            </a:r>
            <a:r>
              <a:rPr lang="es-ES" sz="1800" b="1" dirty="0">
                <a:solidFill>
                  <a:schemeClr val="accent6">
                    <a:lumMod val="50000"/>
                  </a:schemeClr>
                </a:solidFill>
              </a:rPr>
              <a:t>(GEB 69)</a:t>
            </a:r>
          </a:p>
        </p:txBody>
      </p:sp>
      <p:sp>
        <p:nvSpPr>
          <p:cNvPr id="6147" name="Rectangle 2"/>
          <p:cNvSpPr txBox="1">
            <a:spLocks noChangeArrowheads="1"/>
          </p:cNvSpPr>
          <p:nvPr/>
        </p:nvSpPr>
        <p:spPr bwMode="auto">
          <a:xfrm>
            <a:off x="195263" y="282575"/>
            <a:ext cx="8015287" cy="914400"/>
          </a:xfrm>
          <a:prstGeom prst="rect">
            <a:avLst/>
          </a:prstGeom>
          <a:noFill/>
          <a:ln w="9525">
            <a:noFill/>
            <a:miter lim="800000"/>
            <a:headEnd/>
            <a:tailEnd/>
          </a:ln>
        </p:spPr>
        <p:txBody>
          <a:bodyPr/>
          <a:lstStyle/>
          <a:p>
            <a:r>
              <a:rPr lang="es-MX" sz="2600" b="1" dirty="0">
                <a:solidFill>
                  <a:srgbClr val="FFFFCC"/>
                </a:solidFill>
              </a:rPr>
              <a:t>3. </a:t>
            </a:r>
            <a:r>
              <a:rPr lang="es-MX" sz="2400" b="1" dirty="0">
                <a:solidFill>
                  <a:srgbClr val="FFFFCC"/>
                </a:solidFill>
              </a:rPr>
              <a:t>¿</a:t>
            </a:r>
            <a:r>
              <a:rPr lang="es-MX" sz="2400" b="1" dirty="0">
                <a:solidFill>
                  <a:schemeClr val="bg1"/>
                </a:solidFill>
              </a:rPr>
              <a:t>Qué testimonios expresaron los creyentes del Hijo de Dios</a:t>
            </a:r>
            <a:r>
              <a:rPr lang="es-MX" sz="2400" b="1" dirty="0">
                <a:solidFill>
                  <a:srgbClr val="FFFFCC"/>
                </a:solidFill>
              </a:rPr>
              <a:t>?</a:t>
            </a:r>
            <a:r>
              <a:rPr lang="es-MX" sz="2400" b="1" dirty="0">
                <a:solidFill>
                  <a:srgbClr val="FFCC99"/>
                </a:solidFill>
              </a:rPr>
              <a:t> </a:t>
            </a:r>
            <a:r>
              <a:rPr lang="es-MX" sz="2000" b="1" dirty="0">
                <a:solidFill>
                  <a:srgbClr val="FFCC99"/>
                </a:solidFill>
              </a:rPr>
              <a:t>Juan 7:37- 53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1979712" y="1650493"/>
            <a:ext cx="6592887" cy="4090987"/>
          </a:xfrm>
        </p:spPr>
        <p:txBody>
          <a:bodyPr/>
          <a:lstStyle/>
          <a:p>
            <a:pPr>
              <a:lnSpc>
                <a:spcPct val="80000"/>
              </a:lnSpc>
              <a:buFont typeface="Wingdings" pitchFamily="2" charset="2"/>
              <a:buNone/>
            </a:pPr>
            <a:r>
              <a:rPr lang="es-ES" sz="2800" b="1" dirty="0">
                <a:solidFill>
                  <a:srgbClr val="3D3DD7"/>
                </a:solidFill>
              </a:rPr>
              <a:t>  	</a:t>
            </a:r>
            <a:r>
              <a:rPr lang="es-ES" sz="2400" b="1" dirty="0">
                <a:solidFill>
                  <a:schemeClr val="accent6">
                    <a:lumMod val="50000"/>
                  </a:schemeClr>
                </a:solidFill>
              </a:rPr>
              <a:t>El deseo de aceptar los testimonios acerca del Señor Jesucristo, testificar y crecer en la fe.</a:t>
            </a:r>
          </a:p>
          <a:p>
            <a:pPr>
              <a:lnSpc>
                <a:spcPct val="80000"/>
              </a:lnSpc>
              <a:buFont typeface="Wingdings" pitchFamily="2" charset="2"/>
              <a:buNone/>
            </a:pPr>
            <a:r>
              <a:rPr lang="es-ES" sz="2400" b="1" dirty="0">
                <a:solidFill>
                  <a:schemeClr val="accent6">
                    <a:lumMod val="50000"/>
                  </a:schemeClr>
                </a:solidFill>
              </a:rPr>
              <a:t>	¿Deseas compartir los testimonios acerca de Jesús?</a:t>
            </a:r>
            <a:endParaRPr lang="es-MX" sz="2400" b="1" dirty="0">
              <a:solidFill>
                <a:schemeClr val="accent6">
                  <a:lumMod val="50000"/>
                </a:schemeClr>
              </a:solidFill>
            </a:endParaRPr>
          </a:p>
          <a:p>
            <a:pPr eaLnBrk="1" hangingPunct="1">
              <a:lnSpc>
                <a:spcPct val="80000"/>
              </a:lnSpc>
              <a:buFont typeface="Wingdings" pitchFamily="2" charset="2"/>
              <a:buNone/>
            </a:pPr>
            <a:r>
              <a:rPr lang="es-MX" sz="2400" b="1" dirty="0">
                <a:solidFill>
                  <a:srgbClr val="F33F61"/>
                </a:solidFill>
              </a:rPr>
              <a:t>    ¿Cuál es tu decisión?</a:t>
            </a:r>
          </a:p>
          <a:p>
            <a:pPr eaLnBrk="1" hangingPunct="1">
              <a:lnSpc>
                <a:spcPct val="80000"/>
              </a:lnSpc>
              <a:buFont typeface="Wingdings" pitchFamily="2" charset="2"/>
              <a:buNone/>
            </a:pPr>
            <a:endParaRPr lang="es-MX" sz="2400" b="1" dirty="0">
              <a:solidFill>
                <a:srgbClr val="F33F61"/>
              </a:solidFill>
            </a:endParaRPr>
          </a:p>
          <a:p>
            <a:pPr eaLnBrk="1" hangingPunct="1">
              <a:lnSpc>
                <a:spcPct val="80000"/>
              </a:lnSpc>
              <a:buFont typeface="Wingdings" pitchFamily="2" charset="2"/>
              <a:buNone/>
            </a:pPr>
            <a:r>
              <a:rPr lang="es-MX" sz="2400" b="1" dirty="0">
                <a:solidFill>
                  <a:srgbClr val="F33F61"/>
                </a:solidFill>
              </a:rPr>
              <a:t>V. CREA: </a:t>
            </a:r>
            <a:r>
              <a:rPr lang="es-ES" sz="2400" b="1" dirty="0">
                <a:solidFill>
                  <a:schemeClr val="accent6">
                    <a:lumMod val="50000"/>
                  </a:schemeClr>
                </a:solidFill>
              </a:rPr>
              <a:t>¿Qué haré para compartir esta lección la próxima semana? Crear  oportunidades para compartir sobre los testimonios de acerca de Cristo Jesús. Amén</a:t>
            </a:r>
            <a:endParaRPr lang="es-MX" sz="2400" b="1" dirty="0">
              <a:solidFill>
                <a:schemeClr val="accent6">
                  <a:lumMod val="50000"/>
                </a:schemeClr>
              </a:solidFill>
            </a:endParaRPr>
          </a:p>
          <a:p>
            <a:pPr eaLnBrk="1" hangingPunct="1">
              <a:lnSpc>
                <a:spcPct val="80000"/>
              </a:lnSpc>
              <a:buFont typeface="Wingdings" pitchFamily="2" charset="2"/>
              <a:buNone/>
            </a:pPr>
            <a:endParaRPr lang="es-MX" sz="2800" b="1" dirty="0">
              <a:solidFill>
                <a:srgbClr val="F33F61"/>
              </a:solidFill>
            </a:endParaRPr>
          </a:p>
        </p:txBody>
      </p:sp>
      <p:pic>
        <p:nvPicPr>
          <p:cNvPr id="8195" name="Picture 10" descr="J"/>
          <p:cNvPicPr>
            <a:picLocks noChangeAspect="1" noChangeArrowheads="1"/>
          </p:cNvPicPr>
          <p:nvPr/>
        </p:nvPicPr>
        <p:blipFill>
          <a:blip r:embed="rId2"/>
          <a:srcRect/>
          <a:stretch>
            <a:fillRect/>
          </a:stretch>
        </p:blipFill>
        <p:spPr bwMode="auto">
          <a:xfrm>
            <a:off x="536774" y="2599831"/>
            <a:ext cx="1442938" cy="2192310"/>
          </a:xfrm>
          <a:prstGeom prst="rect">
            <a:avLst/>
          </a:prstGeom>
          <a:noFill/>
          <a:ln w="9525">
            <a:noFill/>
            <a:miter lim="800000"/>
            <a:headEnd/>
            <a:tailEnd/>
          </a:ln>
        </p:spPr>
      </p:pic>
      <p:sp>
        <p:nvSpPr>
          <p:cNvPr id="8196" name="Rectangle 2"/>
          <p:cNvSpPr>
            <a:spLocks noGrp="1" noChangeArrowheads="1"/>
          </p:cNvSpPr>
          <p:nvPr>
            <p:ph type="title"/>
          </p:nvPr>
        </p:nvSpPr>
        <p:spPr/>
        <p:txBody>
          <a:bodyPr/>
          <a:lstStyle/>
          <a:p>
            <a:pPr eaLnBrk="1" hangingPunct="1"/>
            <a:r>
              <a:rPr lang="es-MX" sz="2800" b="1" dirty="0">
                <a:solidFill>
                  <a:srgbClr val="FF0000"/>
                </a:solidFill>
                <a:latin typeface="Tahoma" pitchFamily="34" charset="0"/>
              </a:rPr>
              <a:t>IV.</a:t>
            </a:r>
            <a:r>
              <a:rPr lang="es-MX" sz="2800" dirty="0">
                <a:solidFill>
                  <a:srgbClr val="FF0000"/>
                </a:solidFill>
                <a:latin typeface="Tahoma" pitchFamily="34" charset="0"/>
              </a:rPr>
              <a:t> </a:t>
            </a:r>
            <a:r>
              <a:rPr lang="es-MX" sz="2800" b="1" dirty="0">
                <a:solidFill>
                  <a:srgbClr val="F2021F"/>
                </a:solidFill>
                <a:latin typeface="Tahoma" pitchFamily="34" charset="0"/>
              </a:rPr>
              <a:t>APLICA:</a:t>
            </a:r>
            <a:br>
              <a:rPr lang="es-MX" sz="2800" b="1" dirty="0">
                <a:latin typeface="Tahoma" pitchFamily="34" charset="0"/>
              </a:rPr>
            </a:br>
            <a:r>
              <a:rPr lang="es-MX" sz="2400" b="1" dirty="0">
                <a:latin typeface="Tahoma" pitchFamily="34" charset="0"/>
              </a:rPr>
              <a:t>¿Qué debo sentir al recibir estos conocimientos?</a:t>
            </a:r>
            <a:r>
              <a:rPr lang="es-MX" sz="2800" b="1" dirty="0">
                <a:latin typeface="Tahoma" pitchFamily="34" charset="0"/>
              </a:rPr>
              <a:t> </a:t>
            </a:r>
          </a:p>
        </p:txBody>
      </p:sp>
    </p:spTree>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Radial</Template>
  <TotalTime>94070</TotalTime>
  <Words>1007</Words>
  <Application>Microsoft Office PowerPoint</Application>
  <PresentationFormat>Presentación en pantalla (4:3)</PresentationFormat>
  <Paragraphs>87</Paragraphs>
  <Slides>10</Slides>
  <Notes>3</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vt:i4>
      </vt:variant>
    </vt:vector>
  </HeadingPairs>
  <TitlesOfParts>
    <vt:vector size="18" baseType="lpstr">
      <vt:lpstr>Arial</vt:lpstr>
      <vt:lpstr>Arial Black</vt:lpstr>
      <vt:lpstr>Calibri</vt:lpstr>
      <vt:lpstr>Impact</vt:lpstr>
      <vt:lpstr>Tahoma</vt:lpstr>
      <vt:lpstr>Times New Roman</vt:lpstr>
      <vt:lpstr>Wingdings</vt:lpstr>
      <vt:lpstr>Radial</vt:lpstr>
      <vt:lpstr>Presentación de PowerPoint</vt:lpstr>
      <vt:lpstr>Presentación de PowerPoint</vt:lpstr>
      <vt:lpstr>Presentación de PowerPoint</vt:lpstr>
      <vt:lpstr>Presentación de PowerPoint</vt:lpstr>
      <vt:lpstr>II. MOTIVAR: ¿Cómo motivar y cómo enseñar? </vt:lpstr>
      <vt:lpstr>Presentación de PowerPoint</vt:lpstr>
      <vt:lpstr>2. ¿Cuáles son los testimonios de Dios Padre del Hijo de Dios? Juan 5:36- 38  </vt:lpstr>
      <vt:lpstr>Presentación de PowerPoint</vt:lpstr>
      <vt:lpstr>IV. APLICA: ¿Qué debo sentir al recibir estos conocimientos? </vt:lpstr>
      <vt:lpstr>Presentación de PowerPoint</vt:lpstr>
    </vt:vector>
  </TitlesOfParts>
  <Company>DELBELCONPU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Amor y juicio, el dilema de Dios</dc:title>
  <dc:creator>pc3</dc:creator>
  <cp:lastModifiedBy>Pc</cp:lastModifiedBy>
  <cp:revision>8124</cp:revision>
  <dcterms:created xsi:type="dcterms:W3CDTF">2007-04-17T14:25:21Z</dcterms:created>
  <dcterms:modified xsi:type="dcterms:W3CDTF">2024-11-04T22:50:09Z</dcterms:modified>
</cp:coreProperties>
</file>