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0" r:id="rId3"/>
    <p:sldId id="258" r:id="rId4"/>
    <p:sldId id="270" r:id="rId5"/>
    <p:sldId id="269" r:id="rId6"/>
    <p:sldId id="257" r:id="rId7"/>
    <p:sldId id="261" r:id="rId8"/>
    <p:sldId id="262" r:id="rId9"/>
    <p:sldId id="263" r:id="rId10"/>
    <p:sldId id="264" r:id="rId11"/>
    <p:sldId id="265" r:id="rId12"/>
    <p:sldId id="266" r:id="rId13"/>
    <p:sldId id="267" r:id="rId14"/>
    <p:sldId id="268" r:id="rId15"/>
    <p:sldId id="271" r:id="rId16"/>
    <p:sldId id="272" r:id="rId17"/>
    <p:sldId id="273" r:id="rId18"/>
    <p:sldId id="274" r:id="rId19"/>
    <p:sldId id="275" r:id="rId20"/>
    <p:sldId id="276" r:id="rId21"/>
    <p:sldId id="277" r:id="rId22"/>
    <p:sldId id="278" r:id="rId23"/>
    <p:sldId id="279" r:id="rId24"/>
    <p:sldId id="282" r:id="rId25"/>
    <p:sldId id="283" r:id="rId26"/>
    <p:sldId id="284" r:id="rId27"/>
    <p:sldId id="280" r:id="rId28"/>
    <p:sldId id="281" r:id="rId29"/>
    <p:sldId id="285" r:id="rId30"/>
    <p:sldId id="286" r:id="rId31"/>
    <p:sldId id="287" r:id="rId32"/>
    <p:sldId id="288"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660"/>
  </p:normalViewPr>
  <p:slideViewPr>
    <p:cSldViewPr snapToGrid="0">
      <p:cViewPr>
        <p:scale>
          <a:sx n="64" d="100"/>
          <a:sy n="64" d="100"/>
        </p:scale>
        <p:origin x="1590" y="138"/>
      </p:cViewPr>
      <p:guideLst/>
    </p:cSldViewPr>
  </p:slideViewPr>
  <p:notesTextViewPr>
    <p:cViewPr>
      <p:scale>
        <a:sx n="1" d="1"/>
        <a:sy n="1" d="1"/>
      </p:scale>
      <p:origin x="0" y="0"/>
    </p:cViewPr>
  </p:notesTextViewPr>
  <p:sorterViewPr>
    <p:cViewPr>
      <p:scale>
        <a:sx n="73" d="100"/>
        <a:sy n="73" d="100"/>
      </p:scale>
      <p:origin x="0" y="-35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4F5BB4F-DCA3-40BF-A701-28F6394C411C}" type="datetimeFigureOut">
              <a:rPr lang="es-MX" smtClean="0"/>
              <a:t>25/05/2026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1479679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4F5BB4F-DCA3-40BF-A701-28F6394C411C}" type="datetimeFigureOut">
              <a:rPr lang="es-MX" smtClean="0"/>
              <a:t>25/05/2026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291303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4F5BB4F-DCA3-40BF-A701-28F6394C411C}" type="datetimeFigureOut">
              <a:rPr lang="es-MX" smtClean="0"/>
              <a:t>25/05/2026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1605033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4F5BB4F-DCA3-40BF-A701-28F6394C411C}" type="datetimeFigureOut">
              <a:rPr lang="es-MX" smtClean="0"/>
              <a:t>25/05/2026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792104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4F5BB4F-DCA3-40BF-A701-28F6394C411C}" type="datetimeFigureOut">
              <a:rPr lang="es-MX" smtClean="0"/>
              <a:t>25/05/2026</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410747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4F5BB4F-DCA3-40BF-A701-28F6394C411C}" type="datetimeFigureOut">
              <a:rPr lang="es-MX" smtClean="0"/>
              <a:t>25/05/2026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338531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4F5BB4F-DCA3-40BF-A701-28F6394C411C}" type="datetimeFigureOut">
              <a:rPr lang="es-MX" smtClean="0"/>
              <a:t>25/05/2026</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69576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4F5BB4F-DCA3-40BF-A701-28F6394C411C}" type="datetimeFigureOut">
              <a:rPr lang="es-MX" smtClean="0"/>
              <a:t>25/05/2026</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1160141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F5BB4F-DCA3-40BF-A701-28F6394C411C}" type="datetimeFigureOut">
              <a:rPr lang="es-MX" smtClean="0"/>
              <a:t>25/05/2026</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3221357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4F5BB4F-DCA3-40BF-A701-28F6394C411C}" type="datetimeFigureOut">
              <a:rPr lang="es-MX" smtClean="0"/>
              <a:t>25/05/2026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42827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4F5BB4F-DCA3-40BF-A701-28F6394C411C}" type="datetimeFigureOut">
              <a:rPr lang="es-MX" smtClean="0"/>
              <a:t>25/05/2026</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B34B8258-A5DE-4EE1-BEF1-36B2C855F5D2}" type="slidenum">
              <a:rPr lang="es-MX" smtClean="0"/>
              <a:t>‹Nº›</a:t>
            </a:fld>
            <a:endParaRPr lang="es-MX"/>
          </a:p>
        </p:txBody>
      </p:sp>
    </p:spTree>
    <p:extLst>
      <p:ext uri="{BB962C8B-B14F-4D97-AF65-F5344CB8AC3E}">
        <p14:creationId xmlns:p14="http://schemas.microsoft.com/office/powerpoint/2010/main" val="2850120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F5BB4F-DCA3-40BF-A701-28F6394C411C}" type="datetimeFigureOut">
              <a:rPr lang="es-MX" smtClean="0"/>
              <a:t>25/05/2026</a:t>
            </a:fld>
            <a:endParaRPr lang="es-MX"/>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4B8258-A5DE-4EE1-BEF1-36B2C855F5D2}" type="slidenum">
              <a:rPr lang="es-MX" smtClean="0"/>
              <a:t>‹Nº›</a:t>
            </a:fld>
            <a:endParaRPr lang="es-MX"/>
          </a:p>
        </p:txBody>
      </p:sp>
    </p:spTree>
    <p:extLst>
      <p:ext uri="{BB962C8B-B14F-4D97-AF65-F5344CB8AC3E}">
        <p14:creationId xmlns:p14="http://schemas.microsoft.com/office/powerpoint/2010/main" val="1636679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28B72AA-259C-E219-25FD-7DEECE885248}"/>
              </a:ext>
            </a:extLst>
          </p:cNvPr>
          <p:cNvSpPr txBox="1"/>
          <p:nvPr/>
        </p:nvSpPr>
        <p:spPr>
          <a:xfrm>
            <a:off x="0" y="0"/>
            <a:ext cx="9144000" cy="830997"/>
          </a:xfrm>
          <a:prstGeom prst="rect">
            <a:avLst/>
          </a:prstGeom>
          <a:solidFill>
            <a:srgbClr val="FFFF00"/>
          </a:solidFill>
        </p:spPr>
        <p:txBody>
          <a:bodyPr wrap="square">
            <a:spAutoFit/>
          </a:bodyPr>
          <a:lstStyle/>
          <a:p>
            <a:pPr algn="ctr"/>
            <a:r>
              <a:rPr lang="es-MX" sz="2400" b="1" dirty="0">
                <a:latin typeface="Arial Black" panose="020B0A04020102020204" pitchFamily="34" charset="0"/>
              </a:rPr>
              <a:t>“PUENTES, NO MUROS: CAMINANDO EN UNIDAD FAMILIAR” </a:t>
            </a:r>
          </a:p>
        </p:txBody>
      </p:sp>
      <p:sp>
        <p:nvSpPr>
          <p:cNvPr id="6" name="CuadroTexto 5">
            <a:extLst>
              <a:ext uri="{FF2B5EF4-FFF2-40B4-BE49-F238E27FC236}">
                <a16:creationId xmlns:a16="http://schemas.microsoft.com/office/drawing/2014/main" id="{22E8EF41-CEBD-26EE-7AE7-74E9F5AECF24}"/>
              </a:ext>
            </a:extLst>
          </p:cNvPr>
          <p:cNvSpPr txBox="1"/>
          <p:nvPr/>
        </p:nvSpPr>
        <p:spPr>
          <a:xfrm>
            <a:off x="-1" y="830997"/>
            <a:ext cx="9143999" cy="369332"/>
          </a:xfrm>
          <a:prstGeom prst="rect">
            <a:avLst/>
          </a:prstGeom>
          <a:solidFill>
            <a:schemeClr val="accent1">
              <a:lumMod val="40000"/>
              <a:lumOff val="60000"/>
            </a:schemeClr>
          </a:solidFill>
        </p:spPr>
        <p:txBody>
          <a:bodyPr wrap="square" rtlCol="0">
            <a:spAutoFit/>
          </a:bodyPr>
          <a:lstStyle/>
          <a:p>
            <a:pPr algn="ctr"/>
            <a:r>
              <a:rPr lang="es-MX" b="1" dirty="0">
                <a:latin typeface="Arial Black" panose="020B0A04020102020204" pitchFamily="34" charset="0"/>
              </a:rPr>
              <a:t>MÁS CERCA DE TU COMUNIDAD</a:t>
            </a:r>
          </a:p>
        </p:txBody>
      </p:sp>
      <p:pic>
        <p:nvPicPr>
          <p:cNvPr id="7" name="Imagen 6">
            <a:extLst>
              <a:ext uri="{FF2B5EF4-FFF2-40B4-BE49-F238E27FC236}">
                <a16:creationId xmlns:a16="http://schemas.microsoft.com/office/drawing/2014/main" id="{039F85CE-707B-B680-1E70-911D68AC1E8B}"/>
              </a:ext>
            </a:extLst>
          </p:cNvPr>
          <p:cNvPicPr>
            <a:picLocks noChangeAspect="1"/>
          </p:cNvPicPr>
          <p:nvPr/>
        </p:nvPicPr>
        <p:blipFill>
          <a:blip r:embed="rId2"/>
          <a:stretch>
            <a:fillRect/>
          </a:stretch>
        </p:blipFill>
        <p:spPr>
          <a:xfrm>
            <a:off x="280988" y="5767388"/>
            <a:ext cx="1080944" cy="965643"/>
          </a:xfrm>
          <a:prstGeom prst="rect">
            <a:avLst/>
          </a:prstGeom>
        </p:spPr>
      </p:pic>
      <p:sp>
        <p:nvSpPr>
          <p:cNvPr id="8" name="CuadroTexto 7">
            <a:extLst>
              <a:ext uri="{FF2B5EF4-FFF2-40B4-BE49-F238E27FC236}">
                <a16:creationId xmlns:a16="http://schemas.microsoft.com/office/drawing/2014/main" id="{09CCB25E-1736-9900-4D33-A2E57FAD4FE1}"/>
              </a:ext>
            </a:extLst>
          </p:cNvPr>
          <p:cNvSpPr txBox="1"/>
          <p:nvPr/>
        </p:nvSpPr>
        <p:spPr>
          <a:xfrm>
            <a:off x="1419084" y="5767388"/>
            <a:ext cx="7724916" cy="1077218"/>
          </a:xfrm>
          <a:prstGeom prst="rect">
            <a:avLst/>
          </a:prstGeom>
          <a:noFill/>
        </p:spPr>
        <p:txBody>
          <a:bodyPr wrap="square" rtlCol="0">
            <a:spAutoFit/>
          </a:bodyPr>
          <a:lstStyle/>
          <a:p>
            <a:r>
              <a:rPr lang="es-MX" sz="3200" b="1" dirty="0">
                <a:latin typeface="Arial Black" panose="020B0A04020102020204" pitchFamily="34" charset="0"/>
              </a:rPr>
              <a:t>ESCUELA SABÁTICA</a:t>
            </a:r>
          </a:p>
          <a:p>
            <a:r>
              <a:rPr lang="es-MX" sz="3200" b="1" dirty="0">
                <a:latin typeface="Arial Black" panose="020B0A04020102020204" pitchFamily="34" charset="0"/>
              </a:rPr>
              <a:t>IGLESIA ADVENTISTA DEL 7° DÍA</a:t>
            </a:r>
          </a:p>
        </p:txBody>
      </p:sp>
      <p:pic>
        <p:nvPicPr>
          <p:cNvPr id="9" name="Imagen 8">
            <a:extLst>
              <a:ext uri="{FF2B5EF4-FFF2-40B4-BE49-F238E27FC236}">
                <a16:creationId xmlns:a16="http://schemas.microsoft.com/office/drawing/2014/main" id="{D642EC42-BD8A-DC84-8E3D-F6D25993A831}"/>
              </a:ext>
            </a:extLst>
          </p:cNvPr>
          <p:cNvPicPr>
            <a:picLocks noChangeAspect="1"/>
          </p:cNvPicPr>
          <p:nvPr/>
        </p:nvPicPr>
        <p:blipFill>
          <a:blip r:embed="rId3"/>
          <a:stretch>
            <a:fillRect/>
          </a:stretch>
        </p:blipFill>
        <p:spPr>
          <a:xfrm>
            <a:off x="0" y="1200330"/>
            <a:ext cx="9143998" cy="4445728"/>
          </a:xfrm>
          <a:prstGeom prst="rect">
            <a:avLst/>
          </a:prstGeom>
        </p:spPr>
      </p:pic>
    </p:spTree>
    <p:extLst>
      <p:ext uri="{BB962C8B-B14F-4D97-AF65-F5344CB8AC3E}">
        <p14:creationId xmlns:p14="http://schemas.microsoft.com/office/powerpoint/2010/main" val="4016832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15956B6-C493-8BB7-3C36-2A0E8AB83401}"/>
              </a:ext>
            </a:extLst>
          </p:cNvPr>
          <p:cNvSpPr txBox="1"/>
          <p:nvPr/>
        </p:nvSpPr>
        <p:spPr>
          <a:xfrm>
            <a:off x="0" y="4402515"/>
            <a:ext cx="9144000" cy="2246769"/>
          </a:xfrm>
          <a:prstGeom prst="rect">
            <a:avLst/>
          </a:prstGeom>
          <a:noFill/>
        </p:spPr>
        <p:txBody>
          <a:bodyPr wrap="square">
            <a:spAutoFit/>
          </a:bodyPr>
          <a:lstStyle/>
          <a:p>
            <a:pPr algn="ctr"/>
            <a:r>
              <a:rPr lang="es-MX" sz="2000" b="1" dirty="0">
                <a:latin typeface="Arial Black" panose="020B0A04020102020204" pitchFamily="34" charset="0"/>
              </a:rPr>
              <a:t>Los padres deben aprender a dar prioridad a lo que sus hijos desean expresar. La comunicación efectiva </a:t>
            </a:r>
          </a:p>
          <a:p>
            <a:pPr algn="ctr"/>
            <a:r>
              <a:rPr lang="es-MX" sz="2000" b="1" dirty="0">
                <a:latin typeface="Arial Black" panose="020B0A04020102020204" pitchFamily="34" charset="0"/>
              </a:rPr>
              <a:t>también incluye el lenguaje corporal: Mirar a los ojos al que habla, dejar de lado el celular o cualquier </a:t>
            </a:r>
          </a:p>
          <a:p>
            <a:pPr algn="ctr"/>
            <a:r>
              <a:rPr lang="es-MX" sz="2000" b="1" dirty="0">
                <a:latin typeface="Arial Black" panose="020B0A04020102020204" pitchFamily="34" charset="0"/>
              </a:rPr>
              <a:t>distracción, adoptar una postura abierta y relajada, </a:t>
            </a:r>
          </a:p>
          <a:p>
            <a:pPr algn="ctr"/>
            <a:r>
              <a:rPr lang="es-MX" sz="2000" b="1" dirty="0">
                <a:latin typeface="Arial Black" panose="020B0A04020102020204" pitchFamily="34" charset="0"/>
              </a:rPr>
              <a:t>no interrumpir. Estos gestos, aunque sencillos, hacen </a:t>
            </a:r>
          </a:p>
          <a:p>
            <a:pPr algn="ctr"/>
            <a:r>
              <a:rPr lang="es-MX" sz="2000" b="1" dirty="0">
                <a:latin typeface="Arial Black" panose="020B0A04020102020204" pitchFamily="34" charset="0"/>
              </a:rPr>
              <a:t>que el hijo se sienta valorado, escuchado y amado. </a:t>
            </a:r>
          </a:p>
        </p:txBody>
      </p:sp>
      <p:pic>
        <p:nvPicPr>
          <p:cNvPr id="6" name="Imagen 5">
            <a:extLst>
              <a:ext uri="{FF2B5EF4-FFF2-40B4-BE49-F238E27FC236}">
                <a16:creationId xmlns:a16="http://schemas.microsoft.com/office/drawing/2014/main" id="{5B711EF4-A875-C6DF-5D9F-D6548025CA81}"/>
              </a:ext>
            </a:extLst>
          </p:cNvPr>
          <p:cNvPicPr>
            <a:picLocks noChangeAspect="1"/>
          </p:cNvPicPr>
          <p:nvPr/>
        </p:nvPicPr>
        <p:blipFill>
          <a:blip r:embed="rId2"/>
          <a:stretch>
            <a:fillRect/>
          </a:stretch>
        </p:blipFill>
        <p:spPr>
          <a:xfrm>
            <a:off x="0" y="0"/>
            <a:ext cx="9144000" cy="4402515"/>
          </a:xfrm>
          <a:prstGeom prst="rect">
            <a:avLst/>
          </a:prstGeom>
        </p:spPr>
      </p:pic>
    </p:spTree>
    <p:extLst>
      <p:ext uri="{BB962C8B-B14F-4D97-AF65-F5344CB8AC3E}">
        <p14:creationId xmlns:p14="http://schemas.microsoft.com/office/powerpoint/2010/main" val="1965616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140217E-1F7F-F28C-94F2-3B0DC891F317}"/>
              </a:ext>
            </a:extLst>
          </p:cNvPr>
          <p:cNvSpPr txBox="1"/>
          <p:nvPr/>
        </p:nvSpPr>
        <p:spPr>
          <a:xfrm>
            <a:off x="0" y="5042238"/>
            <a:ext cx="9144000" cy="1631216"/>
          </a:xfrm>
          <a:prstGeom prst="rect">
            <a:avLst/>
          </a:prstGeom>
          <a:noFill/>
        </p:spPr>
        <p:txBody>
          <a:bodyPr wrap="square">
            <a:spAutoFit/>
          </a:bodyPr>
          <a:lstStyle/>
          <a:p>
            <a:pPr algn="ctr"/>
            <a:r>
              <a:rPr lang="es-MX" sz="2000" b="1" dirty="0">
                <a:latin typeface="Arial Black" panose="020B0A04020102020204" pitchFamily="34" charset="0"/>
              </a:rPr>
              <a:t>Cuando un hijo se siente escuchado, se fortalece su autoestima y el vínculo con sus padres. </a:t>
            </a:r>
          </a:p>
          <a:p>
            <a:pPr algn="ctr"/>
            <a:r>
              <a:rPr lang="es-MX" sz="2000" b="1" dirty="0">
                <a:latin typeface="Arial Black" panose="020B0A04020102020204" pitchFamily="34" charset="0"/>
              </a:rPr>
              <a:t>Escuchar con el corazón es una forma de amar. </a:t>
            </a:r>
          </a:p>
          <a:p>
            <a:pPr algn="ctr"/>
            <a:r>
              <a:rPr lang="es-MX" sz="2000" b="1" dirty="0">
                <a:latin typeface="Arial Black" panose="020B0A04020102020204" pitchFamily="34" charset="0"/>
              </a:rPr>
              <a:t>Y para continuar con este programa, entonemos todos juntos el himno “Si Dios está, ¡feliz hogar! #592” </a:t>
            </a:r>
          </a:p>
        </p:txBody>
      </p:sp>
      <p:sp>
        <p:nvSpPr>
          <p:cNvPr id="4" name="CuadroTexto 3">
            <a:extLst>
              <a:ext uri="{FF2B5EF4-FFF2-40B4-BE49-F238E27FC236}">
                <a16:creationId xmlns:a16="http://schemas.microsoft.com/office/drawing/2014/main" id="{E71C6A60-4FB6-5E2D-D523-6D1B4E2A1312}"/>
              </a:ext>
            </a:extLst>
          </p:cNvPr>
          <p:cNvSpPr txBox="1"/>
          <p:nvPr/>
        </p:nvSpPr>
        <p:spPr>
          <a:xfrm>
            <a:off x="0" y="0"/>
            <a:ext cx="9144000" cy="523220"/>
          </a:xfrm>
          <a:prstGeom prst="rect">
            <a:avLst/>
          </a:prstGeom>
          <a:solidFill>
            <a:srgbClr val="FFCCFF"/>
          </a:solidFill>
        </p:spPr>
        <p:txBody>
          <a:bodyPr wrap="square" rtlCol="0">
            <a:spAutoFit/>
          </a:bodyPr>
          <a:lstStyle/>
          <a:p>
            <a:pPr algn="ctr"/>
            <a:r>
              <a:rPr lang="es-MX" sz="2800" b="1" dirty="0">
                <a:latin typeface="Arial Black" panose="020B0A04020102020204" pitchFamily="34" charset="0"/>
              </a:rPr>
              <a:t>HIMNO DE ALABANZA</a:t>
            </a:r>
          </a:p>
        </p:txBody>
      </p:sp>
      <p:pic>
        <p:nvPicPr>
          <p:cNvPr id="5" name="Imagen 4">
            <a:extLst>
              <a:ext uri="{FF2B5EF4-FFF2-40B4-BE49-F238E27FC236}">
                <a16:creationId xmlns:a16="http://schemas.microsoft.com/office/drawing/2014/main" id="{089E84EE-8305-E23A-3D81-8FE3C1283209}"/>
              </a:ext>
            </a:extLst>
          </p:cNvPr>
          <p:cNvPicPr>
            <a:picLocks noChangeAspect="1"/>
          </p:cNvPicPr>
          <p:nvPr/>
        </p:nvPicPr>
        <p:blipFill>
          <a:blip r:embed="rId2"/>
          <a:stretch>
            <a:fillRect/>
          </a:stretch>
        </p:blipFill>
        <p:spPr>
          <a:xfrm>
            <a:off x="-1" y="523219"/>
            <a:ext cx="9144000" cy="4452587"/>
          </a:xfrm>
          <a:prstGeom prst="rect">
            <a:avLst/>
          </a:prstGeom>
        </p:spPr>
      </p:pic>
    </p:spTree>
    <p:extLst>
      <p:ext uri="{BB962C8B-B14F-4D97-AF65-F5344CB8AC3E}">
        <p14:creationId xmlns:p14="http://schemas.microsoft.com/office/powerpoint/2010/main" val="3126926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B2B8A02-8E32-8D04-3010-CF65BBF41766}"/>
              </a:ext>
            </a:extLst>
          </p:cNvPr>
          <p:cNvSpPr txBox="1"/>
          <p:nvPr/>
        </p:nvSpPr>
        <p:spPr>
          <a:xfrm>
            <a:off x="1" y="3964899"/>
            <a:ext cx="9143999" cy="2893100"/>
          </a:xfrm>
          <a:prstGeom prst="rect">
            <a:avLst/>
          </a:prstGeom>
          <a:noFill/>
        </p:spPr>
        <p:txBody>
          <a:bodyPr wrap="square">
            <a:spAutoFit/>
          </a:bodyPr>
          <a:lstStyle/>
          <a:p>
            <a:pPr algn="ctr"/>
            <a:r>
              <a:rPr lang="es-MX" sz="2000" b="1" u="sng" dirty="0">
                <a:solidFill>
                  <a:srgbClr val="FF0000"/>
                </a:solidFill>
                <a:effectLst>
                  <a:outerShdw blurRad="38100" dist="38100" dir="2700000" algn="tl">
                    <a:srgbClr val="000000">
                      <a:alpha val="43137"/>
                    </a:srgbClr>
                  </a:outerShdw>
                </a:effectLst>
                <a:latin typeface="Arial Black" panose="020B0A04020102020204" pitchFamily="34" charset="0"/>
              </a:rPr>
              <a:t>VEAMOS EL SEGUNDO CASO:  </a:t>
            </a:r>
            <a:r>
              <a:rPr lang="es-MX" b="1" dirty="0">
                <a:latin typeface="Arial Black" panose="020B0A04020102020204" pitchFamily="34" charset="0"/>
              </a:rPr>
              <a:t>Hermano en Cristo, soy de la iglesia de Tomasa, en el estado de Veracruz. </a:t>
            </a:r>
          </a:p>
          <a:p>
            <a:pPr algn="ctr"/>
            <a:r>
              <a:rPr lang="es-MX" b="1" dirty="0">
                <a:latin typeface="Arial Black" panose="020B0A04020102020204" pitchFamily="34" charset="0"/>
              </a:rPr>
              <a:t>Tengo un problema con mi esposo. Llevamos varios años de casados, pero últimamente, cuando le cuento  </a:t>
            </a:r>
          </a:p>
          <a:p>
            <a:pPr algn="ctr"/>
            <a:r>
              <a:rPr lang="es-MX" b="1" dirty="0">
                <a:latin typeface="Arial Black" panose="020B0A04020102020204" pitchFamily="34" charset="0"/>
              </a:rPr>
              <a:t>cosas de mi día a día, ya sea sobre el trabajo o situaciones cotidianas, termino sintiéndome juzgada o regañada. En lugar de escucharme, me señala mis errores o me dice en qué me equivoqué. </a:t>
            </a:r>
          </a:p>
          <a:p>
            <a:pPr algn="ctr"/>
            <a:r>
              <a:rPr lang="es-MX" b="1" dirty="0">
                <a:latin typeface="Arial Black" panose="020B0A04020102020204" pitchFamily="34" charset="0"/>
              </a:rPr>
              <a:t>Esto ha provocado que ya no me sienta con la confianza de hablarle sobre mi vida, por temor a ser criticada. </a:t>
            </a:r>
          </a:p>
          <a:p>
            <a:pPr algn="ctr"/>
            <a:r>
              <a:rPr lang="es-MX" b="1" dirty="0">
                <a:latin typeface="Arial Black" panose="020B0A04020102020204" pitchFamily="34" charset="0"/>
              </a:rPr>
              <a:t>¿Qué debería hacer él para cambiar esta situación?</a:t>
            </a:r>
          </a:p>
        </p:txBody>
      </p:sp>
      <p:pic>
        <p:nvPicPr>
          <p:cNvPr id="5" name="Imagen 4">
            <a:extLst>
              <a:ext uri="{FF2B5EF4-FFF2-40B4-BE49-F238E27FC236}">
                <a16:creationId xmlns:a16="http://schemas.microsoft.com/office/drawing/2014/main" id="{32A44660-F9B1-0ACF-4B33-CD9AB64925ED}"/>
              </a:ext>
            </a:extLst>
          </p:cNvPr>
          <p:cNvPicPr>
            <a:picLocks noChangeAspect="1"/>
          </p:cNvPicPr>
          <p:nvPr/>
        </p:nvPicPr>
        <p:blipFill>
          <a:blip r:embed="rId2"/>
          <a:stretch>
            <a:fillRect/>
          </a:stretch>
        </p:blipFill>
        <p:spPr>
          <a:xfrm>
            <a:off x="-1" y="1"/>
            <a:ext cx="9143999" cy="3964898"/>
          </a:xfrm>
          <a:prstGeom prst="rect">
            <a:avLst/>
          </a:prstGeom>
        </p:spPr>
      </p:pic>
    </p:spTree>
    <p:extLst>
      <p:ext uri="{BB962C8B-B14F-4D97-AF65-F5344CB8AC3E}">
        <p14:creationId xmlns:p14="http://schemas.microsoft.com/office/powerpoint/2010/main" val="700533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517DB53-D267-8768-8B8E-F83D8CD64A40}"/>
              </a:ext>
            </a:extLst>
          </p:cNvPr>
          <p:cNvSpPr txBox="1"/>
          <p:nvPr/>
        </p:nvSpPr>
        <p:spPr>
          <a:xfrm>
            <a:off x="0" y="4562853"/>
            <a:ext cx="9144000" cy="1754326"/>
          </a:xfrm>
          <a:prstGeom prst="rect">
            <a:avLst/>
          </a:prstGeom>
          <a:noFill/>
        </p:spPr>
        <p:txBody>
          <a:bodyPr wrap="square">
            <a:spAutoFit/>
          </a:bodyPr>
          <a:lstStyle/>
          <a:p>
            <a:pPr algn="ctr"/>
            <a:r>
              <a:rPr lang="es-MX" b="1" u="sng" dirty="0">
                <a:solidFill>
                  <a:srgbClr val="FF0000"/>
                </a:solidFill>
                <a:effectLst>
                  <a:outerShdw blurRad="38100" dist="38100" dir="2700000" algn="tl">
                    <a:srgbClr val="000000">
                      <a:alpha val="43137"/>
                    </a:srgbClr>
                  </a:outerShdw>
                </a:effectLst>
                <a:latin typeface="Arial Black" panose="020B0A04020102020204" pitchFamily="34" charset="0"/>
              </a:rPr>
              <a:t>TERAPEUTA: </a:t>
            </a:r>
            <a:r>
              <a:rPr lang="es-MX" b="1" dirty="0">
                <a:latin typeface="Arial Black" panose="020B0A04020102020204" pitchFamily="34" charset="0"/>
              </a:rPr>
              <a:t>Queridos hermanos, este es un caso muy común en muchas parejas. La confianza en el matrimonio puede quebrarse cuando uno de los cónyuges responde con críticas constantes en lugar de empatía. Cuando la comunicación se convierte en un espacio </a:t>
            </a:r>
          </a:p>
          <a:p>
            <a:pPr algn="ctr"/>
            <a:r>
              <a:rPr lang="es-MX" b="1" dirty="0">
                <a:latin typeface="Arial Black" panose="020B0A04020102020204" pitchFamily="34" charset="0"/>
              </a:rPr>
              <a:t>de juicio, la otra persona comienza a cerrarse, </a:t>
            </a:r>
          </a:p>
          <a:p>
            <a:pPr algn="ctr"/>
            <a:r>
              <a:rPr lang="es-MX" b="1" dirty="0">
                <a:latin typeface="Arial Black" panose="020B0A04020102020204" pitchFamily="34" charset="0"/>
              </a:rPr>
              <a:t>a protegerse y, finalmente, a dejar de hablar por miedo a ser herida. </a:t>
            </a:r>
          </a:p>
        </p:txBody>
      </p:sp>
      <p:pic>
        <p:nvPicPr>
          <p:cNvPr id="4" name="Imagen 3">
            <a:extLst>
              <a:ext uri="{FF2B5EF4-FFF2-40B4-BE49-F238E27FC236}">
                <a16:creationId xmlns:a16="http://schemas.microsoft.com/office/drawing/2014/main" id="{9C63F34B-B9F7-5D0D-67B8-AFBFA48734A3}"/>
              </a:ext>
            </a:extLst>
          </p:cNvPr>
          <p:cNvPicPr>
            <a:picLocks noChangeAspect="1"/>
          </p:cNvPicPr>
          <p:nvPr/>
        </p:nvPicPr>
        <p:blipFill>
          <a:blip r:embed="rId2"/>
          <a:stretch>
            <a:fillRect/>
          </a:stretch>
        </p:blipFill>
        <p:spPr>
          <a:xfrm>
            <a:off x="-145143" y="9147"/>
            <a:ext cx="9289143" cy="4374167"/>
          </a:xfrm>
          <a:prstGeom prst="rect">
            <a:avLst/>
          </a:prstGeom>
        </p:spPr>
      </p:pic>
    </p:spTree>
    <p:extLst>
      <p:ext uri="{BB962C8B-B14F-4D97-AF65-F5344CB8AC3E}">
        <p14:creationId xmlns:p14="http://schemas.microsoft.com/office/powerpoint/2010/main" val="962885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0674BA2-83FE-4455-3D5B-716DC1A6D620}"/>
              </a:ext>
            </a:extLst>
          </p:cNvPr>
          <p:cNvSpPr txBox="1"/>
          <p:nvPr/>
        </p:nvSpPr>
        <p:spPr>
          <a:xfrm>
            <a:off x="0" y="4037043"/>
            <a:ext cx="9144000" cy="2585323"/>
          </a:xfrm>
          <a:prstGeom prst="rect">
            <a:avLst/>
          </a:prstGeom>
          <a:noFill/>
        </p:spPr>
        <p:txBody>
          <a:bodyPr wrap="square">
            <a:spAutoFit/>
          </a:bodyPr>
          <a:lstStyle/>
          <a:p>
            <a:pPr algn="ctr"/>
            <a:r>
              <a:rPr lang="es-MX" b="1" dirty="0">
                <a:latin typeface="Arial Black" panose="020B0A04020102020204" pitchFamily="34" charset="0"/>
              </a:rPr>
              <a:t>Para restaurar la confianza, el primer paso es detener las críticas de inmediato. En lugar de corregir o señalar errores, es fundamental que el esposo aprenda a validar las emociones de su esposa, aunque no </a:t>
            </a:r>
          </a:p>
          <a:p>
            <a:pPr algn="ctr"/>
            <a:r>
              <a:rPr lang="es-MX" b="1" dirty="0">
                <a:latin typeface="Arial Black" panose="020B0A04020102020204" pitchFamily="34" charset="0"/>
              </a:rPr>
              <a:t>esté totalmente de acuerdo con lo que ella dice. </a:t>
            </a:r>
          </a:p>
          <a:p>
            <a:pPr algn="ctr"/>
            <a:r>
              <a:rPr lang="es-MX" b="1" dirty="0">
                <a:latin typeface="Arial Black" panose="020B0A04020102020204" pitchFamily="34" charset="0"/>
              </a:rPr>
              <a:t>Escuchar con respeto y empatía no significa </a:t>
            </a:r>
          </a:p>
          <a:p>
            <a:pPr algn="ctr"/>
            <a:r>
              <a:rPr lang="es-MX" b="1" dirty="0">
                <a:latin typeface="Arial Black" panose="020B0A04020102020204" pitchFamily="34" charset="0"/>
              </a:rPr>
              <a:t>necesariamente aprobar todo, pero sí significa reconocer lo que la otra persona siente. Por ejemplo, en </a:t>
            </a:r>
          </a:p>
          <a:p>
            <a:pPr algn="ctr"/>
            <a:r>
              <a:rPr lang="es-MX" b="1" dirty="0">
                <a:latin typeface="Arial Black" panose="020B0A04020102020204" pitchFamily="34" charset="0"/>
              </a:rPr>
              <a:t>lugar de decir: "Eso estuvo mal hecho", podría decir: "Entiendo que fue difícil para ti, gracias por compartirlo conmigo." </a:t>
            </a:r>
          </a:p>
        </p:txBody>
      </p:sp>
      <p:pic>
        <p:nvPicPr>
          <p:cNvPr id="4" name="Imagen 3">
            <a:extLst>
              <a:ext uri="{FF2B5EF4-FFF2-40B4-BE49-F238E27FC236}">
                <a16:creationId xmlns:a16="http://schemas.microsoft.com/office/drawing/2014/main" id="{13742524-495C-EDD6-01A0-714D449EF75C}"/>
              </a:ext>
            </a:extLst>
          </p:cNvPr>
          <p:cNvPicPr>
            <a:picLocks noChangeAspect="1"/>
          </p:cNvPicPr>
          <p:nvPr/>
        </p:nvPicPr>
        <p:blipFill>
          <a:blip r:embed="rId2"/>
          <a:stretch>
            <a:fillRect/>
          </a:stretch>
        </p:blipFill>
        <p:spPr>
          <a:xfrm>
            <a:off x="0" y="0"/>
            <a:ext cx="9144000" cy="4037043"/>
          </a:xfrm>
          <a:prstGeom prst="rect">
            <a:avLst/>
          </a:prstGeom>
        </p:spPr>
      </p:pic>
    </p:spTree>
    <p:extLst>
      <p:ext uri="{BB962C8B-B14F-4D97-AF65-F5344CB8AC3E}">
        <p14:creationId xmlns:p14="http://schemas.microsoft.com/office/powerpoint/2010/main" val="4193772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3C4EAC6-8906-B481-D2A9-D73EF9BA6766}"/>
              </a:ext>
            </a:extLst>
          </p:cNvPr>
          <p:cNvSpPr txBox="1"/>
          <p:nvPr/>
        </p:nvSpPr>
        <p:spPr>
          <a:xfrm>
            <a:off x="-1" y="0"/>
            <a:ext cx="9144001" cy="646331"/>
          </a:xfrm>
          <a:prstGeom prst="rect">
            <a:avLst/>
          </a:prstGeom>
          <a:solidFill>
            <a:schemeClr val="accent1">
              <a:lumMod val="75000"/>
            </a:schemeClr>
          </a:solidFill>
        </p:spPr>
        <p:txBody>
          <a:bodyPr wrap="square" rtlCol="0">
            <a:spAutoFit/>
          </a:bodyPr>
          <a:lstStyle/>
          <a:p>
            <a:pPr algn="ctr"/>
            <a:r>
              <a:rPr lang="es-MX" sz="3600" b="1" dirty="0">
                <a:solidFill>
                  <a:srgbClr val="FFFF00"/>
                </a:solidFill>
                <a:latin typeface="Arial Black" panose="020B0A04020102020204" pitchFamily="34" charset="0"/>
              </a:rPr>
              <a:t>NUEVO </a:t>
            </a:r>
            <a:r>
              <a:rPr lang="es-MX" sz="3600" b="1" dirty="0">
                <a:solidFill>
                  <a:srgbClr val="FF0000"/>
                </a:solidFill>
                <a:latin typeface="Arial Black" panose="020B0A04020102020204" pitchFamily="34" charset="0"/>
              </a:rPr>
              <a:t>HORIZONTE</a:t>
            </a:r>
          </a:p>
        </p:txBody>
      </p:sp>
      <p:sp>
        <p:nvSpPr>
          <p:cNvPr id="8" name="CuadroTexto 7">
            <a:extLst>
              <a:ext uri="{FF2B5EF4-FFF2-40B4-BE49-F238E27FC236}">
                <a16:creationId xmlns:a16="http://schemas.microsoft.com/office/drawing/2014/main" id="{A24148B4-A35E-F9A7-9059-EC3A99786F6D}"/>
              </a:ext>
            </a:extLst>
          </p:cNvPr>
          <p:cNvSpPr txBox="1"/>
          <p:nvPr/>
        </p:nvSpPr>
        <p:spPr>
          <a:xfrm>
            <a:off x="0" y="646331"/>
            <a:ext cx="9144000" cy="400110"/>
          </a:xfrm>
          <a:prstGeom prst="rect">
            <a:avLst/>
          </a:prstGeom>
          <a:solidFill>
            <a:srgbClr val="FFFF00"/>
          </a:solidFill>
        </p:spPr>
        <p:txBody>
          <a:bodyPr wrap="square" rtlCol="0">
            <a:spAutoFit/>
          </a:bodyPr>
          <a:lstStyle/>
          <a:p>
            <a:pPr algn="ctr"/>
            <a:r>
              <a:rPr lang="es-MX" sz="2000" b="1" dirty="0">
                <a:latin typeface="Arial Black" panose="020B0A04020102020204" pitchFamily="34" charset="0"/>
              </a:rPr>
              <a:t>EVANGELISMO</a:t>
            </a:r>
          </a:p>
        </p:txBody>
      </p:sp>
      <p:sp>
        <p:nvSpPr>
          <p:cNvPr id="10" name="CuadroTexto 9">
            <a:extLst>
              <a:ext uri="{FF2B5EF4-FFF2-40B4-BE49-F238E27FC236}">
                <a16:creationId xmlns:a16="http://schemas.microsoft.com/office/drawing/2014/main" id="{AE556F1B-83F6-3E8E-D816-D54C3ED53EE6}"/>
              </a:ext>
            </a:extLst>
          </p:cNvPr>
          <p:cNvSpPr txBox="1"/>
          <p:nvPr/>
        </p:nvSpPr>
        <p:spPr>
          <a:xfrm>
            <a:off x="1" y="6396335"/>
            <a:ext cx="9143999" cy="461665"/>
          </a:xfrm>
          <a:prstGeom prst="rect">
            <a:avLst/>
          </a:prstGeom>
          <a:solidFill>
            <a:schemeClr val="accent1">
              <a:lumMod val="60000"/>
              <a:lumOff val="40000"/>
            </a:schemeClr>
          </a:solidFill>
        </p:spPr>
        <p:txBody>
          <a:bodyPr wrap="square">
            <a:spAutoFit/>
          </a:bodyPr>
          <a:lstStyle/>
          <a:p>
            <a:pPr algn="ctr"/>
            <a:r>
              <a:rPr lang="es-MX" sz="2400" b="1" dirty="0">
                <a:latin typeface="Arial Black" panose="020B0A04020102020204" pitchFamily="34" charset="0"/>
              </a:rPr>
              <a:t>LA EVANGELIZACIÓN EN LA ESCUELA SABÁTICA</a:t>
            </a:r>
          </a:p>
        </p:txBody>
      </p:sp>
      <p:pic>
        <p:nvPicPr>
          <p:cNvPr id="11" name="Imagen 10">
            <a:extLst>
              <a:ext uri="{FF2B5EF4-FFF2-40B4-BE49-F238E27FC236}">
                <a16:creationId xmlns:a16="http://schemas.microsoft.com/office/drawing/2014/main" id="{3DC1B023-E4A2-E5F5-14D8-771687A03883}"/>
              </a:ext>
            </a:extLst>
          </p:cNvPr>
          <p:cNvPicPr>
            <a:picLocks noChangeAspect="1"/>
          </p:cNvPicPr>
          <p:nvPr/>
        </p:nvPicPr>
        <p:blipFill>
          <a:blip r:embed="rId2"/>
          <a:stretch>
            <a:fillRect/>
          </a:stretch>
        </p:blipFill>
        <p:spPr>
          <a:xfrm>
            <a:off x="-1" y="1046441"/>
            <a:ext cx="9144001" cy="5335186"/>
          </a:xfrm>
          <a:prstGeom prst="rect">
            <a:avLst/>
          </a:prstGeom>
        </p:spPr>
      </p:pic>
    </p:spTree>
    <p:extLst>
      <p:ext uri="{BB962C8B-B14F-4D97-AF65-F5344CB8AC3E}">
        <p14:creationId xmlns:p14="http://schemas.microsoft.com/office/powerpoint/2010/main" val="2432955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uadroTexto 12">
            <a:extLst>
              <a:ext uri="{FF2B5EF4-FFF2-40B4-BE49-F238E27FC236}">
                <a16:creationId xmlns:a16="http://schemas.microsoft.com/office/drawing/2014/main" id="{392BD396-EE2B-7F0F-8CEA-352107A80E0D}"/>
              </a:ext>
            </a:extLst>
          </p:cNvPr>
          <p:cNvSpPr txBox="1"/>
          <p:nvPr/>
        </p:nvSpPr>
        <p:spPr>
          <a:xfrm>
            <a:off x="0" y="4468896"/>
            <a:ext cx="9144000" cy="2246769"/>
          </a:xfrm>
          <a:prstGeom prst="rect">
            <a:avLst/>
          </a:prstGeom>
          <a:noFill/>
        </p:spPr>
        <p:txBody>
          <a:bodyPr wrap="square">
            <a:spAutoFit/>
          </a:bodyPr>
          <a:lstStyle/>
          <a:p>
            <a:pPr algn="ctr"/>
            <a:r>
              <a:rPr lang="es-MX" sz="2000" b="1" u="sng" dirty="0">
                <a:solidFill>
                  <a:srgbClr val="FF0000"/>
                </a:solidFill>
                <a:effectLst>
                  <a:outerShdw blurRad="38100" dist="38100" dir="2700000" algn="tl">
                    <a:srgbClr val="000000">
                      <a:alpha val="43137"/>
                    </a:srgbClr>
                  </a:outerShdw>
                </a:effectLst>
                <a:latin typeface="Arial Black" panose="020B0A04020102020204" pitchFamily="34" charset="0"/>
              </a:rPr>
              <a:t>VEAMOS EL TERCER CASO:  </a:t>
            </a:r>
            <a:r>
              <a:rPr lang="es-MX" sz="2000" b="1" dirty="0">
                <a:latin typeface="Arial Black" panose="020B0A04020102020204" pitchFamily="34" charset="0"/>
              </a:rPr>
              <a:t>Buen día, soy de la iglesia de Matute en Guerrero, tengo 14 años, mis padres son </a:t>
            </a:r>
          </a:p>
          <a:p>
            <a:pPr algn="ctr"/>
            <a:r>
              <a:rPr lang="es-MX" sz="2000" b="1" dirty="0">
                <a:latin typeface="Arial Black" panose="020B0A04020102020204" pitchFamily="34" charset="0"/>
              </a:rPr>
              <a:t>unas personas muy buenas, pero en ocasiones siento que les cuesta expresar el cariño que me tienen de </a:t>
            </a:r>
          </a:p>
          <a:p>
            <a:pPr algn="ctr"/>
            <a:r>
              <a:rPr lang="es-MX" sz="2000" b="1" dirty="0">
                <a:latin typeface="Arial Black" panose="020B0A04020102020204" pitchFamily="34" charset="0"/>
              </a:rPr>
              <a:t>forma verbal o física, casi no me dicen palabras bonitas o me dan abrazos. </a:t>
            </a:r>
          </a:p>
          <a:p>
            <a:pPr algn="ctr"/>
            <a:r>
              <a:rPr lang="es-MX" sz="2000" b="1" dirty="0">
                <a:latin typeface="Arial Black" panose="020B0A04020102020204" pitchFamily="34" charset="0"/>
              </a:rPr>
              <a:t>¿Qué consejo les daría a mis papás? </a:t>
            </a:r>
          </a:p>
        </p:txBody>
      </p:sp>
      <p:pic>
        <p:nvPicPr>
          <p:cNvPr id="14" name="Imagen 13">
            <a:extLst>
              <a:ext uri="{FF2B5EF4-FFF2-40B4-BE49-F238E27FC236}">
                <a16:creationId xmlns:a16="http://schemas.microsoft.com/office/drawing/2014/main" id="{414E3D9D-70B8-B348-9638-E1EEA8C35F14}"/>
              </a:ext>
            </a:extLst>
          </p:cNvPr>
          <p:cNvPicPr>
            <a:picLocks noChangeAspect="1"/>
          </p:cNvPicPr>
          <p:nvPr/>
        </p:nvPicPr>
        <p:blipFill>
          <a:blip r:embed="rId2"/>
          <a:stretch>
            <a:fillRect/>
          </a:stretch>
        </p:blipFill>
        <p:spPr>
          <a:xfrm>
            <a:off x="0" y="0"/>
            <a:ext cx="9144000" cy="4468896"/>
          </a:xfrm>
          <a:prstGeom prst="rect">
            <a:avLst/>
          </a:prstGeom>
        </p:spPr>
      </p:pic>
    </p:spTree>
    <p:extLst>
      <p:ext uri="{BB962C8B-B14F-4D97-AF65-F5344CB8AC3E}">
        <p14:creationId xmlns:p14="http://schemas.microsoft.com/office/powerpoint/2010/main" val="209720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4E8A212F-77B6-2B6C-CCCD-84AD24E14295}"/>
              </a:ext>
            </a:extLst>
          </p:cNvPr>
          <p:cNvSpPr txBox="1"/>
          <p:nvPr/>
        </p:nvSpPr>
        <p:spPr>
          <a:xfrm>
            <a:off x="0" y="4497924"/>
            <a:ext cx="9144000" cy="2246769"/>
          </a:xfrm>
          <a:prstGeom prst="rect">
            <a:avLst/>
          </a:prstGeom>
          <a:noFill/>
        </p:spPr>
        <p:txBody>
          <a:bodyPr wrap="square">
            <a:spAutoFit/>
          </a:bodyPr>
          <a:lstStyle/>
          <a:p>
            <a:pPr algn="ctr"/>
            <a:r>
              <a:rPr lang="es-MX" sz="2000" b="1" u="sng" dirty="0">
                <a:solidFill>
                  <a:srgbClr val="FF0000"/>
                </a:solidFill>
                <a:effectLst>
                  <a:outerShdw blurRad="38100" dist="38100" dir="2700000" algn="tl">
                    <a:srgbClr val="000000">
                      <a:alpha val="43137"/>
                    </a:srgbClr>
                  </a:outerShdw>
                </a:effectLst>
                <a:latin typeface="Arial Black" panose="020B0A04020102020204" pitchFamily="34" charset="0"/>
              </a:rPr>
              <a:t>TERAPEUTA:</a:t>
            </a:r>
            <a:r>
              <a:rPr lang="es-MX" sz="2000" b="1" dirty="0">
                <a:latin typeface="Arial Black" panose="020B0A04020102020204" pitchFamily="34" charset="0"/>
              </a:rPr>
              <a:t> Tristemente es el caso de muchos hijos de familias adventistas. Algunos padres fueron criados </a:t>
            </a:r>
          </a:p>
          <a:p>
            <a:pPr algn="ctr"/>
            <a:r>
              <a:rPr lang="es-MX" sz="2000" b="1" dirty="0">
                <a:latin typeface="Arial Black" panose="020B0A04020102020204" pitchFamily="34" charset="0"/>
              </a:rPr>
              <a:t>con la idea de que amar es solo proveer o cuidar, pero no aprendieron a expresar afecto de forma verbal o física. </a:t>
            </a:r>
          </a:p>
          <a:p>
            <a:pPr algn="ctr"/>
            <a:r>
              <a:rPr lang="es-MX" sz="2000" b="1" dirty="0">
                <a:latin typeface="Arial Black" panose="020B0A04020102020204" pitchFamily="34" charset="0"/>
              </a:rPr>
              <a:t>Sin embargo, los hijos necesitan sentirse amados no solo </a:t>
            </a:r>
          </a:p>
          <a:p>
            <a:pPr algn="ctr"/>
            <a:r>
              <a:rPr lang="es-MX" sz="2000" b="1" dirty="0">
                <a:latin typeface="Arial Black" panose="020B0A04020102020204" pitchFamily="34" charset="0"/>
              </a:rPr>
              <a:t>por lo que sus padres hacen, sino también </a:t>
            </a:r>
          </a:p>
          <a:p>
            <a:pPr algn="ctr"/>
            <a:r>
              <a:rPr lang="es-MX" sz="2000" b="1" dirty="0">
                <a:latin typeface="Arial Black" panose="020B0A04020102020204" pitchFamily="34" charset="0"/>
              </a:rPr>
              <a:t>por lo que dicen y cómo lo expresan.</a:t>
            </a:r>
          </a:p>
        </p:txBody>
      </p:sp>
      <p:pic>
        <p:nvPicPr>
          <p:cNvPr id="9" name="Imagen 8">
            <a:extLst>
              <a:ext uri="{FF2B5EF4-FFF2-40B4-BE49-F238E27FC236}">
                <a16:creationId xmlns:a16="http://schemas.microsoft.com/office/drawing/2014/main" id="{1CC3D6A8-C84E-C537-1D5A-3068AEFFF642}"/>
              </a:ext>
            </a:extLst>
          </p:cNvPr>
          <p:cNvPicPr>
            <a:picLocks noChangeAspect="1"/>
          </p:cNvPicPr>
          <p:nvPr/>
        </p:nvPicPr>
        <p:blipFill>
          <a:blip r:embed="rId2"/>
          <a:stretch>
            <a:fillRect/>
          </a:stretch>
        </p:blipFill>
        <p:spPr>
          <a:xfrm>
            <a:off x="-1" y="0"/>
            <a:ext cx="9143999" cy="4497924"/>
          </a:xfrm>
          <a:prstGeom prst="rect">
            <a:avLst/>
          </a:prstGeom>
        </p:spPr>
      </p:pic>
    </p:spTree>
    <p:extLst>
      <p:ext uri="{BB962C8B-B14F-4D97-AF65-F5344CB8AC3E}">
        <p14:creationId xmlns:p14="http://schemas.microsoft.com/office/powerpoint/2010/main" val="3509972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3B998E0B-D9FB-AD77-AD84-075A0FF03342}"/>
              </a:ext>
            </a:extLst>
          </p:cNvPr>
          <p:cNvSpPr txBox="1"/>
          <p:nvPr/>
        </p:nvSpPr>
        <p:spPr>
          <a:xfrm>
            <a:off x="0" y="4230885"/>
            <a:ext cx="9144000" cy="2554545"/>
          </a:xfrm>
          <a:prstGeom prst="rect">
            <a:avLst/>
          </a:prstGeom>
          <a:noFill/>
        </p:spPr>
        <p:txBody>
          <a:bodyPr wrap="square">
            <a:spAutoFit/>
          </a:bodyPr>
          <a:lstStyle/>
          <a:p>
            <a:pPr algn="ctr"/>
            <a:r>
              <a:rPr lang="es-MX" sz="2000" b="1" dirty="0">
                <a:latin typeface="Arial Black" panose="020B0A04020102020204" pitchFamily="34" charset="0"/>
              </a:rPr>
              <a:t>Es muy importante que los padres practiquen palabras de afirmación, como: "Qué inteligente eres." "Estoy muy orgulloso de ti." "Eres muy especial para nosotros." "Te amo." </a:t>
            </a:r>
          </a:p>
          <a:p>
            <a:pPr algn="ctr"/>
            <a:r>
              <a:rPr lang="es-MX" sz="2000" b="1" dirty="0">
                <a:latin typeface="Arial Black" panose="020B0A04020102020204" pitchFamily="34" charset="0"/>
              </a:rPr>
              <a:t>Estas palabras nutren la autoestima y fortalecen el vínculo emocional. Además, los gestos físicos de afecto </a:t>
            </a:r>
          </a:p>
          <a:p>
            <a:pPr algn="ctr"/>
            <a:r>
              <a:rPr lang="es-MX" sz="2000" b="1" dirty="0">
                <a:latin typeface="Arial Black" panose="020B0A04020102020204" pitchFamily="34" charset="0"/>
              </a:rPr>
              <a:t>como abrazos, besos, caricias en el hombro o una sonrisa cálida son fundamentales para que los hijos se </a:t>
            </a:r>
          </a:p>
          <a:p>
            <a:pPr algn="ctr"/>
            <a:r>
              <a:rPr lang="es-MX" sz="2000" b="1" dirty="0">
                <a:latin typeface="Arial Black" panose="020B0A04020102020204" pitchFamily="34" charset="0"/>
              </a:rPr>
              <a:t>sientan valorados y seguros. </a:t>
            </a:r>
          </a:p>
        </p:txBody>
      </p:sp>
      <p:pic>
        <p:nvPicPr>
          <p:cNvPr id="9" name="Imagen 8">
            <a:extLst>
              <a:ext uri="{FF2B5EF4-FFF2-40B4-BE49-F238E27FC236}">
                <a16:creationId xmlns:a16="http://schemas.microsoft.com/office/drawing/2014/main" id="{84D2053E-F31E-661F-9E7D-492A22A7AC24}"/>
              </a:ext>
            </a:extLst>
          </p:cNvPr>
          <p:cNvPicPr>
            <a:picLocks noChangeAspect="1"/>
          </p:cNvPicPr>
          <p:nvPr/>
        </p:nvPicPr>
        <p:blipFill>
          <a:blip r:embed="rId2"/>
          <a:stretch>
            <a:fillRect/>
          </a:stretch>
        </p:blipFill>
        <p:spPr>
          <a:xfrm>
            <a:off x="0" y="0"/>
            <a:ext cx="9144000" cy="4230885"/>
          </a:xfrm>
          <a:prstGeom prst="rect">
            <a:avLst/>
          </a:prstGeom>
        </p:spPr>
      </p:pic>
    </p:spTree>
    <p:extLst>
      <p:ext uri="{BB962C8B-B14F-4D97-AF65-F5344CB8AC3E}">
        <p14:creationId xmlns:p14="http://schemas.microsoft.com/office/powerpoint/2010/main" val="685481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0492054-F898-B691-6FDE-FB3025F97B28}"/>
              </a:ext>
            </a:extLst>
          </p:cNvPr>
          <p:cNvSpPr txBox="1"/>
          <p:nvPr/>
        </p:nvSpPr>
        <p:spPr>
          <a:xfrm>
            <a:off x="0" y="533790"/>
            <a:ext cx="9144000" cy="461665"/>
          </a:xfrm>
          <a:prstGeom prst="rect">
            <a:avLst/>
          </a:prstGeom>
          <a:solidFill>
            <a:schemeClr val="accent5">
              <a:lumMod val="40000"/>
              <a:lumOff val="60000"/>
            </a:schemeClr>
          </a:solidFill>
        </p:spPr>
        <p:txBody>
          <a:bodyPr wrap="square">
            <a:spAutoFit/>
          </a:bodyPr>
          <a:lstStyle/>
          <a:p>
            <a:pPr algn="ctr"/>
            <a:r>
              <a:rPr lang="es-MX" sz="2400" b="1" dirty="0">
                <a:latin typeface="Arial Black" panose="020B0A04020102020204" pitchFamily="34" charset="0"/>
              </a:rPr>
              <a:t>“HOGAR DE MIS RECUERDOS #593” </a:t>
            </a:r>
          </a:p>
        </p:txBody>
      </p:sp>
      <p:sp>
        <p:nvSpPr>
          <p:cNvPr id="9" name="CuadroTexto 8">
            <a:extLst>
              <a:ext uri="{FF2B5EF4-FFF2-40B4-BE49-F238E27FC236}">
                <a16:creationId xmlns:a16="http://schemas.microsoft.com/office/drawing/2014/main" id="{ECB5D15F-0E97-D3F7-77BB-879EF2A06422}"/>
              </a:ext>
            </a:extLst>
          </p:cNvPr>
          <p:cNvSpPr txBox="1"/>
          <p:nvPr/>
        </p:nvSpPr>
        <p:spPr>
          <a:xfrm>
            <a:off x="0" y="0"/>
            <a:ext cx="9144000" cy="523220"/>
          </a:xfrm>
          <a:prstGeom prst="rect">
            <a:avLst/>
          </a:prstGeom>
          <a:solidFill>
            <a:schemeClr val="accent4">
              <a:lumMod val="60000"/>
              <a:lumOff val="40000"/>
            </a:schemeClr>
          </a:solidFill>
        </p:spPr>
        <p:txBody>
          <a:bodyPr wrap="square" rtlCol="0">
            <a:spAutoFit/>
          </a:bodyPr>
          <a:lstStyle/>
          <a:p>
            <a:pPr algn="ctr"/>
            <a:r>
              <a:rPr lang="es-MX" sz="2800" dirty="0">
                <a:latin typeface="Arial Black" panose="020B0A04020102020204" pitchFamily="34" charset="0"/>
              </a:rPr>
              <a:t>HIMNO ESPECIAL</a:t>
            </a:r>
          </a:p>
        </p:txBody>
      </p:sp>
      <p:pic>
        <p:nvPicPr>
          <p:cNvPr id="10" name="Imagen 9">
            <a:extLst>
              <a:ext uri="{FF2B5EF4-FFF2-40B4-BE49-F238E27FC236}">
                <a16:creationId xmlns:a16="http://schemas.microsoft.com/office/drawing/2014/main" id="{7E45B02F-4A9A-441E-710B-394A4794C64A}"/>
              </a:ext>
            </a:extLst>
          </p:cNvPr>
          <p:cNvPicPr>
            <a:picLocks noChangeAspect="1"/>
          </p:cNvPicPr>
          <p:nvPr/>
        </p:nvPicPr>
        <p:blipFill>
          <a:blip r:embed="rId2"/>
          <a:stretch>
            <a:fillRect/>
          </a:stretch>
        </p:blipFill>
        <p:spPr>
          <a:xfrm>
            <a:off x="0" y="1006024"/>
            <a:ext cx="9144000" cy="5851975"/>
          </a:xfrm>
          <a:prstGeom prst="rect">
            <a:avLst/>
          </a:prstGeom>
        </p:spPr>
      </p:pic>
    </p:spTree>
    <p:extLst>
      <p:ext uri="{BB962C8B-B14F-4D97-AF65-F5344CB8AC3E}">
        <p14:creationId xmlns:p14="http://schemas.microsoft.com/office/powerpoint/2010/main" val="1463875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2FFF3E-B87D-E9D8-400D-F243DB3573CA}"/>
              </a:ext>
            </a:extLst>
          </p:cNvPr>
          <p:cNvSpPr txBox="1"/>
          <p:nvPr/>
        </p:nvSpPr>
        <p:spPr>
          <a:xfrm>
            <a:off x="0" y="5089475"/>
            <a:ext cx="9144000" cy="1631216"/>
          </a:xfrm>
          <a:prstGeom prst="rect">
            <a:avLst/>
          </a:prstGeom>
          <a:noFill/>
        </p:spPr>
        <p:txBody>
          <a:bodyPr wrap="square">
            <a:spAutoFit/>
          </a:bodyPr>
          <a:lstStyle/>
          <a:p>
            <a:pPr algn="ctr"/>
            <a:r>
              <a:rPr lang="es-MX" sz="2000" b="1" dirty="0">
                <a:latin typeface="Arial Black" panose="020B0A04020102020204" pitchFamily="34" charset="0"/>
              </a:rPr>
              <a:t>Muy buenos días, queridos hermanos. Es un gusto estar con ustedes. Me presento: soy terapeuta en vida </a:t>
            </a:r>
          </a:p>
          <a:p>
            <a:pPr algn="ctr"/>
            <a:r>
              <a:rPr lang="es-MX" sz="2000" b="1" dirty="0">
                <a:latin typeface="Arial Black" panose="020B0A04020102020204" pitchFamily="34" charset="0"/>
              </a:rPr>
              <a:t>familiar, y en esta ocasión tenemos un programa muy especial, lleno de enseñanzas prácticas para </a:t>
            </a:r>
          </a:p>
          <a:p>
            <a:pPr algn="ctr"/>
            <a:r>
              <a:rPr lang="es-MX" sz="2000" b="1" dirty="0">
                <a:latin typeface="Arial Black" panose="020B0A04020102020204" pitchFamily="34" charset="0"/>
              </a:rPr>
              <a:t>ayudarnos a fortalecer la unidad en nuestras familias. </a:t>
            </a:r>
          </a:p>
        </p:txBody>
      </p:sp>
      <p:pic>
        <p:nvPicPr>
          <p:cNvPr id="7" name="Imagen 6">
            <a:extLst>
              <a:ext uri="{FF2B5EF4-FFF2-40B4-BE49-F238E27FC236}">
                <a16:creationId xmlns:a16="http://schemas.microsoft.com/office/drawing/2014/main" id="{5E4ACEB8-6FAE-45FD-4BC7-328B02EB108A}"/>
              </a:ext>
            </a:extLst>
          </p:cNvPr>
          <p:cNvPicPr>
            <a:picLocks noChangeAspect="1"/>
          </p:cNvPicPr>
          <p:nvPr/>
        </p:nvPicPr>
        <p:blipFill>
          <a:blip r:embed="rId2"/>
          <a:stretch>
            <a:fillRect/>
          </a:stretch>
        </p:blipFill>
        <p:spPr>
          <a:xfrm>
            <a:off x="4287188" y="-1"/>
            <a:ext cx="4686924" cy="5089475"/>
          </a:xfrm>
          <a:prstGeom prst="rect">
            <a:avLst/>
          </a:prstGeom>
        </p:spPr>
      </p:pic>
      <p:pic>
        <p:nvPicPr>
          <p:cNvPr id="8" name="Imagen 7">
            <a:extLst>
              <a:ext uri="{FF2B5EF4-FFF2-40B4-BE49-F238E27FC236}">
                <a16:creationId xmlns:a16="http://schemas.microsoft.com/office/drawing/2014/main" id="{EC0EE05C-5F6B-92EB-E533-15DA3FDEEBD4}"/>
              </a:ext>
            </a:extLst>
          </p:cNvPr>
          <p:cNvPicPr>
            <a:picLocks noChangeAspect="1"/>
          </p:cNvPicPr>
          <p:nvPr/>
        </p:nvPicPr>
        <p:blipFill>
          <a:blip r:embed="rId3"/>
          <a:stretch>
            <a:fillRect/>
          </a:stretch>
        </p:blipFill>
        <p:spPr>
          <a:xfrm>
            <a:off x="169889" y="582750"/>
            <a:ext cx="5718544" cy="2371550"/>
          </a:xfrm>
          <a:prstGeom prst="rect">
            <a:avLst/>
          </a:prstGeom>
        </p:spPr>
      </p:pic>
    </p:spTree>
    <p:extLst>
      <p:ext uri="{BB962C8B-B14F-4D97-AF65-F5344CB8AC3E}">
        <p14:creationId xmlns:p14="http://schemas.microsoft.com/office/powerpoint/2010/main" val="2421341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0949A8A-EFED-E26A-4866-FF0FCEC57642}"/>
              </a:ext>
            </a:extLst>
          </p:cNvPr>
          <p:cNvSpPr txBox="1"/>
          <p:nvPr/>
        </p:nvSpPr>
        <p:spPr>
          <a:xfrm>
            <a:off x="0" y="0"/>
            <a:ext cx="9144000" cy="646331"/>
          </a:xfrm>
          <a:prstGeom prst="rect">
            <a:avLst/>
          </a:prstGeom>
          <a:solidFill>
            <a:srgbClr val="FFFF00"/>
          </a:solidFill>
        </p:spPr>
        <p:txBody>
          <a:bodyPr wrap="square" rtlCol="0">
            <a:spAutoFit/>
          </a:bodyPr>
          <a:lstStyle/>
          <a:p>
            <a:pPr algn="ctr"/>
            <a:r>
              <a:rPr lang="es-MX" sz="3600" b="1" dirty="0">
                <a:latin typeface="Arial Black" panose="020B0A04020102020204" pitchFamily="34" charset="0"/>
              </a:rPr>
              <a:t>MISIONERO MUNDIAL</a:t>
            </a:r>
          </a:p>
        </p:txBody>
      </p:sp>
      <p:pic>
        <p:nvPicPr>
          <p:cNvPr id="3" name="Imagen 2">
            <a:extLst>
              <a:ext uri="{FF2B5EF4-FFF2-40B4-BE49-F238E27FC236}">
                <a16:creationId xmlns:a16="http://schemas.microsoft.com/office/drawing/2014/main" id="{F75D3326-2B85-B013-C272-A9DC3F3A897D}"/>
              </a:ext>
            </a:extLst>
          </p:cNvPr>
          <p:cNvPicPr>
            <a:picLocks noChangeAspect="1"/>
          </p:cNvPicPr>
          <p:nvPr/>
        </p:nvPicPr>
        <p:blipFill>
          <a:blip r:embed="rId2"/>
          <a:stretch>
            <a:fillRect/>
          </a:stretch>
        </p:blipFill>
        <p:spPr>
          <a:xfrm>
            <a:off x="-1" y="646331"/>
            <a:ext cx="9134591" cy="5139872"/>
          </a:xfrm>
          <a:prstGeom prst="rect">
            <a:avLst/>
          </a:prstGeom>
        </p:spPr>
      </p:pic>
    </p:spTree>
    <p:extLst>
      <p:ext uri="{BB962C8B-B14F-4D97-AF65-F5344CB8AC3E}">
        <p14:creationId xmlns:p14="http://schemas.microsoft.com/office/powerpoint/2010/main" val="4171971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BDBE3B-2AA7-C870-EAF7-9DDB0FA30B5E}"/>
              </a:ext>
            </a:extLst>
          </p:cNvPr>
          <p:cNvSpPr txBox="1"/>
          <p:nvPr/>
        </p:nvSpPr>
        <p:spPr>
          <a:xfrm>
            <a:off x="1" y="4259913"/>
            <a:ext cx="9143999" cy="2554545"/>
          </a:xfrm>
          <a:prstGeom prst="rect">
            <a:avLst/>
          </a:prstGeom>
          <a:noFill/>
        </p:spPr>
        <p:txBody>
          <a:bodyPr wrap="square">
            <a:spAutoFit/>
          </a:bodyPr>
          <a:lstStyle/>
          <a:p>
            <a:pPr algn="ctr"/>
            <a:r>
              <a:rPr lang="es-MX" sz="2000" b="1" u="sng" dirty="0">
                <a:solidFill>
                  <a:srgbClr val="FF0000"/>
                </a:solidFill>
                <a:effectLst>
                  <a:outerShdw blurRad="38100" dist="38100" dir="2700000" algn="tl">
                    <a:srgbClr val="000000">
                      <a:alpha val="43137"/>
                    </a:srgbClr>
                  </a:outerShdw>
                </a:effectLst>
                <a:latin typeface="Arial Black" panose="020B0A04020102020204" pitchFamily="34" charset="0"/>
              </a:rPr>
              <a:t>VEAMOS EL CUARTO CASO:  </a:t>
            </a:r>
            <a:r>
              <a:rPr lang="es-MX" sz="2000" b="1" dirty="0">
                <a:latin typeface="Arial Black" panose="020B0A04020102020204" pitchFamily="34" charset="0"/>
              </a:rPr>
              <a:t>Hola, soy de la iglesia de </a:t>
            </a:r>
          </a:p>
          <a:p>
            <a:pPr algn="ctr"/>
            <a:r>
              <a:rPr lang="es-MX" sz="2000" b="1" dirty="0">
                <a:latin typeface="Arial Black" panose="020B0A04020102020204" pitchFamily="34" charset="0"/>
              </a:rPr>
              <a:t>Juanes 7 en Morelos. Mi esposa es una mujer muy </a:t>
            </a:r>
          </a:p>
          <a:p>
            <a:pPr algn="ctr"/>
            <a:r>
              <a:rPr lang="es-MX" sz="2000" b="1" dirty="0">
                <a:latin typeface="Arial Black" panose="020B0A04020102020204" pitchFamily="34" charset="0"/>
              </a:rPr>
              <a:t>trabajadora y estoy muy orgulloso de ella, pero se satura mucho con su trabajo, las actividades del hogar </a:t>
            </a:r>
          </a:p>
          <a:p>
            <a:pPr algn="ctr"/>
            <a:r>
              <a:rPr lang="es-MX" sz="2000" b="1" dirty="0">
                <a:latin typeface="Arial Black" panose="020B0A04020102020204" pitchFamily="34" charset="0"/>
              </a:rPr>
              <a:t>y de la iglesia. Sin embargo, me aísla; no trabaja en equipo conmigo y no me permite ser parte de su </a:t>
            </a:r>
          </a:p>
          <a:p>
            <a:pPr algn="ctr"/>
            <a:r>
              <a:rPr lang="es-MX" sz="2000" b="1" dirty="0">
                <a:latin typeface="Arial Black" panose="020B0A04020102020204" pitchFamily="34" charset="0"/>
              </a:rPr>
              <a:t>equipo. ¿Qué podría hacer para que sienta que cuenta con mi apoyo? </a:t>
            </a:r>
          </a:p>
        </p:txBody>
      </p:sp>
      <p:pic>
        <p:nvPicPr>
          <p:cNvPr id="4" name="Imagen 3">
            <a:extLst>
              <a:ext uri="{FF2B5EF4-FFF2-40B4-BE49-F238E27FC236}">
                <a16:creationId xmlns:a16="http://schemas.microsoft.com/office/drawing/2014/main" id="{24AFE4A5-609B-34B2-B142-3F001A596A89}"/>
              </a:ext>
            </a:extLst>
          </p:cNvPr>
          <p:cNvPicPr>
            <a:picLocks noChangeAspect="1"/>
          </p:cNvPicPr>
          <p:nvPr/>
        </p:nvPicPr>
        <p:blipFill>
          <a:blip r:embed="rId2"/>
          <a:stretch>
            <a:fillRect/>
          </a:stretch>
        </p:blipFill>
        <p:spPr>
          <a:xfrm>
            <a:off x="0" y="-1"/>
            <a:ext cx="9144000" cy="4241879"/>
          </a:xfrm>
          <a:prstGeom prst="rect">
            <a:avLst/>
          </a:prstGeom>
        </p:spPr>
      </p:pic>
    </p:spTree>
    <p:extLst>
      <p:ext uri="{BB962C8B-B14F-4D97-AF65-F5344CB8AC3E}">
        <p14:creationId xmlns:p14="http://schemas.microsoft.com/office/powerpoint/2010/main" val="1176655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FBD2D7-8E13-C6C5-BC4A-0340763D9B95}"/>
              </a:ext>
            </a:extLst>
          </p:cNvPr>
          <p:cNvSpPr txBox="1"/>
          <p:nvPr/>
        </p:nvSpPr>
        <p:spPr>
          <a:xfrm>
            <a:off x="0" y="3185282"/>
            <a:ext cx="9144000" cy="3139321"/>
          </a:xfrm>
          <a:prstGeom prst="rect">
            <a:avLst/>
          </a:prstGeom>
          <a:noFill/>
        </p:spPr>
        <p:txBody>
          <a:bodyPr wrap="square">
            <a:spAutoFit/>
          </a:bodyPr>
          <a:lstStyle/>
          <a:p>
            <a:pPr algn="ctr"/>
            <a:r>
              <a:rPr lang="es-MX" b="1" u="sng" dirty="0">
                <a:solidFill>
                  <a:srgbClr val="FF0000"/>
                </a:solidFill>
                <a:effectLst>
                  <a:outerShdw blurRad="38100" dist="38100" dir="2700000" algn="tl">
                    <a:srgbClr val="000000">
                      <a:alpha val="43137"/>
                    </a:srgbClr>
                  </a:outerShdw>
                </a:effectLst>
                <a:latin typeface="Arial Black" panose="020B0A04020102020204" pitchFamily="34" charset="0"/>
              </a:rPr>
              <a:t>TERAPEUTA:</a:t>
            </a:r>
            <a:r>
              <a:rPr lang="es-MX" b="1" dirty="0">
                <a:latin typeface="Arial Black" panose="020B0A04020102020204" pitchFamily="34" charset="0"/>
              </a:rPr>
              <a:t> Trabajar en solitario, en ocasiones, es una forma de protegerse: puede deberse al miedo de que </a:t>
            </a:r>
          </a:p>
          <a:p>
            <a:pPr algn="ctr"/>
            <a:r>
              <a:rPr lang="es-MX" b="1" dirty="0">
                <a:latin typeface="Arial Black" panose="020B0A04020102020204" pitchFamily="34" charset="0"/>
              </a:rPr>
              <a:t>otros no cumplan con las expectativas, o simplemente porque no se está acostumbrado a delegar. </a:t>
            </a:r>
          </a:p>
          <a:p>
            <a:pPr algn="ctr"/>
            <a:r>
              <a:rPr lang="es-MX" b="1" dirty="0">
                <a:latin typeface="Arial Black" panose="020B0A04020102020204" pitchFamily="34" charset="0"/>
              </a:rPr>
              <a:t>Sin embargo, dentro del hogar, esta actitud puede resultar muy dañina para la relación.</a:t>
            </a:r>
          </a:p>
          <a:p>
            <a:pPr algn="ctr"/>
            <a:r>
              <a:rPr lang="es-MX" b="1" dirty="0">
                <a:latin typeface="Arial Black" panose="020B0A04020102020204" pitchFamily="34" charset="0"/>
              </a:rPr>
              <a:t>Para que tu cónyuge perciba tu apoyo, incluso si no te asigna tareas directamente, puedes buscar formas </a:t>
            </a:r>
          </a:p>
          <a:p>
            <a:pPr algn="ctr"/>
            <a:r>
              <a:rPr lang="es-MX" b="1" dirty="0">
                <a:latin typeface="Arial Black" panose="020B0A04020102020204" pitchFamily="34" charset="0"/>
              </a:rPr>
              <a:t>prácticas de ayudar: lavar los platos, cuidar a los hijos, colaborar con las actividades de la iglesia que sabes </a:t>
            </a:r>
          </a:p>
          <a:p>
            <a:pPr algn="ctr"/>
            <a:r>
              <a:rPr lang="es-MX" b="1" dirty="0">
                <a:latin typeface="Arial Black" panose="020B0A04020102020204" pitchFamily="34" charset="0"/>
              </a:rPr>
              <a:t>que le generan estrés. </a:t>
            </a:r>
          </a:p>
        </p:txBody>
      </p:sp>
      <p:sp>
        <p:nvSpPr>
          <p:cNvPr id="5" name="CuadroTexto 4">
            <a:extLst>
              <a:ext uri="{FF2B5EF4-FFF2-40B4-BE49-F238E27FC236}">
                <a16:creationId xmlns:a16="http://schemas.microsoft.com/office/drawing/2014/main" id="{93CB1208-C557-2665-56C9-3B2CEACD767A}"/>
              </a:ext>
            </a:extLst>
          </p:cNvPr>
          <p:cNvSpPr txBox="1"/>
          <p:nvPr/>
        </p:nvSpPr>
        <p:spPr>
          <a:xfrm>
            <a:off x="0" y="6168127"/>
            <a:ext cx="9144000" cy="646331"/>
          </a:xfrm>
          <a:prstGeom prst="rect">
            <a:avLst/>
          </a:prstGeom>
          <a:noFill/>
        </p:spPr>
        <p:txBody>
          <a:bodyPr wrap="square">
            <a:spAutoFit/>
          </a:bodyPr>
          <a:lstStyle/>
          <a:p>
            <a:pPr algn="ctr"/>
            <a:r>
              <a:rPr lang="es-MX" b="1" dirty="0">
                <a:latin typeface="Arial Black" panose="020B0A04020102020204" pitchFamily="34" charset="0"/>
              </a:rPr>
              <a:t>De esta manera, sentirá que no está sola y que cuenta contigo para trabajar en equipo.   </a:t>
            </a:r>
          </a:p>
        </p:txBody>
      </p:sp>
      <p:pic>
        <p:nvPicPr>
          <p:cNvPr id="6" name="Imagen 5">
            <a:extLst>
              <a:ext uri="{FF2B5EF4-FFF2-40B4-BE49-F238E27FC236}">
                <a16:creationId xmlns:a16="http://schemas.microsoft.com/office/drawing/2014/main" id="{E3C9AB75-E18E-9D7B-4617-E2F9B3E77454}"/>
              </a:ext>
            </a:extLst>
          </p:cNvPr>
          <p:cNvPicPr>
            <a:picLocks noChangeAspect="1"/>
          </p:cNvPicPr>
          <p:nvPr/>
        </p:nvPicPr>
        <p:blipFill>
          <a:blip r:embed="rId2"/>
          <a:stretch>
            <a:fillRect/>
          </a:stretch>
        </p:blipFill>
        <p:spPr>
          <a:xfrm>
            <a:off x="-1" y="0"/>
            <a:ext cx="9143999" cy="3139321"/>
          </a:xfrm>
          <a:prstGeom prst="rect">
            <a:avLst/>
          </a:prstGeom>
        </p:spPr>
      </p:pic>
    </p:spTree>
    <p:extLst>
      <p:ext uri="{BB962C8B-B14F-4D97-AF65-F5344CB8AC3E}">
        <p14:creationId xmlns:p14="http://schemas.microsoft.com/office/powerpoint/2010/main" val="1326241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C58C113-24CB-A997-4DAB-72D98E13B0E4}"/>
              </a:ext>
            </a:extLst>
          </p:cNvPr>
          <p:cNvPicPr>
            <a:picLocks noChangeAspect="1"/>
          </p:cNvPicPr>
          <p:nvPr/>
        </p:nvPicPr>
        <p:blipFill>
          <a:blip r:embed="rId2"/>
          <a:stretch>
            <a:fillRect/>
          </a:stretch>
        </p:blipFill>
        <p:spPr>
          <a:xfrm>
            <a:off x="0" y="0"/>
            <a:ext cx="9144000" cy="6857999"/>
          </a:xfrm>
          <a:prstGeom prst="rect">
            <a:avLst/>
          </a:prstGeom>
        </p:spPr>
      </p:pic>
      <p:sp>
        <p:nvSpPr>
          <p:cNvPr id="3" name="CuadroTexto 2">
            <a:extLst>
              <a:ext uri="{FF2B5EF4-FFF2-40B4-BE49-F238E27FC236}">
                <a16:creationId xmlns:a16="http://schemas.microsoft.com/office/drawing/2014/main" id="{B66C5152-AB25-8249-2EAE-AFF0515D3C88}"/>
              </a:ext>
            </a:extLst>
          </p:cNvPr>
          <p:cNvSpPr txBox="1"/>
          <p:nvPr/>
        </p:nvSpPr>
        <p:spPr>
          <a:xfrm>
            <a:off x="4389381" y="1074057"/>
            <a:ext cx="3769686" cy="1200329"/>
          </a:xfrm>
          <a:prstGeom prst="rect">
            <a:avLst/>
          </a:prstGeom>
          <a:solidFill>
            <a:srgbClr val="CC00FF"/>
          </a:solidFill>
        </p:spPr>
        <p:txBody>
          <a:bodyPr wrap="none" rtlCol="0">
            <a:spAutoFit/>
          </a:bodyPr>
          <a:lstStyle/>
          <a:p>
            <a:pPr algn="ctr"/>
            <a:r>
              <a:rPr lang="es-MX" sz="3600" b="1" dirty="0">
                <a:latin typeface="Arial Black" panose="020B0A04020102020204" pitchFamily="34" charset="0"/>
              </a:rPr>
              <a:t>INFORME </a:t>
            </a:r>
          </a:p>
          <a:p>
            <a:pPr algn="ctr"/>
            <a:r>
              <a:rPr lang="es-MX" sz="3600" b="1" dirty="0">
                <a:latin typeface="Arial Black" panose="020B0A04020102020204" pitchFamily="34" charset="0"/>
              </a:rPr>
              <a:t>SECRETARIAL</a:t>
            </a:r>
          </a:p>
        </p:txBody>
      </p:sp>
    </p:spTree>
    <p:extLst>
      <p:ext uri="{BB962C8B-B14F-4D97-AF65-F5344CB8AC3E}">
        <p14:creationId xmlns:p14="http://schemas.microsoft.com/office/powerpoint/2010/main" val="3164225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9C0AD7-4691-8CBB-7BBE-021B3E8134E4}"/>
              </a:ext>
            </a:extLst>
          </p:cNvPr>
          <p:cNvSpPr txBox="1"/>
          <p:nvPr/>
        </p:nvSpPr>
        <p:spPr>
          <a:xfrm>
            <a:off x="0" y="4567689"/>
            <a:ext cx="9144000" cy="2246769"/>
          </a:xfrm>
          <a:prstGeom prst="rect">
            <a:avLst/>
          </a:prstGeom>
          <a:noFill/>
        </p:spPr>
        <p:txBody>
          <a:bodyPr wrap="square">
            <a:spAutoFit/>
          </a:bodyPr>
          <a:lstStyle/>
          <a:p>
            <a:pPr algn="ctr"/>
            <a:r>
              <a:rPr lang="es-MX" sz="2000" b="1" u="sng" dirty="0">
                <a:solidFill>
                  <a:srgbClr val="FF0000"/>
                </a:solidFill>
                <a:effectLst>
                  <a:outerShdw blurRad="38100" dist="38100" dir="2700000" algn="tl">
                    <a:srgbClr val="000000">
                      <a:alpha val="43137"/>
                    </a:srgbClr>
                  </a:outerShdw>
                </a:effectLst>
                <a:latin typeface="Arial Black" panose="020B0A04020102020204" pitchFamily="34" charset="0"/>
              </a:rPr>
              <a:t>VEAMOS NUESTRO ÚLTIMO CASO: </a:t>
            </a:r>
            <a:r>
              <a:rPr lang="es-MX" sz="2000" b="1" dirty="0">
                <a:latin typeface="Arial Black" panose="020B0A04020102020204" pitchFamily="34" charset="0"/>
              </a:rPr>
              <a:t>Hola. Asisto a la iglesia de Espinal en Oaxaca. Soy esposo y padre de dos </a:t>
            </a:r>
          </a:p>
          <a:p>
            <a:pPr algn="ctr"/>
            <a:r>
              <a:rPr lang="es-MX" sz="2000" b="1" dirty="0">
                <a:latin typeface="Arial Black" panose="020B0A04020102020204" pitchFamily="34" charset="0"/>
              </a:rPr>
              <a:t>bellos hijos. Sin embargo, no logramos llegar temprano a la iglesia y casi no estudiamos la Biblia. </a:t>
            </a:r>
          </a:p>
          <a:p>
            <a:pPr algn="ctr"/>
            <a:r>
              <a:rPr lang="es-MX" sz="2000" b="1" dirty="0">
                <a:latin typeface="Arial Black" panose="020B0A04020102020204" pitchFamily="34" charset="0"/>
              </a:rPr>
              <a:t>Aun así, tengo el profundo deseo que mi familia pueda disfrutar del cielo cuando Cristo venga. Sé que debo </a:t>
            </a:r>
          </a:p>
          <a:p>
            <a:pPr algn="ctr"/>
            <a:r>
              <a:rPr lang="es-MX" sz="2000" b="1" dirty="0">
                <a:latin typeface="Arial Black" panose="020B0A04020102020204" pitchFamily="34" charset="0"/>
              </a:rPr>
              <a:t>mejorar. ¿Qué herramientas me podrían ayudar para lograrlo? </a:t>
            </a:r>
          </a:p>
        </p:txBody>
      </p:sp>
      <p:pic>
        <p:nvPicPr>
          <p:cNvPr id="4" name="Imagen 3">
            <a:extLst>
              <a:ext uri="{FF2B5EF4-FFF2-40B4-BE49-F238E27FC236}">
                <a16:creationId xmlns:a16="http://schemas.microsoft.com/office/drawing/2014/main" id="{46D1C71B-8BAC-D5E8-8C7C-176B8715AFFF}"/>
              </a:ext>
            </a:extLst>
          </p:cNvPr>
          <p:cNvPicPr>
            <a:picLocks noChangeAspect="1"/>
          </p:cNvPicPr>
          <p:nvPr/>
        </p:nvPicPr>
        <p:blipFill>
          <a:blip r:embed="rId2"/>
          <a:stretch>
            <a:fillRect/>
          </a:stretch>
        </p:blipFill>
        <p:spPr>
          <a:xfrm>
            <a:off x="0" y="0"/>
            <a:ext cx="9144000" cy="4567689"/>
          </a:xfrm>
          <a:prstGeom prst="rect">
            <a:avLst/>
          </a:prstGeom>
        </p:spPr>
      </p:pic>
    </p:spTree>
    <p:extLst>
      <p:ext uri="{BB962C8B-B14F-4D97-AF65-F5344CB8AC3E}">
        <p14:creationId xmlns:p14="http://schemas.microsoft.com/office/powerpoint/2010/main" val="3228744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0D08C4-5AF1-91F0-44E1-D943F3E2651E}"/>
              </a:ext>
            </a:extLst>
          </p:cNvPr>
          <p:cNvSpPr txBox="1"/>
          <p:nvPr/>
        </p:nvSpPr>
        <p:spPr>
          <a:xfrm>
            <a:off x="0" y="4235436"/>
            <a:ext cx="9144000" cy="2554545"/>
          </a:xfrm>
          <a:prstGeom prst="rect">
            <a:avLst/>
          </a:prstGeom>
          <a:noFill/>
        </p:spPr>
        <p:txBody>
          <a:bodyPr wrap="square">
            <a:spAutoFit/>
          </a:bodyPr>
          <a:lstStyle/>
          <a:p>
            <a:pPr algn="ctr"/>
            <a:r>
              <a:rPr lang="es-MX" sz="2000" b="1" u="sng" dirty="0">
                <a:solidFill>
                  <a:srgbClr val="FF0000"/>
                </a:solidFill>
                <a:latin typeface="Arial Black" panose="020B0A04020102020204" pitchFamily="34" charset="0"/>
              </a:rPr>
              <a:t>TERAPEUTA:</a:t>
            </a:r>
            <a:r>
              <a:rPr lang="es-MX" sz="2000" b="1" dirty="0">
                <a:latin typeface="Arial Black" panose="020B0A04020102020204" pitchFamily="34" charset="0"/>
              </a:rPr>
              <a:t> ¡Qué hermoso anhelo! Reconocer la necesidad de cambio y tener el deseo de guiar a tu familia </a:t>
            </a:r>
          </a:p>
          <a:p>
            <a:pPr algn="ctr"/>
            <a:r>
              <a:rPr lang="es-MX" sz="2000" b="1" dirty="0">
                <a:latin typeface="Arial Black" panose="020B0A04020102020204" pitchFamily="34" charset="0"/>
              </a:rPr>
              <a:t>hacia Cristo es ya un gran comienzo. El culto familiar es algo que no debe faltar en ninguna familia </a:t>
            </a:r>
          </a:p>
          <a:p>
            <a:pPr algn="ctr"/>
            <a:r>
              <a:rPr lang="es-MX" sz="2000" b="1" dirty="0">
                <a:latin typeface="Arial Black" panose="020B0A04020102020204" pitchFamily="34" charset="0"/>
              </a:rPr>
              <a:t>adventista, fijen un horario en la mañana y en la tarde, </a:t>
            </a:r>
          </a:p>
          <a:p>
            <a:pPr algn="ctr"/>
            <a:r>
              <a:rPr lang="es-MX" sz="2000" b="1" dirty="0">
                <a:latin typeface="Arial Black" panose="020B0A04020102020204" pitchFamily="34" charset="0"/>
              </a:rPr>
              <a:t>donde toda la familia pueda: Leer la Biblia de </a:t>
            </a:r>
          </a:p>
          <a:p>
            <a:pPr algn="ctr"/>
            <a:r>
              <a:rPr lang="es-MX" sz="2000" b="1" dirty="0">
                <a:latin typeface="Arial Black" panose="020B0A04020102020204" pitchFamily="34" charset="0"/>
              </a:rPr>
              <a:t>forma dinámica y adaptada a la edad de los hijos y Orar juntos por necesidades reales y agradecimientos. </a:t>
            </a:r>
          </a:p>
        </p:txBody>
      </p:sp>
      <p:pic>
        <p:nvPicPr>
          <p:cNvPr id="4" name="Imagen 3">
            <a:extLst>
              <a:ext uri="{FF2B5EF4-FFF2-40B4-BE49-F238E27FC236}">
                <a16:creationId xmlns:a16="http://schemas.microsoft.com/office/drawing/2014/main" id="{57BACE9E-2689-C9D1-04BD-5E3391D69D8F}"/>
              </a:ext>
            </a:extLst>
          </p:cNvPr>
          <p:cNvPicPr>
            <a:picLocks noChangeAspect="1"/>
          </p:cNvPicPr>
          <p:nvPr/>
        </p:nvPicPr>
        <p:blipFill>
          <a:blip r:embed="rId2"/>
          <a:stretch>
            <a:fillRect/>
          </a:stretch>
        </p:blipFill>
        <p:spPr>
          <a:xfrm>
            <a:off x="-1" y="0"/>
            <a:ext cx="9144000" cy="4229368"/>
          </a:xfrm>
          <a:prstGeom prst="rect">
            <a:avLst/>
          </a:prstGeom>
        </p:spPr>
      </p:pic>
    </p:spTree>
    <p:extLst>
      <p:ext uri="{BB962C8B-B14F-4D97-AF65-F5344CB8AC3E}">
        <p14:creationId xmlns:p14="http://schemas.microsoft.com/office/powerpoint/2010/main" val="2620408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233EFAD-6754-1D0A-0010-C1347650E91A}"/>
              </a:ext>
            </a:extLst>
          </p:cNvPr>
          <p:cNvSpPr txBox="1"/>
          <p:nvPr/>
        </p:nvSpPr>
        <p:spPr>
          <a:xfrm>
            <a:off x="0" y="3966311"/>
            <a:ext cx="9144000" cy="2862322"/>
          </a:xfrm>
          <a:prstGeom prst="rect">
            <a:avLst/>
          </a:prstGeom>
          <a:noFill/>
        </p:spPr>
        <p:txBody>
          <a:bodyPr wrap="square">
            <a:spAutoFit/>
          </a:bodyPr>
          <a:lstStyle/>
          <a:p>
            <a:pPr algn="ctr"/>
            <a:r>
              <a:rPr lang="es-MX" sz="2000" b="1" dirty="0">
                <a:latin typeface="Arial Black" panose="020B0A04020102020204" pitchFamily="34" charset="0"/>
              </a:rPr>
              <a:t>Haga de la oración un hábito en su hogar y permitan que el Espíritu Santo transforme sus vidas </a:t>
            </a:r>
          </a:p>
          <a:p>
            <a:pPr algn="ctr"/>
            <a:r>
              <a:rPr lang="es-MX" sz="2000" b="1" dirty="0">
                <a:latin typeface="Arial Black" panose="020B0A04020102020204" pitchFamily="34" charset="0"/>
              </a:rPr>
              <a:t>obedeciendo en primer lugar lo que dice La Palabra de Dios. </a:t>
            </a:r>
          </a:p>
          <a:p>
            <a:pPr algn="ctr"/>
            <a:r>
              <a:rPr lang="es-MX" sz="2000" b="1" dirty="0">
                <a:latin typeface="Arial Black" panose="020B0A04020102020204" pitchFamily="34" charset="0"/>
              </a:rPr>
              <a:t>Sin duda la preparación Espiritual es la forma </a:t>
            </a:r>
          </a:p>
          <a:p>
            <a:pPr algn="ctr"/>
            <a:r>
              <a:rPr lang="es-MX" sz="2000" b="1" dirty="0">
                <a:latin typeface="Arial Black" panose="020B0A04020102020204" pitchFamily="34" charset="0"/>
              </a:rPr>
              <a:t>más importante de mantener unida a la familia, </a:t>
            </a:r>
          </a:p>
          <a:p>
            <a:pPr algn="ctr"/>
            <a:r>
              <a:rPr lang="es-MX" sz="2000" b="1" dirty="0">
                <a:latin typeface="Arial Black" panose="020B0A04020102020204" pitchFamily="34" charset="0"/>
              </a:rPr>
              <a:t>sean responsables de la iglesia e involúcrense dentro de </a:t>
            </a:r>
          </a:p>
          <a:p>
            <a:pPr algn="ctr"/>
            <a:r>
              <a:rPr lang="es-MX" sz="2000" b="1" dirty="0">
                <a:latin typeface="Arial Black" panose="020B0A04020102020204" pitchFamily="34" charset="0"/>
              </a:rPr>
              <a:t>las actividades. Y sobre todo haga que el centro de su familia sea Cristo, no hay mejor pilar en un hogar </a:t>
            </a:r>
          </a:p>
          <a:p>
            <a:pPr algn="ctr"/>
            <a:r>
              <a:rPr lang="es-MX" sz="2000" b="1" dirty="0">
                <a:latin typeface="Arial Black" panose="020B0A04020102020204" pitchFamily="34" charset="0"/>
              </a:rPr>
              <a:t>que Cristo Jesús. </a:t>
            </a:r>
          </a:p>
        </p:txBody>
      </p:sp>
      <p:pic>
        <p:nvPicPr>
          <p:cNvPr id="7" name="Imagen 6">
            <a:extLst>
              <a:ext uri="{FF2B5EF4-FFF2-40B4-BE49-F238E27FC236}">
                <a16:creationId xmlns:a16="http://schemas.microsoft.com/office/drawing/2014/main" id="{F2EAA1CB-FC9B-5E2C-9E6E-533CA76660FC}"/>
              </a:ext>
            </a:extLst>
          </p:cNvPr>
          <p:cNvPicPr>
            <a:picLocks noChangeAspect="1"/>
          </p:cNvPicPr>
          <p:nvPr/>
        </p:nvPicPr>
        <p:blipFill>
          <a:blip r:embed="rId2"/>
          <a:stretch>
            <a:fillRect/>
          </a:stretch>
        </p:blipFill>
        <p:spPr>
          <a:xfrm>
            <a:off x="0" y="0"/>
            <a:ext cx="9144000" cy="3966311"/>
          </a:xfrm>
          <a:prstGeom prst="rect">
            <a:avLst/>
          </a:prstGeom>
        </p:spPr>
      </p:pic>
    </p:spTree>
    <p:extLst>
      <p:ext uri="{BB962C8B-B14F-4D97-AF65-F5344CB8AC3E}">
        <p14:creationId xmlns:p14="http://schemas.microsoft.com/office/powerpoint/2010/main" val="2790934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8BE339-E3FC-1F76-2667-6427B09FF0EA}"/>
              </a:ext>
            </a:extLst>
          </p:cNvPr>
          <p:cNvSpPr txBox="1"/>
          <p:nvPr/>
        </p:nvSpPr>
        <p:spPr>
          <a:xfrm>
            <a:off x="0" y="-1"/>
            <a:ext cx="9144000" cy="646331"/>
          </a:xfrm>
          <a:prstGeom prst="rect">
            <a:avLst/>
          </a:prstGeom>
          <a:solidFill>
            <a:schemeClr val="accent1">
              <a:lumMod val="20000"/>
              <a:lumOff val="80000"/>
            </a:schemeClr>
          </a:solidFill>
        </p:spPr>
        <p:txBody>
          <a:bodyPr wrap="square" rtlCol="0">
            <a:spAutoFit/>
          </a:bodyPr>
          <a:lstStyle/>
          <a:p>
            <a:pPr algn="ctr"/>
            <a:r>
              <a:rPr lang="es-MX" sz="3600" b="1" dirty="0">
                <a:latin typeface="Arial Black" panose="020B0A04020102020204" pitchFamily="34" charset="0"/>
              </a:rPr>
              <a:t>VERSÍCULO PARA MEMORIZAR</a:t>
            </a:r>
          </a:p>
        </p:txBody>
      </p:sp>
      <p:pic>
        <p:nvPicPr>
          <p:cNvPr id="3" name="Imagen 2">
            <a:extLst>
              <a:ext uri="{FF2B5EF4-FFF2-40B4-BE49-F238E27FC236}">
                <a16:creationId xmlns:a16="http://schemas.microsoft.com/office/drawing/2014/main" id="{24B3AAE0-33DB-51A7-88C7-3E7B8E05C5DB}"/>
              </a:ext>
            </a:extLst>
          </p:cNvPr>
          <p:cNvPicPr>
            <a:picLocks noChangeAspect="1"/>
          </p:cNvPicPr>
          <p:nvPr/>
        </p:nvPicPr>
        <p:blipFill>
          <a:blip r:embed="rId2"/>
          <a:stretch>
            <a:fillRect/>
          </a:stretch>
        </p:blipFill>
        <p:spPr>
          <a:xfrm>
            <a:off x="0" y="646330"/>
            <a:ext cx="9144000" cy="6211670"/>
          </a:xfrm>
          <a:prstGeom prst="rect">
            <a:avLst/>
          </a:prstGeom>
        </p:spPr>
      </p:pic>
    </p:spTree>
    <p:extLst>
      <p:ext uri="{BB962C8B-B14F-4D97-AF65-F5344CB8AC3E}">
        <p14:creationId xmlns:p14="http://schemas.microsoft.com/office/powerpoint/2010/main" val="4233142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32CE51-5CC3-CB4D-B06A-BD7E3F32E36C}"/>
              </a:ext>
            </a:extLst>
          </p:cNvPr>
          <p:cNvSpPr txBox="1"/>
          <p:nvPr/>
        </p:nvSpPr>
        <p:spPr>
          <a:xfrm>
            <a:off x="0" y="0"/>
            <a:ext cx="9144000" cy="646331"/>
          </a:xfrm>
          <a:prstGeom prst="rect">
            <a:avLst/>
          </a:prstGeom>
          <a:solidFill>
            <a:schemeClr val="accent4">
              <a:lumMod val="60000"/>
              <a:lumOff val="40000"/>
            </a:schemeClr>
          </a:solidFill>
        </p:spPr>
        <p:txBody>
          <a:bodyPr wrap="square" rtlCol="0">
            <a:spAutoFit/>
          </a:bodyPr>
          <a:lstStyle/>
          <a:p>
            <a:pPr algn="ctr"/>
            <a:r>
              <a:rPr lang="es-MX" sz="3600" b="1" dirty="0">
                <a:latin typeface="Arial Black" panose="020B0A04020102020204" pitchFamily="34" charset="0"/>
              </a:rPr>
              <a:t>REPASO DE LA LECCIÓN # 9</a:t>
            </a:r>
          </a:p>
        </p:txBody>
      </p:sp>
      <p:pic>
        <p:nvPicPr>
          <p:cNvPr id="3" name="Imagen 2">
            <a:extLst>
              <a:ext uri="{FF2B5EF4-FFF2-40B4-BE49-F238E27FC236}">
                <a16:creationId xmlns:a16="http://schemas.microsoft.com/office/drawing/2014/main" id="{D98E7CA0-81F6-76BB-EB4A-C1871130D3A4}"/>
              </a:ext>
            </a:extLst>
          </p:cNvPr>
          <p:cNvPicPr>
            <a:picLocks noChangeAspect="1"/>
          </p:cNvPicPr>
          <p:nvPr/>
        </p:nvPicPr>
        <p:blipFill>
          <a:blip r:embed="rId2"/>
          <a:stretch>
            <a:fillRect/>
          </a:stretch>
        </p:blipFill>
        <p:spPr>
          <a:xfrm>
            <a:off x="0" y="646331"/>
            <a:ext cx="4962574" cy="6212362"/>
          </a:xfrm>
          <a:prstGeom prst="rect">
            <a:avLst/>
          </a:prstGeom>
        </p:spPr>
      </p:pic>
      <p:sp>
        <p:nvSpPr>
          <p:cNvPr id="4" name="CuadroTexto 3">
            <a:extLst>
              <a:ext uri="{FF2B5EF4-FFF2-40B4-BE49-F238E27FC236}">
                <a16:creationId xmlns:a16="http://schemas.microsoft.com/office/drawing/2014/main" id="{3CA991F0-E3EB-6C35-8A1F-306003C26998}"/>
              </a:ext>
            </a:extLst>
          </p:cNvPr>
          <p:cNvSpPr txBox="1"/>
          <p:nvPr/>
        </p:nvSpPr>
        <p:spPr>
          <a:xfrm>
            <a:off x="4962574" y="646331"/>
            <a:ext cx="4181426" cy="2800767"/>
          </a:xfrm>
          <a:prstGeom prst="rect">
            <a:avLst/>
          </a:prstGeom>
          <a:solidFill>
            <a:srgbClr val="92D050"/>
          </a:solidFill>
        </p:spPr>
        <p:txBody>
          <a:bodyPr wrap="square" rtlCol="0">
            <a:spAutoFit/>
          </a:bodyPr>
          <a:lstStyle/>
          <a:p>
            <a:pPr algn="ctr"/>
            <a:r>
              <a:rPr lang="es-MX" sz="4400" b="1" dirty="0">
                <a:latin typeface="Arial Black" panose="020B0A04020102020204" pitchFamily="34" charset="0"/>
              </a:rPr>
              <a:t>EL PECADO, EL EVANGELIO Y LA LEY</a:t>
            </a:r>
          </a:p>
        </p:txBody>
      </p:sp>
      <p:pic>
        <p:nvPicPr>
          <p:cNvPr id="5" name="Imagen 4">
            <a:extLst>
              <a:ext uri="{FF2B5EF4-FFF2-40B4-BE49-F238E27FC236}">
                <a16:creationId xmlns:a16="http://schemas.microsoft.com/office/drawing/2014/main" id="{557995E0-B408-FC14-9AD5-2AF6589A686A}"/>
              </a:ext>
            </a:extLst>
          </p:cNvPr>
          <p:cNvPicPr>
            <a:picLocks noChangeAspect="1"/>
          </p:cNvPicPr>
          <p:nvPr/>
        </p:nvPicPr>
        <p:blipFill>
          <a:blip r:embed="rId3"/>
          <a:stretch>
            <a:fillRect/>
          </a:stretch>
        </p:blipFill>
        <p:spPr>
          <a:xfrm>
            <a:off x="4962572" y="3429000"/>
            <a:ext cx="4181427" cy="3429000"/>
          </a:xfrm>
          <a:prstGeom prst="rect">
            <a:avLst/>
          </a:prstGeom>
        </p:spPr>
      </p:pic>
    </p:spTree>
    <p:extLst>
      <p:ext uri="{BB962C8B-B14F-4D97-AF65-F5344CB8AC3E}">
        <p14:creationId xmlns:p14="http://schemas.microsoft.com/office/powerpoint/2010/main" val="2876732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80CA539-6A35-E8C0-17AC-13AB846C357D}"/>
              </a:ext>
            </a:extLst>
          </p:cNvPr>
          <p:cNvSpPr txBox="1"/>
          <p:nvPr/>
        </p:nvSpPr>
        <p:spPr>
          <a:xfrm>
            <a:off x="0" y="-1"/>
            <a:ext cx="9144000" cy="523220"/>
          </a:xfrm>
          <a:prstGeom prst="rect">
            <a:avLst/>
          </a:prstGeom>
          <a:solidFill>
            <a:schemeClr val="accent4">
              <a:lumMod val="60000"/>
              <a:lumOff val="40000"/>
            </a:schemeClr>
          </a:solidFill>
        </p:spPr>
        <p:txBody>
          <a:bodyPr wrap="square" rtlCol="0">
            <a:spAutoFit/>
          </a:bodyPr>
          <a:lstStyle/>
          <a:p>
            <a:pPr algn="ctr"/>
            <a:r>
              <a:rPr lang="es-MX" sz="2800" b="1" dirty="0">
                <a:latin typeface="Arial Black" panose="020B0A04020102020204" pitchFamily="34" charset="0"/>
              </a:rPr>
              <a:t>CONCLUSIÓN</a:t>
            </a:r>
          </a:p>
        </p:txBody>
      </p:sp>
      <p:sp>
        <p:nvSpPr>
          <p:cNvPr id="4" name="CuadroTexto 3">
            <a:extLst>
              <a:ext uri="{FF2B5EF4-FFF2-40B4-BE49-F238E27FC236}">
                <a16:creationId xmlns:a16="http://schemas.microsoft.com/office/drawing/2014/main" id="{9DF27D95-E34B-1390-E3DF-C8C0D0EA7140}"/>
              </a:ext>
            </a:extLst>
          </p:cNvPr>
          <p:cNvSpPr txBox="1"/>
          <p:nvPr/>
        </p:nvSpPr>
        <p:spPr>
          <a:xfrm>
            <a:off x="0" y="3995678"/>
            <a:ext cx="9144000" cy="2862322"/>
          </a:xfrm>
          <a:prstGeom prst="rect">
            <a:avLst/>
          </a:prstGeom>
          <a:noFill/>
        </p:spPr>
        <p:txBody>
          <a:bodyPr wrap="square">
            <a:spAutoFit/>
          </a:bodyPr>
          <a:lstStyle/>
          <a:p>
            <a:pPr algn="ctr"/>
            <a:r>
              <a:rPr lang="es-MX" sz="2000" b="1" u="sng" dirty="0">
                <a:solidFill>
                  <a:srgbClr val="FF0000"/>
                </a:solidFill>
                <a:effectLst>
                  <a:outerShdw blurRad="38100" dist="38100" dir="2700000" algn="tl">
                    <a:srgbClr val="000000">
                      <a:alpha val="43137"/>
                    </a:srgbClr>
                  </a:outerShdw>
                </a:effectLst>
                <a:latin typeface="Arial Black" panose="020B0A04020102020204" pitchFamily="34" charset="0"/>
              </a:rPr>
              <a:t>Terapeuta: </a:t>
            </a:r>
            <a:r>
              <a:rPr lang="es-MX" sz="2000" b="1" dirty="0">
                <a:latin typeface="Arial Black" panose="020B0A04020102020204" pitchFamily="34" charset="0"/>
              </a:rPr>
              <a:t>Ha sido un verdadero gusto compartir con ustedes esta mañana. En esta ocasión, tuvimos la </a:t>
            </a:r>
          </a:p>
          <a:p>
            <a:pPr algn="ctr"/>
            <a:r>
              <a:rPr lang="es-MX" sz="2000" b="1" dirty="0">
                <a:latin typeface="Arial Black" panose="020B0A04020102020204" pitchFamily="34" charset="0"/>
              </a:rPr>
              <a:t>oportunidad de analizar cinco casos que nos ayudaron a reflexionar sobre cómo una familia puede </a:t>
            </a:r>
          </a:p>
          <a:p>
            <a:pPr algn="ctr"/>
            <a:r>
              <a:rPr lang="es-MX" sz="2000" b="1" dirty="0">
                <a:latin typeface="Arial Black" panose="020B0A04020102020204" pitchFamily="34" charset="0"/>
              </a:rPr>
              <a:t>encontrar mayor unidad. A través de cada experiencia, comprendimos que la comunicación sincera, la </a:t>
            </a:r>
          </a:p>
          <a:p>
            <a:pPr algn="ctr"/>
            <a:r>
              <a:rPr lang="es-MX" sz="2000" b="1" dirty="0">
                <a:latin typeface="Arial Black" panose="020B0A04020102020204" pitchFamily="34" charset="0"/>
              </a:rPr>
              <a:t>confianza, las palabras de afirmación y el afecto, el trabajo en equipo y, especialmente, la vida espiritual, </a:t>
            </a:r>
          </a:p>
          <a:p>
            <a:pPr algn="ctr"/>
            <a:r>
              <a:rPr lang="es-MX" sz="2000" b="1" dirty="0">
                <a:latin typeface="Arial Black" panose="020B0A04020102020204" pitchFamily="34" charset="0"/>
              </a:rPr>
              <a:t>son pilares fundamentales para mantener una familia unida. </a:t>
            </a:r>
          </a:p>
        </p:txBody>
      </p:sp>
      <p:pic>
        <p:nvPicPr>
          <p:cNvPr id="5" name="Imagen 4">
            <a:extLst>
              <a:ext uri="{FF2B5EF4-FFF2-40B4-BE49-F238E27FC236}">
                <a16:creationId xmlns:a16="http://schemas.microsoft.com/office/drawing/2014/main" id="{20AFE67F-22ED-D4E8-47C1-D640C524BD36}"/>
              </a:ext>
            </a:extLst>
          </p:cNvPr>
          <p:cNvPicPr>
            <a:picLocks noChangeAspect="1"/>
          </p:cNvPicPr>
          <p:nvPr/>
        </p:nvPicPr>
        <p:blipFill>
          <a:blip r:embed="rId2"/>
          <a:stretch>
            <a:fillRect/>
          </a:stretch>
        </p:blipFill>
        <p:spPr>
          <a:xfrm>
            <a:off x="0" y="523219"/>
            <a:ext cx="9144000" cy="3472459"/>
          </a:xfrm>
          <a:prstGeom prst="rect">
            <a:avLst/>
          </a:prstGeom>
        </p:spPr>
      </p:pic>
    </p:spTree>
    <p:extLst>
      <p:ext uri="{BB962C8B-B14F-4D97-AF65-F5344CB8AC3E}">
        <p14:creationId xmlns:p14="http://schemas.microsoft.com/office/powerpoint/2010/main" val="373776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EFFAB3E-D10A-632A-1003-1F907C17C9E5}"/>
              </a:ext>
            </a:extLst>
          </p:cNvPr>
          <p:cNvSpPr txBox="1"/>
          <p:nvPr/>
        </p:nvSpPr>
        <p:spPr>
          <a:xfrm>
            <a:off x="0" y="481306"/>
            <a:ext cx="9144000" cy="400110"/>
          </a:xfrm>
          <a:prstGeom prst="rect">
            <a:avLst/>
          </a:prstGeom>
          <a:solidFill>
            <a:schemeClr val="accent6">
              <a:lumMod val="40000"/>
              <a:lumOff val="60000"/>
            </a:schemeClr>
          </a:solidFill>
        </p:spPr>
        <p:txBody>
          <a:bodyPr wrap="square">
            <a:spAutoFit/>
          </a:bodyPr>
          <a:lstStyle/>
          <a:p>
            <a:pPr algn="ctr"/>
            <a:r>
              <a:rPr lang="es-MX" sz="2000" b="1" dirty="0">
                <a:latin typeface="Arial Black" panose="020B0A04020102020204" pitchFamily="34" charset="0"/>
              </a:rPr>
              <a:t>#530 “ Iglesia de Cristo”, #594 “Señor, gracias por mi hogar” </a:t>
            </a:r>
          </a:p>
        </p:txBody>
      </p:sp>
      <p:sp>
        <p:nvSpPr>
          <p:cNvPr id="6" name="CuadroTexto 5">
            <a:extLst>
              <a:ext uri="{FF2B5EF4-FFF2-40B4-BE49-F238E27FC236}">
                <a16:creationId xmlns:a16="http://schemas.microsoft.com/office/drawing/2014/main" id="{0A7873B9-B846-F783-BBBC-25D705CB7FCB}"/>
              </a:ext>
            </a:extLst>
          </p:cNvPr>
          <p:cNvSpPr txBox="1"/>
          <p:nvPr/>
        </p:nvSpPr>
        <p:spPr>
          <a:xfrm>
            <a:off x="-1" y="0"/>
            <a:ext cx="9143999" cy="461665"/>
          </a:xfrm>
          <a:prstGeom prst="rect">
            <a:avLst/>
          </a:prstGeom>
          <a:solidFill>
            <a:schemeClr val="accent4">
              <a:lumMod val="40000"/>
              <a:lumOff val="60000"/>
            </a:schemeClr>
          </a:solidFill>
        </p:spPr>
        <p:txBody>
          <a:bodyPr wrap="square" rtlCol="0">
            <a:spAutoFit/>
          </a:bodyPr>
          <a:lstStyle/>
          <a:p>
            <a:pPr algn="ctr"/>
            <a:r>
              <a:rPr lang="es-MX" sz="2400" b="1" dirty="0">
                <a:latin typeface="Arial Black" panose="020B0A04020102020204" pitchFamily="34" charset="0"/>
              </a:rPr>
              <a:t>SERVICIO DE CANTO</a:t>
            </a:r>
          </a:p>
        </p:txBody>
      </p:sp>
      <p:pic>
        <p:nvPicPr>
          <p:cNvPr id="7" name="Imagen 6">
            <a:extLst>
              <a:ext uri="{FF2B5EF4-FFF2-40B4-BE49-F238E27FC236}">
                <a16:creationId xmlns:a16="http://schemas.microsoft.com/office/drawing/2014/main" id="{E52A76D0-62B5-3E9B-8ED6-E5FF0C0A5185}"/>
              </a:ext>
            </a:extLst>
          </p:cNvPr>
          <p:cNvPicPr>
            <a:picLocks noChangeAspect="1"/>
          </p:cNvPicPr>
          <p:nvPr/>
        </p:nvPicPr>
        <p:blipFill>
          <a:blip r:embed="rId2"/>
          <a:stretch>
            <a:fillRect/>
          </a:stretch>
        </p:blipFill>
        <p:spPr>
          <a:xfrm>
            <a:off x="-2" y="901056"/>
            <a:ext cx="9144000" cy="5956943"/>
          </a:xfrm>
          <a:prstGeom prst="rect">
            <a:avLst/>
          </a:prstGeom>
        </p:spPr>
      </p:pic>
      <p:sp>
        <p:nvSpPr>
          <p:cNvPr id="8" name="CuadroTexto 7">
            <a:extLst>
              <a:ext uri="{FF2B5EF4-FFF2-40B4-BE49-F238E27FC236}">
                <a16:creationId xmlns:a16="http://schemas.microsoft.com/office/drawing/2014/main" id="{60F9A374-4D7D-273D-3CCE-D822D4C7D4FD}"/>
              </a:ext>
            </a:extLst>
          </p:cNvPr>
          <p:cNvSpPr txBox="1"/>
          <p:nvPr/>
        </p:nvSpPr>
        <p:spPr>
          <a:xfrm>
            <a:off x="7547429" y="881416"/>
            <a:ext cx="1596569" cy="1368298"/>
          </a:xfrm>
          <a:prstGeom prst="rect">
            <a:avLst/>
          </a:prstGeom>
          <a:solidFill>
            <a:schemeClr val="bg1"/>
          </a:solidFill>
        </p:spPr>
        <p:txBody>
          <a:bodyPr wrap="square" rtlCol="0">
            <a:spAutoFit/>
          </a:bodyPr>
          <a:lstStyle/>
          <a:p>
            <a:endParaRPr lang="es-MX" dirty="0"/>
          </a:p>
        </p:txBody>
      </p:sp>
    </p:spTree>
    <p:extLst>
      <p:ext uri="{BB962C8B-B14F-4D97-AF65-F5344CB8AC3E}">
        <p14:creationId xmlns:p14="http://schemas.microsoft.com/office/powerpoint/2010/main" val="1268196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BFA68F2-632B-83B7-2B77-BFF6DB25A42C}"/>
              </a:ext>
            </a:extLst>
          </p:cNvPr>
          <p:cNvSpPr txBox="1"/>
          <p:nvPr/>
        </p:nvSpPr>
        <p:spPr>
          <a:xfrm>
            <a:off x="0" y="5201256"/>
            <a:ext cx="9144000" cy="1569660"/>
          </a:xfrm>
          <a:prstGeom prst="rect">
            <a:avLst/>
          </a:prstGeom>
          <a:noFill/>
        </p:spPr>
        <p:txBody>
          <a:bodyPr wrap="square">
            <a:spAutoFit/>
          </a:bodyPr>
          <a:lstStyle/>
          <a:p>
            <a:pPr algn="ctr"/>
            <a:r>
              <a:rPr lang="es-MX" sz="2400" b="1" dirty="0">
                <a:latin typeface="Arial Black" panose="020B0A04020102020204" pitchFamily="34" charset="0"/>
              </a:rPr>
              <a:t>No olvidemos que cuando Cristo ocupa el </a:t>
            </a:r>
          </a:p>
          <a:p>
            <a:pPr algn="ctr"/>
            <a:r>
              <a:rPr lang="es-MX" sz="2400" b="1" dirty="0">
                <a:latin typeface="Arial Black" panose="020B0A04020102020204" pitchFamily="34" charset="0"/>
              </a:rPr>
              <a:t>primer lugar en nuestro hogar, todo encuentra su propósito y dirección. Que Dios les bendiga y les guíe </a:t>
            </a:r>
          </a:p>
          <a:p>
            <a:pPr algn="ctr"/>
            <a:r>
              <a:rPr lang="es-MX" sz="2400" b="1" dirty="0">
                <a:latin typeface="Arial Black" panose="020B0A04020102020204" pitchFamily="34" charset="0"/>
              </a:rPr>
              <a:t>siempre en el fortalecimiento de sus familias.</a:t>
            </a:r>
          </a:p>
        </p:txBody>
      </p:sp>
      <p:pic>
        <p:nvPicPr>
          <p:cNvPr id="4" name="Imagen 3">
            <a:extLst>
              <a:ext uri="{FF2B5EF4-FFF2-40B4-BE49-F238E27FC236}">
                <a16:creationId xmlns:a16="http://schemas.microsoft.com/office/drawing/2014/main" id="{31365D34-C0C0-DFE3-4280-4DFE8995FB0D}"/>
              </a:ext>
            </a:extLst>
          </p:cNvPr>
          <p:cNvPicPr>
            <a:picLocks noChangeAspect="1"/>
          </p:cNvPicPr>
          <p:nvPr/>
        </p:nvPicPr>
        <p:blipFill>
          <a:blip r:embed="rId2"/>
          <a:stretch>
            <a:fillRect/>
          </a:stretch>
        </p:blipFill>
        <p:spPr>
          <a:xfrm>
            <a:off x="0" y="0"/>
            <a:ext cx="9144000" cy="5226844"/>
          </a:xfrm>
          <a:prstGeom prst="rect">
            <a:avLst/>
          </a:prstGeom>
        </p:spPr>
      </p:pic>
    </p:spTree>
    <p:extLst>
      <p:ext uri="{BB962C8B-B14F-4D97-AF65-F5344CB8AC3E}">
        <p14:creationId xmlns:p14="http://schemas.microsoft.com/office/powerpoint/2010/main" val="874790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B5E480B-9408-9412-C260-5C090AC1DD8D}"/>
              </a:ext>
            </a:extLst>
          </p:cNvPr>
          <p:cNvSpPr txBox="1"/>
          <p:nvPr/>
        </p:nvSpPr>
        <p:spPr>
          <a:xfrm>
            <a:off x="0" y="0"/>
            <a:ext cx="9144000" cy="584775"/>
          </a:xfrm>
          <a:prstGeom prst="rect">
            <a:avLst/>
          </a:prstGeom>
          <a:solidFill>
            <a:srgbClr val="FFCCFF"/>
          </a:solidFill>
        </p:spPr>
        <p:txBody>
          <a:bodyPr wrap="square" rtlCol="0">
            <a:spAutoFit/>
          </a:bodyPr>
          <a:lstStyle/>
          <a:p>
            <a:pPr algn="ctr"/>
            <a:r>
              <a:rPr lang="es-MX" sz="3200" b="1" dirty="0">
                <a:latin typeface="Arial Black" panose="020B0A04020102020204" pitchFamily="34" charset="0"/>
              </a:rPr>
              <a:t>ORACIÓN FINAL</a:t>
            </a:r>
          </a:p>
        </p:txBody>
      </p:sp>
      <p:pic>
        <p:nvPicPr>
          <p:cNvPr id="3" name="Imagen 2">
            <a:extLst>
              <a:ext uri="{FF2B5EF4-FFF2-40B4-BE49-F238E27FC236}">
                <a16:creationId xmlns:a16="http://schemas.microsoft.com/office/drawing/2014/main" id="{FB3FC628-B9F2-CA63-39EF-DA9B29AFAE81}"/>
              </a:ext>
            </a:extLst>
          </p:cNvPr>
          <p:cNvPicPr>
            <a:picLocks noChangeAspect="1"/>
          </p:cNvPicPr>
          <p:nvPr/>
        </p:nvPicPr>
        <p:blipFill>
          <a:blip r:embed="rId2"/>
          <a:stretch>
            <a:fillRect/>
          </a:stretch>
        </p:blipFill>
        <p:spPr>
          <a:xfrm>
            <a:off x="1573966" y="584775"/>
            <a:ext cx="6327255" cy="6273225"/>
          </a:xfrm>
          <a:prstGeom prst="rect">
            <a:avLst/>
          </a:prstGeom>
        </p:spPr>
      </p:pic>
    </p:spTree>
    <p:extLst>
      <p:ext uri="{BB962C8B-B14F-4D97-AF65-F5344CB8AC3E}">
        <p14:creationId xmlns:p14="http://schemas.microsoft.com/office/powerpoint/2010/main" val="128353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4EF7BE1-59A1-9DA7-CC42-2A11985C5BFC}"/>
              </a:ext>
            </a:extLst>
          </p:cNvPr>
          <p:cNvPicPr>
            <a:picLocks noChangeAspect="1"/>
          </p:cNvPicPr>
          <p:nvPr/>
        </p:nvPicPr>
        <p:blipFill>
          <a:blip r:embed="rId2"/>
          <a:stretch>
            <a:fillRect/>
          </a:stretch>
        </p:blipFill>
        <p:spPr>
          <a:xfrm>
            <a:off x="0" y="0"/>
            <a:ext cx="9144000" cy="6858000"/>
          </a:xfrm>
          <a:prstGeom prst="rect">
            <a:avLst/>
          </a:prstGeom>
        </p:spPr>
      </p:pic>
      <p:sp>
        <p:nvSpPr>
          <p:cNvPr id="3" name="CuadroTexto 2">
            <a:extLst>
              <a:ext uri="{FF2B5EF4-FFF2-40B4-BE49-F238E27FC236}">
                <a16:creationId xmlns:a16="http://schemas.microsoft.com/office/drawing/2014/main" id="{A4D5F96F-5F81-0AC5-CD04-AB626DDB69D3}"/>
              </a:ext>
            </a:extLst>
          </p:cNvPr>
          <p:cNvSpPr txBox="1"/>
          <p:nvPr/>
        </p:nvSpPr>
        <p:spPr>
          <a:xfrm>
            <a:off x="-1" y="5921115"/>
            <a:ext cx="9143999" cy="646331"/>
          </a:xfrm>
          <a:prstGeom prst="rect">
            <a:avLst/>
          </a:prstGeom>
          <a:noFill/>
        </p:spPr>
        <p:txBody>
          <a:bodyPr wrap="square" rtlCol="0">
            <a:spAutoFit/>
          </a:bodyPr>
          <a:lstStyle/>
          <a:p>
            <a:pPr algn="ctr"/>
            <a:r>
              <a:rPr lang="es-MX" sz="3600" b="1" dirty="0">
                <a:solidFill>
                  <a:schemeClr val="bg1"/>
                </a:solidFill>
                <a:latin typeface="Arial Black" panose="020B0A04020102020204" pitchFamily="34" charset="0"/>
              </a:rPr>
              <a:t>FELIZ SÁBADO</a:t>
            </a:r>
          </a:p>
        </p:txBody>
      </p:sp>
    </p:spTree>
    <p:extLst>
      <p:ext uri="{BB962C8B-B14F-4D97-AF65-F5344CB8AC3E}">
        <p14:creationId xmlns:p14="http://schemas.microsoft.com/office/powerpoint/2010/main" val="981171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91EC830-708D-107A-DF66-0AA5155B3CE8}"/>
              </a:ext>
            </a:extLst>
          </p:cNvPr>
          <p:cNvSpPr txBox="1"/>
          <p:nvPr/>
        </p:nvSpPr>
        <p:spPr>
          <a:xfrm>
            <a:off x="0" y="-1"/>
            <a:ext cx="9144000" cy="584775"/>
          </a:xfrm>
          <a:prstGeom prst="rect">
            <a:avLst/>
          </a:prstGeom>
          <a:solidFill>
            <a:schemeClr val="accent5">
              <a:lumMod val="40000"/>
              <a:lumOff val="60000"/>
            </a:schemeClr>
          </a:solidFill>
        </p:spPr>
        <p:txBody>
          <a:bodyPr wrap="square" rtlCol="0">
            <a:spAutoFit/>
          </a:bodyPr>
          <a:lstStyle/>
          <a:p>
            <a:pPr algn="ctr"/>
            <a:r>
              <a:rPr lang="es-MX" sz="3200" b="1" dirty="0">
                <a:latin typeface="Arial Black" panose="020B0A04020102020204" pitchFamily="34" charset="0"/>
              </a:rPr>
              <a:t>ORACIÓN DE RODILLAS</a:t>
            </a:r>
          </a:p>
        </p:txBody>
      </p:sp>
      <p:pic>
        <p:nvPicPr>
          <p:cNvPr id="8" name="Imagen 7">
            <a:extLst>
              <a:ext uri="{FF2B5EF4-FFF2-40B4-BE49-F238E27FC236}">
                <a16:creationId xmlns:a16="http://schemas.microsoft.com/office/drawing/2014/main" id="{4914547C-6979-757D-21E4-3C85745097F5}"/>
              </a:ext>
            </a:extLst>
          </p:cNvPr>
          <p:cNvPicPr>
            <a:picLocks noChangeAspect="1"/>
          </p:cNvPicPr>
          <p:nvPr/>
        </p:nvPicPr>
        <p:blipFill>
          <a:blip r:embed="rId2"/>
          <a:stretch>
            <a:fillRect/>
          </a:stretch>
        </p:blipFill>
        <p:spPr>
          <a:xfrm>
            <a:off x="-1" y="584773"/>
            <a:ext cx="9151259" cy="6273227"/>
          </a:xfrm>
          <a:prstGeom prst="rect">
            <a:avLst/>
          </a:prstGeom>
        </p:spPr>
      </p:pic>
    </p:spTree>
    <p:extLst>
      <p:ext uri="{BB962C8B-B14F-4D97-AF65-F5344CB8AC3E}">
        <p14:creationId xmlns:p14="http://schemas.microsoft.com/office/powerpoint/2010/main" val="272890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7839A1D-D976-E064-FBF6-0AD310656AA4}"/>
              </a:ext>
            </a:extLst>
          </p:cNvPr>
          <p:cNvSpPr txBox="1"/>
          <p:nvPr/>
        </p:nvSpPr>
        <p:spPr>
          <a:xfrm>
            <a:off x="0" y="4360039"/>
            <a:ext cx="9144000" cy="2246769"/>
          </a:xfrm>
          <a:prstGeom prst="rect">
            <a:avLst/>
          </a:prstGeom>
          <a:noFill/>
        </p:spPr>
        <p:txBody>
          <a:bodyPr wrap="square">
            <a:spAutoFit/>
          </a:bodyPr>
          <a:lstStyle/>
          <a:p>
            <a:pPr algn="ctr"/>
            <a:r>
              <a:rPr lang="es-MX" sz="2000" b="1" dirty="0">
                <a:latin typeface="Arial Black" panose="020B0A04020102020204" pitchFamily="34" charset="0"/>
              </a:rPr>
              <a:t>Esto fortalecerá a la familia, de hecho, la Biblia menciona algo sobre la fortaleza familiar, busquemos en </a:t>
            </a:r>
          </a:p>
          <a:p>
            <a:pPr algn="ctr"/>
            <a:r>
              <a:rPr lang="es-MX" sz="2000" b="1" dirty="0">
                <a:latin typeface="Arial Black" panose="020B0A04020102020204" pitchFamily="34" charset="0"/>
              </a:rPr>
              <a:t>nuestra Biblia en: 1 Corintio 1:10 “Les suplico, hermanos, en el nombre de nuestro Señor Jesucristo, que </a:t>
            </a:r>
          </a:p>
          <a:p>
            <a:pPr algn="ctr"/>
            <a:r>
              <a:rPr lang="es-MX" sz="2000" b="1" dirty="0">
                <a:latin typeface="Arial Black" panose="020B0A04020102020204" pitchFamily="34" charset="0"/>
              </a:rPr>
              <a:t>todos vivan en armonía y que no haya divisiones entre ustedes, sino que se mantengan unidos en un mismo </a:t>
            </a:r>
          </a:p>
          <a:p>
            <a:pPr algn="ctr"/>
            <a:r>
              <a:rPr lang="es-MX" sz="2000" b="1" dirty="0">
                <a:latin typeface="Arial Black" panose="020B0A04020102020204" pitchFamily="34" charset="0"/>
              </a:rPr>
              <a:t>pensar y en un mismo propósito.” </a:t>
            </a:r>
          </a:p>
        </p:txBody>
      </p:sp>
      <p:sp>
        <p:nvSpPr>
          <p:cNvPr id="9" name="CuadroTexto 8">
            <a:extLst>
              <a:ext uri="{FF2B5EF4-FFF2-40B4-BE49-F238E27FC236}">
                <a16:creationId xmlns:a16="http://schemas.microsoft.com/office/drawing/2014/main" id="{EF6F1ABE-6FEB-2B65-1DD9-8999E84E676C}"/>
              </a:ext>
            </a:extLst>
          </p:cNvPr>
          <p:cNvSpPr txBox="1"/>
          <p:nvPr/>
        </p:nvSpPr>
        <p:spPr>
          <a:xfrm>
            <a:off x="-1" y="8469"/>
            <a:ext cx="9143999" cy="523220"/>
          </a:xfrm>
          <a:prstGeom prst="rect">
            <a:avLst/>
          </a:prstGeom>
          <a:solidFill>
            <a:schemeClr val="accent4">
              <a:lumMod val="60000"/>
              <a:lumOff val="40000"/>
            </a:schemeClr>
          </a:solidFill>
        </p:spPr>
        <p:txBody>
          <a:bodyPr wrap="square" rtlCol="0">
            <a:spAutoFit/>
          </a:bodyPr>
          <a:lstStyle/>
          <a:p>
            <a:pPr algn="ctr"/>
            <a:r>
              <a:rPr lang="es-MX" sz="2800" b="1" dirty="0">
                <a:latin typeface="Arial Black" panose="020B0A04020102020204" pitchFamily="34" charset="0"/>
              </a:rPr>
              <a:t>LECTURA BÍBLICA</a:t>
            </a:r>
          </a:p>
        </p:txBody>
      </p:sp>
      <p:pic>
        <p:nvPicPr>
          <p:cNvPr id="10" name="Imagen 9">
            <a:extLst>
              <a:ext uri="{FF2B5EF4-FFF2-40B4-BE49-F238E27FC236}">
                <a16:creationId xmlns:a16="http://schemas.microsoft.com/office/drawing/2014/main" id="{96735500-2816-23DD-8586-28F3453ED228}"/>
              </a:ext>
            </a:extLst>
          </p:cNvPr>
          <p:cNvPicPr>
            <a:picLocks noChangeAspect="1"/>
          </p:cNvPicPr>
          <p:nvPr/>
        </p:nvPicPr>
        <p:blipFill>
          <a:blip r:embed="rId2"/>
          <a:stretch>
            <a:fillRect/>
          </a:stretch>
        </p:blipFill>
        <p:spPr>
          <a:xfrm>
            <a:off x="-1" y="531689"/>
            <a:ext cx="9143998" cy="3828350"/>
          </a:xfrm>
          <a:prstGeom prst="rect">
            <a:avLst/>
          </a:prstGeom>
        </p:spPr>
      </p:pic>
    </p:spTree>
    <p:extLst>
      <p:ext uri="{BB962C8B-B14F-4D97-AF65-F5344CB8AC3E}">
        <p14:creationId xmlns:p14="http://schemas.microsoft.com/office/powerpoint/2010/main" val="53926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957655-A97B-5EF5-AD54-603F3FF78EB4}"/>
              </a:ext>
            </a:extLst>
          </p:cNvPr>
          <p:cNvSpPr txBox="1"/>
          <p:nvPr/>
        </p:nvSpPr>
        <p:spPr>
          <a:xfrm>
            <a:off x="0" y="4861861"/>
            <a:ext cx="9144000" cy="1938992"/>
          </a:xfrm>
          <a:prstGeom prst="rect">
            <a:avLst/>
          </a:prstGeom>
          <a:noFill/>
        </p:spPr>
        <p:txBody>
          <a:bodyPr wrap="square">
            <a:spAutoFit/>
          </a:bodyPr>
          <a:lstStyle/>
          <a:p>
            <a:pPr algn="ctr"/>
            <a:r>
              <a:rPr lang="es-MX" sz="2000" b="1" dirty="0">
                <a:latin typeface="Arial Black" panose="020B0A04020102020204" pitchFamily="34" charset="0"/>
              </a:rPr>
              <a:t>Concientizar a la iglesia sobre la importancia de fortalecer la unidad familiar, reconociendo </a:t>
            </a:r>
          </a:p>
          <a:p>
            <a:pPr algn="ctr"/>
            <a:r>
              <a:rPr lang="es-MX" sz="2000" b="1" dirty="0">
                <a:latin typeface="Arial Black" panose="020B0A04020102020204" pitchFamily="34" charset="0"/>
              </a:rPr>
              <a:t>que existen aspectos que deben mejorarse dentro del hogar,</a:t>
            </a:r>
          </a:p>
          <a:p>
            <a:pPr algn="ctr"/>
            <a:r>
              <a:rPr lang="es-MX" sz="2000" b="1" dirty="0">
                <a:latin typeface="Arial Black" panose="020B0A04020102020204" pitchFamily="34" charset="0"/>
              </a:rPr>
              <a:t> y presentando principios prácticos y </a:t>
            </a:r>
          </a:p>
          <a:p>
            <a:pPr algn="ctr"/>
            <a:r>
              <a:rPr lang="es-MX" sz="2000" b="1" dirty="0">
                <a:latin typeface="Arial Black" panose="020B0A04020102020204" pitchFamily="34" charset="0"/>
              </a:rPr>
              <a:t>espirituales para lograr una convivencia más armoniosa, centrada en el amor de Cristo.</a:t>
            </a:r>
          </a:p>
        </p:txBody>
      </p:sp>
      <p:sp>
        <p:nvSpPr>
          <p:cNvPr id="4" name="CuadroTexto 3">
            <a:extLst>
              <a:ext uri="{FF2B5EF4-FFF2-40B4-BE49-F238E27FC236}">
                <a16:creationId xmlns:a16="http://schemas.microsoft.com/office/drawing/2014/main" id="{F1E59FBD-2DD5-10D4-05E2-0127BD25D178}"/>
              </a:ext>
            </a:extLst>
          </p:cNvPr>
          <p:cNvSpPr txBox="1"/>
          <p:nvPr/>
        </p:nvSpPr>
        <p:spPr>
          <a:xfrm>
            <a:off x="0" y="0"/>
            <a:ext cx="9144000" cy="400110"/>
          </a:xfrm>
          <a:prstGeom prst="rect">
            <a:avLst/>
          </a:prstGeom>
          <a:solidFill>
            <a:schemeClr val="accent4"/>
          </a:solidFill>
        </p:spPr>
        <p:txBody>
          <a:bodyPr wrap="square" rtlCol="0">
            <a:spAutoFit/>
          </a:bodyPr>
          <a:lstStyle/>
          <a:p>
            <a:pPr algn="ctr"/>
            <a:r>
              <a:rPr lang="es-MX" sz="2000" b="1" dirty="0">
                <a:latin typeface="Arial Black" panose="020B0A04020102020204" pitchFamily="34" charset="0"/>
              </a:rPr>
              <a:t>PROPÓSITO</a:t>
            </a:r>
          </a:p>
        </p:txBody>
      </p:sp>
      <p:pic>
        <p:nvPicPr>
          <p:cNvPr id="5" name="Imagen 4">
            <a:extLst>
              <a:ext uri="{FF2B5EF4-FFF2-40B4-BE49-F238E27FC236}">
                <a16:creationId xmlns:a16="http://schemas.microsoft.com/office/drawing/2014/main" id="{64CABAC7-B074-EFF3-0D84-61F6745F25E4}"/>
              </a:ext>
            </a:extLst>
          </p:cNvPr>
          <p:cNvPicPr>
            <a:picLocks noChangeAspect="1"/>
          </p:cNvPicPr>
          <p:nvPr/>
        </p:nvPicPr>
        <p:blipFill>
          <a:blip r:embed="rId2"/>
          <a:stretch>
            <a:fillRect/>
          </a:stretch>
        </p:blipFill>
        <p:spPr>
          <a:xfrm>
            <a:off x="0" y="400110"/>
            <a:ext cx="9144000" cy="4461751"/>
          </a:xfrm>
          <a:prstGeom prst="rect">
            <a:avLst/>
          </a:prstGeom>
        </p:spPr>
      </p:pic>
    </p:spTree>
    <p:extLst>
      <p:ext uri="{BB962C8B-B14F-4D97-AF65-F5344CB8AC3E}">
        <p14:creationId xmlns:p14="http://schemas.microsoft.com/office/powerpoint/2010/main" val="2925750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F951185-EEFA-FD1C-B3DB-C1E8F64071C2}"/>
              </a:ext>
            </a:extLst>
          </p:cNvPr>
          <p:cNvSpPr txBox="1"/>
          <p:nvPr/>
        </p:nvSpPr>
        <p:spPr>
          <a:xfrm>
            <a:off x="0" y="4478236"/>
            <a:ext cx="9144000" cy="2308324"/>
          </a:xfrm>
          <a:prstGeom prst="rect">
            <a:avLst/>
          </a:prstGeom>
          <a:noFill/>
        </p:spPr>
        <p:txBody>
          <a:bodyPr wrap="square">
            <a:spAutoFit/>
          </a:bodyPr>
          <a:lstStyle/>
          <a:p>
            <a:pPr algn="ctr"/>
            <a:r>
              <a:rPr lang="es-MX" b="1" dirty="0">
                <a:latin typeface="Arial Black" panose="020B0A04020102020204" pitchFamily="34" charset="0"/>
              </a:rPr>
              <a:t>Hoy analizaremos cinco casos que me compartieron hermanos de diferentes iglesias. Les invito a escuchar </a:t>
            </a:r>
          </a:p>
          <a:p>
            <a:pPr algn="ctr"/>
            <a:r>
              <a:rPr lang="es-MX" b="1" dirty="0">
                <a:latin typeface="Arial Black" panose="020B0A04020102020204" pitchFamily="34" charset="0"/>
              </a:rPr>
              <a:t>con atención, reflexionar juntos y pensar en qué consejo daríamos desde una perspectiva cristiana y con amor. Para comenzar, quiero darles una cordial bienvenida a cada uno de ustedes.</a:t>
            </a:r>
          </a:p>
          <a:p>
            <a:pPr algn="ctr"/>
            <a:r>
              <a:rPr lang="es-MX" b="1" dirty="0">
                <a:latin typeface="Arial Black" panose="020B0A04020102020204" pitchFamily="34" charset="0"/>
              </a:rPr>
              <a:t> Por favor, salude con </a:t>
            </a:r>
          </a:p>
          <a:p>
            <a:pPr algn="ctr"/>
            <a:r>
              <a:rPr lang="es-MX" b="1" dirty="0">
                <a:latin typeface="Arial Black" panose="020B0A04020102020204" pitchFamily="34" charset="0"/>
              </a:rPr>
              <a:t>una sonrisa al hermano o hermana que está a su lado y dígale: </a:t>
            </a:r>
          </a:p>
          <a:p>
            <a:pPr algn="ctr"/>
            <a:r>
              <a:rPr lang="es-MX" b="1" dirty="0">
                <a:latin typeface="Arial Black" panose="020B0A04020102020204" pitchFamily="34" charset="0"/>
              </a:rPr>
              <a:t>“¡Me alegra que estés aquí!” </a:t>
            </a:r>
          </a:p>
        </p:txBody>
      </p:sp>
      <p:pic>
        <p:nvPicPr>
          <p:cNvPr id="6" name="Imagen 5">
            <a:extLst>
              <a:ext uri="{FF2B5EF4-FFF2-40B4-BE49-F238E27FC236}">
                <a16:creationId xmlns:a16="http://schemas.microsoft.com/office/drawing/2014/main" id="{77CDCEE4-DB96-54BF-26EF-4333F57CB93A}"/>
              </a:ext>
            </a:extLst>
          </p:cNvPr>
          <p:cNvPicPr>
            <a:picLocks noChangeAspect="1"/>
          </p:cNvPicPr>
          <p:nvPr/>
        </p:nvPicPr>
        <p:blipFill>
          <a:blip r:embed="rId2"/>
          <a:stretch>
            <a:fillRect/>
          </a:stretch>
        </p:blipFill>
        <p:spPr>
          <a:xfrm>
            <a:off x="0" y="1"/>
            <a:ext cx="9144000" cy="4478236"/>
          </a:xfrm>
          <a:prstGeom prst="rect">
            <a:avLst/>
          </a:prstGeom>
        </p:spPr>
      </p:pic>
    </p:spTree>
    <p:extLst>
      <p:ext uri="{BB962C8B-B14F-4D97-AF65-F5344CB8AC3E}">
        <p14:creationId xmlns:p14="http://schemas.microsoft.com/office/powerpoint/2010/main" val="418595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F78390-7348-28ED-38BE-8A00B8592BE8}"/>
              </a:ext>
            </a:extLst>
          </p:cNvPr>
          <p:cNvSpPr txBox="1"/>
          <p:nvPr/>
        </p:nvSpPr>
        <p:spPr>
          <a:xfrm>
            <a:off x="0" y="3605631"/>
            <a:ext cx="9144000" cy="3170099"/>
          </a:xfrm>
          <a:prstGeom prst="rect">
            <a:avLst/>
          </a:prstGeom>
          <a:noFill/>
        </p:spPr>
        <p:txBody>
          <a:bodyPr wrap="square">
            <a:spAutoFit/>
          </a:bodyPr>
          <a:lstStyle/>
          <a:p>
            <a:pPr algn="ctr"/>
            <a:r>
              <a:rPr lang="es-MX" sz="2000" b="1" u="sng" dirty="0">
                <a:solidFill>
                  <a:srgbClr val="FF0000"/>
                </a:solidFill>
                <a:effectLst>
                  <a:outerShdw blurRad="38100" dist="38100" dir="2700000" algn="tl">
                    <a:srgbClr val="000000">
                      <a:alpha val="43137"/>
                    </a:srgbClr>
                  </a:outerShdw>
                </a:effectLst>
                <a:latin typeface="Arial Black" panose="020B0A04020102020204" pitchFamily="34" charset="0"/>
              </a:rPr>
              <a:t>VEAMOS EL PRIMER CASO: </a:t>
            </a:r>
          </a:p>
          <a:p>
            <a:pPr algn="ctr"/>
            <a:r>
              <a:rPr lang="es-MX" sz="2000" b="1" dirty="0">
                <a:latin typeface="Arial Black" panose="020B0A04020102020204" pitchFamily="34" charset="0"/>
              </a:rPr>
              <a:t>Querido terapeuta, Soy de la iglesia San José 2, en el estado de Tlaxcala. Tengo 14 años y quiero compartir una situación que me afecta con mis padres. Cada vez que intento contarles </a:t>
            </a:r>
          </a:p>
          <a:p>
            <a:pPr algn="ctr"/>
            <a:r>
              <a:rPr lang="es-MX" sz="2000" b="1" dirty="0">
                <a:latin typeface="Arial Black" panose="020B0A04020102020204" pitchFamily="34" charset="0"/>
              </a:rPr>
              <a:t>algo, siento que no me escuchan con atención. Se enfocan más en su trabajo, en las tareas del hogar u otras </a:t>
            </a:r>
          </a:p>
          <a:p>
            <a:pPr algn="ctr"/>
            <a:r>
              <a:rPr lang="es-MX" sz="2000" b="1" dirty="0">
                <a:latin typeface="Arial Black" panose="020B0A04020102020204" pitchFamily="34" charset="0"/>
              </a:rPr>
              <a:t>actividades. Incluso, cuando les hablo, a veces siguen viendo su teléfono o continúan haciendo lo que </a:t>
            </a:r>
          </a:p>
          <a:p>
            <a:pPr algn="ctr"/>
            <a:r>
              <a:rPr lang="es-MX" sz="2000" b="1" dirty="0">
                <a:latin typeface="Arial Black" panose="020B0A04020102020204" pitchFamily="34" charset="0"/>
              </a:rPr>
              <a:t>estaban haciendo, y eso me hace sentir que no les importo. ¿Qué consejo les podría dar a mis padres? </a:t>
            </a:r>
          </a:p>
        </p:txBody>
      </p:sp>
      <p:pic>
        <p:nvPicPr>
          <p:cNvPr id="6" name="Imagen 5">
            <a:extLst>
              <a:ext uri="{FF2B5EF4-FFF2-40B4-BE49-F238E27FC236}">
                <a16:creationId xmlns:a16="http://schemas.microsoft.com/office/drawing/2014/main" id="{3472E983-C2DE-9A90-33AD-D399FD3819F9}"/>
              </a:ext>
            </a:extLst>
          </p:cNvPr>
          <p:cNvPicPr>
            <a:picLocks noChangeAspect="1"/>
          </p:cNvPicPr>
          <p:nvPr/>
        </p:nvPicPr>
        <p:blipFill>
          <a:blip r:embed="rId2"/>
          <a:stretch>
            <a:fillRect/>
          </a:stretch>
        </p:blipFill>
        <p:spPr>
          <a:xfrm>
            <a:off x="0" y="0"/>
            <a:ext cx="9144000" cy="3605631"/>
          </a:xfrm>
          <a:prstGeom prst="rect">
            <a:avLst/>
          </a:prstGeom>
        </p:spPr>
      </p:pic>
    </p:spTree>
    <p:extLst>
      <p:ext uri="{BB962C8B-B14F-4D97-AF65-F5344CB8AC3E}">
        <p14:creationId xmlns:p14="http://schemas.microsoft.com/office/powerpoint/2010/main" val="2878688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8F1A93-7BAE-51AD-6F0D-8B757BCC4A2F}"/>
              </a:ext>
            </a:extLst>
          </p:cNvPr>
          <p:cNvSpPr txBox="1"/>
          <p:nvPr/>
        </p:nvSpPr>
        <p:spPr>
          <a:xfrm>
            <a:off x="0" y="4861856"/>
            <a:ext cx="9144000" cy="1938992"/>
          </a:xfrm>
          <a:prstGeom prst="rect">
            <a:avLst/>
          </a:prstGeom>
          <a:noFill/>
        </p:spPr>
        <p:txBody>
          <a:bodyPr wrap="square">
            <a:spAutoFit/>
          </a:bodyPr>
          <a:lstStyle/>
          <a:p>
            <a:pPr algn="ctr"/>
            <a:r>
              <a:rPr lang="es-MX" sz="2000" b="1" u="sng" dirty="0">
                <a:solidFill>
                  <a:srgbClr val="FF0000"/>
                </a:solidFill>
                <a:effectLst>
                  <a:outerShdw blurRad="38100" dist="38100" dir="2700000" algn="tl">
                    <a:srgbClr val="000000">
                      <a:alpha val="43137"/>
                    </a:srgbClr>
                  </a:outerShdw>
                </a:effectLst>
                <a:latin typeface="Arial Black" panose="020B0A04020102020204" pitchFamily="34" charset="0"/>
              </a:rPr>
              <a:t>TERAPEUTA:</a:t>
            </a:r>
            <a:r>
              <a:rPr lang="es-MX" sz="2000" b="1" dirty="0">
                <a:latin typeface="Arial Black" panose="020B0A04020102020204" pitchFamily="34" charset="0"/>
              </a:rPr>
              <a:t> Queridos hermanos, este caso refleja una realidad muy común en muchas familias, incluso </a:t>
            </a:r>
          </a:p>
          <a:p>
            <a:pPr algn="ctr"/>
            <a:r>
              <a:rPr lang="es-MX" sz="2000" b="1" dirty="0">
                <a:latin typeface="Arial Black" panose="020B0A04020102020204" pitchFamily="34" charset="0"/>
              </a:rPr>
              <a:t>dentro de nuestras iglesias. La comunicación familiar debe ser una prioridad en el hogar. No se trata solo </a:t>
            </a:r>
          </a:p>
          <a:p>
            <a:pPr algn="ctr"/>
            <a:r>
              <a:rPr lang="es-MX" sz="2000" b="1" dirty="0">
                <a:latin typeface="Arial Black" panose="020B0A04020102020204" pitchFamily="34" charset="0"/>
              </a:rPr>
              <a:t>de hablar o escuchar palabras, sino de brindar atención genuina y presencia emocional. </a:t>
            </a:r>
          </a:p>
        </p:txBody>
      </p:sp>
      <p:pic>
        <p:nvPicPr>
          <p:cNvPr id="4" name="Imagen 3">
            <a:extLst>
              <a:ext uri="{FF2B5EF4-FFF2-40B4-BE49-F238E27FC236}">
                <a16:creationId xmlns:a16="http://schemas.microsoft.com/office/drawing/2014/main" id="{2DB4E654-60B2-E3D4-5B7C-83E6B0E4D70D}"/>
              </a:ext>
            </a:extLst>
          </p:cNvPr>
          <p:cNvPicPr>
            <a:picLocks noChangeAspect="1"/>
          </p:cNvPicPr>
          <p:nvPr/>
        </p:nvPicPr>
        <p:blipFill>
          <a:blip r:embed="rId2"/>
          <a:stretch>
            <a:fillRect/>
          </a:stretch>
        </p:blipFill>
        <p:spPr>
          <a:xfrm>
            <a:off x="0" y="0"/>
            <a:ext cx="9144000" cy="4861856"/>
          </a:xfrm>
          <a:prstGeom prst="rect">
            <a:avLst/>
          </a:prstGeom>
        </p:spPr>
      </p:pic>
    </p:spTree>
    <p:extLst>
      <p:ext uri="{BB962C8B-B14F-4D97-AF65-F5344CB8AC3E}">
        <p14:creationId xmlns:p14="http://schemas.microsoft.com/office/powerpoint/2010/main" val="3608378030"/>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2084</TotalTime>
  <Words>1674</Words>
  <Application>Microsoft Office PowerPoint</Application>
  <PresentationFormat>Presentación en pantalla (4:3)</PresentationFormat>
  <Paragraphs>118</Paragraphs>
  <Slides>32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32</vt:i4>
      </vt:variant>
    </vt:vector>
  </HeadingPairs>
  <TitlesOfParts>
    <vt:vector size="37" baseType="lpstr">
      <vt:lpstr>Arial</vt:lpstr>
      <vt:lpstr>Arial Black</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Admin</cp:lastModifiedBy>
  <cp:revision>24</cp:revision>
  <dcterms:created xsi:type="dcterms:W3CDTF">2026-05-25T15:19:58Z</dcterms:created>
  <dcterms:modified xsi:type="dcterms:W3CDTF">2026-05-27T02:04:11Z</dcterms:modified>
</cp:coreProperties>
</file>