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Lst>
  <p:sldSz cx="18288000" cy="10287000"/>
  <p:notesSz cx="6858000" cy="9144000"/>
  <p:embeddedFontLst>
    <p:embeddedFont>
      <p:font typeface="DM Sans Bold" charset="1" panose="00000000000000000000"/>
      <p:regular r:id="rId22"/>
    </p:embeddedFont>
    <p:embeddedFont>
      <p:font typeface="Gill Sans Condensed" charset="1" panose="020B0606020104020203"/>
      <p:regular r:id="rId23"/>
    </p:embeddedFont>
    <p:embeddedFont>
      <p:font typeface="Handelson Three" charset="1" panose="00000100000000000000"/>
      <p:regular r:id="rId24"/>
    </p:embeddedFont>
    <p:embeddedFont>
      <p:font typeface="DM Sans" charset="1" panose="00000000000000000000"/>
      <p:regular r:id="rId25"/>
    </p:embeddedFont>
    <p:embeddedFont>
      <p:font typeface="TT Chocolates" charset="1" panose="02000503020000020003"/>
      <p:regular r:id="rId26"/>
    </p:embeddedFont>
    <p:embeddedFont>
      <p:font typeface="Gill Sans Condensed Bold" charset="1" panose="020B0608020104020203"/>
      <p:regular r:id="rId27"/>
    </p:embeddedFont>
    <p:embeddedFont>
      <p:font typeface="TT Chocolates Bold" charset="1" panose="02000803020000020003"/>
      <p:regular r:id="rId2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fonts/font22.fntdata" Type="http://schemas.openxmlformats.org/officeDocument/2006/relationships/font"/><Relationship Id="rId23" Target="fonts/font23.fntdata" Type="http://schemas.openxmlformats.org/officeDocument/2006/relationships/font"/><Relationship Id="rId24" Target="fonts/font24.fntdata" Type="http://schemas.openxmlformats.org/officeDocument/2006/relationships/font"/><Relationship Id="rId25" Target="fonts/font25.fntdata" Type="http://schemas.openxmlformats.org/officeDocument/2006/relationships/font"/><Relationship Id="rId26" Target="fonts/font26.fntdata" Type="http://schemas.openxmlformats.org/officeDocument/2006/relationships/font"/><Relationship Id="rId27" Target="fonts/font27.fntdata" Type="http://schemas.openxmlformats.org/officeDocument/2006/relationships/font"/><Relationship Id="rId28" Target="fonts/font28.fntdata" Type="http://schemas.openxmlformats.org/officeDocument/2006/relationships/font"/><Relationship Id="rId3" Target="viewProps.xml" Type="http://schemas.openxmlformats.org/officeDocument/2006/relationships/viewProps"/><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jpe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0.pn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1.jpe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2.jpe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3.pn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4.jpeg" Type="http://schemas.openxmlformats.org/officeDocument/2006/relationships/image"/><Relationship Id="rId3" Target="../media/image15.png" Type="http://schemas.openxmlformats.org/officeDocument/2006/relationships/image"/><Relationship Id="rId4" Target="../media/image16.sv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4.pn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jpe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pn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png" Type="http://schemas.openxmlformats.org/officeDocument/2006/relationships/image"/></Relationships>
</file>

<file path=ppt/slides/slide1.xml><?xml version="1.0" encoding="utf-8"?>
<p:sld xmlns:p="http://schemas.openxmlformats.org/presentationml/2006/main" xmlns:a="http://schemas.openxmlformats.org/drawingml/2006/main">
  <p:cSld>
    <p:bg>
      <p:bgPr>
        <a:solidFill>
          <a:srgbClr val="F8FAFF"/>
        </a:solidFill>
      </p:bgPr>
    </p:bg>
    <p:spTree>
      <p:nvGrpSpPr>
        <p:cNvPr id="1" name=""/>
        <p:cNvGrpSpPr/>
        <p:nvPr/>
      </p:nvGrpSpPr>
      <p:grpSpPr>
        <a:xfrm>
          <a:off x="0" y="0"/>
          <a:ext cx="0" cy="0"/>
          <a:chOff x="0" y="0"/>
          <a:chExt cx="0" cy="0"/>
        </a:xfrm>
      </p:grpSpPr>
      <p:grpSp>
        <p:nvGrpSpPr>
          <p:cNvPr name="Group 2" id="2"/>
          <p:cNvGrpSpPr/>
          <p:nvPr/>
        </p:nvGrpSpPr>
        <p:grpSpPr>
          <a:xfrm rot="0">
            <a:off x="1724140" y="910582"/>
            <a:ext cx="14839720" cy="8985697"/>
            <a:chOff x="0" y="0"/>
            <a:chExt cx="4349566" cy="2633735"/>
          </a:xfrm>
        </p:grpSpPr>
        <p:sp>
          <p:nvSpPr>
            <p:cNvPr name="Freeform 3" id="3"/>
            <p:cNvSpPr/>
            <p:nvPr/>
          </p:nvSpPr>
          <p:spPr>
            <a:xfrm flipH="false" flipV="false" rot="0">
              <a:off x="0" y="0"/>
              <a:ext cx="4349566" cy="2633735"/>
            </a:xfrm>
            <a:custGeom>
              <a:avLst/>
              <a:gdLst/>
              <a:ahLst/>
              <a:cxnLst/>
              <a:rect r="r" b="b" t="t" l="l"/>
              <a:pathLst>
                <a:path h="2633735" w="4349566">
                  <a:moveTo>
                    <a:pt x="0" y="0"/>
                  </a:moveTo>
                  <a:lnTo>
                    <a:pt x="4349566" y="0"/>
                  </a:lnTo>
                  <a:lnTo>
                    <a:pt x="4349566" y="2633735"/>
                  </a:lnTo>
                  <a:lnTo>
                    <a:pt x="0" y="2633735"/>
                  </a:lnTo>
                  <a:close/>
                </a:path>
              </a:pathLst>
            </a:custGeom>
            <a:solidFill>
              <a:srgbClr val="000000">
                <a:alpha val="0"/>
              </a:srgbClr>
            </a:solidFill>
            <a:ln w="66675" cap="sq">
              <a:solidFill>
                <a:srgbClr val="8FA4E1"/>
              </a:solidFill>
              <a:prstDash val="solid"/>
              <a:miter/>
            </a:ln>
          </p:spPr>
        </p:sp>
        <p:sp>
          <p:nvSpPr>
            <p:cNvPr name="TextBox 4" id="4"/>
            <p:cNvSpPr txBox="true"/>
            <p:nvPr/>
          </p:nvSpPr>
          <p:spPr>
            <a:xfrm>
              <a:off x="0" y="-38100"/>
              <a:ext cx="4349566" cy="2671835"/>
            </a:xfrm>
            <a:prstGeom prst="rect">
              <a:avLst/>
            </a:prstGeom>
          </p:spPr>
          <p:txBody>
            <a:bodyPr anchor="ctr" rtlCol="false" tIns="48876" lIns="48876" bIns="48876" rIns="48876"/>
            <a:lstStyle/>
            <a:p>
              <a:pPr algn="ctr">
                <a:lnSpc>
                  <a:spcPts val="1588"/>
                </a:lnSpc>
              </a:pPr>
            </a:p>
          </p:txBody>
        </p:sp>
      </p:grpSp>
      <p:sp>
        <p:nvSpPr>
          <p:cNvPr name="AutoShape 5" id="5"/>
          <p:cNvSpPr/>
          <p:nvPr/>
        </p:nvSpPr>
        <p:spPr>
          <a:xfrm rot="0">
            <a:off x="1140037" y="3092063"/>
            <a:ext cx="16007927" cy="3964452"/>
          </a:xfrm>
          <a:prstGeom prst="rect">
            <a:avLst/>
          </a:prstGeom>
          <a:solidFill>
            <a:srgbClr val="CFDBFF"/>
          </a:solidFill>
        </p:spPr>
      </p:sp>
      <p:sp>
        <p:nvSpPr>
          <p:cNvPr name="AutoShape 6" id="6"/>
          <p:cNvSpPr/>
          <p:nvPr/>
        </p:nvSpPr>
        <p:spPr>
          <a:xfrm rot="0">
            <a:off x="13385822" y="8800273"/>
            <a:ext cx="2773182" cy="264496"/>
          </a:xfrm>
          <a:prstGeom prst="rect">
            <a:avLst/>
          </a:prstGeom>
          <a:solidFill>
            <a:srgbClr val="CFDBFF"/>
          </a:solidFill>
        </p:spPr>
      </p:sp>
      <p:sp>
        <p:nvSpPr>
          <p:cNvPr name="TextBox 7" id="7"/>
          <p:cNvSpPr txBox="true"/>
          <p:nvPr/>
        </p:nvSpPr>
        <p:spPr>
          <a:xfrm rot="0">
            <a:off x="13507145" y="8837271"/>
            <a:ext cx="2574118" cy="190500"/>
          </a:xfrm>
          <a:prstGeom prst="rect">
            <a:avLst/>
          </a:prstGeom>
        </p:spPr>
        <p:txBody>
          <a:bodyPr anchor="t" rtlCol="false" tIns="0" lIns="0" bIns="0" rIns="0">
            <a:spAutoFit/>
          </a:bodyPr>
          <a:lstStyle/>
          <a:p>
            <a:pPr algn="r">
              <a:lnSpc>
                <a:spcPts val="1568"/>
              </a:lnSpc>
            </a:pPr>
            <a:r>
              <a:rPr lang="en-US" b="true" sz="1306" spc="84">
                <a:solidFill>
                  <a:srgbClr val="000000"/>
                </a:solidFill>
                <a:latin typeface="DM Sans Bold"/>
                <a:ea typeface="DM Sans Bold"/>
                <a:cs typeface="DM Sans Bold"/>
                <a:sym typeface="DM Sans Bold"/>
              </a:rPr>
              <a:t>RECUR</a:t>
            </a:r>
            <a:r>
              <a:rPr lang="en-US" b="true" sz="1306" spc="84">
                <a:solidFill>
                  <a:srgbClr val="000000"/>
                </a:solidFill>
                <a:latin typeface="DM Sans Bold"/>
                <a:ea typeface="DM Sans Bold"/>
                <a:cs typeface="DM Sans Bold"/>
                <a:sym typeface="DM Sans Bold"/>
              </a:rPr>
              <a:t>SOS-BIBLICOS.COM</a:t>
            </a:r>
          </a:p>
        </p:txBody>
      </p:sp>
      <p:sp>
        <p:nvSpPr>
          <p:cNvPr name="TextBox 8" id="8"/>
          <p:cNvSpPr txBox="true"/>
          <p:nvPr/>
        </p:nvSpPr>
        <p:spPr>
          <a:xfrm rot="0">
            <a:off x="2069355" y="2331099"/>
            <a:ext cx="14011908" cy="4650221"/>
          </a:xfrm>
          <a:prstGeom prst="rect">
            <a:avLst/>
          </a:prstGeom>
        </p:spPr>
        <p:txBody>
          <a:bodyPr anchor="t" rtlCol="false" tIns="0" lIns="0" bIns="0" rIns="0">
            <a:spAutoFit/>
          </a:bodyPr>
          <a:lstStyle/>
          <a:p>
            <a:pPr algn="ctr">
              <a:lnSpc>
                <a:spcPts val="33553"/>
              </a:lnSpc>
            </a:pPr>
            <a:r>
              <a:rPr lang="en-US" sz="25419">
                <a:solidFill>
                  <a:srgbClr val="000000"/>
                </a:solidFill>
                <a:latin typeface="Gill Sans Condensed"/>
                <a:ea typeface="Gill Sans Condensed"/>
                <a:cs typeface="Gill Sans Condensed"/>
                <a:sym typeface="Gill Sans Condensed"/>
              </a:rPr>
              <a:t>LA SEPTIMA</a:t>
            </a:r>
          </a:p>
        </p:txBody>
      </p:sp>
      <p:sp>
        <p:nvSpPr>
          <p:cNvPr name="TextBox 9" id="9"/>
          <p:cNvSpPr txBox="true"/>
          <p:nvPr/>
        </p:nvSpPr>
        <p:spPr>
          <a:xfrm rot="0">
            <a:off x="4981337" y="5064152"/>
            <a:ext cx="8187944" cy="1917168"/>
          </a:xfrm>
          <a:prstGeom prst="rect">
            <a:avLst/>
          </a:prstGeom>
        </p:spPr>
        <p:txBody>
          <a:bodyPr anchor="t" rtlCol="false" tIns="0" lIns="0" bIns="0" rIns="0">
            <a:spAutoFit/>
          </a:bodyPr>
          <a:lstStyle/>
          <a:p>
            <a:pPr algn="ctr">
              <a:lnSpc>
                <a:spcPts val="15447"/>
              </a:lnSpc>
            </a:pPr>
            <a:r>
              <a:rPr lang="en-US" sz="11702" spc="128">
                <a:solidFill>
                  <a:srgbClr val="000000"/>
                </a:solidFill>
                <a:latin typeface="Handelson Three"/>
                <a:ea typeface="Handelson Three"/>
                <a:cs typeface="Handelson Three"/>
                <a:sym typeface="Handelson Three"/>
              </a:rPr>
              <a:t>vuelta</a:t>
            </a:r>
          </a:p>
        </p:txBody>
      </p:sp>
      <p:sp>
        <p:nvSpPr>
          <p:cNvPr name="TextBox 10" id="10"/>
          <p:cNvSpPr txBox="true"/>
          <p:nvPr/>
        </p:nvSpPr>
        <p:spPr>
          <a:xfrm rot="0">
            <a:off x="4738618" y="7145724"/>
            <a:ext cx="8810764" cy="446743"/>
          </a:xfrm>
          <a:prstGeom prst="rect">
            <a:avLst/>
          </a:prstGeom>
        </p:spPr>
        <p:txBody>
          <a:bodyPr anchor="t" rtlCol="false" tIns="0" lIns="0" bIns="0" rIns="0">
            <a:spAutoFit/>
          </a:bodyPr>
          <a:lstStyle/>
          <a:p>
            <a:pPr algn="ctr" marL="0" indent="0" lvl="0">
              <a:lnSpc>
                <a:spcPts val="3726"/>
              </a:lnSpc>
              <a:spcBef>
                <a:spcPct val="0"/>
              </a:spcBef>
            </a:pPr>
            <a:r>
              <a:rPr lang="en-US" sz="2661" spc="55">
                <a:solidFill>
                  <a:srgbClr val="000000"/>
                </a:solidFill>
                <a:latin typeface="DM Sans"/>
                <a:ea typeface="DM Sans"/>
                <a:cs typeface="DM Sans"/>
                <a:sym typeface="DM Sans"/>
              </a:rPr>
              <a:t>PROGRAMA DE ESCUELA SABATICA</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bg>
      <p:bgPr>
        <a:solidFill>
          <a:srgbClr val="F8FAFF"/>
        </a:solidFill>
      </p:bgPr>
    </p:bg>
    <p:spTree>
      <p:nvGrpSpPr>
        <p:cNvPr id="1" name=""/>
        <p:cNvGrpSpPr/>
        <p:nvPr/>
      </p:nvGrpSpPr>
      <p:grpSpPr>
        <a:xfrm>
          <a:off x="0" y="0"/>
          <a:ext cx="0" cy="0"/>
          <a:chOff x="0" y="0"/>
          <a:chExt cx="0" cy="0"/>
        </a:xfrm>
      </p:grpSpPr>
      <p:sp>
        <p:nvSpPr>
          <p:cNvPr name="AutoShape 2" id="2"/>
          <p:cNvSpPr/>
          <p:nvPr/>
        </p:nvSpPr>
        <p:spPr>
          <a:xfrm rot="0">
            <a:off x="-1379812" y="-1006101"/>
            <a:ext cx="2759625" cy="12299202"/>
          </a:xfrm>
          <a:prstGeom prst="rect">
            <a:avLst/>
          </a:prstGeom>
          <a:solidFill>
            <a:srgbClr val="CFDBFF"/>
          </a:solidFill>
        </p:spPr>
      </p:sp>
      <p:grpSp>
        <p:nvGrpSpPr>
          <p:cNvPr name="Group 3" id="3"/>
          <p:cNvGrpSpPr/>
          <p:nvPr/>
        </p:nvGrpSpPr>
        <p:grpSpPr>
          <a:xfrm rot="0">
            <a:off x="2450813" y="4297920"/>
            <a:ext cx="14318678" cy="791414"/>
            <a:chOff x="0" y="0"/>
            <a:chExt cx="9537113" cy="527130"/>
          </a:xfrm>
        </p:grpSpPr>
        <p:sp>
          <p:nvSpPr>
            <p:cNvPr name="Freeform 4" id="4"/>
            <p:cNvSpPr/>
            <p:nvPr/>
          </p:nvSpPr>
          <p:spPr>
            <a:xfrm flipH="false" flipV="false" rot="0">
              <a:off x="0" y="0"/>
              <a:ext cx="9537113" cy="527130"/>
            </a:xfrm>
            <a:custGeom>
              <a:avLst/>
              <a:gdLst/>
              <a:ahLst/>
              <a:cxnLst/>
              <a:rect r="r" b="b" t="t" l="l"/>
              <a:pathLst>
                <a:path h="527130" w="9537113">
                  <a:moveTo>
                    <a:pt x="0" y="0"/>
                  </a:moveTo>
                  <a:lnTo>
                    <a:pt x="9537113" y="0"/>
                  </a:lnTo>
                  <a:lnTo>
                    <a:pt x="9537113" y="527130"/>
                  </a:lnTo>
                  <a:lnTo>
                    <a:pt x="0" y="527130"/>
                  </a:lnTo>
                  <a:close/>
                </a:path>
              </a:pathLst>
            </a:custGeom>
            <a:solidFill>
              <a:srgbClr val="000000">
                <a:alpha val="0"/>
              </a:srgbClr>
            </a:solidFill>
            <a:ln w="66675" cap="sq">
              <a:solidFill>
                <a:srgbClr val="8FA4E1"/>
              </a:solidFill>
              <a:prstDash val="solid"/>
              <a:miter/>
            </a:ln>
          </p:spPr>
        </p:sp>
        <p:sp>
          <p:nvSpPr>
            <p:cNvPr name="TextBox 5" id="5"/>
            <p:cNvSpPr txBox="true"/>
            <p:nvPr/>
          </p:nvSpPr>
          <p:spPr>
            <a:xfrm>
              <a:off x="0" y="-47625"/>
              <a:ext cx="9537113" cy="574755"/>
            </a:xfrm>
            <a:prstGeom prst="rect">
              <a:avLst/>
            </a:prstGeom>
          </p:spPr>
          <p:txBody>
            <a:bodyPr anchor="ctr" rtlCol="false" tIns="48876" lIns="48876" bIns="48876" rIns="48876"/>
            <a:lstStyle/>
            <a:p>
              <a:pPr algn="ctr">
                <a:lnSpc>
                  <a:spcPts val="1588"/>
                </a:lnSpc>
              </a:pPr>
            </a:p>
          </p:txBody>
        </p:sp>
      </p:grpSp>
      <p:grpSp>
        <p:nvGrpSpPr>
          <p:cNvPr name="Group 6" id="6"/>
          <p:cNvGrpSpPr/>
          <p:nvPr/>
        </p:nvGrpSpPr>
        <p:grpSpPr>
          <a:xfrm rot="0">
            <a:off x="2450813" y="2037670"/>
            <a:ext cx="14318678" cy="1282750"/>
            <a:chOff x="0" y="0"/>
            <a:chExt cx="6778587" cy="607265"/>
          </a:xfrm>
        </p:grpSpPr>
        <p:sp>
          <p:nvSpPr>
            <p:cNvPr name="Freeform 7" id="7"/>
            <p:cNvSpPr/>
            <p:nvPr/>
          </p:nvSpPr>
          <p:spPr>
            <a:xfrm flipH="false" flipV="false" rot="0">
              <a:off x="0" y="0"/>
              <a:ext cx="6778587" cy="607265"/>
            </a:xfrm>
            <a:custGeom>
              <a:avLst/>
              <a:gdLst/>
              <a:ahLst/>
              <a:cxnLst/>
              <a:rect r="r" b="b" t="t" l="l"/>
              <a:pathLst>
                <a:path h="607265" w="6778587">
                  <a:moveTo>
                    <a:pt x="0" y="0"/>
                  </a:moveTo>
                  <a:lnTo>
                    <a:pt x="6778587" y="0"/>
                  </a:lnTo>
                  <a:lnTo>
                    <a:pt x="6778587" y="607265"/>
                  </a:lnTo>
                  <a:lnTo>
                    <a:pt x="0" y="607265"/>
                  </a:lnTo>
                  <a:close/>
                </a:path>
              </a:pathLst>
            </a:custGeom>
            <a:solidFill>
              <a:srgbClr val="000000">
                <a:alpha val="0"/>
              </a:srgbClr>
            </a:solidFill>
            <a:ln w="66675" cap="sq">
              <a:solidFill>
                <a:srgbClr val="8FA4E1"/>
              </a:solidFill>
              <a:prstDash val="solid"/>
              <a:miter/>
            </a:ln>
          </p:spPr>
        </p:sp>
        <p:sp>
          <p:nvSpPr>
            <p:cNvPr name="TextBox 8" id="8"/>
            <p:cNvSpPr txBox="true"/>
            <p:nvPr/>
          </p:nvSpPr>
          <p:spPr>
            <a:xfrm>
              <a:off x="0" y="-47625"/>
              <a:ext cx="6778587" cy="654890"/>
            </a:xfrm>
            <a:prstGeom prst="rect">
              <a:avLst/>
            </a:prstGeom>
          </p:spPr>
          <p:txBody>
            <a:bodyPr anchor="ctr" rtlCol="false" tIns="48876" lIns="48876" bIns="48876" rIns="48876"/>
            <a:lstStyle/>
            <a:p>
              <a:pPr algn="ctr">
                <a:lnSpc>
                  <a:spcPts val="1588"/>
                </a:lnSpc>
              </a:pPr>
            </a:p>
          </p:txBody>
        </p:sp>
      </p:grpSp>
      <p:sp>
        <p:nvSpPr>
          <p:cNvPr name="AutoShape 9" id="9"/>
          <p:cNvSpPr/>
          <p:nvPr/>
        </p:nvSpPr>
        <p:spPr>
          <a:xfrm rot="0">
            <a:off x="3080423" y="1774544"/>
            <a:ext cx="13073008" cy="1809001"/>
          </a:xfrm>
          <a:prstGeom prst="rect">
            <a:avLst/>
          </a:prstGeom>
          <a:solidFill>
            <a:srgbClr val="CFDBFF"/>
          </a:solidFill>
        </p:spPr>
      </p:sp>
      <p:sp>
        <p:nvSpPr>
          <p:cNvPr name="Freeform 10" id="10"/>
          <p:cNvSpPr/>
          <p:nvPr/>
        </p:nvSpPr>
        <p:spPr>
          <a:xfrm flipH="false" flipV="false" rot="0">
            <a:off x="3724158" y="5143500"/>
            <a:ext cx="11785538" cy="5802938"/>
          </a:xfrm>
          <a:custGeom>
            <a:avLst/>
            <a:gdLst/>
            <a:ahLst/>
            <a:cxnLst/>
            <a:rect r="r" b="b" t="t" l="l"/>
            <a:pathLst>
              <a:path h="5802938" w="11785538">
                <a:moveTo>
                  <a:pt x="0" y="0"/>
                </a:moveTo>
                <a:lnTo>
                  <a:pt x="11785537" y="0"/>
                </a:lnTo>
                <a:lnTo>
                  <a:pt x="11785537" y="5802938"/>
                </a:lnTo>
                <a:lnTo>
                  <a:pt x="0" y="5802938"/>
                </a:lnTo>
                <a:lnTo>
                  <a:pt x="0" y="0"/>
                </a:lnTo>
                <a:close/>
              </a:path>
            </a:pathLst>
          </a:custGeom>
          <a:blipFill>
            <a:blip r:embed="rId2"/>
            <a:stretch>
              <a:fillRect l="-506" t="0" r="-506" b="-10466"/>
            </a:stretch>
          </a:blipFill>
        </p:spPr>
      </p:sp>
      <p:sp>
        <p:nvSpPr>
          <p:cNvPr name="TextBox 11" id="11"/>
          <p:cNvSpPr txBox="true"/>
          <p:nvPr/>
        </p:nvSpPr>
        <p:spPr>
          <a:xfrm rot="0">
            <a:off x="2949973" y="4382271"/>
            <a:ext cx="13203457" cy="575088"/>
          </a:xfrm>
          <a:prstGeom prst="rect">
            <a:avLst/>
          </a:prstGeom>
        </p:spPr>
        <p:txBody>
          <a:bodyPr anchor="t" rtlCol="false" tIns="0" lIns="0" bIns="0" rIns="0">
            <a:spAutoFit/>
          </a:bodyPr>
          <a:lstStyle/>
          <a:p>
            <a:pPr algn="l">
              <a:lnSpc>
                <a:spcPts val="4639"/>
              </a:lnSpc>
            </a:pPr>
            <a:r>
              <a:rPr lang="en-US" sz="3514" b="true">
                <a:solidFill>
                  <a:srgbClr val="1C1B19"/>
                </a:solidFill>
                <a:latin typeface="DM Sans Bold"/>
                <a:ea typeface="DM Sans Bold"/>
                <a:cs typeface="DM Sans Bold"/>
                <a:sym typeface="DM Sans Bold"/>
              </a:rPr>
              <a:t>Enseñar por la eternidad</a:t>
            </a:r>
          </a:p>
        </p:txBody>
      </p:sp>
      <p:sp>
        <p:nvSpPr>
          <p:cNvPr name="TextBox 12" id="12"/>
          <p:cNvSpPr txBox="true"/>
          <p:nvPr/>
        </p:nvSpPr>
        <p:spPr>
          <a:xfrm rot="0">
            <a:off x="3080423" y="1802943"/>
            <a:ext cx="13073008" cy="1899764"/>
          </a:xfrm>
          <a:prstGeom prst="rect">
            <a:avLst/>
          </a:prstGeom>
        </p:spPr>
        <p:txBody>
          <a:bodyPr anchor="t" rtlCol="false" tIns="0" lIns="0" bIns="0" rIns="0">
            <a:spAutoFit/>
          </a:bodyPr>
          <a:lstStyle/>
          <a:p>
            <a:pPr algn="ctr">
              <a:lnSpc>
                <a:spcPts val="13653"/>
              </a:lnSpc>
            </a:pPr>
            <a:r>
              <a:rPr lang="en-US" sz="10343">
                <a:solidFill>
                  <a:srgbClr val="1C1B19"/>
                </a:solidFill>
                <a:latin typeface="Gill Sans Condensed"/>
                <a:ea typeface="Gill Sans Condensed"/>
                <a:cs typeface="Gill Sans Condensed"/>
                <a:sym typeface="Gill Sans Condensed"/>
              </a:rPr>
              <a:t>INFORME MISIONERO</a:t>
            </a:r>
          </a:p>
        </p:txBody>
      </p:sp>
      <p:sp>
        <p:nvSpPr>
          <p:cNvPr name="AutoShape 13" id="13"/>
          <p:cNvSpPr/>
          <p:nvPr/>
        </p:nvSpPr>
        <p:spPr>
          <a:xfrm rot="0">
            <a:off x="13493282" y="9449922"/>
            <a:ext cx="2773182" cy="264496"/>
          </a:xfrm>
          <a:prstGeom prst="rect">
            <a:avLst/>
          </a:prstGeom>
          <a:solidFill>
            <a:srgbClr val="CFDBFF"/>
          </a:solidFill>
        </p:spPr>
      </p:sp>
      <p:sp>
        <p:nvSpPr>
          <p:cNvPr name="TextBox 14" id="14"/>
          <p:cNvSpPr txBox="true"/>
          <p:nvPr/>
        </p:nvSpPr>
        <p:spPr>
          <a:xfrm rot="0">
            <a:off x="13614604" y="9486920"/>
            <a:ext cx="2574118" cy="190500"/>
          </a:xfrm>
          <a:prstGeom prst="rect">
            <a:avLst/>
          </a:prstGeom>
        </p:spPr>
        <p:txBody>
          <a:bodyPr anchor="t" rtlCol="false" tIns="0" lIns="0" bIns="0" rIns="0">
            <a:spAutoFit/>
          </a:bodyPr>
          <a:lstStyle/>
          <a:p>
            <a:pPr algn="r">
              <a:lnSpc>
                <a:spcPts val="1568"/>
              </a:lnSpc>
            </a:pPr>
            <a:r>
              <a:rPr lang="en-US" b="true" sz="1306" spc="84">
                <a:solidFill>
                  <a:srgbClr val="000000"/>
                </a:solidFill>
                <a:latin typeface="DM Sans Bold"/>
                <a:ea typeface="DM Sans Bold"/>
                <a:cs typeface="DM Sans Bold"/>
                <a:sym typeface="DM Sans Bold"/>
              </a:rPr>
              <a:t>RECUR</a:t>
            </a:r>
            <a:r>
              <a:rPr lang="en-US" b="true" sz="1306" spc="84">
                <a:solidFill>
                  <a:srgbClr val="000000"/>
                </a:solidFill>
                <a:latin typeface="DM Sans Bold"/>
                <a:ea typeface="DM Sans Bold"/>
                <a:cs typeface="DM Sans Bold"/>
                <a:sym typeface="DM Sans Bold"/>
              </a:rPr>
              <a:t>SOS-BIBLICOS.COM</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bg>
      <p:bgPr>
        <a:solidFill>
          <a:srgbClr val="F8FAFF"/>
        </a:solidFill>
      </p:bgPr>
    </p:bg>
    <p:spTree>
      <p:nvGrpSpPr>
        <p:cNvPr id="1" name=""/>
        <p:cNvGrpSpPr/>
        <p:nvPr/>
      </p:nvGrpSpPr>
      <p:grpSpPr>
        <a:xfrm>
          <a:off x="0" y="0"/>
          <a:ext cx="0" cy="0"/>
          <a:chOff x="0" y="0"/>
          <a:chExt cx="0" cy="0"/>
        </a:xfrm>
      </p:grpSpPr>
      <p:grpSp>
        <p:nvGrpSpPr>
          <p:cNvPr name="Group 2" id="2"/>
          <p:cNvGrpSpPr/>
          <p:nvPr/>
        </p:nvGrpSpPr>
        <p:grpSpPr>
          <a:xfrm rot="0">
            <a:off x="10199190" y="307601"/>
            <a:ext cx="6341494" cy="2759559"/>
            <a:chOff x="0" y="0"/>
            <a:chExt cx="2120236" cy="922640"/>
          </a:xfrm>
        </p:grpSpPr>
        <p:sp>
          <p:nvSpPr>
            <p:cNvPr name="Freeform 3" id="3"/>
            <p:cNvSpPr/>
            <p:nvPr/>
          </p:nvSpPr>
          <p:spPr>
            <a:xfrm flipH="false" flipV="false" rot="0">
              <a:off x="0" y="0"/>
              <a:ext cx="2120236" cy="922640"/>
            </a:xfrm>
            <a:custGeom>
              <a:avLst/>
              <a:gdLst/>
              <a:ahLst/>
              <a:cxnLst/>
              <a:rect r="r" b="b" t="t" l="l"/>
              <a:pathLst>
                <a:path h="922640" w="2120236">
                  <a:moveTo>
                    <a:pt x="0" y="0"/>
                  </a:moveTo>
                  <a:lnTo>
                    <a:pt x="2120236" y="0"/>
                  </a:lnTo>
                  <a:lnTo>
                    <a:pt x="2120236" y="922640"/>
                  </a:lnTo>
                  <a:lnTo>
                    <a:pt x="0" y="922640"/>
                  </a:lnTo>
                  <a:close/>
                </a:path>
              </a:pathLst>
            </a:custGeom>
            <a:solidFill>
              <a:srgbClr val="000000">
                <a:alpha val="0"/>
              </a:srgbClr>
            </a:solidFill>
            <a:ln w="66675" cap="sq">
              <a:solidFill>
                <a:srgbClr val="8FA4E1"/>
              </a:solidFill>
              <a:prstDash val="solid"/>
              <a:miter/>
            </a:ln>
          </p:spPr>
        </p:sp>
        <p:sp>
          <p:nvSpPr>
            <p:cNvPr name="TextBox 4" id="4"/>
            <p:cNvSpPr txBox="true"/>
            <p:nvPr/>
          </p:nvSpPr>
          <p:spPr>
            <a:xfrm>
              <a:off x="0" y="-47625"/>
              <a:ext cx="2120236" cy="970265"/>
            </a:xfrm>
            <a:prstGeom prst="rect">
              <a:avLst/>
            </a:prstGeom>
          </p:spPr>
          <p:txBody>
            <a:bodyPr anchor="ctr" rtlCol="false" tIns="48876" lIns="48876" bIns="48876" rIns="48876"/>
            <a:lstStyle/>
            <a:p>
              <a:pPr algn="ctr">
                <a:lnSpc>
                  <a:spcPts val="1588"/>
                </a:lnSpc>
              </a:pPr>
            </a:p>
          </p:txBody>
        </p:sp>
      </p:grpSp>
      <p:sp>
        <p:nvSpPr>
          <p:cNvPr name="AutoShape 5" id="5"/>
          <p:cNvSpPr/>
          <p:nvPr/>
        </p:nvSpPr>
        <p:spPr>
          <a:xfrm rot="0">
            <a:off x="9437383" y="559018"/>
            <a:ext cx="7877865" cy="2219048"/>
          </a:xfrm>
          <a:prstGeom prst="rect">
            <a:avLst/>
          </a:prstGeom>
          <a:solidFill>
            <a:srgbClr val="CFDBFF"/>
          </a:solidFill>
        </p:spPr>
      </p:sp>
      <p:grpSp>
        <p:nvGrpSpPr>
          <p:cNvPr name="Group 6" id="6"/>
          <p:cNvGrpSpPr/>
          <p:nvPr/>
        </p:nvGrpSpPr>
        <p:grpSpPr>
          <a:xfrm rot="0">
            <a:off x="374430" y="446405"/>
            <a:ext cx="8425209" cy="9141513"/>
            <a:chOff x="0" y="0"/>
            <a:chExt cx="1219031" cy="1322672"/>
          </a:xfrm>
        </p:grpSpPr>
        <p:sp>
          <p:nvSpPr>
            <p:cNvPr name="Freeform 7" id="7"/>
            <p:cNvSpPr/>
            <p:nvPr/>
          </p:nvSpPr>
          <p:spPr>
            <a:xfrm flipH="false" flipV="false" rot="0">
              <a:off x="0" y="0"/>
              <a:ext cx="1219031" cy="1322672"/>
            </a:xfrm>
            <a:custGeom>
              <a:avLst/>
              <a:gdLst/>
              <a:ahLst/>
              <a:cxnLst/>
              <a:rect r="r" b="b" t="t" l="l"/>
              <a:pathLst>
                <a:path h="1322672" w="1219031">
                  <a:moveTo>
                    <a:pt x="0" y="0"/>
                  </a:moveTo>
                  <a:lnTo>
                    <a:pt x="1219031" y="0"/>
                  </a:lnTo>
                  <a:lnTo>
                    <a:pt x="1219031" y="1322672"/>
                  </a:lnTo>
                  <a:lnTo>
                    <a:pt x="0" y="1322672"/>
                  </a:lnTo>
                  <a:close/>
                </a:path>
              </a:pathLst>
            </a:custGeom>
            <a:blipFill>
              <a:blip r:embed="rId2"/>
              <a:stretch>
                <a:fillRect l="-4250" t="0" r="-4250" b="0"/>
              </a:stretch>
            </a:blipFill>
            <a:ln w="47625" cap="sq">
              <a:solidFill>
                <a:srgbClr val="8FA4E1"/>
              </a:solidFill>
              <a:prstDash val="solid"/>
              <a:miter/>
            </a:ln>
          </p:spPr>
        </p:sp>
      </p:grpSp>
      <p:sp>
        <p:nvSpPr>
          <p:cNvPr name="TextBox 8" id="8"/>
          <p:cNvSpPr txBox="true"/>
          <p:nvPr/>
        </p:nvSpPr>
        <p:spPr>
          <a:xfrm rot="0">
            <a:off x="9437383" y="675159"/>
            <a:ext cx="7776723" cy="1767656"/>
          </a:xfrm>
          <a:prstGeom prst="rect">
            <a:avLst/>
          </a:prstGeom>
        </p:spPr>
        <p:txBody>
          <a:bodyPr anchor="t" rtlCol="false" tIns="0" lIns="0" bIns="0" rIns="0">
            <a:spAutoFit/>
          </a:bodyPr>
          <a:lstStyle/>
          <a:p>
            <a:pPr algn="ctr">
              <a:lnSpc>
                <a:spcPts val="12720"/>
              </a:lnSpc>
            </a:pPr>
            <a:r>
              <a:rPr lang="en-US" sz="9637">
                <a:solidFill>
                  <a:srgbClr val="1C1B19"/>
                </a:solidFill>
                <a:latin typeface="Gill Sans Condensed"/>
                <a:ea typeface="Gill Sans Condensed"/>
                <a:cs typeface="Gill Sans Condensed"/>
                <a:sym typeface="Gill Sans Condensed"/>
              </a:rPr>
              <a:t>JOÁS</a:t>
            </a:r>
          </a:p>
        </p:txBody>
      </p:sp>
      <p:sp>
        <p:nvSpPr>
          <p:cNvPr name="TextBox 9" id="9"/>
          <p:cNvSpPr txBox="true"/>
          <p:nvPr/>
        </p:nvSpPr>
        <p:spPr>
          <a:xfrm rot="0">
            <a:off x="9437383" y="3445271"/>
            <a:ext cx="8520367" cy="3452140"/>
          </a:xfrm>
          <a:prstGeom prst="rect">
            <a:avLst/>
          </a:prstGeom>
        </p:spPr>
        <p:txBody>
          <a:bodyPr anchor="t" rtlCol="false" tIns="0" lIns="0" bIns="0" rIns="0">
            <a:spAutoFit/>
          </a:bodyPr>
          <a:lstStyle/>
          <a:p>
            <a:pPr algn="l" marL="0" indent="0" lvl="0">
              <a:lnSpc>
                <a:spcPts val="3974"/>
              </a:lnSpc>
            </a:pPr>
            <a:r>
              <a:rPr lang="en-US" sz="2838">
                <a:solidFill>
                  <a:srgbClr val="242424"/>
                </a:solidFill>
                <a:latin typeface="TT Chocolates"/>
                <a:ea typeface="TT Chocolates"/>
                <a:cs typeface="TT Chocolates"/>
                <a:sym typeface="TT Chocolates"/>
              </a:rPr>
              <a:t>Él era el rey Joás, de Israel. Su historia está en la Biblia como ejemplo de lo que no se debe hacer si se quieren lograr grandes cosas. El profeta Eliseo le mandó a que lanzara saetas como señal de victoria sobre Siria. Él creyó que con tres saetas era suficiente, y ese fue su error. El profeta le dijo que si hubiera lanzado más, la victoria hubiese sido definitiva.</a:t>
            </a:r>
          </a:p>
        </p:txBody>
      </p:sp>
      <p:sp>
        <p:nvSpPr>
          <p:cNvPr name="AutoShape 10" id="10"/>
          <p:cNvSpPr/>
          <p:nvPr/>
        </p:nvSpPr>
        <p:spPr>
          <a:xfrm rot="0">
            <a:off x="9437383" y="7211606"/>
            <a:ext cx="8466546" cy="2376311"/>
          </a:xfrm>
          <a:prstGeom prst="rect">
            <a:avLst/>
          </a:prstGeom>
          <a:solidFill>
            <a:srgbClr val="CFDBFF"/>
          </a:solidFill>
        </p:spPr>
      </p:sp>
      <p:sp>
        <p:nvSpPr>
          <p:cNvPr name="TextBox 11" id="11"/>
          <p:cNvSpPr txBox="true"/>
          <p:nvPr/>
        </p:nvSpPr>
        <p:spPr>
          <a:xfrm rot="0">
            <a:off x="9602508" y="7474940"/>
            <a:ext cx="8190118" cy="1783360"/>
          </a:xfrm>
          <a:prstGeom prst="rect">
            <a:avLst/>
          </a:prstGeom>
        </p:spPr>
        <p:txBody>
          <a:bodyPr anchor="t" rtlCol="false" tIns="0" lIns="0" bIns="0" rIns="0">
            <a:spAutoFit/>
          </a:bodyPr>
          <a:lstStyle/>
          <a:p>
            <a:pPr algn="l" marL="0" indent="0" lvl="0">
              <a:lnSpc>
                <a:spcPts val="3554"/>
              </a:lnSpc>
            </a:pPr>
            <a:r>
              <a:rPr lang="en-US" b="true" sz="2538">
                <a:solidFill>
                  <a:srgbClr val="242424"/>
                </a:solidFill>
                <a:latin typeface="TT Chocolates Bold"/>
                <a:ea typeface="TT Chocolates Bold"/>
                <a:cs typeface="TT Chocolates Bold"/>
                <a:sym typeface="TT Chocolates Bold"/>
              </a:rPr>
              <a:t>Nuestra falta de perseverancia puede limitar lo que Dios quería obrar. Perseverar en la acción espiritual -como </a:t>
            </a:r>
            <a:r>
              <a:rPr lang="en-US" b="true" sz="2538">
                <a:solidFill>
                  <a:srgbClr val="242424"/>
                </a:solidFill>
                <a:latin typeface="TT Chocolates Bold"/>
                <a:ea typeface="TT Chocolates Bold"/>
                <a:cs typeface="TT Chocolates Bold"/>
                <a:sym typeface="TT Chocolates Bold"/>
              </a:rPr>
              <a:t>el estudio bíblico, el servicio o el testimonio- puede marcar la diferencia entre una victoria parcial y una completa.</a:t>
            </a:r>
          </a:p>
        </p:txBody>
      </p:sp>
      <p:sp>
        <p:nvSpPr>
          <p:cNvPr name="AutoShape 12" id="12"/>
          <p:cNvSpPr/>
          <p:nvPr/>
        </p:nvSpPr>
        <p:spPr>
          <a:xfrm rot="0">
            <a:off x="13493282" y="9449922"/>
            <a:ext cx="2773182" cy="264496"/>
          </a:xfrm>
          <a:prstGeom prst="rect">
            <a:avLst/>
          </a:prstGeom>
          <a:solidFill>
            <a:srgbClr val="CFDBFF"/>
          </a:solidFill>
        </p:spPr>
      </p:sp>
      <p:sp>
        <p:nvSpPr>
          <p:cNvPr name="TextBox 13" id="13"/>
          <p:cNvSpPr txBox="true"/>
          <p:nvPr/>
        </p:nvSpPr>
        <p:spPr>
          <a:xfrm rot="0">
            <a:off x="13614604" y="9486920"/>
            <a:ext cx="2574118" cy="190500"/>
          </a:xfrm>
          <a:prstGeom prst="rect">
            <a:avLst/>
          </a:prstGeom>
        </p:spPr>
        <p:txBody>
          <a:bodyPr anchor="t" rtlCol="false" tIns="0" lIns="0" bIns="0" rIns="0">
            <a:spAutoFit/>
          </a:bodyPr>
          <a:lstStyle/>
          <a:p>
            <a:pPr algn="r">
              <a:lnSpc>
                <a:spcPts val="1568"/>
              </a:lnSpc>
            </a:pPr>
            <a:r>
              <a:rPr lang="en-US" b="true" sz="1306" spc="84">
                <a:solidFill>
                  <a:srgbClr val="000000"/>
                </a:solidFill>
                <a:latin typeface="DM Sans Bold"/>
                <a:ea typeface="DM Sans Bold"/>
                <a:cs typeface="DM Sans Bold"/>
                <a:sym typeface="DM Sans Bold"/>
              </a:rPr>
              <a:t>RECUR</a:t>
            </a:r>
            <a:r>
              <a:rPr lang="en-US" b="true" sz="1306" spc="84">
                <a:solidFill>
                  <a:srgbClr val="000000"/>
                </a:solidFill>
                <a:latin typeface="DM Sans Bold"/>
                <a:ea typeface="DM Sans Bold"/>
                <a:cs typeface="DM Sans Bold"/>
                <a:sym typeface="DM Sans Bold"/>
              </a:rPr>
              <a:t>SOS-BIBLICOS.COM</a:t>
            </a: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bg>
      <p:bgPr>
        <a:solidFill>
          <a:srgbClr val="F8FAFF"/>
        </a:solidFill>
      </p:bgPr>
    </p:bg>
    <p:spTree>
      <p:nvGrpSpPr>
        <p:cNvPr id="1" name=""/>
        <p:cNvGrpSpPr/>
        <p:nvPr/>
      </p:nvGrpSpPr>
      <p:grpSpPr>
        <a:xfrm>
          <a:off x="0" y="0"/>
          <a:ext cx="0" cy="0"/>
          <a:chOff x="0" y="0"/>
          <a:chExt cx="0" cy="0"/>
        </a:xfrm>
      </p:grpSpPr>
      <p:grpSp>
        <p:nvGrpSpPr>
          <p:cNvPr name="Group 2" id="2"/>
          <p:cNvGrpSpPr/>
          <p:nvPr/>
        </p:nvGrpSpPr>
        <p:grpSpPr>
          <a:xfrm rot="0">
            <a:off x="1794544" y="620169"/>
            <a:ext cx="14619414" cy="8985697"/>
            <a:chOff x="0" y="0"/>
            <a:chExt cx="4284994" cy="2633735"/>
          </a:xfrm>
        </p:grpSpPr>
        <p:sp>
          <p:nvSpPr>
            <p:cNvPr name="Freeform 3" id="3"/>
            <p:cNvSpPr/>
            <p:nvPr/>
          </p:nvSpPr>
          <p:spPr>
            <a:xfrm flipH="false" flipV="false" rot="0">
              <a:off x="0" y="0"/>
              <a:ext cx="4284994" cy="2633735"/>
            </a:xfrm>
            <a:custGeom>
              <a:avLst/>
              <a:gdLst/>
              <a:ahLst/>
              <a:cxnLst/>
              <a:rect r="r" b="b" t="t" l="l"/>
              <a:pathLst>
                <a:path h="2633735" w="4284994">
                  <a:moveTo>
                    <a:pt x="0" y="0"/>
                  </a:moveTo>
                  <a:lnTo>
                    <a:pt x="4284994" y="0"/>
                  </a:lnTo>
                  <a:lnTo>
                    <a:pt x="4284994" y="2633735"/>
                  </a:lnTo>
                  <a:lnTo>
                    <a:pt x="0" y="2633735"/>
                  </a:lnTo>
                  <a:close/>
                </a:path>
              </a:pathLst>
            </a:custGeom>
            <a:solidFill>
              <a:srgbClr val="000000">
                <a:alpha val="0"/>
              </a:srgbClr>
            </a:solidFill>
            <a:ln w="66675" cap="sq">
              <a:solidFill>
                <a:srgbClr val="8FA4E1"/>
              </a:solidFill>
              <a:prstDash val="solid"/>
              <a:miter/>
            </a:ln>
          </p:spPr>
        </p:sp>
        <p:sp>
          <p:nvSpPr>
            <p:cNvPr name="TextBox 4" id="4"/>
            <p:cNvSpPr txBox="true"/>
            <p:nvPr/>
          </p:nvSpPr>
          <p:spPr>
            <a:xfrm>
              <a:off x="0" y="-38100"/>
              <a:ext cx="4284994" cy="2671835"/>
            </a:xfrm>
            <a:prstGeom prst="rect">
              <a:avLst/>
            </a:prstGeom>
          </p:spPr>
          <p:txBody>
            <a:bodyPr anchor="ctr" rtlCol="false" tIns="48876" lIns="48876" bIns="48876" rIns="48876"/>
            <a:lstStyle/>
            <a:p>
              <a:pPr algn="ctr">
                <a:lnSpc>
                  <a:spcPts val="1588"/>
                </a:lnSpc>
              </a:pPr>
            </a:p>
          </p:txBody>
        </p:sp>
      </p:grpSp>
      <p:sp>
        <p:nvSpPr>
          <p:cNvPr name="AutoShape 5" id="5"/>
          <p:cNvSpPr/>
          <p:nvPr/>
        </p:nvSpPr>
        <p:spPr>
          <a:xfrm rot="0">
            <a:off x="1171677" y="1441422"/>
            <a:ext cx="16230600" cy="3964452"/>
          </a:xfrm>
          <a:prstGeom prst="rect">
            <a:avLst/>
          </a:prstGeom>
          <a:solidFill>
            <a:srgbClr val="CFDBFF"/>
          </a:solidFill>
        </p:spPr>
      </p:sp>
      <p:sp>
        <p:nvSpPr>
          <p:cNvPr name="Freeform 6" id="6"/>
          <p:cNvSpPr/>
          <p:nvPr/>
        </p:nvSpPr>
        <p:spPr>
          <a:xfrm flipH="false" flipV="false" rot="0">
            <a:off x="13507690" y="5143500"/>
            <a:ext cx="2934188" cy="4587114"/>
          </a:xfrm>
          <a:custGeom>
            <a:avLst/>
            <a:gdLst/>
            <a:ahLst/>
            <a:cxnLst/>
            <a:rect r="r" b="b" t="t" l="l"/>
            <a:pathLst>
              <a:path h="4587114" w="2934188">
                <a:moveTo>
                  <a:pt x="0" y="0"/>
                </a:moveTo>
                <a:lnTo>
                  <a:pt x="2934188" y="0"/>
                </a:lnTo>
                <a:lnTo>
                  <a:pt x="2934188" y="4587114"/>
                </a:lnTo>
                <a:lnTo>
                  <a:pt x="0" y="4587114"/>
                </a:lnTo>
                <a:lnTo>
                  <a:pt x="0" y="0"/>
                </a:lnTo>
                <a:close/>
              </a:path>
            </a:pathLst>
          </a:custGeom>
          <a:blipFill>
            <a:blip r:embed="rId2"/>
            <a:stretch>
              <a:fillRect l="0" t="0" r="0" b="0"/>
            </a:stretch>
          </a:blipFill>
        </p:spPr>
      </p:sp>
      <p:sp>
        <p:nvSpPr>
          <p:cNvPr name="TextBox 7" id="7"/>
          <p:cNvSpPr txBox="true"/>
          <p:nvPr/>
        </p:nvSpPr>
        <p:spPr>
          <a:xfrm rot="0">
            <a:off x="2132075" y="1417206"/>
            <a:ext cx="14309803" cy="3695812"/>
          </a:xfrm>
          <a:prstGeom prst="rect">
            <a:avLst/>
          </a:prstGeom>
        </p:spPr>
        <p:txBody>
          <a:bodyPr anchor="t" rtlCol="false" tIns="0" lIns="0" bIns="0" rIns="0">
            <a:spAutoFit/>
          </a:bodyPr>
          <a:lstStyle/>
          <a:p>
            <a:pPr algn="ctr">
              <a:lnSpc>
                <a:spcPts val="26681"/>
              </a:lnSpc>
            </a:pPr>
            <a:r>
              <a:rPr lang="en-US" sz="20212">
                <a:solidFill>
                  <a:srgbClr val="000000"/>
                </a:solidFill>
                <a:latin typeface="Gill Sans Condensed"/>
                <a:ea typeface="Gill Sans Condensed"/>
                <a:cs typeface="Gill Sans Condensed"/>
                <a:sym typeface="Gill Sans Condensed"/>
              </a:rPr>
              <a:t>NUEVO HORIZONTE</a:t>
            </a:r>
          </a:p>
        </p:txBody>
      </p:sp>
      <p:sp>
        <p:nvSpPr>
          <p:cNvPr name="TextBox 8" id="8"/>
          <p:cNvSpPr txBox="true"/>
          <p:nvPr/>
        </p:nvSpPr>
        <p:spPr>
          <a:xfrm rot="0">
            <a:off x="5191918" y="5310624"/>
            <a:ext cx="8190118" cy="813081"/>
          </a:xfrm>
          <a:prstGeom prst="rect">
            <a:avLst/>
          </a:prstGeom>
        </p:spPr>
        <p:txBody>
          <a:bodyPr anchor="t" rtlCol="false" tIns="0" lIns="0" bIns="0" rIns="0">
            <a:spAutoFit/>
          </a:bodyPr>
          <a:lstStyle/>
          <a:p>
            <a:pPr algn="l" marL="0" indent="0" lvl="0">
              <a:lnSpc>
                <a:spcPts val="6634"/>
              </a:lnSpc>
            </a:pPr>
            <a:r>
              <a:rPr lang="en-US" b="true" sz="4738">
                <a:solidFill>
                  <a:srgbClr val="242424"/>
                </a:solidFill>
                <a:latin typeface="TT Chocolates Bold"/>
                <a:ea typeface="TT Chocolates Bold"/>
                <a:cs typeface="TT Chocolates Bold"/>
                <a:sym typeface="TT Chocolates Bold"/>
              </a:rPr>
              <a:t>“Importancia del evangelismo“</a:t>
            </a:r>
          </a:p>
        </p:txBody>
      </p:sp>
      <p:sp>
        <p:nvSpPr>
          <p:cNvPr name="AutoShape 9" id="9"/>
          <p:cNvSpPr/>
          <p:nvPr/>
        </p:nvSpPr>
        <p:spPr>
          <a:xfrm rot="0">
            <a:off x="13493282" y="9449922"/>
            <a:ext cx="2773182" cy="264496"/>
          </a:xfrm>
          <a:prstGeom prst="rect">
            <a:avLst/>
          </a:prstGeom>
          <a:solidFill>
            <a:srgbClr val="CFDBFF"/>
          </a:solidFill>
        </p:spPr>
      </p:sp>
      <p:sp>
        <p:nvSpPr>
          <p:cNvPr name="TextBox 10" id="10"/>
          <p:cNvSpPr txBox="true"/>
          <p:nvPr/>
        </p:nvSpPr>
        <p:spPr>
          <a:xfrm rot="0">
            <a:off x="13614604" y="9486920"/>
            <a:ext cx="2574118" cy="190500"/>
          </a:xfrm>
          <a:prstGeom prst="rect">
            <a:avLst/>
          </a:prstGeom>
        </p:spPr>
        <p:txBody>
          <a:bodyPr anchor="t" rtlCol="false" tIns="0" lIns="0" bIns="0" rIns="0">
            <a:spAutoFit/>
          </a:bodyPr>
          <a:lstStyle/>
          <a:p>
            <a:pPr algn="r">
              <a:lnSpc>
                <a:spcPts val="1568"/>
              </a:lnSpc>
            </a:pPr>
            <a:r>
              <a:rPr lang="en-US" b="true" sz="1306" spc="84">
                <a:solidFill>
                  <a:srgbClr val="000000"/>
                </a:solidFill>
                <a:latin typeface="DM Sans Bold"/>
                <a:ea typeface="DM Sans Bold"/>
                <a:cs typeface="DM Sans Bold"/>
                <a:sym typeface="DM Sans Bold"/>
              </a:rPr>
              <a:t>RECUR</a:t>
            </a:r>
            <a:r>
              <a:rPr lang="en-US" b="true" sz="1306" spc="84">
                <a:solidFill>
                  <a:srgbClr val="000000"/>
                </a:solidFill>
                <a:latin typeface="DM Sans Bold"/>
                <a:ea typeface="DM Sans Bold"/>
                <a:cs typeface="DM Sans Bold"/>
                <a:sym typeface="DM Sans Bold"/>
              </a:rPr>
              <a:t>SOS-BIBLICOS.COM</a:t>
            </a: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bg>
      <p:bgPr>
        <a:solidFill>
          <a:srgbClr val="F8FAFF"/>
        </a:solidFill>
      </p:bgPr>
    </p:bg>
    <p:spTree>
      <p:nvGrpSpPr>
        <p:cNvPr id="1" name=""/>
        <p:cNvGrpSpPr/>
        <p:nvPr/>
      </p:nvGrpSpPr>
      <p:grpSpPr>
        <a:xfrm>
          <a:off x="0" y="0"/>
          <a:ext cx="0" cy="0"/>
          <a:chOff x="0" y="0"/>
          <a:chExt cx="0" cy="0"/>
        </a:xfrm>
      </p:grpSpPr>
      <p:grpSp>
        <p:nvGrpSpPr>
          <p:cNvPr name="Group 2" id="2"/>
          <p:cNvGrpSpPr/>
          <p:nvPr/>
        </p:nvGrpSpPr>
        <p:grpSpPr>
          <a:xfrm rot="0">
            <a:off x="1267064" y="2726721"/>
            <a:ext cx="7093205" cy="1777351"/>
            <a:chOff x="0" y="0"/>
            <a:chExt cx="3357985" cy="841413"/>
          </a:xfrm>
        </p:grpSpPr>
        <p:sp>
          <p:nvSpPr>
            <p:cNvPr name="Freeform 3" id="3"/>
            <p:cNvSpPr/>
            <p:nvPr/>
          </p:nvSpPr>
          <p:spPr>
            <a:xfrm flipH="false" flipV="false" rot="0">
              <a:off x="0" y="0"/>
              <a:ext cx="3357985" cy="841413"/>
            </a:xfrm>
            <a:custGeom>
              <a:avLst/>
              <a:gdLst/>
              <a:ahLst/>
              <a:cxnLst/>
              <a:rect r="r" b="b" t="t" l="l"/>
              <a:pathLst>
                <a:path h="841413" w="3357985">
                  <a:moveTo>
                    <a:pt x="0" y="0"/>
                  </a:moveTo>
                  <a:lnTo>
                    <a:pt x="3357985" y="0"/>
                  </a:lnTo>
                  <a:lnTo>
                    <a:pt x="3357985" y="841413"/>
                  </a:lnTo>
                  <a:lnTo>
                    <a:pt x="0" y="841413"/>
                  </a:lnTo>
                  <a:close/>
                </a:path>
              </a:pathLst>
            </a:custGeom>
            <a:solidFill>
              <a:srgbClr val="000000">
                <a:alpha val="0"/>
              </a:srgbClr>
            </a:solidFill>
            <a:ln w="66675" cap="sq">
              <a:solidFill>
                <a:srgbClr val="8FA4E1"/>
              </a:solidFill>
              <a:prstDash val="solid"/>
              <a:miter/>
            </a:ln>
          </p:spPr>
        </p:sp>
        <p:sp>
          <p:nvSpPr>
            <p:cNvPr name="TextBox 4" id="4"/>
            <p:cNvSpPr txBox="true"/>
            <p:nvPr/>
          </p:nvSpPr>
          <p:spPr>
            <a:xfrm>
              <a:off x="0" y="-47625"/>
              <a:ext cx="3357985" cy="889038"/>
            </a:xfrm>
            <a:prstGeom prst="rect">
              <a:avLst/>
            </a:prstGeom>
          </p:spPr>
          <p:txBody>
            <a:bodyPr anchor="ctr" rtlCol="false" tIns="48876" lIns="48876" bIns="48876" rIns="48876"/>
            <a:lstStyle/>
            <a:p>
              <a:pPr algn="ctr">
                <a:lnSpc>
                  <a:spcPts val="1588"/>
                </a:lnSpc>
              </a:pPr>
            </a:p>
          </p:txBody>
        </p:sp>
      </p:grpSp>
      <p:sp>
        <p:nvSpPr>
          <p:cNvPr name="AutoShape 5" id="5"/>
          <p:cNvSpPr/>
          <p:nvPr/>
        </p:nvSpPr>
        <p:spPr>
          <a:xfrm rot="0">
            <a:off x="1806873" y="2389717"/>
            <a:ext cx="5826031" cy="2451359"/>
          </a:xfrm>
          <a:prstGeom prst="rect">
            <a:avLst/>
          </a:prstGeom>
          <a:solidFill>
            <a:srgbClr val="CFDBFF"/>
          </a:solidFill>
        </p:spPr>
      </p:sp>
      <p:sp>
        <p:nvSpPr>
          <p:cNvPr name="AutoShape 6" id="6"/>
          <p:cNvSpPr/>
          <p:nvPr/>
        </p:nvSpPr>
        <p:spPr>
          <a:xfrm rot="0">
            <a:off x="-584245" y="9404013"/>
            <a:ext cx="20408092" cy="2127629"/>
          </a:xfrm>
          <a:prstGeom prst="rect">
            <a:avLst/>
          </a:prstGeom>
          <a:solidFill>
            <a:srgbClr val="CFDBFF"/>
          </a:solidFill>
        </p:spPr>
      </p:sp>
      <p:sp>
        <p:nvSpPr>
          <p:cNvPr name="AutoShape 7" id="7"/>
          <p:cNvSpPr/>
          <p:nvPr/>
        </p:nvSpPr>
        <p:spPr>
          <a:xfrm rot="0">
            <a:off x="-921655" y="-1098929"/>
            <a:ext cx="20408092" cy="2127629"/>
          </a:xfrm>
          <a:prstGeom prst="rect">
            <a:avLst/>
          </a:prstGeom>
          <a:solidFill>
            <a:srgbClr val="CFDBFF"/>
          </a:solidFill>
        </p:spPr>
      </p:sp>
      <p:sp>
        <p:nvSpPr>
          <p:cNvPr name="Freeform 8" id="8"/>
          <p:cNvSpPr/>
          <p:nvPr/>
        </p:nvSpPr>
        <p:spPr>
          <a:xfrm flipH="false" flipV="false" rot="0">
            <a:off x="9941655" y="1607966"/>
            <a:ext cx="7917414" cy="7233600"/>
          </a:xfrm>
          <a:custGeom>
            <a:avLst/>
            <a:gdLst/>
            <a:ahLst/>
            <a:cxnLst/>
            <a:rect r="r" b="b" t="t" l="l"/>
            <a:pathLst>
              <a:path h="7233600" w="7917414">
                <a:moveTo>
                  <a:pt x="0" y="0"/>
                </a:moveTo>
                <a:lnTo>
                  <a:pt x="7917415" y="0"/>
                </a:lnTo>
                <a:lnTo>
                  <a:pt x="7917415" y="7233600"/>
                </a:lnTo>
                <a:lnTo>
                  <a:pt x="0" y="7233600"/>
                </a:lnTo>
                <a:lnTo>
                  <a:pt x="0" y="0"/>
                </a:lnTo>
                <a:close/>
              </a:path>
            </a:pathLst>
          </a:custGeom>
          <a:blipFill>
            <a:blip r:embed="rId2"/>
            <a:stretch>
              <a:fillRect l="-58088" t="0" r="0" b="-13769"/>
            </a:stretch>
          </a:blipFill>
        </p:spPr>
      </p:sp>
      <p:sp>
        <p:nvSpPr>
          <p:cNvPr name="TextBox 9" id="9"/>
          <p:cNvSpPr txBox="true"/>
          <p:nvPr/>
        </p:nvSpPr>
        <p:spPr>
          <a:xfrm rot="0">
            <a:off x="1267064" y="5140157"/>
            <a:ext cx="7093205" cy="3701409"/>
          </a:xfrm>
          <a:prstGeom prst="rect">
            <a:avLst/>
          </a:prstGeom>
        </p:spPr>
        <p:txBody>
          <a:bodyPr anchor="t" rtlCol="false" tIns="0" lIns="0" bIns="0" rIns="0">
            <a:spAutoFit/>
          </a:bodyPr>
          <a:lstStyle/>
          <a:p>
            <a:pPr algn="l" marL="0" indent="0" lvl="0">
              <a:lnSpc>
                <a:spcPts val="4935"/>
              </a:lnSpc>
            </a:pPr>
            <a:r>
              <a:rPr lang="en-US" sz="3525">
                <a:solidFill>
                  <a:srgbClr val="242424"/>
                </a:solidFill>
                <a:latin typeface="TT Chocolates"/>
                <a:ea typeface="TT Chocolates"/>
                <a:cs typeface="TT Chocolates"/>
                <a:sym typeface="TT Chocolates"/>
              </a:rPr>
              <a:t>¡Qué grandes lecciones de perseverancia nos enseña la Biblia! En estos momentos veremos cuántos están perseverando en el estudio de la Biblia cada semana según nuestro informe secretarial.</a:t>
            </a:r>
          </a:p>
        </p:txBody>
      </p:sp>
      <p:sp>
        <p:nvSpPr>
          <p:cNvPr name="TextBox 10" id="10"/>
          <p:cNvSpPr txBox="true"/>
          <p:nvPr/>
        </p:nvSpPr>
        <p:spPr>
          <a:xfrm rot="0">
            <a:off x="1806873" y="2753741"/>
            <a:ext cx="5826031" cy="2181130"/>
          </a:xfrm>
          <a:prstGeom prst="rect">
            <a:avLst/>
          </a:prstGeom>
        </p:spPr>
        <p:txBody>
          <a:bodyPr anchor="t" rtlCol="false" tIns="0" lIns="0" bIns="0" rIns="0">
            <a:spAutoFit/>
          </a:bodyPr>
          <a:lstStyle/>
          <a:p>
            <a:pPr algn="ctr">
              <a:lnSpc>
                <a:spcPts val="7871"/>
              </a:lnSpc>
            </a:pPr>
            <a:r>
              <a:rPr lang="en-US" sz="7871" spc="173">
                <a:solidFill>
                  <a:srgbClr val="1C1B19"/>
                </a:solidFill>
                <a:latin typeface="Gill Sans Condensed"/>
                <a:ea typeface="Gill Sans Condensed"/>
                <a:cs typeface="Gill Sans Condensed"/>
                <a:sym typeface="Gill Sans Condensed"/>
              </a:rPr>
              <a:t>INFORME SECRETARIAL</a:t>
            </a:r>
          </a:p>
        </p:txBody>
      </p:sp>
      <p:sp>
        <p:nvSpPr>
          <p:cNvPr name="AutoShape 11" id="11"/>
          <p:cNvSpPr/>
          <p:nvPr/>
        </p:nvSpPr>
        <p:spPr>
          <a:xfrm rot="0">
            <a:off x="13493282" y="9449922"/>
            <a:ext cx="2773182" cy="264496"/>
          </a:xfrm>
          <a:prstGeom prst="rect">
            <a:avLst/>
          </a:prstGeom>
          <a:solidFill>
            <a:srgbClr val="CFDBFF"/>
          </a:solidFill>
        </p:spPr>
      </p:sp>
      <p:sp>
        <p:nvSpPr>
          <p:cNvPr name="TextBox 12" id="12"/>
          <p:cNvSpPr txBox="true"/>
          <p:nvPr/>
        </p:nvSpPr>
        <p:spPr>
          <a:xfrm rot="0">
            <a:off x="13614604" y="9486920"/>
            <a:ext cx="2574118" cy="190500"/>
          </a:xfrm>
          <a:prstGeom prst="rect">
            <a:avLst/>
          </a:prstGeom>
        </p:spPr>
        <p:txBody>
          <a:bodyPr anchor="t" rtlCol="false" tIns="0" lIns="0" bIns="0" rIns="0">
            <a:spAutoFit/>
          </a:bodyPr>
          <a:lstStyle/>
          <a:p>
            <a:pPr algn="r">
              <a:lnSpc>
                <a:spcPts val="1568"/>
              </a:lnSpc>
            </a:pPr>
            <a:r>
              <a:rPr lang="en-US" b="true" sz="1306" spc="84">
                <a:solidFill>
                  <a:srgbClr val="000000"/>
                </a:solidFill>
                <a:latin typeface="DM Sans Bold"/>
                <a:ea typeface="DM Sans Bold"/>
                <a:cs typeface="DM Sans Bold"/>
                <a:sym typeface="DM Sans Bold"/>
              </a:rPr>
              <a:t>RECUR</a:t>
            </a:r>
            <a:r>
              <a:rPr lang="en-US" b="true" sz="1306" spc="84">
                <a:solidFill>
                  <a:srgbClr val="000000"/>
                </a:solidFill>
                <a:latin typeface="DM Sans Bold"/>
                <a:ea typeface="DM Sans Bold"/>
                <a:cs typeface="DM Sans Bold"/>
                <a:sym typeface="DM Sans Bold"/>
              </a:rPr>
              <a:t>SOS-BIBLICOS.COM</a:t>
            </a: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bg>
      <p:bgPr>
        <a:solidFill>
          <a:srgbClr val="F8FAFF"/>
        </a:solidFill>
      </p:bgPr>
    </p:bg>
    <p:spTree>
      <p:nvGrpSpPr>
        <p:cNvPr id="1" name=""/>
        <p:cNvGrpSpPr/>
        <p:nvPr/>
      </p:nvGrpSpPr>
      <p:grpSpPr>
        <a:xfrm>
          <a:off x="0" y="0"/>
          <a:ext cx="0" cy="0"/>
          <a:chOff x="0" y="0"/>
          <a:chExt cx="0" cy="0"/>
        </a:xfrm>
      </p:grpSpPr>
      <p:grpSp>
        <p:nvGrpSpPr>
          <p:cNvPr name="Group 2" id="2"/>
          <p:cNvGrpSpPr/>
          <p:nvPr/>
        </p:nvGrpSpPr>
        <p:grpSpPr>
          <a:xfrm rot="0">
            <a:off x="5515270" y="1028700"/>
            <a:ext cx="6760077" cy="3222072"/>
            <a:chOff x="0" y="0"/>
            <a:chExt cx="2173615" cy="1036016"/>
          </a:xfrm>
        </p:grpSpPr>
        <p:sp>
          <p:nvSpPr>
            <p:cNvPr name="Freeform 3" id="3"/>
            <p:cNvSpPr/>
            <p:nvPr/>
          </p:nvSpPr>
          <p:spPr>
            <a:xfrm flipH="false" flipV="false" rot="0">
              <a:off x="0" y="0"/>
              <a:ext cx="2173615" cy="1036016"/>
            </a:xfrm>
            <a:custGeom>
              <a:avLst/>
              <a:gdLst/>
              <a:ahLst/>
              <a:cxnLst/>
              <a:rect r="r" b="b" t="t" l="l"/>
              <a:pathLst>
                <a:path h="1036016" w="2173615">
                  <a:moveTo>
                    <a:pt x="0" y="0"/>
                  </a:moveTo>
                  <a:lnTo>
                    <a:pt x="2173615" y="0"/>
                  </a:lnTo>
                  <a:lnTo>
                    <a:pt x="2173615" y="1036016"/>
                  </a:lnTo>
                  <a:lnTo>
                    <a:pt x="0" y="1036016"/>
                  </a:lnTo>
                  <a:close/>
                </a:path>
              </a:pathLst>
            </a:custGeom>
            <a:solidFill>
              <a:srgbClr val="000000">
                <a:alpha val="0"/>
              </a:srgbClr>
            </a:solidFill>
            <a:ln w="66675" cap="sq">
              <a:solidFill>
                <a:srgbClr val="8FA4E1"/>
              </a:solidFill>
              <a:prstDash val="solid"/>
              <a:miter/>
            </a:ln>
          </p:spPr>
        </p:sp>
        <p:sp>
          <p:nvSpPr>
            <p:cNvPr name="TextBox 4" id="4"/>
            <p:cNvSpPr txBox="true"/>
            <p:nvPr/>
          </p:nvSpPr>
          <p:spPr>
            <a:xfrm>
              <a:off x="0" y="-47625"/>
              <a:ext cx="2173615" cy="1083641"/>
            </a:xfrm>
            <a:prstGeom prst="rect">
              <a:avLst/>
            </a:prstGeom>
          </p:spPr>
          <p:txBody>
            <a:bodyPr anchor="ctr" rtlCol="false" tIns="48876" lIns="48876" bIns="48876" rIns="48876"/>
            <a:lstStyle/>
            <a:p>
              <a:pPr algn="ctr">
                <a:lnSpc>
                  <a:spcPts val="1588"/>
                </a:lnSpc>
              </a:pPr>
            </a:p>
          </p:txBody>
        </p:sp>
      </p:grpSp>
      <p:sp>
        <p:nvSpPr>
          <p:cNvPr name="AutoShape 5" id="5"/>
          <p:cNvSpPr/>
          <p:nvPr/>
        </p:nvSpPr>
        <p:spPr>
          <a:xfrm rot="0">
            <a:off x="4917932" y="1486022"/>
            <a:ext cx="8162828" cy="2307429"/>
          </a:xfrm>
          <a:prstGeom prst="rect">
            <a:avLst/>
          </a:prstGeom>
          <a:solidFill>
            <a:srgbClr val="CFDBFF"/>
          </a:solidFill>
        </p:spPr>
      </p:sp>
      <p:sp>
        <p:nvSpPr>
          <p:cNvPr name="Freeform 6" id="6"/>
          <p:cNvSpPr/>
          <p:nvPr/>
        </p:nvSpPr>
        <p:spPr>
          <a:xfrm flipH="false" flipV="false" rot="0">
            <a:off x="3142867" y="4642924"/>
            <a:ext cx="12663394" cy="6012403"/>
          </a:xfrm>
          <a:custGeom>
            <a:avLst/>
            <a:gdLst/>
            <a:ahLst/>
            <a:cxnLst/>
            <a:rect r="r" b="b" t="t" l="l"/>
            <a:pathLst>
              <a:path h="6012403" w="12663394">
                <a:moveTo>
                  <a:pt x="0" y="0"/>
                </a:moveTo>
                <a:lnTo>
                  <a:pt x="12663394" y="0"/>
                </a:lnTo>
                <a:lnTo>
                  <a:pt x="12663394" y="6012403"/>
                </a:lnTo>
                <a:lnTo>
                  <a:pt x="0" y="6012403"/>
                </a:lnTo>
                <a:lnTo>
                  <a:pt x="0" y="0"/>
                </a:lnTo>
                <a:close/>
              </a:path>
            </a:pathLst>
          </a:custGeom>
          <a:blipFill>
            <a:blip r:embed="rId2"/>
            <a:stretch>
              <a:fillRect l="0" t="-4057" r="0" b="-4057"/>
            </a:stretch>
          </a:blipFill>
        </p:spPr>
      </p:sp>
      <p:sp>
        <p:nvSpPr>
          <p:cNvPr name="TextBox 7" id="7"/>
          <p:cNvSpPr txBox="true"/>
          <p:nvPr/>
        </p:nvSpPr>
        <p:spPr>
          <a:xfrm rot="0">
            <a:off x="4917932" y="1428872"/>
            <a:ext cx="8162828" cy="2614405"/>
          </a:xfrm>
          <a:prstGeom prst="rect">
            <a:avLst/>
          </a:prstGeom>
        </p:spPr>
        <p:txBody>
          <a:bodyPr anchor="t" rtlCol="false" tIns="0" lIns="0" bIns="0" rIns="0">
            <a:spAutoFit/>
          </a:bodyPr>
          <a:lstStyle/>
          <a:p>
            <a:pPr algn="ctr">
              <a:lnSpc>
                <a:spcPts val="9444"/>
              </a:lnSpc>
            </a:pPr>
            <a:r>
              <a:rPr lang="en-US" sz="8909">
                <a:solidFill>
                  <a:srgbClr val="1C1B19"/>
                </a:solidFill>
                <a:latin typeface="Gill Sans Condensed"/>
                <a:ea typeface="Gill Sans Condensed"/>
                <a:cs typeface="Gill Sans Condensed"/>
                <a:sym typeface="Gill Sans Condensed"/>
              </a:rPr>
              <a:t>REPASO DE LA LECCIÓN</a:t>
            </a:r>
          </a:p>
          <a:p>
            <a:pPr algn="ctr">
              <a:lnSpc>
                <a:spcPts val="9444"/>
              </a:lnSpc>
            </a:pPr>
            <a:r>
              <a:rPr lang="en-US" sz="8909">
                <a:solidFill>
                  <a:srgbClr val="1C1B19"/>
                </a:solidFill>
                <a:latin typeface="Gill Sans Condensed"/>
                <a:ea typeface="Gill Sans Condensed"/>
                <a:cs typeface="Gill Sans Condensed"/>
                <a:sym typeface="Gill Sans Condensed"/>
              </a:rPr>
              <a:t>NO. 5</a:t>
            </a:r>
          </a:p>
        </p:txBody>
      </p:sp>
      <p:sp>
        <p:nvSpPr>
          <p:cNvPr name="AutoShape 8" id="8"/>
          <p:cNvSpPr/>
          <p:nvPr/>
        </p:nvSpPr>
        <p:spPr>
          <a:xfrm rot="0">
            <a:off x="13493282" y="9449922"/>
            <a:ext cx="2773182" cy="264496"/>
          </a:xfrm>
          <a:prstGeom prst="rect">
            <a:avLst/>
          </a:prstGeom>
          <a:solidFill>
            <a:srgbClr val="CFDBFF"/>
          </a:solidFill>
        </p:spPr>
      </p:sp>
      <p:sp>
        <p:nvSpPr>
          <p:cNvPr name="TextBox 9" id="9"/>
          <p:cNvSpPr txBox="true"/>
          <p:nvPr/>
        </p:nvSpPr>
        <p:spPr>
          <a:xfrm rot="0">
            <a:off x="13614604" y="9486920"/>
            <a:ext cx="2574118" cy="190500"/>
          </a:xfrm>
          <a:prstGeom prst="rect">
            <a:avLst/>
          </a:prstGeom>
        </p:spPr>
        <p:txBody>
          <a:bodyPr anchor="t" rtlCol="false" tIns="0" lIns="0" bIns="0" rIns="0">
            <a:spAutoFit/>
          </a:bodyPr>
          <a:lstStyle/>
          <a:p>
            <a:pPr algn="r">
              <a:lnSpc>
                <a:spcPts val="1568"/>
              </a:lnSpc>
            </a:pPr>
            <a:r>
              <a:rPr lang="en-US" b="true" sz="1306" spc="84">
                <a:solidFill>
                  <a:srgbClr val="000000"/>
                </a:solidFill>
                <a:latin typeface="DM Sans Bold"/>
                <a:ea typeface="DM Sans Bold"/>
                <a:cs typeface="DM Sans Bold"/>
                <a:sym typeface="DM Sans Bold"/>
              </a:rPr>
              <a:t>RECUR</a:t>
            </a:r>
            <a:r>
              <a:rPr lang="en-US" b="true" sz="1306" spc="84">
                <a:solidFill>
                  <a:srgbClr val="000000"/>
                </a:solidFill>
                <a:latin typeface="DM Sans Bold"/>
                <a:ea typeface="DM Sans Bold"/>
                <a:cs typeface="DM Sans Bold"/>
                <a:sym typeface="DM Sans Bold"/>
              </a:rPr>
              <a:t>SOS-BIBLICOS.COM</a:t>
            </a:r>
          </a:p>
        </p:txBody>
      </p:sp>
    </p:spTree>
  </p:cSld>
  <p:clrMapOvr>
    <a:masterClrMapping/>
  </p:clrMapOvr>
</p:sld>
</file>

<file path=ppt/slides/slide15.xml><?xml version="1.0" encoding="utf-8"?>
<p:sld xmlns:p="http://schemas.openxmlformats.org/presentationml/2006/main" xmlns:a="http://schemas.openxmlformats.org/drawingml/2006/main">
  <p:cSld>
    <p:bg>
      <p:bgPr>
        <a:solidFill>
          <a:srgbClr val="F8FAFF"/>
        </a:solidFill>
      </p:bgPr>
    </p:bg>
    <p:spTree>
      <p:nvGrpSpPr>
        <p:cNvPr id="1" name=""/>
        <p:cNvGrpSpPr/>
        <p:nvPr/>
      </p:nvGrpSpPr>
      <p:grpSpPr>
        <a:xfrm>
          <a:off x="0" y="0"/>
          <a:ext cx="0" cy="0"/>
          <a:chOff x="0" y="0"/>
          <a:chExt cx="0" cy="0"/>
        </a:xfrm>
      </p:grpSpPr>
      <p:sp>
        <p:nvSpPr>
          <p:cNvPr name="AutoShape 2" id="2"/>
          <p:cNvSpPr/>
          <p:nvPr/>
        </p:nvSpPr>
        <p:spPr>
          <a:xfrm rot="0">
            <a:off x="-1379812" y="-1006101"/>
            <a:ext cx="2759625" cy="12299202"/>
          </a:xfrm>
          <a:prstGeom prst="rect">
            <a:avLst/>
          </a:prstGeom>
          <a:solidFill>
            <a:srgbClr val="CFDBFF"/>
          </a:solidFill>
        </p:spPr>
      </p:sp>
      <p:sp>
        <p:nvSpPr>
          <p:cNvPr name="TextBox 3" id="3"/>
          <p:cNvSpPr txBox="true"/>
          <p:nvPr/>
        </p:nvSpPr>
        <p:spPr>
          <a:xfrm rot="0">
            <a:off x="2457588" y="4232275"/>
            <a:ext cx="14318678" cy="2609850"/>
          </a:xfrm>
          <a:prstGeom prst="rect">
            <a:avLst/>
          </a:prstGeom>
        </p:spPr>
        <p:txBody>
          <a:bodyPr anchor="t" rtlCol="false" tIns="0" lIns="0" bIns="0" rIns="0">
            <a:spAutoFit/>
          </a:bodyPr>
          <a:lstStyle/>
          <a:p>
            <a:pPr algn="l" marL="0" indent="0" lvl="0">
              <a:lnSpc>
                <a:spcPts val="4199"/>
              </a:lnSpc>
            </a:pPr>
            <a:r>
              <a:rPr lang="en-US" sz="2999">
                <a:solidFill>
                  <a:srgbClr val="242424"/>
                </a:solidFill>
                <a:latin typeface="TT Chocolates"/>
                <a:ea typeface="TT Chocolates"/>
                <a:cs typeface="TT Chocolates"/>
                <a:sym typeface="TT Chocolates"/>
              </a:rPr>
              <a:t>La perseverancia no es una opción secundaria en la vida espiritual, sino una parte esencial del caminar con Dios. A veces, la victoria llega en la séptima vuelta, en la tercera oración, o después de días de espera silenciosa. Otras veces, el milagro no es un cambio en las circunstancias, sino en nosotros mismos. En cada caso, Dios honra la fe persistente, no la apresurada. </a:t>
            </a:r>
          </a:p>
        </p:txBody>
      </p:sp>
      <p:grpSp>
        <p:nvGrpSpPr>
          <p:cNvPr name="Group 4" id="4"/>
          <p:cNvGrpSpPr/>
          <p:nvPr/>
        </p:nvGrpSpPr>
        <p:grpSpPr>
          <a:xfrm rot="0">
            <a:off x="2450813" y="2037670"/>
            <a:ext cx="14318678" cy="1282750"/>
            <a:chOff x="0" y="0"/>
            <a:chExt cx="6778587" cy="607265"/>
          </a:xfrm>
        </p:grpSpPr>
        <p:sp>
          <p:nvSpPr>
            <p:cNvPr name="Freeform 5" id="5"/>
            <p:cNvSpPr/>
            <p:nvPr/>
          </p:nvSpPr>
          <p:spPr>
            <a:xfrm flipH="false" flipV="false" rot="0">
              <a:off x="0" y="0"/>
              <a:ext cx="6778587" cy="607265"/>
            </a:xfrm>
            <a:custGeom>
              <a:avLst/>
              <a:gdLst/>
              <a:ahLst/>
              <a:cxnLst/>
              <a:rect r="r" b="b" t="t" l="l"/>
              <a:pathLst>
                <a:path h="607265" w="6778587">
                  <a:moveTo>
                    <a:pt x="0" y="0"/>
                  </a:moveTo>
                  <a:lnTo>
                    <a:pt x="6778587" y="0"/>
                  </a:lnTo>
                  <a:lnTo>
                    <a:pt x="6778587" y="607265"/>
                  </a:lnTo>
                  <a:lnTo>
                    <a:pt x="0" y="607265"/>
                  </a:lnTo>
                  <a:close/>
                </a:path>
              </a:pathLst>
            </a:custGeom>
            <a:solidFill>
              <a:srgbClr val="000000">
                <a:alpha val="0"/>
              </a:srgbClr>
            </a:solidFill>
            <a:ln w="66675" cap="sq">
              <a:solidFill>
                <a:srgbClr val="8FA4E1"/>
              </a:solidFill>
              <a:prstDash val="solid"/>
              <a:miter/>
            </a:ln>
          </p:spPr>
        </p:sp>
        <p:sp>
          <p:nvSpPr>
            <p:cNvPr name="TextBox 6" id="6"/>
            <p:cNvSpPr txBox="true"/>
            <p:nvPr/>
          </p:nvSpPr>
          <p:spPr>
            <a:xfrm>
              <a:off x="0" y="-47625"/>
              <a:ext cx="6778587" cy="654890"/>
            </a:xfrm>
            <a:prstGeom prst="rect">
              <a:avLst/>
            </a:prstGeom>
          </p:spPr>
          <p:txBody>
            <a:bodyPr anchor="ctr" rtlCol="false" tIns="48876" lIns="48876" bIns="48876" rIns="48876"/>
            <a:lstStyle/>
            <a:p>
              <a:pPr algn="ctr">
                <a:lnSpc>
                  <a:spcPts val="1588"/>
                </a:lnSpc>
              </a:pPr>
            </a:p>
          </p:txBody>
        </p:sp>
      </p:grpSp>
      <p:sp>
        <p:nvSpPr>
          <p:cNvPr name="AutoShape 7" id="7"/>
          <p:cNvSpPr/>
          <p:nvPr/>
        </p:nvSpPr>
        <p:spPr>
          <a:xfrm rot="0">
            <a:off x="3080423" y="1774544"/>
            <a:ext cx="13073008" cy="1809001"/>
          </a:xfrm>
          <a:prstGeom prst="rect">
            <a:avLst/>
          </a:prstGeom>
          <a:solidFill>
            <a:srgbClr val="CFDBFF"/>
          </a:solidFill>
        </p:spPr>
      </p:sp>
      <p:sp>
        <p:nvSpPr>
          <p:cNvPr name="TextBox 8" id="8"/>
          <p:cNvSpPr txBox="true"/>
          <p:nvPr/>
        </p:nvSpPr>
        <p:spPr>
          <a:xfrm rot="0">
            <a:off x="3080423" y="1802943"/>
            <a:ext cx="13073008" cy="1899764"/>
          </a:xfrm>
          <a:prstGeom prst="rect">
            <a:avLst/>
          </a:prstGeom>
        </p:spPr>
        <p:txBody>
          <a:bodyPr anchor="t" rtlCol="false" tIns="0" lIns="0" bIns="0" rIns="0">
            <a:spAutoFit/>
          </a:bodyPr>
          <a:lstStyle/>
          <a:p>
            <a:pPr algn="ctr">
              <a:lnSpc>
                <a:spcPts val="13653"/>
              </a:lnSpc>
            </a:pPr>
            <a:r>
              <a:rPr lang="en-US" sz="10343">
                <a:solidFill>
                  <a:srgbClr val="1C1B19"/>
                </a:solidFill>
                <a:latin typeface="Gill Sans Condensed"/>
                <a:ea typeface="Gill Sans Condensed"/>
                <a:cs typeface="Gill Sans Condensed"/>
                <a:sym typeface="Gill Sans Condensed"/>
              </a:rPr>
              <a:t>CONCLUSION</a:t>
            </a:r>
          </a:p>
        </p:txBody>
      </p:sp>
      <p:sp>
        <p:nvSpPr>
          <p:cNvPr name="TextBox 9" id="9"/>
          <p:cNvSpPr txBox="true"/>
          <p:nvPr/>
        </p:nvSpPr>
        <p:spPr>
          <a:xfrm rot="0">
            <a:off x="2457588" y="6971665"/>
            <a:ext cx="14318678" cy="2609850"/>
          </a:xfrm>
          <a:prstGeom prst="rect">
            <a:avLst/>
          </a:prstGeom>
        </p:spPr>
        <p:txBody>
          <a:bodyPr anchor="t" rtlCol="false" tIns="0" lIns="0" bIns="0" rIns="0">
            <a:spAutoFit/>
          </a:bodyPr>
          <a:lstStyle/>
          <a:p>
            <a:pPr algn="l" marL="0" indent="0" lvl="0">
              <a:lnSpc>
                <a:spcPts val="4199"/>
              </a:lnSpc>
            </a:pPr>
            <a:r>
              <a:rPr lang="en-US" sz="2999">
                <a:solidFill>
                  <a:srgbClr val="242424"/>
                </a:solidFill>
                <a:latin typeface="TT Chocolates"/>
                <a:ea typeface="TT Chocolates"/>
                <a:cs typeface="TT Chocolates"/>
                <a:sym typeface="TT Chocolates"/>
              </a:rPr>
              <a:t>Perseverar en la oración, en la obediencia, en la intercesión, en la búsqueda de sabiduría o en la lucha contra el pecado no siempre produce resultados inmediatos, pero sí eternos. Porque el que siembra con lágrimas, dice la Escritura, «con regocijo segará» (Salmo 126:5). No te rindas en la sexta vuelta. No te detengas tras dos oraciones. Insiste, camina, llama, confía. Dios no se retrasa: forma, prueba, purifica... y responde. </a:t>
            </a:r>
          </a:p>
        </p:txBody>
      </p:sp>
      <p:sp>
        <p:nvSpPr>
          <p:cNvPr name="AutoShape 10" id="10"/>
          <p:cNvSpPr/>
          <p:nvPr/>
        </p:nvSpPr>
        <p:spPr>
          <a:xfrm rot="0">
            <a:off x="13493282" y="9449922"/>
            <a:ext cx="2773182" cy="264496"/>
          </a:xfrm>
          <a:prstGeom prst="rect">
            <a:avLst/>
          </a:prstGeom>
          <a:solidFill>
            <a:srgbClr val="CFDBFF"/>
          </a:solidFill>
        </p:spPr>
      </p:sp>
      <p:sp>
        <p:nvSpPr>
          <p:cNvPr name="TextBox 11" id="11"/>
          <p:cNvSpPr txBox="true"/>
          <p:nvPr/>
        </p:nvSpPr>
        <p:spPr>
          <a:xfrm rot="0">
            <a:off x="13614604" y="9486920"/>
            <a:ext cx="2574118" cy="190500"/>
          </a:xfrm>
          <a:prstGeom prst="rect">
            <a:avLst/>
          </a:prstGeom>
        </p:spPr>
        <p:txBody>
          <a:bodyPr anchor="t" rtlCol="false" tIns="0" lIns="0" bIns="0" rIns="0">
            <a:spAutoFit/>
          </a:bodyPr>
          <a:lstStyle/>
          <a:p>
            <a:pPr algn="r">
              <a:lnSpc>
                <a:spcPts val="1568"/>
              </a:lnSpc>
            </a:pPr>
            <a:r>
              <a:rPr lang="en-US" b="true" sz="1306" spc="84">
                <a:solidFill>
                  <a:srgbClr val="000000"/>
                </a:solidFill>
                <a:latin typeface="DM Sans Bold"/>
                <a:ea typeface="DM Sans Bold"/>
                <a:cs typeface="DM Sans Bold"/>
                <a:sym typeface="DM Sans Bold"/>
              </a:rPr>
              <a:t>RECUR</a:t>
            </a:r>
            <a:r>
              <a:rPr lang="en-US" b="true" sz="1306" spc="84">
                <a:solidFill>
                  <a:srgbClr val="000000"/>
                </a:solidFill>
                <a:latin typeface="DM Sans Bold"/>
                <a:ea typeface="DM Sans Bold"/>
                <a:cs typeface="DM Sans Bold"/>
                <a:sym typeface="DM Sans Bold"/>
              </a:rPr>
              <a:t>SOS-BIBLICOS.COM</a:t>
            </a:r>
          </a:p>
        </p:txBody>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bg>
      <p:bgPr>
        <a:solidFill>
          <a:srgbClr val="F8FAFF"/>
        </a:solidFill>
      </p:bgPr>
    </p:bg>
    <p:spTree>
      <p:nvGrpSpPr>
        <p:cNvPr id="1" name=""/>
        <p:cNvGrpSpPr/>
        <p:nvPr/>
      </p:nvGrpSpPr>
      <p:grpSpPr>
        <a:xfrm>
          <a:off x="0" y="0"/>
          <a:ext cx="0" cy="0"/>
          <a:chOff x="0" y="0"/>
          <a:chExt cx="0" cy="0"/>
        </a:xfrm>
      </p:grpSpPr>
      <p:grpSp>
        <p:nvGrpSpPr>
          <p:cNvPr name="Group 2" id="2"/>
          <p:cNvGrpSpPr/>
          <p:nvPr/>
        </p:nvGrpSpPr>
        <p:grpSpPr>
          <a:xfrm rot="0">
            <a:off x="968536" y="2982906"/>
            <a:ext cx="7799851" cy="1410541"/>
            <a:chOff x="0" y="0"/>
            <a:chExt cx="3357985" cy="607265"/>
          </a:xfrm>
        </p:grpSpPr>
        <p:sp>
          <p:nvSpPr>
            <p:cNvPr name="Freeform 3" id="3"/>
            <p:cNvSpPr/>
            <p:nvPr/>
          </p:nvSpPr>
          <p:spPr>
            <a:xfrm flipH="false" flipV="false" rot="0">
              <a:off x="0" y="0"/>
              <a:ext cx="3357985" cy="607265"/>
            </a:xfrm>
            <a:custGeom>
              <a:avLst/>
              <a:gdLst/>
              <a:ahLst/>
              <a:cxnLst/>
              <a:rect r="r" b="b" t="t" l="l"/>
              <a:pathLst>
                <a:path h="607265" w="3357985">
                  <a:moveTo>
                    <a:pt x="0" y="0"/>
                  </a:moveTo>
                  <a:lnTo>
                    <a:pt x="3357985" y="0"/>
                  </a:lnTo>
                  <a:lnTo>
                    <a:pt x="3357985" y="607265"/>
                  </a:lnTo>
                  <a:lnTo>
                    <a:pt x="0" y="607265"/>
                  </a:lnTo>
                  <a:close/>
                </a:path>
              </a:pathLst>
            </a:custGeom>
            <a:solidFill>
              <a:srgbClr val="000000">
                <a:alpha val="0"/>
              </a:srgbClr>
            </a:solidFill>
            <a:ln w="66675" cap="sq">
              <a:solidFill>
                <a:srgbClr val="8FA4E1"/>
              </a:solidFill>
              <a:prstDash val="solid"/>
              <a:miter/>
            </a:ln>
          </p:spPr>
        </p:sp>
        <p:sp>
          <p:nvSpPr>
            <p:cNvPr name="TextBox 4" id="4"/>
            <p:cNvSpPr txBox="true"/>
            <p:nvPr/>
          </p:nvSpPr>
          <p:spPr>
            <a:xfrm>
              <a:off x="0" y="-47625"/>
              <a:ext cx="3357985" cy="654890"/>
            </a:xfrm>
            <a:prstGeom prst="rect">
              <a:avLst/>
            </a:prstGeom>
          </p:spPr>
          <p:txBody>
            <a:bodyPr anchor="ctr" rtlCol="false" tIns="48876" lIns="48876" bIns="48876" rIns="48876"/>
            <a:lstStyle/>
            <a:p>
              <a:pPr algn="ctr">
                <a:lnSpc>
                  <a:spcPts val="1588"/>
                </a:lnSpc>
              </a:pPr>
            </a:p>
          </p:txBody>
        </p:sp>
      </p:grpSp>
      <p:sp>
        <p:nvSpPr>
          <p:cNvPr name="AutoShape 5" id="5"/>
          <p:cNvSpPr/>
          <p:nvPr/>
        </p:nvSpPr>
        <p:spPr>
          <a:xfrm rot="0">
            <a:off x="1653419" y="2693567"/>
            <a:ext cx="6406437" cy="1989219"/>
          </a:xfrm>
          <a:prstGeom prst="rect">
            <a:avLst/>
          </a:prstGeom>
          <a:solidFill>
            <a:srgbClr val="CFDBFF"/>
          </a:solidFill>
        </p:spPr>
      </p:sp>
      <p:grpSp>
        <p:nvGrpSpPr>
          <p:cNvPr name="Group 6" id="6"/>
          <p:cNvGrpSpPr/>
          <p:nvPr/>
        </p:nvGrpSpPr>
        <p:grpSpPr>
          <a:xfrm rot="0">
            <a:off x="9519613" y="2988009"/>
            <a:ext cx="7799851" cy="1410541"/>
            <a:chOff x="0" y="0"/>
            <a:chExt cx="3357985" cy="607265"/>
          </a:xfrm>
        </p:grpSpPr>
        <p:sp>
          <p:nvSpPr>
            <p:cNvPr name="Freeform 7" id="7"/>
            <p:cNvSpPr/>
            <p:nvPr/>
          </p:nvSpPr>
          <p:spPr>
            <a:xfrm flipH="false" flipV="false" rot="0">
              <a:off x="0" y="0"/>
              <a:ext cx="3357985" cy="607265"/>
            </a:xfrm>
            <a:custGeom>
              <a:avLst/>
              <a:gdLst/>
              <a:ahLst/>
              <a:cxnLst/>
              <a:rect r="r" b="b" t="t" l="l"/>
              <a:pathLst>
                <a:path h="607265" w="3357985">
                  <a:moveTo>
                    <a:pt x="0" y="0"/>
                  </a:moveTo>
                  <a:lnTo>
                    <a:pt x="3357985" y="0"/>
                  </a:lnTo>
                  <a:lnTo>
                    <a:pt x="3357985" y="607265"/>
                  </a:lnTo>
                  <a:lnTo>
                    <a:pt x="0" y="607265"/>
                  </a:lnTo>
                  <a:close/>
                </a:path>
              </a:pathLst>
            </a:custGeom>
            <a:solidFill>
              <a:srgbClr val="000000">
                <a:alpha val="0"/>
              </a:srgbClr>
            </a:solidFill>
            <a:ln w="66675" cap="sq">
              <a:solidFill>
                <a:srgbClr val="8FA4E1"/>
              </a:solidFill>
              <a:prstDash val="solid"/>
              <a:miter/>
            </a:ln>
          </p:spPr>
        </p:sp>
        <p:sp>
          <p:nvSpPr>
            <p:cNvPr name="TextBox 8" id="8"/>
            <p:cNvSpPr txBox="true"/>
            <p:nvPr/>
          </p:nvSpPr>
          <p:spPr>
            <a:xfrm>
              <a:off x="0" y="-47625"/>
              <a:ext cx="3357985" cy="654890"/>
            </a:xfrm>
            <a:prstGeom prst="rect">
              <a:avLst/>
            </a:prstGeom>
          </p:spPr>
          <p:txBody>
            <a:bodyPr anchor="ctr" rtlCol="false" tIns="48876" lIns="48876" bIns="48876" rIns="48876"/>
            <a:lstStyle/>
            <a:p>
              <a:pPr algn="ctr">
                <a:lnSpc>
                  <a:spcPts val="1588"/>
                </a:lnSpc>
              </a:pPr>
            </a:p>
          </p:txBody>
        </p:sp>
      </p:grpSp>
      <p:sp>
        <p:nvSpPr>
          <p:cNvPr name="AutoShape 9" id="9"/>
          <p:cNvSpPr/>
          <p:nvPr/>
        </p:nvSpPr>
        <p:spPr>
          <a:xfrm rot="0">
            <a:off x="10204496" y="2698671"/>
            <a:ext cx="6406437" cy="1989219"/>
          </a:xfrm>
          <a:prstGeom prst="rect">
            <a:avLst/>
          </a:prstGeom>
          <a:solidFill>
            <a:srgbClr val="CFDBFF"/>
          </a:solidFill>
        </p:spPr>
      </p:sp>
      <p:sp>
        <p:nvSpPr>
          <p:cNvPr name="AutoShape 10" id="10"/>
          <p:cNvSpPr/>
          <p:nvPr/>
        </p:nvSpPr>
        <p:spPr>
          <a:xfrm rot="0">
            <a:off x="-734314" y="9404013"/>
            <a:ext cx="20408092" cy="1449430"/>
          </a:xfrm>
          <a:prstGeom prst="rect">
            <a:avLst/>
          </a:prstGeom>
          <a:solidFill>
            <a:srgbClr val="CFDBFF"/>
          </a:solidFill>
        </p:spPr>
      </p:sp>
      <p:sp>
        <p:nvSpPr>
          <p:cNvPr name="AutoShape 11" id="11"/>
          <p:cNvSpPr/>
          <p:nvPr/>
        </p:nvSpPr>
        <p:spPr>
          <a:xfrm rot="0">
            <a:off x="-1636889" y="-420730"/>
            <a:ext cx="20408092" cy="1449430"/>
          </a:xfrm>
          <a:prstGeom prst="rect">
            <a:avLst/>
          </a:prstGeom>
          <a:solidFill>
            <a:srgbClr val="CFDBFF"/>
          </a:solidFill>
        </p:spPr>
      </p:sp>
      <p:sp>
        <p:nvSpPr>
          <p:cNvPr name="Freeform 12" id="12"/>
          <p:cNvSpPr/>
          <p:nvPr/>
        </p:nvSpPr>
        <p:spPr>
          <a:xfrm flipH="false" flipV="false" rot="0">
            <a:off x="10261105" y="4930665"/>
            <a:ext cx="6349829" cy="4230573"/>
          </a:xfrm>
          <a:custGeom>
            <a:avLst/>
            <a:gdLst/>
            <a:ahLst/>
            <a:cxnLst/>
            <a:rect r="r" b="b" t="t" l="l"/>
            <a:pathLst>
              <a:path h="4230573" w="6349829">
                <a:moveTo>
                  <a:pt x="0" y="0"/>
                </a:moveTo>
                <a:lnTo>
                  <a:pt x="6349829" y="0"/>
                </a:lnTo>
                <a:lnTo>
                  <a:pt x="6349829" y="4230573"/>
                </a:lnTo>
                <a:lnTo>
                  <a:pt x="0" y="4230573"/>
                </a:lnTo>
                <a:lnTo>
                  <a:pt x="0" y="0"/>
                </a:lnTo>
                <a:close/>
              </a:path>
            </a:pathLst>
          </a:custGeom>
          <a:blipFill>
            <a:blip r:embed="rId2"/>
            <a:stretch>
              <a:fillRect l="0" t="0" r="0" b="0"/>
            </a:stretch>
          </a:blipFill>
        </p:spPr>
      </p:sp>
      <p:sp>
        <p:nvSpPr>
          <p:cNvPr name="Freeform 13" id="13"/>
          <p:cNvSpPr/>
          <p:nvPr/>
        </p:nvSpPr>
        <p:spPr>
          <a:xfrm flipH="false" flipV="false" rot="1521422">
            <a:off x="6148755" y="6478834"/>
            <a:ext cx="2717812" cy="2942513"/>
          </a:xfrm>
          <a:custGeom>
            <a:avLst/>
            <a:gdLst/>
            <a:ahLst/>
            <a:cxnLst/>
            <a:rect r="r" b="b" t="t" l="l"/>
            <a:pathLst>
              <a:path h="2942513" w="2717812">
                <a:moveTo>
                  <a:pt x="0" y="0"/>
                </a:moveTo>
                <a:lnTo>
                  <a:pt x="2717812" y="0"/>
                </a:lnTo>
                <a:lnTo>
                  <a:pt x="2717812" y="2942513"/>
                </a:lnTo>
                <a:lnTo>
                  <a:pt x="0" y="2942513"/>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14" id="14"/>
          <p:cNvSpPr txBox="true"/>
          <p:nvPr/>
        </p:nvSpPr>
        <p:spPr>
          <a:xfrm rot="0">
            <a:off x="1883308" y="5142708"/>
            <a:ext cx="5624354" cy="1225064"/>
          </a:xfrm>
          <a:prstGeom prst="rect">
            <a:avLst/>
          </a:prstGeom>
        </p:spPr>
        <p:txBody>
          <a:bodyPr anchor="t" rtlCol="false" tIns="0" lIns="0" bIns="0" rIns="0">
            <a:spAutoFit/>
          </a:bodyPr>
          <a:lstStyle/>
          <a:p>
            <a:pPr algn="ctr">
              <a:lnSpc>
                <a:spcPts val="4926"/>
              </a:lnSpc>
            </a:pPr>
            <a:r>
              <a:rPr lang="en-US" b="true" sz="3519">
                <a:solidFill>
                  <a:srgbClr val="242424"/>
                </a:solidFill>
                <a:latin typeface="TT Chocolates Bold"/>
                <a:ea typeface="TT Chocolates Bold"/>
                <a:cs typeface="TT Chocolates Bold"/>
                <a:sym typeface="TT Chocolates Bold"/>
              </a:rPr>
              <a:t># 184</a:t>
            </a:r>
          </a:p>
          <a:p>
            <a:pPr algn="ctr" marL="0" indent="0" lvl="0">
              <a:lnSpc>
                <a:spcPts val="4926"/>
              </a:lnSpc>
            </a:pPr>
            <a:r>
              <a:rPr lang="en-US" b="true" sz="3519">
                <a:solidFill>
                  <a:srgbClr val="242424"/>
                </a:solidFill>
                <a:latin typeface="TT Chocolates Bold"/>
                <a:ea typeface="TT Chocolates Bold"/>
                <a:cs typeface="TT Chocolates Bold"/>
                <a:sym typeface="TT Chocolates Bold"/>
              </a:rPr>
              <a:t>“NUNCA TE RINDAS”</a:t>
            </a:r>
          </a:p>
        </p:txBody>
      </p:sp>
      <p:sp>
        <p:nvSpPr>
          <p:cNvPr name="TextBox 15" id="15"/>
          <p:cNvSpPr txBox="true"/>
          <p:nvPr/>
        </p:nvSpPr>
        <p:spPr>
          <a:xfrm rot="0">
            <a:off x="1653419" y="3003636"/>
            <a:ext cx="6406437" cy="1418387"/>
          </a:xfrm>
          <a:prstGeom prst="rect">
            <a:avLst/>
          </a:prstGeom>
        </p:spPr>
        <p:txBody>
          <a:bodyPr anchor="t" rtlCol="false" tIns="0" lIns="0" bIns="0" rIns="0">
            <a:spAutoFit/>
          </a:bodyPr>
          <a:lstStyle/>
          <a:p>
            <a:pPr algn="ctr">
              <a:lnSpc>
                <a:spcPts val="10264"/>
              </a:lnSpc>
            </a:pPr>
            <a:r>
              <a:rPr lang="en-US" sz="7775">
                <a:solidFill>
                  <a:srgbClr val="1C1B19"/>
                </a:solidFill>
                <a:latin typeface="Gill Sans Condensed"/>
                <a:ea typeface="Gill Sans Condensed"/>
                <a:cs typeface="Gill Sans Condensed"/>
                <a:sym typeface="Gill Sans Condensed"/>
              </a:rPr>
              <a:t>HIMNO FINAL</a:t>
            </a:r>
          </a:p>
        </p:txBody>
      </p:sp>
      <p:sp>
        <p:nvSpPr>
          <p:cNvPr name="TextBox 16" id="16"/>
          <p:cNvSpPr txBox="true"/>
          <p:nvPr/>
        </p:nvSpPr>
        <p:spPr>
          <a:xfrm rot="0">
            <a:off x="10204496" y="3008739"/>
            <a:ext cx="6406437" cy="1418387"/>
          </a:xfrm>
          <a:prstGeom prst="rect">
            <a:avLst/>
          </a:prstGeom>
        </p:spPr>
        <p:txBody>
          <a:bodyPr anchor="t" rtlCol="false" tIns="0" lIns="0" bIns="0" rIns="0">
            <a:spAutoFit/>
          </a:bodyPr>
          <a:lstStyle/>
          <a:p>
            <a:pPr algn="ctr">
              <a:lnSpc>
                <a:spcPts val="10264"/>
              </a:lnSpc>
            </a:pPr>
            <a:r>
              <a:rPr lang="en-US" sz="7775">
                <a:solidFill>
                  <a:srgbClr val="1C1B19"/>
                </a:solidFill>
                <a:latin typeface="Gill Sans Condensed"/>
                <a:ea typeface="Gill Sans Condensed"/>
                <a:cs typeface="Gill Sans Condensed"/>
                <a:sym typeface="Gill Sans Condensed"/>
              </a:rPr>
              <a:t>ORACION FINAL</a:t>
            </a:r>
          </a:p>
        </p:txBody>
      </p:sp>
      <p:sp>
        <p:nvSpPr>
          <p:cNvPr name="AutoShape 17" id="17"/>
          <p:cNvSpPr/>
          <p:nvPr/>
        </p:nvSpPr>
        <p:spPr>
          <a:xfrm rot="0">
            <a:off x="13493282" y="9449922"/>
            <a:ext cx="2773182" cy="264496"/>
          </a:xfrm>
          <a:prstGeom prst="rect">
            <a:avLst/>
          </a:prstGeom>
          <a:solidFill>
            <a:srgbClr val="CFDBFF"/>
          </a:solidFill>
        </p:spPr>
      </p:sp>
      <p:sp>
        <p:nvSpPr>
          <p:cNvPr name="TextBox 18" id="18"/>
          <p:cNvSpPr txBox="true"/>
          <p:nvPr/>
        </p:nvSpPr>
        <p:spPr>
          <a:xfrm rot="0">
            <a:off x="13614604" y="9486920"/>
            <a:ext cx="2574118" cy="190500"/>
          </a:xfrm>
          <a:prstGeom prst="rect">
            <a:avLst/>
          </a:prstGeom>
        </p:spPr>
        <p:txBody>
          <a:bodyPr anchor="t" rtlCol="false" tIns="0" lIns="0" bIns="0" rIns="0">
            <a:spAutoFit/>
          </a:bodyPr>
          <a:lstStyle/>
          <a:p>
            <a:pPr algn="r">
              <a:lnSpc>
                <a:spcPts val="1568"/>
              </a:lnSpc>
            </a:pPr>
            <a:r>
              <a:rPr lang="en-US" b="true" sz="1306" spc="84">
                <a:solidFill>
                  <a:srgbClr val="000000"/>
                </a:solidFill>
                <a:latin typeface="DM Sans Bold"/>
                <a:ea typeface="DM Sans Bold"/>
                <a:cs typeface="DM Sans Bold"/>
                <a:sym typeface="DM Sans Bold"/>
              </a:rPr>
              <a:t>RECUR</a:t>
            </a:r>
            <a:r>
              <a:rPr lang="en-US" b="true" sz="1306" spc="84">
                <a:solidFill>
                  <a:srgbClr val="000000"/>
                </a:solidFill>
                <a:latin typeface="DM Sans Bold"/>
                <a:ea typeface="DM Sans Bold"/>
                <a:cs typeface="DM Sans Bold"/>
                <a:sym typeface="DM Sans Bold"/>
              </a:rPr>
              <a:t>SOS-BIBLICOS.COM</a:t>
            </a:r>
          </a:p>
        </p:txBody>
      </p:sp>
    </p:spTree>
  </p:cSld>
  <p:clrMapOvr>
    <a:masterClrMapping/>
  </p:clrMapOvr>
</p:sld>
</file>

<file path=ppt/slides/slide2.xml><?xml version="1.0" encoding="utf-8"?>
<p:sld xmlns:p="http://schemas.openxmlformats.org/presentationml/2006/main" xmlns:a="http://schemas.openxmlformats.org/drawingml/2006/main">
  <p:cSld>
    <p:bg>
      <p:bgPr>
        <a:solidFill>
          <a:srgbClr val="F8FAFF"/>
        </a:solidFill>
      </p:bgPr>
    </p:bg>
    <p:spTree>
      <p:nvGrpSpPr>
        <p:cNvPr id="1" name=""/>
        <p:cNvGrpSpPr/>
        <p:nvPr/>
      </p:nvGrpSpPr>
      <p:grpSpPr>
        <a:xfrm>
          <a:off x="0" y="0"/>
          <a:ext cx="0" cy="0"/>
          <a:chOff x="0" y="0"/>
          <a:chExt cx="0" cy="0"/>
        </a:xfrm>
      </p:grpSpPr>
      <p:sp>
        <p:nvSpPr>
          <p:cNvPr name="AutoShape 2" id="2"/>
          <p:cNvSpPr/>
          <p:nvPr/>
        </p:nvSpPr>
        <p:spPr>
          <a:xfrm rot="0">
            <a:off x="-1379812" y="-1006101"/>
            <a:ext cx="2759625" cy="12299202"/>
          </a:xfrm>
          <a:prstGeom prst="rect">
            <a:avLst/>
          </a:prstGeom>
          <a:solidFill>
            <a:srgbClr val="CFDBFF"/>
          </a:solidFill>
        </p:spPr>
      </p:sp>
      <p:sp>
        <p:nvSpPr>
          <p:cNvPr name="TextBox 3" id="3"/>
          <p:cNvSpPr txBox="true"/>
          <p:nvPr/>
        </p:nvSpPr>
        <p:spPr>
          <a:xfrm rot="0">
            <a:off x="2563846" y="3545283"/>
            <a:ext cx="14318678" cy="3133725"/>
          </a:xfrm>
          <a:prstGeom prst="rect">
            <a:avLst/>
          </a:prstGeom>
        </p:spPr>
        <p:txBody>
          <a:bodyPr anchor="t" rtlCol="false" tIns="0" lIns="0" bIns="0" rIns="0">
            <a:spAutoFit/>
          </a:bodyPr>
          <a:lstStyle/>
          <a:p>
            <a:pPr algn="l" marL="0" indent="0" lvl="0">
              <a:lnSpc>
                <a:spcPts val="4199"/>
              </a:lnSpc>
            </a:pPr>
            <a:r>
              <a:rPr lang="en-US" sz="2999">
                <a:solidFill>
                  <a:srgbClr val="242424"/>
                </a:solidFill>
                <a:latin typeface="TT Chocolates"/>
                <a:ea typeface="TT Chocolates"/>
                <a:cs typeface="TT Chocolates"/>
                <a:sym typeface="TT Chocolates"/>
              </a:rPr>
              <a:t>¿Continuar o rendirse? Esa es la cuestión. Por un lado, la vida espiritual para algunos se reduce a un determinismo irreductible de la voluntad de Dios. Por otro lado, la cantidad de opciones, caminos y posibilidades disponibles en este tiempo hacen que la perseverancia parezca en muchos casos resistencia al cambio o terquedad disfrazada. En un mundo donde renovarse o intentar algo nuevo son la principal tendencia, ¿tiene valor la perseverancia? ¿Afecta nuestra actitud ante las cosas su resultado final? </a:t>
            </a:r>
          </a:p>
        </p:txBody>
      </p:sp>
      <p:grpSp>
        <p:nvGrpSpPr>
          <p:cNvPr name="Group 4" id="4"/>
          <p:cNvGrpSpPr/>
          <p:nvPr/>
        </p:nvGrpSpPr>
        <p:grpSpPr>
          <a:xfrm rot="0">
            <a:off x="2563846" y="1164696"/>
            <a:ext cx="14318678" cy="1282750"/>
            <a:chOff x="0" y="0"/>
            <a:chExt cx="6778587" cy="607265"/>
          </a:xfrm>
        </p:grpSpPr>
        <p:sp>
          <p:nvSpPr>
            <p:cNvPr name="Freeform 5" id="5"/>
            <p:cNvSpPr/>
            <p:nvPr/>
          </p:nvSpPr>
          <p:spPr>
            <a:xfrm flipH="false" flipV="false" rot="0">
              <a:off x="0" y="0"/>
              <a:ext cx="6778587" cy="607265"/>
            </a:xfrm>
            <a:custGeom>
              <a:avLst/>
              <a:gdLst/>
              <a:ahLst/>
              <a:cxnLst/>
              <a:rect r="r" b="b" t="t" l="l"/>
              <a:pathLst>
                <a:path h="607265" w="6778587">
                  <a:moveTo>
                    <a:pt x="0" y="0"/>
                  </a:moveTo>
                  <a:lnTo>
                    <a:pt x="6778587" y="0"/>
                  </a:lnTo>
                  <a:lnTo>
                    <a:pt x="6778587" y="607265"/>
                  </a:lnTo>
                  <a:lnTo>
                    <a:pt x="0" y="607265"/>
                  </a:lnTo>
                  <a:close/>
                </a:path>
              </a:pathLst>
            </a:custGeom>
            <a:solidFill>
              <a:srgbClr val="000000">
                <a:alpha val="0"/>
              </a:srgbClr>
            </a:solidFill>
            <a:ln w="66675" cap="sq">
              <a:solidFill>
                <a:srgbClr val="8FA4E1"/>
              </a:solidFill>
              <a:prstDash val="solid"/>
              <a:miter/>
            </a:ln>
          </p:spPr>
        </p:sp>
        <p:sp>
          <p:nvSpPr>
            <p:cNvPr name="TextBox 6" id="6"/>
            <p:cNvSpPr txBox="true"/>
            <p:nvPr/>
          </p:nvSpPr>
          <p:spPr>
            <a:xfrm>
              <a:off x="0" y="-47625"/>
              <a:ext cx="6778587" cy="654890"/>
            </a:xfrm>
            <a:prstGeom prst="rect">
              <a:avLst/>
            </a:prstGeom>
          </p:spPr>
          <p:txBody>
            <a:bodyPr anchor="ctr" rtlCol="false" tIns="48876" lIns="48876" bIns="48876" rIns="48876"/>
            <a:lstStyle/>
            <a:p>
              <a:pPr algn="ctr">
                <a:lnSpc>
                  <a:spcPts val="1588"/>
                </a:lnSpc>
              </a:pPr>
            </a:p>
          </p:txBody>
        </p:sp>
      </p:grpSp>
      <p:sp>
        <p:nvSpPr>
          <p:cNvPr name="AutoShape 7" id="7"/>
          <p:cNvSpPr/>
          <p:nvPr/>
        </p:nvSpPr>
        <p:spPr>
          <a:xfrm rot="0">
            <a:off x="3193456" y="901570"/>
            <a:ext cx="13073008" cy="1809001"/>
          </a:xfrm>
          <a:prstGeom prst="rect">
            <a:avLst/>
          </a:prstGeom>
          <a:solidFill>
            <a:srgbClr val="CFDBFF"/>
          </a:solidFill>
        </p:spPr>
      </p:sp>
      <p:sp>
        <p:nvSpPr>
          <p:cNvPr name="TextBox 8" id="8"/>
          <p:cNvSpPr txBox="true"/>
          <p:nvPr/>
        </p:nvSpPr>
        <p:spPr>
          <a:xfrm rot="0">
            <a:off x="3036280" y="732800"/>
            <a:ext cx="13073008" cy="2206371"/>
          </a:xfrm>
          <a:prstGeom prst="rect">
            <a:avLst/>
          </a:prstGeom>
        </p:spPr>
        <p:txBody>
          <a:bodyPr anchor="t" rtlCol="false" tIns="0" lIns="0" bIns="0" rIns="0">
            <a:spAutoFit/>
          </a:bodyPr>
          <a:lstStyle/>
          <a:p>
            <a:pPr algn="ctr">
              <a:lnSpc>
                <a:spcPts val="15971"/>
              </a:lnSpc>
            </a:pPr>
            <a:r>
              <a:rPr lang="en-US" sz="12099">
                <a:solidFill>
                  <a:srgbClr val="1C1B19"/>
                </a:solidFill>
                <a:latin typeface="Gill Sans Condensed"/>
                <a:ea typeface="Gill Sans Condensed"/>
                <a:cs typeface="Gill Sans Condensed"/>
                <a:sym typeface="Gill Sans Condensed"/>
              </a:rPr>
              <a:t>INTRODUCCIÓN</a:t>
            </a:r>
          </a:p>
        </p:txBody>
      </p:sp>
      <p:sp>
        <p:nvSpPr>
          <p:cNvPr name="TextBox 9" id="9"/>
          <p:cNvSpPr txBox="true"/>
          <p:nvPr/>
        </p:nvSpPr>
        <p:spPr>
          <a:xfrm rot="0">
            <a:off x="2563846" y="7172325"/>
            <a:ext cx="14318678" cy="2085975"/>
          </a:xfrm>
          <a:prstGeom prst="rect">
            <a:avLst/>
          </a:prstGeom>
        </p:spPr>
        <p:txBody>
          <a:bodyPr anchor="t" rtlCol="false" tIns="0" lIns="0" bIns="0" rIns="0">
            <a:spAutoFit/>
          </a:bodyPr>
          <a:lstStyle/>
          <a:p>
            <a:pPr algn="l" marL="0" indent="0" lvl="0">
              <a:lnSpc>
                <a:spcPts val="4199"/>
              </a:lnSpc>
            </a:pPr>
            <a:r>
              <a:rPr lang="en-US" sz="2999">
                <a:solidFill>
                  <a:srgbClr val="242424"/>
                </a:solidFill>
                <a:latin typeface="TT Chocolates"/>
                <a:ea typeface="TT Chocolates"/>
                <a:cs typeface="TT Chocolates"/>
                <a:sym typeface="TT Chocolates"/>
              </a:rPr>
              <a:t>En esta mañana veremos casos en los cuales la perseverancia marcó la diferencia en aspectos espirituales. Las lecciones que estas historias nos proveen valen mucho para nosotros hoy, pues nos enseñan grandes principios para tener una vida espiritual vibrante y creciente. </a:t>
            </a:r>
          </a:p>
        </p:txBody>
      </p:sp>
      <p:sp>
        <p:nvSpPr>
          <p:cNvPr name="AutoShape 10" id="10"/>
          <p:cNvSpPr/>
          <p:nvPr/>
        </p:nvSpPr>
        <p:spPr>
          <a:xfrm rot="0">
            <a:off x="13493282" y="9449922"/>
            <a:ext cx="2773182" cy="264496"/>
          </a:xfrm>
          <a:prstGeom prst="rect">
            <a:avLst/>
          </a:prstGeom>
          <a:solidFill>
            <a:srgbClr val="CFDBFF"/>
          </a:solidFill>
        </p:spPr>
      </p:sp>
      <p:sp>
        <p:nvSpPr>
          <p:cNvPr name="TextBox 11" id="11"/>
          <p:cNvSpPr txBox="true"/>
          <p:nvPr/>
        </p:nvSpPr>
        <p:spPr>
          <a:xfrm rot="0">
            <a:off x="13614604" y="9486920"/>
            <a:ext cx="2574118" cy="190500"/>
          </a:xfrm>
          <a:prstGeom prst="rect">
            <a:avLst/>
          </a:prstGeom>
        </p:spPr>
        <p:txBody>
          <a:bodyPr anchor="t" rtlCol="false" tIns="0" lIns="0" bIns="0" rIns="0">
            <a:spAutoFit/>
          </a:bodyPr>
          <a:lstStyle/>
          <a:p>
            <a:pPr algn="r">
              <a:lnSpc>
                <a:spcPts val="1568"/>
              </a:lnSpc>
            </a:pPr>
            <a:r>
              <a:rPr lang="en-US" b="true" sz="1306" spc="84">
                <a:solidFill>
                  <a:srgbClr val="000000"/>
                </a:solidFill>
                <a:latin typeface="DM Sans Bold"/>
                <a:ea typeface="DM Sans Bold"/>
                <a:cs typeface="DM Sans Bold"/>
                <a:sym typeface="DM Sans Bold"/>
              </a:rPr>
              <a:t>RECUR</a:t>
            </a:r>
            <a:r>
              <a:rPr lang="en-US" b="true" sz="1306" spc="84">
                <a:solidFill>
                  <a:srgbClr val="000000"/>
                </a:solidFill>
                <a:latin typeface="DM Sans Bold"/>
                <a:ea typeface="DM Sans Bold"/>
                <a:cs typeface="DM Sans Bold"/>
                <a:sym typeface="DM Sans Bold"/>
              </a:rPr>
              <a:t>SOS-BIBLICOS.COM</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bg>
      <p:bgPr>
        <a:solidFill>
          <a:srgbClr val="F8FAFF"/>
        </a:solidFill>
      </p:bgPr>
    </p:bg>
    <p:spTree>
      <p:nvGrpSpPr>
        <p:cNvPr id="1" name=""/>
        <p:cNvGrpSpPr/>
        <p:nvPr/>
      </p:nvGrpSpPr>
      <p:grpSpPr>
        <a:xfrm>
          <a:off x="0" y="0"/>
          <a:ext cx="0" cy="0"/>
          <a:chOff x="0" y="0"/>
          <a:chExt cx="0" cy="0"/>
        </a:xfrm>
      </p:grpSpPr>
      <p:grpSp>
        <p:nvGrpSpPr>
          <p:cNvPr name="Group 2" id="2"/>
          <p:cNvGrpSpPr/>
          <p:nvPr/>
        </p:nvGrpSpPr>
        <p:grpSpPr>
          <a:xfrm rot="0">
            <a:off x="2027941" y="1275341"/>
            <a:ext cx="6341494" cy="2759559"/>
            <a:chOff x="0" y="0"/>
            <a:chExt cx="2120236" cy="922640"/>
          </a:xfrm>
        </p:grpSpPr>
        <p:sp>
          <p:nvSpPr>
            <p:cNvPr name="Freeform 3" id="3"/>
            <p:cNvSpPr/>
            <p:nvPr/>
          </p:nvSpPr>
          <p:spPr>
            <a:xfrm flipH="false" flipV="false" rot="0">
              <a:off x="0" y="0"/>
              <a:ext cx="2120236" cy="922640"/>
            </a:xfrm>
            <a:custGeom>
              <a:avLst/>
              <a:gdLst/>
              <a:ahLst/>
              <a:cxnLst/>
              <a:rect r="r" b="b" t="t" l="l"/>
              <a:pathLst>
                <a:path h="922640" w="2120236">
                  <a:moveTo>
                    <a:pt x="0" y="0"/>
                  </a:moveTo>
                  <a:lnTo>
                    <a:pt x="2120236" y="0"/>
                  </a:lnTo>
                  <a:lnTo>
                    <a:pt x="2120236" y="922640"/>
                  </a:lnTo>
                  <a:lnTo>
                    <a:pt x="0" y="922640"/>
                  </a:lnTo>
                  <a:close/>
                </a:path>
              </a:pathLst>
            </a:custGeom>
            <a:solidFill>
              <a:srgbClr val="000000">
                <a:alpha val="0"/>
              </a:srgbClr>
            </a:solidFill>
            <a:ln w="66675" cap="sq">
              <a:solidFill>
                <a:srgbClr val="8FA4E1"/>
              </a:solidFill>
              <a:prstDash val="solid"/>
              <a:miter/>
            </a:ln>
          </p:spPr>
        </p:sp>
        <p:sp>
          <p:nvSpPr>
            <p:cNvPr name="TextBox 4" id="4"/>
            <p:cNvSpPr txBox="true"/>
            <p:nvPr/>
          </p:nvSpPr>
          <p:spPr>
            <a:xfrm>
              <a:off x="0" y="-47625"/>
              <a:ext cx="2120236" cy="970265"/>
            </a:xfrm>
            <a:prstGeom prst="rect">
              <a:avLst/>
            </a:prstGeom>
          </p:spPr>
          <p:txBody>
            <a:bodyPr anchor="ctr" rtlCol="false" tIns="48876" lIns="48876" bIns="48876" rIns="48876"/>
            <a:lstStyle/>
            <a:p>
              <a:pPr algn="ctr">
                <a:lnSpc>
                  <a:spcPts val="1588"/>
                </a:lnSpc>
              </a:pPr>
            </a:p>
          </p:txBody>
        </p:sp>
      </p:grpSp>
      <p:sp>
        <p:nvSpPr>
          <p:cNvPr name="AutoShape 5" id="5"/>
          <p:cNvSpPr/>
          <p:nvPr/>
        </p:nvSpPr>
        <p:spPr>
          <a:xfrm rot="0">
            <a:off x="1266135" y="1526758"/>
            <a:ext cx="7877865" cy="2219048"/>
          </a:xfrm>
          <a:prstGeom prst="rect">
            <a:avLst/>
          </a:prstGeom>
          <a:solidFill>
            <a:srgbClr val="CFDBFF"/>
          </a:solidFill>
        </p:spPr>
      </p:sp>
      <p:grpSp>
        <p:nvGrpSpPr>
          <p:cNvPr name="Group 6" id="6"/>
          <p:cNvGrpSpPr/>
          <p:nvPr/>
        </p:nvGrpSpPr>
        <p:grpSpPr>
          <a:xfrm rot="0">
            <a:off x="10329553" y="1582003"/>
            <a:ext cx="6779036" cy="7090170"/>
            <a:chOff x="0" y="0"/>
            <a:chExt cx="1219031" cy="1274980"/>
          </a:xfrm>
        </p:grpSpPr>
        <p:sp>
          <p:nvSpPr>
            <p:cNvPr name="Freeform 7" id="7"/>
            <p:cNvSpPr/>
            <p:nvPr/>
          </p:nvSpPr>
          <p:spPr>
            <a:xfrm flipH="false" flipV="false" rot="0">
              <a:off x="0" y="0"/>
              <a:ext cx="1219031" cy="1274980"/>
            </a:xfrm>
            <a:custGeom>
              <a:avLst/>
              <a:gdLst/>
              <a:ahLst/>
              <a:cxnLst/>
              <a:rect r="r" b="b" t="t" l="l"/>
              <a:pathLst>
                <a:path h="1274980" w="1219031">
                  <a:moveTo>
                    <a:pt x="0" y="0"/>
                  </a:moveTo>
                  <a:lnTo>
                    <a:pt x="1219031" y="0"/>
                  </a:lnTo>
                  <a:lnTo>
                    <a:pt x="1219031" y="1274980"/>
                  </a:lnTo>
                  <a:lnTo>
                    <a:pt x="0" y="1274980"/>
                  </a:lnTo>
                  <a:close/>
                </a:path>
              </a:pathLst>
            </a:custGeom>
            <a:blipFill>
              <a:blip r:embed="rId2"/>
              <a:stretch>
                <a:fillRect l="-2294" t="0" r="-2294" b="0"/>
              </a:stretch>
            </a:blipFill>
            <a:ln w="47625" cap="sq">
              <a:solidFill>
                <a:srgbClr val="8FA4E1"/>
              </a:solidFill>
              <a:prstDash val="solid"/>
              <a:miter/>
            </a:ln>
          </p:spPr>
        </p:sp>
      </p:grpSp>
      <p:sp>
        <p:nvSpPr>
          <p:cNvPr name="AutoShape 8" id="8"/>
          <p:cNvSpPr/>
          <p:nvPr/>
        </p:nvSpPr>
        <p:spPr>
          <a:xfrm rot="0">
            <a:off x="10329553" y="7787289"/>
            <a:ext cx="6779036" cy="917709"/>
          </a:xfrm>
          <a:prstGeom prst="rect">
            <a:avLst/>
          </a:prstGeom>
          <a:solidFill>
            <a:srgbClr val="CFDBFF"/>
          </a:solidFill>
        </p:spPr>
      </p:sp>
      <p:sp>
        <p:nvSpPr>
          <p:cNvPr name="TextBox 9" id="9"/>
          <p:cNvSpPr txBox="true"/>
          <p:nvPr/>
        </p:nvSpPr>
        <p:spPr>
          <a:xfrm rot="0">
            <a:off x="1266135" y="1614324"/>
            <a:ext cx="7776723" cy="2013026"/>
          </a:xfrm>
          <a:prstGeom prst="rect">
            <a:avLst/>
          </a:prstGeom>
        </p:spPr>
        <p:txBody>
          <a:bodyPr anchor="t" rtlCol="false" tIns="0" lIns="0" bIns="0" rIns="0">
            <a:spAutoFit/>
          </a:bodyPr>
          <a:lstStyle/>
          <a:p>
            <a:pPr algn="ctr">
              <a:lnSpc>
                <a:spcPts val="14568"/>
              </a:lnSpc>
            </a:pPr>
            <a:r>
              <a:rPr lang="en-US" sz="11036">
                <a:solidFill>
                  <a:srgbClr val="1C1B19"/>
                </a:solidFill>
                <a:latin typeface="Gill Sans Condensed"/>
                <a:ea typeface="Gill Sans Condensed"/>
                <a:cs typeface="Gill Sans Condensed"/>
                <a:sym typeface="Gill Sans Condensed"/>
              </a:rPr>
              <a:t>NAAMÁN</a:t>
            </a:r>
          </a:p>
        </p:txBody>
      </p:sp>
      <p:sp>
        <p:nvSpPr>
          <p:cNvPr name="TextBox 10" id="10"/>
          <p:cNvSpPr txBox="true"/>
          <p:nvPr/>
        </p:nvSpPr>
        <p:spPr>
          <a:xfrm rot="0">
            <a:off x="1266135" y="4341215"/>
            <a:ext cx="8520367" cy="5884825"/>
          </a:xfrm>
          <a:prstGeom prst="rect">
            <a:avLst/>
          </a:prstGeom>
        </p:spPr>
        <p:txBody>
          <a:bodyPr anchor="t" rtlCol="false" tIns="0" lIns="0" bIns="0" rIns="0">
            <a:spAutoFit/>
          </a:bodyPr>
          <a:lstStyle/>
          <a:p>
            <a:pPr algn="l" marL="0" indent="0" lvl="0">
              <a:lnSpc>
                <a:spcPts val="3974"/>
              </a:lnSpc>
            </a:pPr>
            <a:r>
              <a:rPr lang="en-US" sz="2838">
                <a:solidFill>
                  <a:srgbClr val="242424"/>
                </a:solidFill>
                <a:latin typeface="TT Chocolates"/>
                <a:ea typeface="TT Chocolates"/>
                <a:cs typeface="TT Chocolates"/>
                <a:sym typeface="TT Chocolates"/>
              </a:rPr>
              <a:t>Naamán era el general sirio que se entregó al Dios verdadero. Sumergirse en el río Jordán no era una idea de su agrado, pero él siguió el mandato del profeta Eliseo más allá de sus propias convicciones. Pero no fue a la primera, ni a la segunda, ni a la tercera vez de lavarse que vio los resultados. Él recibió la sanidad después de haberse sumergido siete veces. A veces pasa igual con la sanidad espiritual, que no llega tras el primer intento. Perseverar en la obediencia, incluso cuando el método de Dios no tiene sentido para él, es clave para experimentar su poder transformador.</a:t>
            </a:r>
          </a:p>
          <a:p>
            <a:pPr algn="l" marL="0" indent="0" lvl="0">
              <a:lnSpc>
                <a:spcPts val="3554"/>
              </a:lnSpc>
            </a:pPr>
          </a:p>
        </p:txBody>
      </p:sp>
      <p:sp>
        <p:nvSpPr>
          <p:cNvPr name="AutoShape 11" id="11"/>
          <p:cNvSpPr/>
          <p:nvPr/>
        </p:nvSpPr>
        <p:spPr>
          <a:xfrm rot="0">
            <a:off x="13493282" y="9449922"/>
            <a:ext cx="2773182" cy="264496"/>
          </a:xfrm>
          <a:prstGeom prst="rect">
            <a:avLst/>
          </a:prstGeom>
          <a:solidFill>
            <a:srgbClr val="CFDBFF"/>
          </a:solidFill>
        </p:spPr>
      </p:sp>
      <p:sp>
        <p:nvSpPr>
          <p:cNvPr name="TextBox 12" id="12"/>
          <p:cNvSpPr txBox="true"/>
          <p:nvPr/>
        </p:nvSpPr>
        <p:spPr>
          <a:xfrm rot="0">
            <a:off x="13614604" y="9486920"/>
            <a:ext cx="2574118" cy="190500"/>
          </a:xfrm>
          <a:prstGeom prst="rect">
            <a:avLst/>
          </a:prstGeom>
        </p:spPr>
        <p:txBody>
          <a:bodyPr anchor="t" rtlCol="false" tIns="0" lIns="0" bIns="0" rIns="0">
            <a:spAutoFit/>
          </a:bodyPr>
          <a:lstStyle/>
          <a:p>
            <a:pPr algn="r">
              <a:lnSpc>
                <a:spcPts val="1568"/>
              </a:lnSpc>
            </a:pPr>
            <a:r>
              <a:rPr lang="en-US" b="true" sz="1306" spc="84">
                <a:solidFill>
                  <a:srgbClr val="000000"/>
                </a:solidFill>
                <a:latin typeface="DM Sans Bold"/>
                <a:ea typeface="DM Sans Bold"/>
                <a:cs typeface="DM Sans Bold"/>
                <a:sym typeface="DM Sans Bold"/>
              </a:rPr>
              <a:t>RECUR</a:t>
            </a:r>
            <a:r>
              <a:rPr lang="en-US" b="true" sz="1306" spc="84">
                <a:solidFill>
                  <a:srgbClr val="000000"/>
                </a:solidFill>
                <a:latin typeface="DM Sans Bold"/>
                <a:ea typeface="DM Sans Bold"/>
                <a:cs typeface="DM Sans Bold"/>
                <a:sym typeface="DM Sans Bold"/>
              </a:rPr>
              <a:t>SOS-BIBLICOS.COM</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bg>
      <p:bgPr>
        <a:solidFill>
          <a:srgbClr val="F8FAFF"/>
        </a:solidFill>
      </p:bgPr>
    </p:bg>
    <p:spTree>
      <p:nvGrpSpPr>
        <p:cNvPr id="1" name=""/>
        <p:cNvGrpSpPr/>
        <p:nvPr/>
      </p:nvGrpSpPr>
      <p:grpSpPr>
        <a:xfrm>
          <a:off x="0" y="0"/>
          <a:ext cx="0" cy="0"/>
          <a:chOff x="0" y="0"/>
          <a:chExt cx="0" cy="0"/>
        </a:xfrm>
      </p:grpSpPr>
      <p:grpSp>
        <p:nvGrpSpPr>
          <p:cNvPr name="Group 2" id="2"/>
          <p:cNvGrpSpPr/>
          <p:nvPr/>
        </p:nvGrpSpPr>
        <p:grpSpPr>
          <a:xfrm rot="0">
            <a:off x="6001205" y="1212396"/>
            <a:ext cx="6269309" cy="2998679"/>
            <a:chOff x="0" y="0"/>
            <a:chExt cx="1904541" cy="910963"/>
          </a:xfrm>
        </p:grpSpPr>
        <p:sp>
          <p:nvSpPr>
            <p:cNvPr name="Freeform 3" id="3"/>
            <p:cNvSpPr/>
            <p:nvPr/>
          </p:nvSpPr>
          <p:spPr>
            <a:xfrm flipH="false" flipV="false" rot="0">
              <a:off x="0" y="0"/>
              <a:ext cx="1904541" cy="910963"/>
            </a:xfrm>
            <a:custGeom>
              <a:avLst/>
              <a:gdLst/>
              <a:ahLst/>
              <a:cxnLst/>
              <a:rect r="r" b="b" t="t" l="l"/>
              <a:pathLst>
                <a:path h="910963" w="1904541">
                  <a:moveTo>
                    <a:pt x="0" y="0"/>
                  </a:moveTo>
                  <a:lnTo>
                    <a:pt x="1904541" y="0"/>
                  </a:lnTo>
                  <a:lnTo>
                    <a:pt x="1904541" y="910963"/>
                  </a:lnTo>
                  <a:lnTo>
                    <a:pt x="0" y="910963"/>
                  </a:lnTo>
                  <a:close/>
                </a:path>
              </a:pathLst>
            </a:custGeom>
            <a:solidFill>
              <a:srgbClr val="000000">
                <a:alpha val="0"/>
              </a:srgbClr>
            </a:solidFill>
            <a:ln w="66675" cap="sq">
              <a:solidFill>
                <a:srgbClr val="8FA4E1"/>
              </a:solidFill>
              <a:prstDash val="solid"/>
              <a:miter/>
            </a:ln>
          </p:spPr>
        </p:sp>
        <p:sp>
          <p:nvSpPr>
            <p:cNvPr name="TextBox 4" id="4"/>
            <p:cNvSpPr txBox="true"/>
            <p:nvPr/>
          </p:nvSpPr>
          <p:spPr>
            <a:xfrm>
              <a:off x="0" y="-47625"/>
              <a:ext cx="1904541" cy="958588"/>
            </a:xfrm>
            <a:prstGeom prst="rect">
              <a:avLst/>
            </a:prstGeom>
          </p:spPr>
          <p:txBody>
            <a:bodyPr anchor="ctr" rtlCol="false" tIns="48876" lIns="48876" bIns="48876" rIns="48876"/>
            <a:lstStyle/>
            <a:p>
              <a:pPr algn="ctr">
                <a:lnSpc>
                  <a:spcPts val="1588"/>
                </a:lnSpc>
              </a:pPr>
            </a:p>
          </p:txBody>
        </p:sp>
      </p:grpSp>
      <p:sp>
        <p:nvSpPr>
          <p:cNvPr name="AutoShape 5" id="5"/>
          <p:cNvSpPr/>
          <p:nvPr/>
        </p:nvSpPr>
        <p:spPr>
          <a:xfrm rot="0">
            <a:off x="5361457" y="1473558"/>
            <a:ext cx="7548804" cy="2442243"/>
          </a:xfrm>
          <a:prstGeom prst="rect">
            <a:avLst/>
          </a:prstGeom>
          <a:solidFill>
            <a:srgbClr val="CFDBFF"/>
          </a:solidFill>
        </p:spPr>
      </p:sp>
      <p:sp>
        <p:nvSpPr>
          <p:cNvPr name="TextBox 6" id="6"/>
          <p:cNvSpPr txBox="true"/>
          <p:nvPr/>
        </p:nvSpPr>
        <p:spPr>
          <a:xfrm rot="0">
            <a:off x="7694166" y="5364808"/>
            <a:ext cx="5946503" cy="826324"/>
          </a:xfrm>
          <a:prstGeom prst="rect">
            <a:avLst/>
          </a:prstGeom>
        </p:spPr>
        <p:txBody>
          <a:bodyPr anchor="t" rtlCol="false" tIns="0" lIns="0" bIns="0" rIns="0">
            <a:spAutoFit/>
          </a:bodyPr>
          <a:lstStyle/>
          <a:p>
            <a:pPr algn="l">
              <a:lnSpc>
                <a:spcPts val="5978"/>
              </a:lnSpc>
            </a:pPr>
            <a:r>
              <a:rPr lang="en-US" sz="4529">
                <a:solidFill>
                  <a:srgbClr val="1C1B19"/>
                </a:solidFill>
                <a:latin typeface="Gill Sans Condensed"/>
                <a:ea typeface="Gill Sans Condensed"/>
                <a:cs typeface="Gill Sans Condensed"/>
                <a:sym typeface="Gill Sans Condensed"/>
              </a:rPr>
              <a:t> Nunca estéis desanimados.</a:t>
            </a:r>
          </a:p>
        </p:txBody>
      </p:sp>
      <p:sp>
        <p:nvSpPr>
          <p:cNvPr name="AutoShape 7" id="7"/>
          <p:cNvSpPr/>
          <p:nvPr/>
        </p:nvSpPr>
        <p:spPr>
          <a:xfrm rot="0">
            <a:off x="-1379812" y="-1006101"/>
            <a:ext cx="2759625" cy="12299202"/>
          </a:xfrm>
          <a:prstGeom prst="rect">
            <a:avLst/>
          </a:prstGeom>
          <a:solidFill>
            <a:srgbClr val="CFDBFF"/>
          </a:solidFill>
        </p:spPr>
      </p:sp>
      <p:grpSp>
        <p:nvGrpSpPr>
          <p:cNvPr name="Group 8" id="8"/>
          <p:cNvGrpSpPr/>
          <p:nvPr/>
        </p:nvGrpSpPr>
        <p:grpSpPr>
          <a:xfrm rot="0">
            <a:off x="6001205" y="5143500"/>
            <a:ext cx="1895730" cy="1411816"/>
            <a:chOff x="0" y="0"/>
            <a:chExt cx="1066290" cy="794104"/>
          </a:xfrm>
        </p:grpSpPr>
        <p:sp>
          <p:nvSpPr>
            <p:cNvPr name="Freeform 9" id="9"/>
            <p:cNvSpPr/>
            <p:nvPr/>
          </p:nvSpPr>
          <p:spPr>
            <a:xfrm flipH="false" flipV="false" rot="0">
              <a:off x="0" y="0"/>
              <a:ext cx="1066290" cy="794104"/>
            </a:xfrm>
            <a:custGeom>
              <a:avLst/>
              <a:gdLst/>
              <a:ahLst/>
              <a:cxnLst/>
              <a:rect r="r" b="b" t="t" l="l"/>
              <a:pathLst>
                <a:path h="794104" w="1066290">
                  <a:moveTo>
                    <a:pt x="0" y="0"/>
                  </a:moveTo>
                  <a:lnTo>
                    <a:pt x="1066290" y="0"/>
                  </a:lnTo>
                  <a:lnTo>
                    <a:pt x="1066290" y="794104"/>
                  </a:lnTo>
                  <a:lnTo>
                    <a:pt x="0" y="794104"/>
                  </a:lnTo>
                  <a:close/>
                </a:path>
              </a:pathLst>
            </a:custGeom>
            <a:solidFill>
              <a:srgbClr val="000000">
                <a:alpha val="0"/>
              </a:srgbClr>
            </a:solidFill>
            <a:ln w="66675" cap="sq">
              <a:solidFill>
                <a:srgbClr val="8FA4E1"/>
              </a:solidFill>
              <a:prstDash val="solid"/>
              <a:miter/>
            </a:ln>
          </p:spPr>
        </p:sp>
        <p:sp>
          <p:nvSpPr>
            <p:cNvPr name="TextBox 10" id="10"/>
            <p:cNvSpPr txBox="true"/>
            <p:nvPr/>
          </p:nvSpPr>
          <p:spPr>
            <a:xfrm>
              <a:off x="0" y="-47625"/>
              <a:ext cx="1066290" cy="841729"/>
            </a:xfrm>
            <a:prstGeom prst="rect">
              <a:avLst/>
            </a:prstGeom>
          </p:spPr>
          <p:txBody>
            <a:bodyPr anchor="ctr" rtlCol="false" tIns="48876" lIns="48876" bIns="48876" rIns="48876"/>
            <a:lstStyle/>
            <a:p>
              <a:pPr algn="ctr">
                <a:lnSpc>
                  <a:spcPts val="1588"/>
                </a:lnSpc>
              </a:pPr>
            </a:p>
          </p:txBody>
        </p:sp>
      </p:grpSp>
      <p:sp>
        <p:nvSpPr>
          <p:cNvPr name="Freeform 11" id="11"/>
          <p:cNvSpPr/>
          <p:nvPr/>
        </p:nvSpPr>
        <p:spPr>
          <a:xfrm flipH="false" flipV="false" rot="0">
            <a:off x="5595061" y="6191133"/>
            <a:ext cx="7315200" cy="2551176"/>
          </a:xfrm>
          <a:custGeom>
            <a:avLst/>
            <a:gdLst/>
            <a:ahLst/>
            <a:cxnLst/>
            <a:rect r="r" b="b" t="t" l="l"/>
            <a:pathLst>
              <a:path h="2551176" w="7315200">
                <a:moveTo>
                  <a:pt x="0" y="0"/>
                </a:moveTo>
                <a:lnTo>
                  <a:pt x="7315200" y="0"/>
                </a:lnTo>
                <a:lnTo>
                  <a:pt x="7315200" y="2551176"/>
                </a:lnTo>
                <a:lnTo>
                  <a:pt x="0" y="255117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p:cNvSpPr/>
          <p:nvPr/>
        </p:nvSpPr>
        <p:spPr>
          <a:xfrm flipH="false" flipV="false" rot="-1593137">
            <a:off x="1921561" y="1848716"/>
            <a:ext cx="2215618" cy="1691927"/>
          </a:xfrm>
          <a:custGeom>
            <a:avLst/>
            <a:gdLst/>
            <a:ahLst/>
            <a:cxnLst/>
            <a:rect r="r" b="b" t="t" l="l"/>
            <a:pathLst>
              <a:path h="1691927" w="2215618">
                <a:moveTo>
                  <a:pt x="0" y="0"/>
                </a:moveTo>
                <a:lnTo>
                  <a:pt x="2215618" y="0"/>
                </a:lnTo>
                <a:lnTo>
                  <a:pt x="2215618" y="1691927"/>
                </a:lnTo>
                <a:lnTo>
                  <a:pt x="0" y="1691927"/>
                </a:lnTo>
                <a:lnTo>
                  <a:pt x="0" y="0"/>
                </a:lnTo>
                <a:close/>
              </a:path>
            </a:pathLst>
          </a:custGeom>
          <a:blipFill>
            <a:blip r:embed="rId4"/>
            <a:stretch>
              <a:fillRect l="0" t="0" r="0" b="0"/>
            </a:stretch>
          </a:blipFill>
        </p:spPr>
      </p:sp>
      <p:sp>
        <p:nvSpPr>
          <p:cNvPr name="TextBox 13" id="13"/>
          <p:cNvSpPr txBox="true"/>
          <p:nvPr/>
        </p:nvSpPr>
        <p:spPr>
          <a:xfrm rot="0">
            <a:off x="5493717" y="1363554"/>
            <a:ext cx="7300566" cy="2329450"/>
          </a:xfrm>
          <a:prstGeom prst="rect">
            <a:avLst/>
          </a:prstGeom>
        </p:spPr>
        <p:txBody>
          <a:bodyPr anchor="t" rtlCol="false" tIns="0" lIns="0" bIns="0" rIns="0">
            <a:spAutoFit/>
          </a:bodyPr>
          <a:lstStyle/>
          <a:p>
            <a:pPr algn="ctr">
              <a:lnSpc>
                <a:spcPts val="16861"/>
              </a:lnSpc>
            </a:pPr>
            <a:r>
              <a:rPr lang="en-US" sz="12773">
                <a:solidFill>
                  <a:srgbClr val="1C1B19"/>
                </a:solidFill>
                <a:latin typeface="Gill Sans Condensed"/>
                <a:ea typeface="Gill Sans Condensed"/>
                <a:cs typeface="Gill Sans Condensed"/>
                <a:sym typeface="Gill Sans Condensed"/>
              </a:rPr>
              <a:t>HIMNO INICIAL</a:t>
            </a:r>
          </a:p>
        </p:txBody>
      </p:sp>
      <p:sp>
        <p:nvSpPr>
          <p:cNvPr name="TextBox 14" id="14"/>
          <p:cNvSpPr txBox="true"/>
          <p:nvPr/>
        </p:nvSpPr>
        <p:spPr>
          <a:xfrm rot="0">
            <a:off x="6203032" y="5293940"/>
            <a:ext cx="1491134" cy="1019773"/>
          </a:xfrm>
          <a:prstGeom prst="rect">
            <a:avLst/>
          </a:prstGeom>
        </p:spPr>
        <p:txBody>
          <a:bodyPr anchor="t" rtlCol="false" tIns="0" lIns="0" bIns="0" rIns="0">
            <a:spAutoFit/>
          </a:bodyPr>
          <a:lstStyle/>
          <a:p>
            <a:pPr algn="ctr">
              <a:lnSpc>
                <a:spcPts val="7373"/>
              </a:lnSpc>
            </a:pPr>
            <a:r>
              <a:rPr lang="en-US" b="true" sz="5585" spc="815">
                <a:solidFill>
                  <a:srgbClr val="1C1B19"/>
                </a:solidFill>
                <a:latin typeface="Gill Sans Condensed Bold"/>
                <a:ea typeface="Gill Sans Condensed Bold"/>
                <a:cs typeface="Gill Sans Condensed Bold"/>
                <a:sym typeface="Gill Sans Condensed Bold"/>
              </a:rPr>
              <a:t># 512</a:t>
            </a:r>
          </a:p>
        </p:txBody>
      </p:sp>
      <p:sp>
        <p:nvSpPr>
          <p:cNvPr name="Freeform 15" id="15"/>
          <p:cNvSpPr/>
          <p:nvPr/>
        </p:nvSpPr>
        <p:spPr>
          <a:xfrm flipH="false" flipV="false" rot="2249452">
            <a:off x="14757617" y="1755178"/>
            <a:ext cx="2215618" cy="1691927"/>
          </a:xfrm>
          <a:custGeom>
            <a:avLst/>
            <a:gdLst/>
            <a:ahLst/>
            <a:cxnLst/>
            <a:rect r="r" b="b" t="t" l="l"/>
            <a:pathLst>
              <a:path h="1691927" w="2215618">
                <a:moveTo>
                  <a:pt x="0" y="0"/>
                </a:moveTo>
                <a:lnTo>
                  <a:pt x="2215618" y="0"/>
                </a:lnTo>
                <a:lnTo>
                  <a:pt x="2215618" y="1691927"/>
                </a:lnTo>
                <a:lnTo>
                  <a:pt x="0" y="1691927"/>
                </a:lnTo>
                <a:lnTo>
                  <a:pt x="0" y="0"/>
                </a:lnTo>
                <a:close/>
              </a:path>
            </a:pathLst>
          </a:custGeom>
          <a:blipFill>
            <a:blip r:embed="rId4"/>
            <a:stretch>
              <a:fillRect l="0" t="0" r="0" b="0"/>
            </a:stretch>
          </a:blipFill>
        </p:spPr>
      </p:sp>
      <p:sp>
        <p:nvSpPr>
          <p:cNvPr name="AutoShape 16" id="16"/>
          <p:cNvSpPr/>
          <p:nvPr/>
        </p:nvSpPr>
        <p:spPr>
          <a:xfrm rot="0">
            <a:off x="13493282" y="9449922"/>
            <a:ext cx="2773182" cy="264496"/>
          </a:xfrm>
          <a:prstGeom prst="rect">
            <a:avLst/>
          </a:prstGeom>
          <a:solidFill>
            <a:srgbClr val="CFDBFF"/>
          </a:solidFill>
        </p:spPr>
      </p:sp>
      <p:sp>
        <p:nvSpPr>
          <p:cNvPr name="TextBox 17" id="17"/>
          <p:cNvSpPr txBox="true"/>
          <p:nvPr/>
        </p:nvSpPr>
        <p:spPr>
          <a:xfrm rot="0">
            <a:off x="13614604" y="9486920"/>
            <a:ext cx="2574118" cy="190500"/>
          </a:xfrm>
          <a:prstGeom prst="rect">
            <a:avLst/>
          </a:prstGeom>
        </p:spPr>
        <p:txBody>
          <a:bodyPr anchor="t" rtlCol="false" tIns="0" lIns="0" bIns="0" rIns="0">
            <a:spAutoFit/>
          </a:bodyPr>
          <a:lstStyle/>
          <a:p>
            <a:pPr algn="r">
              <a:lnSpc>
                <a:spcPts val="1568"/>
              </a:lnSpc>
            </a:pPr>
            <a:r>
              <a:rPr lang="en-US" b="true" sz="1306" spc="84">
                <a:solidFill>
                  <a:srgbClr val="000000"/>
                </a:solidFill>
                <a:latin typeface="DM Sans Bold"/>
                <a:ea typeface="DM Sans Bold"/>
                <a:cs typeface="DM Sans Bold"/>
                <a:sym typeface="DM Sans Bold"/>
              </a:rPr>
              <a:t>RECUR</a:t>
            </a:r>
            <a:r>
              <a:rPr lang="en-US" b="true" sz="1306" spc="84">
                <a:solidFill>
                  <a:srgbClr val="000000"/>
                </a:solidFill>
                <a:latin typeface="DM Sans Bold"/>
                <a:ea typeface="DM Sans Bold"/>
                <a:cs typeface="DM Sans Bold"/>
                <a:sym typeface="DM Sans Bold"/>
              </a:rPr>
              <a:t>SOS-BIBLICOS.COM</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bg>
      <p:bgPr>
        <a:solidFill>
          <a:srgbClr val="F8FAFF"/>
        </a:solidFill>
      </p:bgPr>
    </p:bg>
    <p:spTree>
      <p:nvGrpSpPr>
        <p:cNvPr id="1" name=""/>
        <p:cNvGrpSpPr/>
        <p:nvPr/>
      </p:nvGrpSpPr>
      <p:grpSpPr>
        <a:xfrm>
          <a:off x="0" y="0"/>
          <a:ext cx="0" cy="0"/>
          <a:chOff x="0" y="0"/>
          <a:chExt cx="0" cy="0"/>
        </a:xfrm>
      </p:grpSpPr>
      <p:grpSp>
        <p:nvGrpSpPr>
          <p:cNvPr name="Group 2" id="2"/>
          <p:cNvGrpSpPr/>
          <p:nvPr/>
        </p:nvGrpSpPr>
        <p:grpSpPr>
          <a:xfrm rot="0">
            <a:off x="10199190" y="307601"/>
            <a:ext cx="6341494" cy="2759559"/>
            <a:chOff x="0" y="0"/>
            <a:chExt cx="2120236" cy="922640"/>
          </a:xfrm>
        </p:grpSpPr>
        <p:sp>
          <p:nvSpPr>
            <p:cNvPr name="Freeform 3" id="3"/>
            <p:cNvSpPr/>
            <p:nvPr/>
          </p:nvSpPr>
          <p:spPr>
            <a:xfrm flipH="false" flipV="false" rot="0">
              <a:off x="0" y="0"/>
              <a:ext cx="2120236" cy="922640"/>
            </a:xfrm>
            <a:custGeom>
              <a:avLst/>
              <a:gdLst/>
              <a:ahLst/>
              <a:cxnLst/>
              <a:rect r="r" b="b" t="t" l="l"/>
              <a:pathLst>
                <a:path h="922640" w="2120236">
                  <a:moveTo>
                    <a:pt x="0" y="0"/>
                  </a:moveTo>
                  <a:lnTo>
                    <a:pt x="2120236" y="0"/>
                  </a:lnTo>
                  <a:lnTo>
                    <a:pt x="2120236" y="922640"/>
                  </a:lnTo>
                  <a:lnTo>
                    <a:pt x="0" y="922640"/>
                  </a:lnTo>
                  <a:close/>
                </a:path>
              </a:pathLst>
            </a:custGeom>
            <a:solidFill>
              <a:srgbClr val="000000">
                <a:alpha val="0"/>
              </a:srgbClr>
            </a:solidFill>
            <a:ln w="66675" cap="sq">
              <a:solidFill>
                <a:srgbClr val="8FA4E1"/>
              </a:solidFill>
              <a:prstDash val="solid"/>
              <a:miter/>
            </a:ln>
          </p:spPr>
        </p:sp>
        <p:sp>
          <p:nvSpPr>
            <p:cNvPr name="TextBox 4" id="4"/>
            <p:cNvSpPr txBox="true"/>
            <p:nvPr/>
          </p:nvSpPr>
          <p:spPr>
            <a:xfrm>
              <a:off x="0" y="-47625"/>
              <a:ext cx="2120236" cy="970265"/>
            </a:xfrm>
            <a:prstGeom prst="rect">
              <a:avLst/>
            </a:prstGeom>
          </p:spPr>
          <p:txBody>
            <a:bodyPr anchor="ctr" rtlCol="false" tIns="48876" lIns="48876" bIns="48876" rIns="48876"/>
            <a:lstStyle/>
            <a:p>
              <a:pPr algn="ctr">
                <a:lnSpc>
                  <a:spcPts val="1588"/>
                </a:lnSpc>
              </a:pPr>
            </a:p>
          </p:txBody>
        </p:sp>
      </p:grpSp>
      <p:sp>
        <p:nvSpPr>
          <p:cNvPr name="AutoShape 5" id="5"/>
          <p:cNvSpPr/>
          <p:nvPr/>
        </p:nvSpPr>
        <p:spPr>
          <a:xfrm rot="0">
            <a:off x="9437383" y="559018"/>
            <a:ext cx="7877865" cy="2219048"/>
          </a:xfrm>
          <a:prstGeom prst="rect">
            <a:avLst/>
          </a:prstGeom>
          <a:solidFill>
            <a:srgbClr val="CFDBFF"/>
          </a:solidFill>
        </p:spPr>
      </p:sp>
      <p:grpSp>
        <p:nvGrpSpPr>
          <p:cNvPr name="Group 6" id="6"/>
          <p:cNvGrpSpPr/>
          <p:nvPr/>
        </p:nvGrpSpPr>
        <p:grpSpPr>
          <a:xfrm rot="0">
            <a:off x="1357773" y="1673210"/>
            <a:ext cx="6779036" cy="7090170"/>
            <a:chOff x="0" y="0"/>
            <a:chExt cx="1219031" cy="1274980"/>
          </a:xfrm>
        </p:grpSpPr>
        <p:sp>
          <p:nvSpPr>
            <p:cNvPr name="Freeform 7" id="7"/>
            <p:cNvSpPr/>
            <p:nvPr/>
          </p:nvSpPr>
          <p:spPr>
            <a:xfrm flipH="false" flipV="false" rot="0">
              <a:off x="0" y="0"/>
              <a:ext cx="1219031" cy="1274980"/>
            </a:xfrm>
            <a:custGeom>
              <a:avLst/>
              <a:gdLst/>
              <a:ahLst/>
              <a:cxnLst/>
              <a:rect r="r" b="b" t="t" l="l"/>
              <a:pathLst>
                <a:path h="1274980" w="1219031">
                  <a:moveTo>
                    <a:pt x="0" y="0"/>
                  </a:moveTo>
                  <a:lnTo>
                    <a:pt x="1219031" y="0"/>
                  </a:lnTo>
                  <a:lnTo>
                    <a:pt x="1219031" y="1274980"/>
                  </a:lnTo>
                  <a:lnTo>
                    <a:pt x="0" y="1274980"/>
                  </a:lnTo>
                  <a:close/>
                </a:path>
              </a:pathLst>
            </a:custGeom>
            <a:blipFill>
              <a:blip r:embed="rId2"/>
              <a:stretch>
                <a:fillRect l="-2294" t="0" r="-2294" b="0"/>
              </a:stretch>
            </a:blipFill>
            <a:ln w="47625" cap="sq">
              <a:solidFill>
                <a:srgbClr val="8FA4E1"/>
              </a:solidFill>
              <a:prstDash val="solid"/>
              <a:miter/>
            </a:ln>
          </p:spPr>
        </p:sp>
      </p:grpSp>
      <p:sp>
        <p:nvSpPr>
          <p:cNvPr name="TextBox 8" id="8"/>
          <p:cNvSpPr txBox="true"/>
          <p:nvPr/>
        </p:nvSpPr>
        <p:spPr>
          <a:xfrm rot="0">
            <a:off x="9437383" y="675159"/>
            <a:ext cx="7776723" cy="1767656"/>
          </a:xfrm>
          <a:prstGeom prst="rect">
            <a:avLst/>
          </a:prstGeom>
        </p:spPr>
        <p:txBody>
          <a:bodyPr anchor="t" rtlCol="false" tIns="0" lIns="0" bIns="0" rIns="0">
            <a:spAutoFit/>
          </a:bodyPr>
          <a:lstStyle/>
          <a:p>
            <a:pPr algn="ctr">
              <a:lnSpc>
                <a:spcPts val="12720"/>
              </a:lnSpc>
            </a:pPr>
            <a:r>
              <a:rPr lang="en-US" sz="9637">
                <a:solidFill>
                  <a:srgbClr val="1C1B19"/>
                </a:solidFill>
                <a:latin typeface="Gill Sans Condensed"/>
                <a:ea typeface="Gill Sans Condensed"/>
                <a:cs typeface="Gill Sans Condensed"/>
                <a:sym typeface="Gill Sans Condensed"/>
              </a:rPr>
              <a:t>EL SIERVO DE ELIAS</a:t>
            </a:r>
          </a:p>
        </p:txBody>
      </p:sp>
      <p:sp>
        <p:nvSpPr>
          <p:cNvPr name="TextBox 9" id="9"/>
          <p:cNvSpPr txBox="true"/>
          <p:nvPr/>
        </p:nvSpPr>
        <p:spPr>
          <a:xfrm rot="0">
            <a:off x="9437383" y="3445271"/>
            <a:ext cx="8520367" cy="4469410"/>
          </a:xfrm>
          <a:prstGeom prst="rect">
            <a:avLst/>
          </a:prstGeom>
        </p:spPr>
        <p:txBody>
          <a:bodyPr anchor="t" rtlCol="false" tIns="0" lIns="0" bIns="0" rIns="0">
            <a:spAutoFit/>
          </a:bodyPr>
          <a:lstStyle/>
          <a:p>
            <a:pPr algn="l">
              <a:lnSpc>
                <a:spcPts val="3554"/>
              </a:lnSpc>
            </a:pPr>
            <a:r>
              <a:rPr lang="en-US" sz="2538">
                <a:solidFill>
                  <a:srgbClr val="242424"/>
                </a:solidFill>
                <a:latin typeface="TT Chocolates"/>
                <a:ea typeface="TT Chocolates"/>
                <a:cs typeface="TT Chocolates"/>
                <a:sym typeface="TT Chocolates"/>
              </a:rPr>
              <a:t> Después de que Elías orara por lluvia, el siervo fue enviado a mirar hacia el mar. No vio nada hasta la séptima vez que el profeta oró y lo envió a ver, momento en que apareció una nube pequeña del tamaño de la mano de un hombre.</a:t>
            </a:r>
          </a:p>
          <a:p>
            <a:pPr algn="l">
              <a:lnSpc>
                <a:spcPts val="3554"/>
              </a:lnSpc>
            </a:pPr>
            <a:r>
              <a:rPr lang="en-US" sz="2538">
                <a:solidFill>
                  <a:srgbClr val="242424"/>
                </a:solidFill>
                <a:latin typeface="TT Chocolates"/>
                <a:ea typeface="TT Chocolates"/>
                <a:cs typeface="TT Chocolates"/>
                <a:sym typeface="TT Chocolates"/>
              </a:rPr>
              <a:t>A él no le pareció gran cosa, pero debía decírselo a su señor, el profeta. La reacción de Elías no dejó de sorprenderle, pero más se maravilló del hecho de que esa pequeña nube terminara con siete años de sequía.</a:t>
            </a:r>
          </a:p>
          <a:p>
            <a:pPr algn="l">
              <a:lnSpc>
                <a:spcPts val="3554"/>
              </a:lnSpc>
            </a:pPr>
          </a:p>
          <a:p>
            <a:pPr algn="l" marL="0" indent="0" lvl="0">
              <a:lnSpc>
                <a:spcPts val="3554"/>
              </a:lnSpc>
            </a:pPr>
          </a:p>
        </p:txBody>
      </p:sp>
      <p:sp>
        <p:nvSpPr>
          <p:cNvPr name="AutoShape 10" id="10"/>
          <p:cNvSpPr/>
          <p:nvPr/>
        </p:nvSpPr>
        <p:spPr>
          <a:xfrm rot="0">
            <a:off x="9437383" y="7211606"/>
            <a:ext cx="8466546" cy="2376311"/>
          </a:xfrm>
          <a:prstGeom prst="rect">
            <a:avLst/>
          </a:prstGeom>
          <a:solidFill>
            <a:srgbClr val="CFDBFF"/>
          </a:solidFill>
        </p:spPr>
      </p:sp>
      <p:sp>
        <p:nvSpPr>
          <p:cNvPr name="TextBox 11" id="11"/>
          <p:cNvSpPr txBox="true"/>
          <p:nvPr/>
        </p:nvSpPr>
        <p:spPr>
          <a:xfrm rot="0">
            <a:off x="9602508" y="7474940"/>
            <a:ext cx="8190118" cy="1783360"/>
          </a:xfrm>
          <a:prstGeom prst="rect">
            <a:avLst/>
          </a:prstGeom>
        </p:spPr>
        <p:txBody>
          <a:bodyPr anchor="t" rtlCol="false" tIns="0" lIns="0" bIns="0" rIns="0">
            <a:spAutoFit/>
          </a:bodyPr>
          <a:lstStyle/>
          <a:p>
            <a:pPr algn="l" marL="0" indent="0" lvl="0">
              <a:lnSpc>
                <a:spcPts val="3554"/>
              </a:lnSpc>
            </a:pPr>
            <a:r>
              <a:rPr lang="en-US" b="true" sz="2538">
                <a:solidFill>
                  <a:srgbClr val="242424"/>
                </a:solidFill>
                <a:latin typeface="TT Chocolates Bold"/>
                <a:ea typeface="TT Chocolates Bold"/>
                <a:cs typeface="TT Chocolates Bold"/>
                <a:sym typeface="TT Chocolates Bold"/>
              </a:rPr>
              <a:t>La respuesta de Dios puede tardar, pero no debemos dejar de buscarla. Perseverar en la oración, incluso cuando todo </a:t>
            </a:r>
            <a:r>
              <a:rPr lang="en-US" b="true" sz="2538">
                <a:solidFill>
                  <a:srgbClr val="242424"/>
                </a:solidFill>
                <a:latin typeface="TT Chocolates Bold"/>
                <a:ea typeface="TT Chocolates Bold"/>
                <a:cs typeface="TT Chocolates Bold"/>
                <a:sym typeface="TT Chocolates Bold"/>
              </a:rPr>
              <a:t>parece estático, fortalece nuestra fe y abre la puerta a la intervención divina.</a:t>
            </a:r>
          </a:p>
        </p:txBody>
      </p:sp>
      <p:sp>
        <p:nvSpPr>
          <p:cNvPr name="AutoShape 12" id="12"/>
          <p:cNvSpPr/>
          <p:nvPr/>
        </p:nvSpPr>
        <p:spPr>
          <a:xfrm rot="0">
            <a:off x="13493282" y="9449922"/>
            <a:ext cx="2773182" cy="264496"/>
          </a:xfrm>
          <a:prstGeom prst="rect">
            <a:avLst/>
          </a:prstGeom>
          <a:solidFill>
            <a:srgbClr val="CFDBFF"/>
          </a:solidFill>
        </p:spPr>
      </p:sp>
      <p:sp>
        <p:nvSpPr>
          <p:cNvPr name="TextBox 13" id="13"/>
          <p:cNvSpPr txBox="true"/>
          <p:nvPr/>
        </p:nvSpPr>
        <p:spPr>
          <a:xfrm rot="0">
            <a:off x="13614604" y="9486920"/>
            <a:ext cx="2574118" cy="190500"/>
          </a:xfrm>
          <a:prstGeom prst="rect">
            <a:avLst/>
          </a:prstGeom>
        </p:spPr>
        <p:txBody>
          <a:bodyPr anchor="t" rtlCol="false" tIns="0" lIns="0" bIns="0" rIns="0">
            <a:spAutoFit/>
          </a:bodyPr>
          <a:lstStyle/>
          <a:p>
            <a:pPr algn="r">
              <a:lnSpc>
                <a:spcPts val="1568"/>
              </a:lnSpc>
            </a:pPr>
            <a:r>
              <a:rPr lang="en-US" b="true" sz="1306" spc="84">
                <a:solidFill>
                  <a:srgbClr val="000000"/>
                </a:solidFill>
                <a:latin typeface="DM Sans Bold"/>
                <a:ea typeface="DM Sans Bold"/>
                <a:cs typeface="DM Sans Bold"/>
                <a:sym typeface="DM Sans Bold"/>
              </a:rPr>
              <a:t>RECUR</a:t>
            </a:r>
            <a:r>
              <a:rPr lang="en-US" b="true" sz="1306" spc="84">
                <a:solidFill>
                  <a:srgbClr val="000000"/>
                </a:solidFill>
                <a:latin typeface="DM Sans Bold"/>
                <a:ea typeface="DM Sans Bold"/>
                <a:cs typeface="DM Sans Bold"/>
                <a:sym typeface="DM Sans Bold"/>
              </a:rPr>
              <a:t>SOS-BIBLICOS.COM</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bg>
      <p:bgPr>
        <a:solidFill>
          <a:srgbClr val="F8FAFF"/>
        </a:solidFill>
      </p:bgPr>
    </p:bg>
    <p:spTree>
      <p:nvGrpSpPr>
        <p:cNvPr id="1" name=""/>
        <p:cNvGrpSpPr/>
        <p:nvPr/>
      </p:nvGrpSpPr>
      <p:grpSpPr>
        <a:xfrm>
          <a:off x="0" y="0"/>
          <a:ext cx="0" cy="0"/>
          <a:chOff x="0" y="0"/>
          <a:chExt cx="0" cy="0"/>
        </a:xfrm>
      </p:grpSpPr>
      <p:grpSp>
        <p:nvGrpSpPr>
          <p:cNvPr name="Group 2" id="2"/>
          <p:cNvGrpSpPr/>
          <p:nvPr/>
        </p:nvGrpSpPr>
        <p:grpSpPr>
          <a:xfrm rot="0">
            <a:off x="1433855" y="1228207"/>
            <a:ext cx="6760077" cy="3579842"/>
            <a:chOff x="0" y="0"/>
            <a:chExt cx="2173615" cy="1151052"/>
          </a:xfrm>
        </p:grpSpPr>
        <p:sp>
          <p:nvSpPr>
            <p:cNvPr name="Freeform 3" id="3"/>
            <p:cNvSpPr/>
            <p:nvPr/>
          </p:nvSpPr>
          <p:spPr>
            <a:xfrm flipH="false" flipV="false" rot="0">
              <a:off x="0" y="0"/>
              <a:ext cx="2173615" cy="1151052"/>
            </a:xfrm>
            <a:custGeom>
              <a:avLst/>
              <a:gdLst/>
              <a:ahLst/>
              <a:cxnLst/>
              <a:rect r="r" b="b" t="t" l="l"/>
              <a:pathLst>
                <a:path h="1151052" w="2173615">
                  <a:moveTo>
                    <a:pt x="0" y="0"/>
                  </a:moveTo>
                  <a:lnTo>
                    <a:pt x="2173615" y="0"/>
                  </a:lnTo>
                  <a:lnTo>
                    <a:pt x="2173615" y="1151052"/>
                  </a:lnTo>
                  <a:lnTo>
                    <a:pt x="0" y="1151052"/>
                  </a:lnTo>
                  <a:close/>
                </a:path>
              </a:pathLst>
            </a:custGeom>
            <a:solidFill>
              <a:srgbClr val="000000">
                <a:alpha val="0"/>
              </a:srgbClr>
            </a:solidFill>
            <a:ln w="66675" cap="sq">
              <a:solidFill>
                <a:srgbClr val="8FA4E1"/>
              </a:solidFill>
              <a:prstDash val="solid"/>
              <a:miter/>
            </a:ln>
          </p:spPr>
        </p:sp>
        <p:sp>
          <p:nvSpPr>
            <p:cNvPr name="TextBox 4" id="4"/>
            <p:cNvSpPr txBox="true"/>
            <p:nvPr/>
          </p:nvSpPr>
          <p:spPr>
            <a:xfrm>
              <a:off x="0" y="-47625"/>
              <a:ext cx="2173615" cy="1198677"/>
            </a:xfrm>
            <a:prstGeom prst="rect">
              <a:avLst/>
            </a:prstGeom>
          </p:spPr>
          <p:txBody>
            <a:bodyPr anchor="ctr" rtlCol="false" tIns="48876" lIns="48876" bIns="48876" rIns="48876"/>
            <a:lstStyle/>
            <a:p>
              <a:pPr algn="ctr">
                <a:lnSpc>
                  <a:spcPts val="1588"/>
                </a:lnSpc>
              </a:pPr>
            </a:p>
          </p:txBody>
        </p:sp>
      </p:grpSp>
      <p:sp>
        <p:nvSpPr>
          <p:cNvPr name="AutoShape 5" id="5"/>
          <p:cNvSpPr/>
          <p:nvPr/>
        </p:nvSpPr>
        <p:spPr>
          <a:xfrm rot="0">
            <a:off x="836518" y="1685786"/>
            <a:ext cx="8519722" cy="2664942"/>
          </a:xfrm>
          <a:prstGeom prst="rect">
            <a:avLst/>
          </a:prstGeom>
          <a:solidFill>
            <a:srgbClr val="CFDBFF"/>
          </a:solidFill>
        </p:spPr>
      </p:sp>
      <p:grpSp>
        <p:nvGrpSpPr>
          <p:cNvPr name="Group 6" id="6"/>
          <p:cNvGrpSpPr/>
          <p:nvPr/>
        </p:nvGrpSpPr>
        <p:grpSpPr>
          <a:xfrm rot="0">
            <a:off x="-202715" y="5435849"/>
            <a:ext cx="19117909" cy="5162230"/>
            <a:chOff x="0" y="0"/>
            <a:chExt cx="4987882" cy="1346831"/>
          </a:xfrm>
        </p:grpSpPr>
        <p:sp>
          <p:nvSpPr>
            <p:cNvPr name="Freeform 7" id="7"/>
            <p:cNvSpPr/>
            <p:nvPr/>
          </p:nvSpPr>
          <p:spPr>
            <a:xfrm flipH="false" flipV="false" rot="0">
              <a:off x="0" y="0"/>
              <a:ext cx="4987882" cy="1346831"/>
            </a:xfrm>
            <a:custGeom>
              <a:avLst/>
              <a:gdLst/>
              <a:ahLst/>
              <a:cxnLst/>
              <a:rect r="r" b="b" t="t" l="l"/>
              <a:pathLst>
                <a:path h="1346831" w="4987882">
                  <a:moveTo>
                    <a:pt x="0" y="0"/>
                  </a:moveTo>
                  <a:lnTo>
                    <a:pt x="4987882" y="0"/>
                  </a:lnTo>
                  <a:lnTo>
                    <a:pt x="4987882" y="1346831"/>
                  </a:lnTo>
                  <a:lnTo>
                    <a:pt x="0" y="1346831"/>
                  </a:lnTo>
                  <a:close/>
                </a:path>
              </a:pathLst>
            </a:custGeom>
            <a:blipFill>
              <a:blip r:embed="rId2"/>
              <a:stretch>
                <a:fillRect l="0" t="-96294" r="0" b="-50446"/>
              </a:stretch>
            </a:blipFill>
          </p:spPr>
        </p:sp>
      </p:grpSp>
      <p:sp>
        <p:nvSpPr>
          <p:cNvPr name="TextBox 8" id="8"/>
          <p:cNvSpPr txBox="true"/>
          <p:nvPr/>
        </p:nvSpPr>
        <p:spPr>
          <a:xfrm rot="0">
            <a:off x="836518" y="1736322"/>
            <a:ext cx="8162828" cy="2614405"/>
          </a:xfrm>
          <a:prstGeom prst="rect">
            <a:avLst/>
          </a:prstGeom>
        </p:spPr>
        <p:txBody>
          <a:bodyPr anchor="t" rtlCol="false" tIns="0" lIns="0" bIns="0" rIns="0">
            <a:spAutoFit/>
          </a:bodyPr>
          <a:lstStyle/>
          <a:p>
            <a:pPr algn="ctr">
              <a:lnSpc>
                <a:spcPts val="9444"/>
              </a:lnSpc>
            </a:pPr>
            <a:r>
              <a:rPr lang="en-US" sz="8909">
                <a:solidFill>
                  <a:srgbClr val="1C1B19"/>
                </a:solidFill>
                <a:latin typeface="Gill Sans Condensed"/>
                <a:ea typeface="Gill Sans Condensed"/>
                <a:cs typeface="Gill Sans Condensed"/>
                <a:sym typeface="Gill Sans Condensed"/>
              </a:rPr>
              <a:t>LECTURA BIBLICA</a:t>
            </a:r>
          </a:p>
          <a:p>
            <a:pPr algn="ctr">
              <a:lnSpc>
                <a:spcPts val="9444"/>
              </a:lnSpc>
            </a:pPr>
            <a:r>
              <a:rPr lang="en-US" sz="8909">
                <a:solidFill>
                  <a:srgbClr val="1C1B19"/>
                </a:solidFill>
                <a:latin typeface="Gill Sans Condensed"/>
                <a:ea typeface="Gill Sans Condensed"/>
                <a:cs typeface="Gill Sans Condensed"/>
                <a:sym typeface="Gill Sans Condensed"/>
              </a:rPr>
              <a:t>Y ORACION </a:t>
            </a:r>
          </a:p>
        </p:txBody>
      </p:sp>
      <p:sp>
        <p:nvSpPr>
          <p:cNvPr name="TextBox 9" id="9"/>
          <p:cNvSpPr txBox="true"/>
          <p:nvPr/>
        </p:nvSpPr>
        <p:spPr>
          <a:xfrm rot="0">
            <a:off x="9831425" y="1248130"/>
            <a:ext cx="7119075" cy="780061"/>
          </a:xfrm>
          <a:prstGeom prst="rect">
            <a:avLst/>
          </a:prstGeom>
        </p:spPr>
        <p:txBody>
          <a:bodyPr anchor="t" rtlCol="false" tIns="0" lIns="0" bIns="0" rIns="0">
            <a:spAutoFit/>
          </a:bodyPr>
          <a:lstStyle/>
          <a:p>
            <a:pPr algn="l" marL="0" indent="0" lvl="0">
              <a:lnSpc>
                <a:spcPts val="6354"/>
              </a:lnSpc>
            </a:pPr>
            <a:r>
              <a:rPr lang="en-US" b="true" sz="4538">
                <a:solidFill>
                  <a:srgbClr val="242424"/>
                </a:solidFill>
                <a:latin typeface="TT Chocolates Bold"/>
                <a:ea typeface="TT Chocolates Bold"/>
                <a:cs typeface="TT Chocolates Bold"/>
                <a:sym typeface="TT Chocolates Bold"/>
              </a:rPr>
              <a:t> Lamentaciones 3: 25, 26</a:t>
            </a:r>
          </a:p>
        </p:txBody>
      </p:sp>
      <p:sp>
        <p:nvSpPr>
          <p:cNvPr name="TextBox 10" id="10"/>
          <p:cNvSpPr txBox="true"/>
          <p:nvPr/>
        </p:nvSpPr>
        <p:spPr>
          <a:xfrm rot="0">
            <a:off x="9831425" y="2221372"/>
            <a:ext cx="7724533" cy="3545486"/>
          </a:xfrm>
          <a:prstGeom prst="rect">
            <a:avLst/>
          </a:prstGeom>
        </p:spPr>
        <p:txBody>
          <a:bodyPr anchor="t" rtlCol="false" tIns="0" lIns="0" bIns="0" rIns="0">
            <a:spAutoFit/>
          </a:bodyPr>
          <a:lstStyle/>
          <a:p>
            <a:pPr algn="l">
              <a:lnSpc>
                <a:spcPts val="5654"/>
              </a:lnSpc>
            </a:pPr>
            <a:r>
              <a:rPr lang="en-US" sz="4038">
                <a:solidFill>
                  <a:srgbClr val="242424"/>
                </a:solidFill>
                <a:latin typeface="TT Chocolates"/>
                <a:ea typeface="TT Chocolates"/>
                <a:cs typeface="TT Chocolates"/>
                <a:sym typeface="TT Chocolates"/>
              </a:rPr>
              <a:t>“Bueno es Jehová a los que en él esperan, al alma que le busca. Bueno es esperar en silencio la salvación de Jehová.”</a:t>
            </a:r>
          </a:p>
          <a:p>
            <a:pPr algn="l" marL="0" indent="0" lvl="0">
              <a:lnSpc>
                <a:spcPts val="5654"/>
              </a:lnSpc>
            </a:pPr>
          </a:p>
        </p:txBody>
      </p:sp>
      <p:sp>
        <p:nvSpPr>
          <p:cNvPr name="AutoShape 11" id="11"/>
          <p:cNvSpPr/>
          <p:nvPr/>
        </p:nvSpPr>
        <p:spPr>
          <a:xfrm rot="0">
            <a:off x="13493282" y="9449922"/>
            <a:ext cx="2773182" cy="264496"/>
          </a:xfrm>
          <a:prstGeom prst="rect">
            <a:avLst/>
          </a:prstGeom>
          <a:solidFill>
            <a:srgbClr val="CFDBFF"/>
          </a:solidFill>
        </p:spPr>
      </p:sp>
      <p:sp>
        <p:nvSpPr>
          <p:cNvPr name="TextBox 12" id="12"/>
          <p:cNvSpPr txBox="true"/>
          <p:nvPr/>
        </p:nvSpPr>
        <p:spPr>
          <a:xfrm rot="0">
            <a:off x="13614604" y="9486920"/>
            <a:ext cx="2574118" cy="190500"/>
          </a:xfrm>
          <a:prstGeom prst="rect">
            <a:avLst/>
          </a:prstGeom>
        </p:spPr>
        <p:txBody>
          <a:bodyPr anchor="t" rtlCol="false" tIns="0" lIns="0" bIns="0" rIns="0">
            <a:spAutoFit/>
          </a:bodyPr>
          <a:lstStyle/>
          <a:p>
            <a:pPr algn="r">
              <a:lnSpc>
                <a:spcPts val="1568"/>
              </a:lnSpc>
            </a:pPr>
            <a:r>
              <a:rPr lang="en-US" b="true" sz="1306" spc="84">
                <a:solidFill>
                  <a:srgbClr val="000000"/>
                </a:solidFill>
                <a:latin typeface="DM Sans Bold"/>
                <a:ea typeface="DM Sans Bold"/>
                <a:cs typeface="DM Sans Bold"/>
                <a:sym typeface="DM Sans Bold"/>
              </a:rPr>
              <a:t>RECUR</a:t>
            </a:r>
            <a:r>
              <a:rPr lang="en-US" b="true" sz="1306" spc="84">
                <a:solidFill>
                  <a:srgbClr val="000000"/>
                </a:solidFill>
                <a:latin typeface="DM Sans Bold"/>
                <a:ea typeface="DM Sans Bold"/>
                <a:cs typeface="DM Sans Bold"/>
                <a:sym typeface="DM Sans Bold"/>
              </a:rPr>
              <a:t>SOS-BIBLICOS.COM</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bg>
      <p:bgPr>
        <a:solidFill>
          <a:srgbClr val="F8FAFF"/>
        </a:solidFill>
      </p:bgPr>
    </p:bg>
    <p:spTree>
      <p:nvGrpSpPr>
        <p:cNvPr id="1" name=""/>
        <p:cNvGrpSpPr/>
        <p:nvPr/>
      </p:nvGrpSpPr>
      <p:grpSpPr>
        <a:xfrm>
          <a:off x="0" y="0"/>
          <a:ext cx="0" cy="0"/>
          <a:chOff x="0" y="0"/>
          <a:chExt cx="0" cy="0"/>
        </a:xfrm>
      </p:grpSpPr>
      <p:grpSp>
        <p:nvGrpSpPr>
          <p:cNvPr name="Group 2" id="2"/>
          <p:cNvGrpSpPr/>
          <p:nvPr/>
        </p:nvGrpSpPr>
        <p:grpSpPr>
          <a:xfrm rot="0">
            <a:off x="2234811" y="1112993"/>
            <a:ext cx="5923238" cy="3222072"/>
            <a:chOff x="0" y="0"/>
            <a:chExt cx="1904541" cy="1036016"/>
          </a:xfrm>
        </p:grpSpPr>
        <p:sp>
          <p:nvSpPr>
            <p:cNvPr name="Freeform 3" id="3"/>
            <p:cNvSpPr/>
            <p:nvPr/>
          </p:nvSpPr>
          <p:spPr>
            <a:xfrm flipH="false" flipV="false" rot="0">
              <a:off x="0" y="0"/>
              <a:ext cx="1904541" cy="1036016"/>
            </a:xfrm>
            <a:custGeom>
              <a:avLst/>
              <a:gdLst/>
              <a:ahLst/>
              <a:cxnLst/>
              <a:rect r="r" b="b" t="t" l="l"/>
              <a:pathLst>
                <a:path h="1036016" w="1904541">
                  <a:moveTo>
                    <a:pt x="0" y="0"/>
                  </a:moveTo>
                  <a:lnTo>
                    <a:pt x="1904541" y="0"/>
                  </a:lnTo>
                  <a:lnTo>
                    <a:pt x="1904541" y="1036016"/>
                  </a:lnTo>
                  <a:lnTo>
                    <a:pt x="0" y="1036016"/>
                  </a:lnTo>
                  <a:close/>
                </a:path>
              </a:pathLst>
            </a:custGeom>
            <a:solidFill>
              <a:srgbClr val="000000">
                <a:alpha val="0"/>
              </a:srgbClr>
            </a:solidFill>
            <a:ln w="66675" cap="sq">
              <a:solidFill>
                <a:srgbClr val="8FA4E1"/>
              </a:solidFill>
              <a:prstDash val="solid"/>
              <a:miter/>
            </a:ln>
          </p:spPr>
        </p:sp>
        <p:sp>
          <p:nvSpPr>
            <p:cNvPr name="TextBox 4" id="4"/>
            <p:cNvSpPr txBox="true"/>
            <p:nvPr/>
          </p:nvSpPr>
          <p:spPr>
            <a:xfrm>
              <a:off x="0" y="-47625"/>
              <a:ext cx="1904541" cy="1083641"/>
            </a:xfrm>
            <a:prstGeom prst="rect">
              <a:avLst/>
            </a:prstGeom>
          </p:spPr>
          <p:txBody>
            <a:bodyPr anchor="ctr" rtlCol="false" tIns="48876" lIns="48876" bIns="48876" rIns="48876"/>
            <a:lstStyle/>
            <a:p>
              <a:pPr algn="ctr">
                <a:lnSpc>
                  <a:spcPts val="1588"/>
                </a:lnSpc>
              </a:pPr>
            </a:p>
          </p:txBody>
        </p:sp>
      </p:grpSp>
      <p:sp>
        <p:nvSpPr>
          <p:cNvPr name="AutoShape 5" id="5"/>
          <p:cNvSpPr/>
          <p:nvPr/>
        </p:nvSpPr>
        <p:spPr>
          <a:xfrm rot="0">
            <a:off x="1324225" y="1570315"/>
            <a:ext cx="7639238" cy="2307429"/>
          </a:xfrm>
          <a:prstGeom prst="rect">
            <a:avLst/>
          </a:prstGeom>
          <a:solidFill>
            <a:srgbClr val="CFDBFF"/>
          </a:solidFill>
        </p:spPr>
      </p:sp>
      <p:grpSp>
        <p:nvGrpSpPr>
          <p:cNvPr name="Group 6" id="6"/>
          <p:cNvGrpSpPr/>
          <p:nvPr/>
        </p:nvGrpSpPr>
        <p:grpSpPr>
          <a:xfrm rot="0">
            <a:off x="743432" y="4578215"/>
            <a:ext cx="8220030" cy="5361167"/>
            <a:chOff x="0" y="0"/>
            <a:chExt cx="1445121" cy="942519"/>
          </a:xfrm>
        </p:grpSpPr>
        <p:sp>
          <p:nvSpPr>
            <p:cNvPr name="Freeform 7" id="7"/>
            <p:cNvSpPr/>
            <p:nvPr/>
          </p:nvSpPr>
          <p:spPr>
            <a:xfrm flipH="false" flipV="false" rot="0">
              <a:off x="0" y="0"/>
              <a:ext cx="1445121" cy="942519"/>
            </a:xfrm>
            <a:custGeom>
              <a:avLst/>
              <a:gdLst/>
              <a:ahLst/>
              <a:cxnLst/>
              <a:rect r="r" b="b" t="t" l="l"/>
              <a:pathLst>
                <a:path h="942519" w="1445121">
                  <a:moveTo>
                    <a:pt x="0" y="0"/>
                  </a:moveTo>
                  <a:lnTo>
                    <a:pt x="1445121" y="0"/>
                  </a:lnTo>
                  <a:lnTo>
                    <a:pt x="1445121" y="942519"/>
                  </a:lnTo>
                  <a:lnTo>
                    <a:pt x="0" y="942519"/>
                  </a:lnTo>
                  <a:close/>
                </a:path>
              </a:pathLst>
            </a:custGeom>
            <a:blipFill>
              <a:blip r:embed="rId2"/>
              <a:stretch>
                <a:fillRect l="0" t="-53325" r="0" b="0"/>
              </a:stretch>
            </a:blipFill>
          </p:spPr>
        </p:sp>
      </p:grpSp>
      <p:sp>
        <p:nvSpPr>
          <p:cNvPr name="AutoShape 8" id="8"/>
          <p:cNvSpPr/>
          <p:nvPr/>
        </p:nvSpPr>
        <p:spPr>
          <a:xfrm rot="0">
            <a:off x="9507247" y="7367780"/>
            <a:ext cx="7889657" cy="2275811"/>
          </a:xfrm>
          <a:prstGeom prst="rect">
            <a:avLst/>
          </a:prstGeom>
          <a:solidFill>
            <a:srgbClr val="CFDBFF"/>
          </a:solidFill>
        </p:spPr>
      </p:sp>
      <p:sp>
        <p:nvSpPr>
          <p:cNvPr name="TextBox 9" id="9"/>
          <p:cNvSpPr txBox="true"/>
          <p:nvPr/>
        </p:nvSpPr>
        <p:spPr>
          <a:xfrm rot="0">
            <a:off x="1324225" y="1594308"/>
            <a:ext cx="7534066" cy="2092052"/>
          </a:xfrm>
          <a:prstGeom prst="rect">
            <a:avLst/>
          </a:prstGeom>
        </p:spPr>
        <p:txBody>
          <a:bodyPr anchor="t" rtlCol="false" tIns="0" lIns="0" bIns="0" rIns="0">
            <a:spAutoFit/>
          </a:bodyPr>
          <a:lstStyle/>
          <a:p>
            <a:pPr algn="ctr">
              <a:lnSpc>
                <a:spcPts val="15148"/>
              </a:lnSpc>
            </a:pPr>
            <a:r>
              <a:rPr lang="en-US" sz="11476">
                <a:solidFill>
                  <a:srgbClr val="1C1B19"/>
                </a:solidFill>
                <a:latin typeface="Gill Sans Condensed"/>
                <a:ea typeface="Gill Sans Condensed"/>
                <a:cs typeface="Gill Sans Condensed"/>
                <a:sym typeface="Gill Sans Condensed"/>
              </a:rPr>
              <a:t>MUJER ISRAELITA</a:t>
            </a:r>
          </a:p>
        </p:txBody>
      </p:sp>
      <p:sp>
        <p:nvSpPr>
          <p:cNvPr name="TextBox 10" id="10"/>
          <p:cNvSpPr txBox="true"/>
          <p:nvPr/>
        </p:nvSpPr>
        <p:spPr>
          <a:xfrm rot="0">
            <a:off x="9420489" y="582645"/>
            <a:ext cx="8385032" cy="6606820"/>
          </a:xfrm>
          <a:prstGeom prst="rect">
            <a:avLst/>
          </a:prstGeom>
        </p:spPr>
        <p:txBody>
          <a:bodyPr anchor="t" rtlCol="false" tIns="0" lIns="0" bIns="0" rIns="0">
            <a:spAutoFit/>
          </a:bodyPr>
          <a:lstStyle/>
          <a:p>
            <a:pPr algn="l">
              <a:lnSpc>
                <a:spcPts val="4394"/>
              </a:lnSpc>
            </a:pPr>
            <a:r>
              <a:rPr lang="en-US" sz="3138">
                <a:solidFill>
                  <a:srgbClr val="242424"/>
                </a:solidFill>
                <a:latin typeface="TT Chocolates"/>
                <a:ea typeface="TT Chocolates"/>
                <a:cs typeface="TT Chocolates"/>
                <a:sym typeface="TT Chocolates"/>
              </a:rPr>
              <a:t>Durante la conquista de Jericó, Dios les ordenó rodear la ciudad durante seis días, y el séptimo día dieron siete vueltas antes de que los muros cayeran. No hubo ninguna señal visible de progreso hasta el final, por lo que tuvieron que confiar en que Dios tenía un plan.</a:t>
            </a:r>
          </a:p>
          <a:p>
            <a:pPr algn="l" marL="0" indent="0" lvl="0">
              <a:lnSpc>
                <a:spcPts val="4394"/>
              </a:lnSpc>
            </a:pPr>
          </a:p>
          <a:p>
            <a:pPr algn="l" marL="0" indent="0" lvl="0">
              <a:lnSpc>
                <a:spcPts val="4394"/>
              </a:lnSpc>
            </a:pPr>
            <a:r>
              <a:rPr lang="en-US" sz="3138" u="none">
                <a:solidFill>
                  <a:srgbClr val="242424"/>
                </a:solidFill>
                <a:latin typeface="TT Chocolates"/>
                <a:ea typeface="TT Chocolates"/>
                <a:cs typeface="TT Chocolates"/>
                <a:sym typeface="TT Chocolates"/>
              </a:rPr>
              <a:t>Perseverar en el cumplimiento de las instrucciones de Dios, aunque no se vean resultados inmediatos, los prepara para momentos de victoria que solo llegan cuando completan el proceso con fidelidad.</a:t>
            </a:r>
          </a:p>
        </p:txBody>
      </p:sp>
      <p:sp>
        <p:nvSpPr>
          <p:cNvPr name="TextBox 11" id="11"/>
          <p:cNvSpPr txBox="true"/>
          <p:nvPr/>
        </p:nvSpPr>
        <p:spPr>
          <a:xfrm rot="0">
            <a:off x="9838461" y="7208515"/>
            <a:ext cx="7328922" cy="2503355"/>
          </a:xfrm>
          <a:prstGeom prst="rect">
            <a:avLst/>
          </a:prstGeom>
        </p:spPr>
        <p:txBody>
          <a:bodyPr anchor="t" rtlCol="false" tIns="0" lIns="0" bIns="0" rIns="0">
            <a:spAutoFit/>
          </a:bodyPr>
          <a:lstStyle/>
          <a:p>
            <a:pPr algn="ctr">
              <a:lnSpc>
                <a:spcPts val="3159"/>
              </a:lnSpc>
            </a:pPr>
          </a:p>
          <a:p>
            <a:pPr algn="ctr">
              <a:lnSpc>
                <a:spcPts val="3159"/>
              </a:lnSpc>
            </a:pPr>
            <a:r>
              <a:rPr lang="en-US" sz="3433">
                <a:solidFill>
                  <a:srgbClr val="1C1B19"/>
                </a:solidFill>
                <a:latin typeface="Gill Sans Condensed"/>
                <a:ea typeface="Gill Sans Condensed"/>
                <a:cs typeface="Gill Sans Condensed"/>
                <a:sym typeface="Gill Sans Condensed"/>
              </a:rPr>
              <a:t>Si hoy </a:t>
            </a:r>
            <a:r>
              <a:rPr lang="en-US" sz="3433">
                <a:solidFill>
                  <a:srgbClr val="1C1B19"/>
                </a:solidFill>
                <a:latin typeface="Gill Sans Condensed"/>
                <a:ea typeface="Gill Sans Condensed"/>
                <a:cs typeface="Gill Sans Condensed"/>
                <a:sym typeface="Gill Sans Condensed"/>
              </a:rPr>
              <a:t>la vida de alguien parece girar en círculos y no parece que fuera a llegar a ningún lugar, la invitación es a que confíe en el Dios que puede derribar cualquier obstáculo.</a:t>
            </a:r>
          </a:p>
          <a:p>
            <a:pPr algn="ctr">
              <a:lnSpc>
                <a:spcPts val="3159"/>
              </a:lnSpc>
            </a:pPr>
          </a:p>
        </p:txBody>
      </p:sp>
      <p:sp>
        <p:nvSpPr>
          <p:cNvPr name="AutoShape 12" id="12"/>
          <p:cNvSpPr/>
          <p:nvPr/>
        </p:nvSpPr>
        <p:spPr>
          <a:xfrm rot="0">
            <a:off x="13493282" y="9449922"/>
            <a:ext cx="2773182" cy="264496"/>
          </a:xfrm>
          <a:prstGeom prst="rect">
            <a:avLst/>
          </a:prstGeom>
          <a:solidFill>
            <a:srgbClr val="CFDBFF"/>
          </a:solidFill>
        </p:spPr>
      </p:sp>
      <p:sp>
        <p:nvSpPr>
          <p:cNvPr name="TextBox 13" id="13"/>
          <p:cNvSpPr txBox="true"/>
          <p:nvPr/>
        </p:nvSpPr>
        <p:spPr>
          <a:xfrm rot="0">
            <a:off x="13614604" y="9486920"/>
            <a:ext cx="2574118" cy="190500"/>
          </a:xfrm>
          <a:prstGeom prst="rect">
            <a:avLst/>
          </a:prstGeom>
        </p:spPr>
        <p:txBody>
          <a:bodyPr anchor="t" rtlCol="false" tIns="0" lIns="0" bIns="0" rIns="0">
            <a:spAutoFit/>
          </a:bodyPr>
          <a:lstStyle/>
          <a:p>
            <a:pPr algn="r">
              <a:lnSpc>
                <a:spcPts val="1568"/>
              </a:lnSpc>
            </a:pPr>
            <a:r>
              <a:rPr lang="en-US" b="true" sz="1306" spc="84">
                <a:solidFill>
                  <a:srgbClr val="000000"/>
                </a:solidFill>
                <a:latin typeface="DM Sans Bold"/>
                <a:ea typeface="DM Sans Bold"/>
                <a:cs typeface="DM Sans Bold"/>
                <a:sym typeface="DM Sans Bold"/>
              </a:rPr>
              <a:t>RECUR</a:t>
            </a:r>
            <a:r>
              <a:rPr lang="en-US" b="true" sz="1306" spc="84">
                <a:solidFill>
                  <a:srgbClr val="000000"/>
                </a:solidFill>
                <a:latin typeface="DM Sans Bold"/>
                <a:ea typeface="DM Sans Bold"/>
                <a:cs typeface="DM Sans Bold"/>
                <a:sym typeface="DM Sans Bold"/>
              </a:rPr>
              <a:t>SOS-BIBLICOS.COM</a:t>
            </a:r>
          </a:p>
        </p:txBody>
      </p:sp>
    </p:spTree>
  </p:cSld>
  <p:clrMapOvr>
    <a:masterClrMapping/>
  </p:clrMapOvr>
</p:sld>
</file>

<file path=ppt/slides/slide8.xml><?xml version="1.0" encoding="utf-8"?>
<p:sld xmlns:p="http://schemas.openxmlformats.org/presentationml/2006/main" xmlns:a="http://schemas.openxmlformats.org/drawingml/2006/main">
  <p:cSld>
    <p:bg>
      <p:bgPr>
        <a:solidFill>
          <a:srgbClr val="F8FAFF"/>
        </a:solidFill>
      </p:bgPr>
    </p:bg>
    <p:spTree>
      <p:nvGrpSpPr>
        <p:cNvPr id="1" name=""/>
        <p:cNvGrpSpPr/>
        <p:nvPr/>
      </p:nvGrpSpPr>
      <p:grpSpPr>
        <a:xfrm>
          <a:off x="0" y="0"/>
          <a:ext cx="0" cy="0"/>
          <a:chOff x="0" y="0"/>
          <a:chExt cx="0" cy="0"/>
        </a:xfrm>
      </p:grpSpPr>
      <p:grpSp>
        <p:nvGrpSpPr>
          <p:cNvPr name="Group 2" id="2"/>
          <p:cNvGrpSpPr/>
          <p:nvPr/>
        </p:nvGrpSpPr>
        <p:grpSpPr>
          <a:xfrm rot="0">
            <a:off x="1794544" y="620169"/>
            <a:ext cx="14619414" cy="8985697"/>
            <a:chOff x="0" y="0"/>
            <a:chExt cx="4284994" cy="2633735"/>
          </a:xfrm>
        </p:grpSpPr>
        <p:sp>
          <p:nvSpPr>
            <p:cNvPr name="Freeform 3" id="3"/>
            <p:cNvSpPr/>
            <p:nvPr/>
          </p:nvSpPr>
          <p:spPr>
            <a:xfrm flipH="false" flipV="false" rot="0">
              <a:off x="0" y="0"/>
              <a:ext cx="4284994" cy="2633735"/>
            </a:xfrm>
            <a:custGeom>
              <a:avLst/>
              <a:gdLst/>
              <a:ahLst/>
              <a:cxnLst/>
              <a:rect r="r" b="b" t="t" l="l"/>
              <a:pathLst>
                <a:path h="2633735" w="4284994">
                  <a:moveTo>
                    <a:pt x="0" y="0"/>
                  </a:moveTo>
                  <a:lnTo>
                    <a:pt x="4284994" y="0"/>
                  </a:lnTo>
                  <a:lnTo>
                    <a:pt x="4284994" y="2633735"/>
                  </a:lnTo>
                  <a:lnTo>
                    <a:pt x="0" y="2633735"/>
                  </a:lnTo>
                  <a:close/>
                </a:path>
              </a:pathLst>
            </a:custGeom>
            <a:solidFill>
              <a:srgbClr val="000000">
                <a:alpha val="0"/>
              </a:srgbClr>
            </a:solidFill>
            <a:ln w="66675" cap="sq">
              <a:solidFill>
                <a:srgbClr val="8FA4E1"/>
              </a:solidFill>
              <a:prstDash val="solid"/>
              <a:miter/>
            </a:ln>
          </p:spPr>
        </p:sp>
        <p:sp>
          <p:nvSpPr>
            <p:cNvPr name="TextBox 4" id="4"/>
            <p:cNvSpPr txBox="true"/>
            <p:nvPr/>
          </p:nvSpPr>
          <p:spPr>
            <a:xfrm>
              <a:off x="0" y="-38100"/>
              <a:ext cx="4284994" cy="2671835"/>
            </a:xfrm>
            <a:prstGeom prst="rect">
              <a:avLst/>
            </a:prstGeom>
          </p:spPr>
          <p:txBody>
            <a:bodyPr anchor="ctr" rtlCol="false" tIns="48876" lIns="48876" bIns="48876" rIns="48876"/>
            <a:lstStyle/>
            <a:p>
              <a:pPr algn="ctr">
                <a:lnSpc>
                  <a:spcPts val="1588"/>
                </a:lnSpc>
              </a:pPr>
            </a:p>
          </p:txBody>
        </p:sp>
      </p:grpSp>
      <p:sp>
        <p:nvSpPr>
          <p:cNvPr name="AutoShape 5" id="5"/>
          <p:cNvSpPr/>
          <p:nvPr/>
        </p:nvSpPr>
        <p:spPr>
          <a:xfrm rot="0">
            <a:off x="1028700" y="3161274"/>
            <a:ext cx="16230600" cy="3964452"/>
          </a:xfrm>
          <a:prstGeom prst="rect">
            <a:avLst/>
          </a:prstGeom>
          <a:solidFill>
            <a:srgbClr val="CFDBFF"/>
          </a:solidFill>
        </p:spPr>
      </p:sp>
      <p:sp>
        <p:nvSpPr>
          <p:cNvPr name="TextBox 6" id="6"/>
          <p:cNvSpPr txBox="true"/>
          <p:nvPr/>
        </p:nvSpPr>
        <p:spPr>
          <a:xfrm rot="0">
            <a:off x="2225537" y="3272235"/>
            <a:ext cx="14309803" cy="3695812"/>
          </a:xfrm>
          <a:prstGeom prst="rect">
            <a:avLst/>
          </a:prstGeom>
        </p:spPr>
        <p:txBody>
          <a:bodyPr anchor="t" rtlCol="false" tIns="0" lIns="0" bIns="0" rIns="0">
            <a:spAutoFit/>
          </a:bodyPr>
          <a:lstStyle/>
          <a:p>
            <a:pPr algn="ctr">
              <a:lnSpc>
                <a:spcPts val="26681"/>
              </a:lnSpc>
            </a:pPr>
            <a:r>
              <a:rPr lang="en-US" sz="20212">
                <a:solidFill>
                  <a:srgbClr val="000000"/>
                </a:solidFill>
                <a:latin typeface="Gill Sans Condensed"/>
                <a:ea typeface="Gill Sans Condensed"/>
                <a:cs typeface="Gill Sans Condensed"/>
                <a:sym typeface="Gill Sans Condensed"/>
              </a:rPr>
              <a:t>MÚSICA ESPECIAL</a:t>
            </a:r>
          </a:p>
        </p:txBody>
      </p:sp>
      <p:sp>
        <p:nvSpPr>
          <p:cNvPr name="AutoShape 7" id="7"/>
          <p:cNvSpPr/>
          <p:nvPr/>
        </p:nvSpPr>
        <p:spPr>
          <a:xfrm rot="0">
            <a:off x="13493282" y="9449922"/>
            <a:ext cx="2773182" cy="264496"/>
          </a:xfrm>
          <a:prstGeom prst="rect">
            <a:avLst/>
          </a:prstGeom>
          <a:solidFill>
            <a:srgbClr val="CFDBFF"/>
          </a:solidFill>
        </p:spPr>
      </p:sp>
      <p:sp>
        <p:nvSpPr>
          <p:cNvPr name="TextBox 8" id="8"/>
          <p:cNvSpPr txBox="true"/>
          <p:nvPr/>
        </p:nvSpPr>
        <p:spPr>
          <a:xfrm rot="0">
            <a:off x="13614604" y="9486920"/>
            <a:ext cx="2574118" cy="190500"/>
          </a:xfrm>
          <a:prstGeom prst="rect">
            <a:avLst/>
          </a:prstGeom>
        </p:spPr>
        <p:txBody>
          <a:bodyPr anchor="t" rtlCol="false" tIns="0" lIns="0" bIns="0" rIns="0">
            <a:spAutoFit/>
          </a:bodyPr>
          <a:lstStyle/>
          <a:p>
            <a:pPr algn="r">
              <a:lnSpc>
                <a:spcPts val="1568"/>
              </a:lnSpc>
            </a:pPr>
            <a:r>
              <a:rPr lang="en-US" b="true" sz="1306" spc="84">
                <a:solidFill>
                  <a:srgbClr val="000000"/>
                </a:solidFill>
                <a:latin typeface="DM Sans Bold"/>
                <a:ea typeface="DM Sans Bold"/>
                <a:cs typeface="DM Sans Bold"/>
                <a:sym typeface="DM Sans Bold"/>
              </a:rPr>
              <a:t>RECUR</a:t>
            </a:r>
            <a:r>
              <a:rPr lang="en-US" b="true" sz="1306" spc="84">
                <a:solidFill>
                  <a:srgbClr val="000000"/>
                </a:solidFill>
                <a:latin typeface="DM Sans Bold"/>
                <a:ea typeface="DM Sans Bold"/>
                <a:cs typeface="DM Sans Bold"/>
                <a:sym typeface="DM Sans Bold"/>
              </a:rPr>
              <a:t>SOS-BIBLICOS.COM</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bg>
      <p:bgPr>
        <a:solidFill>
          <a:srgbClr val="F8FAFF"/>
        </a:solidFill>
      </p:bgPr>
    </p:bg>
    <p:spTree>
      <p:nvGrpSpPr>
        <p:cNvPr id="1" name=""/>
        <p:cNvGrpSpPr/>
        <p:nvPr/>
      </p:nvGrpSpPr>
      <p:grpSpPr>
        <a:xfrm>
          <a:off x="0" y="0"/>
          <a:ext cx="0" cy="0"/>
          <a:chOff x="0" y="0"/>
          <a:chExt cx="0" cy="0"/>
        </a:xfrm>
      </p:grpSpPr>
      <p:sp>
        <p:nvSpPr>
          <p:cNvPr name="TextBox 2" id="2"/>
          <p:cNvSpPr txBox="true"/>
          <p:nvPr/>
        </p:nvSpPr>
        <p:spPr>
          <a:xfrm rot="0">
            <a:off x="1028700" y="5142708"/>
            <a:ext cx="7739687" cy="4566433"/>
          </a:xfrm>
          <a:prstGeom prst="rect">
            <a:avLst/>
          </a:prstGeom>
        </p:spPr>
        <p:txBody>
          <a:bodyPr anchor="t" rtlCol="false" tIns="0" lIns="0" bIns="0" rIns="0">
            <a:spAutoFit/>
          </a:bodyPr>
          <a:lstStyle/>
          <a:p>
            <a:pPr algn="l">
              <a:lnSpc>
                <a:spcPts val="4506"/>
              </a:lnSpc>
            </a:pPr>
            <a:r>
              <a:rPr lang="en-US" sz="3219">
                <a:solidFill>
                  <a:srgbClr val="242424"/>
                </a:solidFill>
                <a:latin typeface="TT Chocolates"/>
                <a:ea typeface="TT Chocolates"/>
                <a:cs typeface="TT Chocolates"/>
                <a:sym typeface="TT Chocolates"/>
              </a:rPr>
              <a:t>Ella era la viuda de Sarepta, una mujer que estuvo a punto de perder a su hijo hasta que Dios intervino a través del profeta. Elías se tendió tres veces sobre el cuerpo del niño y clamó al Señor hasta que la vida volvió. No fue una sola oración, sino una súplica insistente.</a:t>
            </a:r>
          </a:p>
          <a:p>
            <a:pPr algn="l" marL="0" indent="0" lvl="0">
              <a:lnSpc>
                <a:spcPts val="4506"/>
              </a:lnSpc>
            </a:pPr>
          </a:p>
        </p:txBody>
      </p:sp>
      <p:grpSp>
        <p:nvGrpSpPr>
          <p:cNvPr name="Group 3" id="3"/>
          <p:cNvGrpSpPr/>
          <p:nvPr/>
        </p:nvGrpSpPr>
        <p:grpSpPr>
          <a:xfrm rot="0">
            <a:off x="968536" y="2982906"/>
            <a:ext cx="7799851" cy="1410541"/>
            <a:chOff x="0" y="0"/>
            <a:chExt cx="3357985" cy="607265"/>
          </a:xfrm>
        </p:grpSpPr>
        <p:sp>
          <p:nvSpPr>
            <p:cNvPr name="Freeform 4" id="4"/>
            <p:cNvSpPr/>
            <p:nvPr/>
          </p:nvSpPr>
          <p:spPr>
            <a:xfrm flipH="false" flipV="false" rot="0">
              <a:off x="0" y="0"/>
              <a:ext cx="3357985" cy="607265"/>
            </a:xfrm>
            <a:custGeom>
              <a:avLst/>
              <a:gdLst/>
              <a:ahLst/>
              <a:cxnLst/>
              <a:rect r="r" b="b" t="t" l="l"/>
              <a:pathLst>
                <a:path h="607265" w="3357985">
                  <a:moveTo>
                    <a:pt x="0" y="0"/>
                  </a:moveTo>
                  <a:lnTo>
                    <a:pt x="3357985" y="0"/>
                  </a:lnTo>
                  <a:lnTo>
                    <a:pt x="3357985" y="607265"/>
                  </a:lnTo>
                  <a:lnTo>
                    <a:pt x="0" y="607265"/>
                  </a:lnTo>
                  <a:close/>
                </a:path>
              </a:pathLst>
            </a:custGeom>
            <a:solidFill>
              <a:srgbClr val="000000">
                <a:alpha val="0"/>
              </a:srgbClr>
            </a:solidFill>
            <a:ln w="66675" cap="sq">
              <a:solidFill>
                <a:srgbClr val="8FA4E1"/>
              </a:solidFill>
              <a:prstDash val="solid"/>
              <a:miter/>
            </a:ln>
          </p:spPr>
        </p:sp>
        <p:sp>
          <p:nvSpPr>
            <p:cNvPr name="TextBox 5" id="5"/>
            <p:cNvSpPr txBox="true"/>
            <p:nvPr/>
          </p:nvSpPr>
          <p:spPr>
            <a:xfrm>
              <a:off x="0" y="-47625"/>
              <a:ext cx="3357985" cy="654890"/>
            </a:xfrm>
            <a:prstGeom prst="rect">
              <a:avLst/>
            </a:prstGeom>
          </p:spPr>
          <p:txBody>
            <a:bodyPr anchor="ctr" rtlCol="false" tIns="48876" lIns="48876" bIns="48876" rIns="48876"/>
            <a:lstStyle/>
            <a:p>
              <a:pPr algn="ctr">
                <a:lnSpc>
                  <a:spcPts val="1588"/>
                </a:lnSpc>
              </a:pPr>
            </a:p>
          </p:txBody>
        </p:sp>
      </p:grpSp>
      <p:sp>
        <p:nvSpPr>
          <p:cNvPr name="AutoShape 6" id="6"/>
          <p:cNvSpPr/>
          <p:nvPr/>
        </p:nvSpPr>
        <p:spPr>
          <a:xfrm rot="0">
            <a:off x="1653419" y="2693567"/>
            <a:ext cx="6406437" cy="1989219"/>
          </a:xfrm>
          <a:prstGeom prst="rect">
            <a:avLst/>
          </a:prstGeom>
          <a:solidFill>
            <a:srgbClr val="CFDBFF"/>
          </a:solidFill>
        </p:spPr>
      </p:sp>
      <p:sp>
        <p:nvSpPr>
          <p:cNvPr name="AutoShape 7" id="7"/>
          <p:cNvSpPr/>
          <p:nvPr/>
        </p:nvSpPr>
        <p:spPr>
          <a:xfrm rot="0">
            <a:off x="-734314" y="9404013"/>
            <a:ext cx="20408092" cy="1449430"/>
          </a:xfrm>
          <a:prstGeom prst="rect">
            <a:avLst/>
          </a:prstGeom>
          <a:solidFill>
            <a:srgbClr val="CFDBFF"/>
          </a:solidFill>
        </p:spPr>
      </p:sp>
      <p:sp>
        <p:nvSpPr>
          <p:cNvPr name="AutoShape 8" id="8"/>
          <p:cNvSpPr/>
          <p:nvPr/>
        </p:nvSpPr>
        <p:spPr>
          <a:xfrm rot="0">
            <a:off x="-1636889" y="-420730"/>
            <a:ext cx="20408092" cy="1449430"/>
          </a:xfrm>
          <a:prstGeom prst="rect">
            <a:avLst/>
          </a:prstGeom>
          <a:solidFill>
            <a:srgbClr val="CFDBFF"/>
          </a:solidFill>
        </p:spPr>
      </p:sp>
      <p:sp>
        <p:nvSpPr>
          <p:cNvPr name="AutoShape 9" id="9"/>
          <p:cNvSpPr/>
          <p:nvPr/>
        </p:nvSpPr>
        <p:spPr>
          <a:xfrm rot="0">
            <a:off x="9469732" y="6687694"/>
            <a:ext cx="8311851" cy="2570606"/>
          </a:xfrm>
          <a:prstGeom prst="rect">
            <a:avLst/>
          </a:prstGeom>
          <a:solidFill>
            <a:srgbClr val="CFDBFF"/>
          </a:solidFill>
        </p:spPr>
      </p:sp>
      <p:sp>
        <p:nvSpPr>
          <p:cNvPr name="Freeform 10" id="10"/>
          <p:cNvSpPr/>
          <p:nvPr/>
        </p:nvSpPr>
        <p:spPr>
          <a:xfrm flipH="false" flipV="false" rot="0">
            <a:off x="9469732" y="1492520"/>
            <a:ext cx="8311851" cy="4795124"/>
          </a:xfrm>
          <a:custGeom>
            <a:avLst/>
            <a:gdLst/>
            <a:ahLst/>
            <a:cxnLst/>
            <a:rect r="r" b="b" t="t" l="l"/>
            <a:pathLst>
              <a:path h="4795124" w="8311851">
                <a:moveTo>
                  <a:pt x="0" y="0"/>
                </a:moveTo>
                <a:lnTo>
                  <a:pt x="8311850" y="0"/>
                </a:lnTo>
                <a:lnTo>
                  <a:pt x="8311850" y="4795124"/>
                </a:lnTo>
                <a:lnTo>
                  <a:pt x="0" y="4795124"/>
                </a:lnTo>
                <a:lnTo>
                  <a:pt x="0" y="0"/>
                </a:lnTo>
                <a:close/>
              </a:path>
            </a:pathLst>
          </a:custGeom>
          <a:blipFill>
            <a:blip r:embed="rId2"/>
            <a:stretch>
              <a:fillRect l="0" t="-41880" r="0" b="-31459"/>
            </a:stretch>
          </a:blipFill>
        </p:spPr>
      </p:sp>
      <p:sp>
        <p:nvSpPr>
          <p:cNvPr name="TextBox 11" id="11"/>
          <p:cNvSpPr txBox="true"/>
          <p:nvPr/>
        </p:nvSpPr>
        <p:spPr>
          <a:xfrm rot="0">
            <a:off x="1653419" y="3003636"/>
            <a:ext cx="6406437" cy="1418387"/>
          </a:xfrm>
          <a:prstGeom prst="rect">
            <a:avLst/>
          </a:prstGeom>
        </p:spPr>
        <p:txBody>
          <a:bodyPr anchor="t" rtlCol="false" tIns="0" lIns="0" bIns="0" rIns="0">
            <a:spAutoFit/>
          </a:bodyPr>
          <a:lstStyle/>
          <a:p>
            <a:pPr algn="ctr">
              <a:lnSpc>
                <a:spcPts val="10264"/>
              </a:lnSpc>
            </a:pPr>
            <a:r>
              <a:rPr lang="en-US" sz="7775">
                <a:solidFill>
                  <a:srgbClr val="1C1B19"/>
                </a:solidFill>
                <a:latin typeface="Gill Sans Condensed"/>
                <a:ea typeface="Gill Sans Condensed"/>
                <a:cs typeface="Gill Sans Condensed"/>
                <a:sym typeface="Gill Sans Condensed"/>
              </a:rPr>
              <a:t>VIUDA DE SAREPTA</a:t>
            </a:r>
          </a:p>
        </p:txBody>
      </p:sp>
      <p:sp>
        <p:nvSpPr>
          <p:cNvPr name="TextBox 12" id="12"/>
          <p:cNvSpPr txBox="true"/>
          <p:nvPr/>
        </p:nvSpPr>
        <p:spPr>
          <a:xfrm rot="0">
            <a:off x="9598136" y="6887391"/>
            <a:ext cx="8055042" cy="2114063"/>
          </a:xfrm>
          <a:prstGeom prst="rect">
            <a:avLst/>
          </a:prstGeom>
        </p:spPr>
        <p:txBody>
          <a:bodyPr anchor="t" rtlCol="false" tIns="0" lIns="0" bIns="0" rIns="0">
            <a:spAutoFit/>
          </a:bodyPr>
          <a:lstStyle/>
          <a:p>
            <a:pPr algn="l">
              <a:lnSpc>
                <a:spcPts val="4226"/>
              </a:lnSpc>
            </a:pPr>
            <a:r>
              <a:rPr lang="en-US" sz="3019" b="true">
                <a:solidFill>
                  <a:srgbClr val="242424"/>
                </a:solidFill>
                <a:latin typeface="TT Chocolates Bold"/>
                <a:ea typeface="TT Chocolates Bold"/>
                <a:cs typeface="TT Chocolates Bold"/>
                <a:sym typeface="TT Chocolates Bold"/>
              </a:rPr>
              <a:t>Perseverar en la intercesión por los demás, especialmente por quienes parecen perdidos o espiritualmente muertos, puede dar frutos poderosos cuando no se rinden ante el silencio.</a:t>
            </a:r>
          </a:p>
        </p:txBody>
      </p:sp>
      <p:sp>
        <p:nvSpPr>
          <p:cNvPr name="AutoShape 13" id="13"/>
          <p:cNvSpPr/>
          <p:nvPr/>
        </p:nvSpPr>
        <p:spPr>
          <a:xfrm rot="0">
            <a:off x="13493282" y="9449922"/>
            <a:ext cx="2773182" cy="264496"/>
          </a:xfrm>
          <a:prstGeom prst="rect">
            <a:avLst/>
          </a:prstGeom>
          <a:solidFill>
            <a:srgbClr val="CFDBFF"/>
          </a:solidFill>
        </p:spPr>
      </p:sp>
      <p:sp>
        <p:nvSpPr>
          <p:cNvPr name="TextBox 14" id="14"/>
          <p:cNvSpPr txBox="true"/>
          <p:nvPr/>
        </p:nvSpPr>
        <p:spPr>
          <a:xfrm rot="0">
            <a:off x="13614604" y="9486920"/>
            <a:ext cx="2574118" cy="190500"/>
          </a:xfrm>
          <a:prstGeom prst="rect">
            <a:avLst/>
          </a:prstGeom>
        </p:spPr>
        <p:txBody>
          <a:bodyPr anchor="t" rtlCol="false" tIns="0" lIns="0" bIns="0" rIns="0">
            <a:spAutoFit/>
          </a:bodyPr>
          <a:lstStyle/>
          <a:p>
            <a:pPr algn="r">
              <a:lnSpc>
                <a:spcPts val="1568"/>
              </a:lnSpc>
            </a:pPr>
            <a:r>
              <a:rPr lang="en-US" b="true" sz="1306" spc="84">
                <a:solidFill>
                  <a:srgbClr val="000000"/>
                </a:solidFill>
                <a:latin typeface="DM Sans Bold"/>
                <a:ea typeface="DM Sans Bold"/>
                <a:cs typeface="DM Sans Bold"/>
                <a:sym typeface="DM Sans Bold"/>
              </a:rPr>
              <a:t>RECUR</a:t>
            </a:r>
            <a:r>
              <a:rPr lang="en-US" b="true" sz="1306" spc="84">
                <a:solidFill>
                  <a:srgbClr val="000000"/>
                </a:solidFill>
                <a:latin typeface="DM Sans Bold"/>
                <a:ea typeface="DM Sans Bold"/>
                <a:cs typeface="DM Sans Bold"/>
                <a:sym typeface="DM Sans Bold"/>
              </a:rPr>
              <a:t>SOS-BIBLICOS.COM</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DAG1sKibNVc</dc:identifier>
  <dcterms:modified xsi:type="dcterms:W3CDTF">2011-08-01T06:04:30Z</dcterms:modified>
  <cp:revision>1</cp:revision>
  <dc:title>Programa DIA PPT 01-11-25</dc:title>
</cp:coreProperties>
</file>