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handoutMasterIdLst>
    <p:handoutMasterId r:id="rId48"/>
  </p:handoutMasterIdLst>
  <p:sldIdLst>
    <p:sldId id="256" r:id="rId2"/>
    <p:sldId id="287" r:id="rId3"/>
    <p:sldId id="257" r:id="rId4"/>
    <p:sldId id="262" r:id="rId5"/>
    <p:sldId id="259" r:id="rId6"/>
    <p:sldId id="258" r:id="rId7"/>
    <p:sldId id="260" r:id="rId8"/>
    <p:sldId id="261" r:id="rId9"/>
    <p:sldId id="263" r:id="rId10"/>
    <p:sldId id="288" r:id="rId11"/>
    <p:sldId id="264" r:id="rId12"/>
    <p:sldId id="265" r:id="rId13"/>
    <p:sldId id="269" r:id="rId14"/>
    <p:sldId id="292" r:id="rId15"/>
    <p:sldId id="293" r:id="rId16"/>
    <p:sldId id="270" r:id="rId17"/>
    <p:sldId id="266" r:id="rId18"/>
    <p:sldId id="267" r:id="rId19"/>
    <p:sldId id="268" r:id="rId20"/>
    <p:sldId id="271" r:id="rId21"/>
    <p:sldId id="272" r:id="rId22"/>
    <p:sldId id="273" r:id="rId23"/>
    <p:sldId id="274" r:id="rId24"/>
    <p:sldId id="299" r:id="rId25"/>
    <p:sldId id="275" r:id="rId26"/>
    <p:sldId id="276" r:id="rId27"/>
    <p:sldId id="277" r:id="rId28"/>
    <p:sldId id="278" r:id="rId29"/>
    <p:sldId id="280" r:id="rId30"/>
    <p:sldId id="281" r:id="rId31"/>
    <p:sldId id="282" r:id="rId32"/>
    <p:sldId id="289" r:id="rId33"/>
    <p:sldId id="286" r:id="rId34"/>
    <p:sldId id="290" r:id="rId35"/>
    <p:sldId id="291" r:id="rId36"/>
    <p:sldId id="283" r:id="rId37"/>
    <p:sldId id="284" r:id="rId38"/>
    <p:sldId id="285" r:id="rId39"/>
    <p:sldId id="294" r:id="rId40"/>
    <p:sldId id="295" r:id="rId41"/>
    <p:sldId id="296" r:id="rId42"/>
    <p:sldId id="301" r:id="rId43"/>
    <p:sldId id="300" r:id="rId44"/>
    <p:sldId id="297" r:id="rId45"/>
    <p:sldId id="298" r:id="rId46"/>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notesViewPr>
    <p:cSldViewPr snapToGrid="0">
      <p:cViewPr varScale="1">
        <p:scale>
          <a:sx n="56" d="100"/>
          <a:sy n="56" d="100"/>
        </p:scale>
        <p:origin x="285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3114D2A0-6F94-4C15-A29C-4BC36D16772E}" type="datetimeFigureOut">
              <a:rPr lang="en-US" smtClean="0"/>
              <a:t>3/18/2022</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70006EF0-FA32-490A-A665-3B8B244F25E3}" type="slidenum">
              <a:rPr lang="en-US" smtClean="0"/>
              <a:t>‹#›</a:t>
            </a:fld>
            <a:endParaRPr lang="en-US"/>
          </a:p>
        </p:txBody>
      </p:sp>
    </p:spTree>
    <p:extLst>
      <p:ext uri="{BB962C8B-B14F-4D97-AF65-F5344CB8AC3E}">
        <p14:creationId xmlns:p14="http://schemas.microsoft.com/office/powerpoint/2010/main" val="414828221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F412E5E0-C932-49E4-89F9-626AC8CEEB82}" type="datetimeFigureOut">
              <a:rPr lang="en-US" smtClean="0"/>
              <a:t>3/18/2022</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51FC8C22-96D6-4744-86EF-E9C5B31B9900}" type="slidenum">
              <a:rPr lang="en-US" smtClean="0"/>
              <a:t>‹#›</a:t>
            </a:fld>
            <a:endParaRPr lang="en-US"/>
          </a:p>
        </p:txBody>
      </p:sp>
    </p:spTree>
    <p:extLst>
      <p:ext uri="{BB962C8B-B14F-4D97-AF65-F5344CB8AC3E}">
        <p14:creationId xmlns:p14="http://schemas.microsoft.com/office/powerpoint/2010/main" val="4833221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04203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45394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2481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38547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Salt extraction in Thailand</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94403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9142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FC8C22-96D6-4744-86EF-E9C5B31B9900}" type="slidenum">
              <a:rPr lang="en-US" smtClean="0"/>
              <a:t>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09723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God told Ezekiel to tell Jerusalem about her abominations. The illustration is that Judah did not receive the usual care from God because she had left Him. When babies were born,</a:t>
            </a:r>
            <a:r>
              <a:rPr lang="en-US" baseline="0" dirty="0" smtClean="0"/>
              <a:t> they were washed and then rubbed with salt to remove any germs from their skin.</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55381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Elijah was taken up to heaven, Elisha went to Jericho. The men of the city told him the city was pleasant but the water was bad and the ground was barren.</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50628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99824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9406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Abimelech</a:t>
            </a:r>
            <a:r>
              <a:rPr lang="en-US" baseline="0" dirty="0" smtClean="0"/>
              <a:t> turned against the city of </a:t>
            </a:r>
            <a:r>
              <a:rPr lang="en-US" baseline="0" dirty="0" err="1" smtClean="0"/>
              <a:t>Shechem</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89489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Lord is telling Jeremiah about Judah’s sin and punishment.</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82605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1572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5399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verse is included in Ezekiel’s description from God of Israel’s return to the land. Some commentators think this verse indicates some land would not be healed so that the Israelites would have an adequate supply of salt.</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40394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Ellen White in </a:t>
            </a:r>
            <a:r>
              <a:rPr lang="en-US" i="1" dirty="0" smtClean="0"/>
              <a:t>The</a:t>
            </a:r>
            <a:r>
              <a:rPr lang="en-US" i="1" baseline="0" dirty="0" smtClean="0"/>
              <a:t> Desire of Ages</a:t>
            </a:r>
            <a:r>
              <a:rPr lang="en-US" i="0" baseline="0" dirty="0" smtClean="0"/>
              <a:t> tells us that those listening to Jesus in what we know as the Sermon on the Mount could see the salt glistening on the pathways nearby, preventing grass from growing on the pathways.</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11935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01475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verses were part of King Darius’ decree concerning rebuilding the house of God in Jerusalem.</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03632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verses were part of the letter from King Artaxerxes to Ezra concerning rebuilding the house of God in Jerusalem.</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75137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97172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8908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73543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245384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Bible verses refer to the salt</a:t>
            </a:r>
            <a:r>
              <a:rPr lang="en-US" baseline="0" dirty="0" smtClean="0"/>
              <a:t> of the covenant.</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6194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Numbers 18 describes the duties of priests and Levites,</a:t>
            </a:r>
            <a:r>
              <a:rPr lang="en-US" baseline="0" dirty="0" smtClean="0"/>
              <a:t> offerings to support the priests and tithes to support the Levites.</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73511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92645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9543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29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91444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215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47087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86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Sabbath Jesus and His disciples went to the house of one of the rulers of the Pharisees to eat. Great multitudes followed Him there, and after</a:t>
            </a:r>
            <a:r>
              <a:rPr lang="en-US" baseline="0" dirty="0" smtClean="0"/>
              <a:t> addressing those at the meal, he turned to the multitudes, talking to them about leaving all to follow Him.</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45986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81103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05887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words of Jesus were spoken to the disciples after the transfiguration.</a:t>
            </a:r>
            <a:r>
              <a:rPr lang="en-US" baseline="0" dirty="0" smtClean="0"/>
              <a:t> On their way to Capernaum the disciples had been disputing among themselves who would be the greatest. He was talking with the disciples in a house in Capernaum.</a:t>
            </a:r>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261551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1588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4988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39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292298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0858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05475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502761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008398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05855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FC8C22-96D6-4744-86EF-E9C5B31B9900}" type="slidenum">
              <a:rPr lang="en-US" smtClean="0"/>
              <a:t>45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27558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D5EB1A7-B835-4A5B-826B-CAB45AB4CD84}" type="datetimeFigureOut">
              <a:rPr lang="en-US" smtClean="0"/>
              <a:t>3/18/2022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4005599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EB1A7-B835-4A5B-826B-CAB45AB4CD84}"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243935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5EB1A7-B835-4A5B-826B-CAB45AB4CD84}"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1010225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4054860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5EB1A7-B835-4A5B-826B-CAB45AB4CD84}" type="datetimeFigureOut">
              <a:rPr lang="en-US" smtClean="0"/>
              <a:t>3/18/2022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2610981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5EB1A7-B835-4A5B-826B-CAB45AB4CD84}" type="datetimeFigureOut">
              <a:rPr lang="en-US" smtClean="0"/>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4241034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EB1A7-B835-4A5B-826B-CAB45AB4CD84}" type="datetimeFigureOut">
              <a:rPr lang="en-US" smtClean="0"/>
              <a:t>3/18/2022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239657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172589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4250356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2750215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1955071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83737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EB1A7-B835-4A5B-826B-CAB45AB4CD84}"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1183095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5EB1A7-B835-4A5B-826B-CAB45AB4CD84}" type="datetimeFigureOut">
              <a:rPr lang="en-US" smtClean="0"/>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611527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5EB1A7-B835-4A5B-826B-CAB45AB4CD84}" type="datetimeFigureOut">
              <a:rPr lang="en-US" smtClean="0"/>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3352542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EB1A7-B835-4A5B-826B-CAB45AB4CD84}"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300586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EB1A7-B835-4A5B-826B-CAB45AB4CD84}"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90F27-1144-42FA-8B14-704E95F79B71}" type="slidenum">
              <a:rPr lang="en-US" smtClean="0"/>
              <a:t>‹#›</a:t>
            </a:fld>
            <a:endParaRPr lang="en-US"/>
          </a:p>
        </p:txBody>
      </p:sp>
    </p:spTree>
    <p:extLst>
      <p:ext uri="{BB962C8B-B14F-4D97-AF65-F5344CB8AC3E}">
        <p14:creationId xmlns:p14="http://schemas.microsoft.com/office/powerpoint/2010/main" val="3758106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D5EB1A7-B835-4A5B-826B-CAB45AB4CD84}" type="datetimeFigureOut">
              <a:rPr lang="en-US" smtClean="0"/>
              <a:t>3/18/2022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6E90F27-1144-42FA-8B14-704E95F79B71}" type="slidenum">
              <a:rPr lang="en-US" smtClean="0"/>
              <a:t>‹#›</a:t>
            </a:fld>
            <a:endParaRPr lang="en-US"/>
          </a:p>
        </p:txBody>
      </p:sp>
    </p:spTree>
    <p:extLst>
      <p:ext uri="{BB962C8B-B14F-4D97-AF65-F5344CB8AC3E}">
        <p14:creationId xmlns:p14="http://schemas.microsoft.com/office/powerpoint/2010/main" val="24248096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42374" y="2174668"/>
            <a:ext cx="9144000" cy="3158117"/>
          </a:xfrm>
        </p:spPr>
        <p:txBody>
          <a:bodyPr>
            <a:normAutofit/>
          </a:bodyPr>
          <a:lstStyle/>
          <a:p>
            <a:pPr algn="ctr"/>
            <a:r>
              <a:rPr lang="en-US" sz="4000" dirty="0" smtClean="0"/>
              <a:t>What Kind of Salt?</a:t>
            </a:r>
            <a:br>
              <a:rPr lang="en-US" sz="4000" dirty="0" smtClean="0"/>
            </a:br>
            <a:r>
              <a:rPr lang="en-US" sz="3200" dirty="0" smtClean="0"/>
              <a:t>Linda Lundberg</a:t>
            </a:r>
            <a:br>
              <a:rPr lang="en-US" sz="3200" dirty="0" smtClean="0"/>
            </a:br>
            <a:r>
              <a:rPr lang="en-US" sz="3200" dirty="0" smtClean="0"/>
              <a:t>March 19, 2022</a:t>
            </a:r>
            <a:endParaRPr lang="en-US" sz="4000" dirty="0"/>
          </a:p>
        </p:txBody>
      </p:sp>
      <p:sp>
        <p:nvSpPr>
          <p:cNvPr id="3" name="Subtitle 2"/>
          <p:cNvSpPr>
            <a:spLocks noGrp="1"/>
          </p:cNvSpPr>
          <p:nvPr>
            <p:ph type="subTitle" idx="1"/>
          </p:nvPr>
        </p:nvSpPr>
        <p:spPr>
          <a:xfrm>
            <a:off x="2042374" y="2174668"/>
            <a:ext cx="9144000" cy="2139755"/>
          </a:xfrm>
        </p:spPr>
        <p:txBody>
          <a:bodyPr/>
          <a:lstStyle/>
          <a:p>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25361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endParaRPr lang="en-US" dirty="0"/>
          </a:p>
        </p:txBody>
      </p:sp>
      <p:sp>
        <p:nvSpPr>
          <p:cNvPr id="3" name="Content Placeholder 2"/>
          <p:cNvSpPr>
            <a:spLocks noGrp="1"/>
          </p:cNvSpPr>
          <p:nvPr>
            <p:ph idx="1"/>
          </p:nvPr>
        </p:nvSpPr>
        <p:spPr>
          <a:xfrm>
            <a:off x="736979" y="1471747"/>
            <a:ext cx="10616821" cy="4705216"/>
          </a:xfrm>
        </p:spPr>
        <p:txBody>
          <a:bodyPr>
            <a:normAutofit lnSpcReduction="10000"/>
          </a:bodyPr>
          <a:lstStyle/>
          <a:p>
            <a:pPr marL="0" indent="0">
              <a:buNone/>
            </a:pPr>
            <a:r>
              <a:rPr lang="en-US" sz="3200" dirty="0" smtClean="0"/>
              <a:t>I did a quick online inquiry into how many types of salt there are. Although there were varying responses, the following major types are table, kosher, sea, lake, pink, gray, fleur de </a:t>
            </a:r>
            <a:r>
              <a:rPr lang="en-US" sz="3200" dirty="0" err="1" smtClean="0"/>
              <a:t>sel</a:t>
            </a:r>
            <a:r>
              <a:rPr lang="en-US" sz="3200" dirty="0" smtClean="0"/>
              <a:t> salt flakes, Himalayan black, Hawaiian black lava, Hawaiian red, truffle, pickling, Celtic grey sea, smoked, and Cyprus black lava.</a:t>
            </a:r>
            <a:endParaRPr lang="en-US" sz="3200" dirty="0"/>
          </a:p>
          <a:p>
            <a:pPr marL="0" indent="0">
              <a:buNone/>
            </a:pPr>
            <a:r>
              <a:rPr lang="en-US" sz="3200" dirty="0" smtClean="0"/>
              <a:t>In his book, </a:t>
            </a:r>
            <a:r>
              <a:rPr lang="en-US" sz="3200" i="1" dirty="0" smtClean="0"/>
              <a:t>The Paradox of Choice: Why More is Less</a:t>
            </a:r>
            <a:r>
              <a:rPr lang="en-US" sz="3200" dirty="0" smtClean="0"/>
              <a:t>, Barry Schwartz writes about the abundance of choices Americans have now. Although having more choice should give us more freedom and autonomy, he says that psychologically that doesn’t seem to be the case.</a:t>
            </a:r>
            <a:endParaRPr lang="en-US" sz="3200" dirty="0"/>
          </a:p>
          <a:p>
            <a:pPr marL="0" indent="0">
              <a:buNone/>
            </a:pPr>
            <a:endParaRPr lang="en-US" sz="3200" dirty="0" smtClean="0"/>
          </a:p>
          <a:p>
            <a:pPr marL="0" indent="0">
              <a:buNone/>
            </a:pPr>
            <a:endParaRPr lang="en-US" sz="3200" dirty="0"/>
          </a:p>
        </p:txBody>
      </p:sp>
    </p:spTree>
    <p:extLst>
      <p:ext uri="{BB962C8B-B14F-4D97-AF65-F5344CB8AC3E}">
        <p14:creationId xmlns:p14="http://schemas.microsoft.com/office/powerpoint/2010/main" val="3735633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3200" dirty="0"/>
              <a:t>S</a:t>
            </a:r>
            <a:r>
              <a:rPr lang="en-US" sz="3200" dirty="0" smtClean="0"/>
              <a:t>alt was one of the most important minerals in Bible times.</a:t>
            </a:r>
          </a:p>
          <a:p>
            <a:pPr marL="0" indent="0">
              <a:buNone/>
            </a:pPr>
            <a:r>
              <a:rPr lang="en-US" sz="3200" dirty="0" smtClean="0"/>
              <a:t>It was a necessity of life.</a:t>
            </a:r>
          </a:p>
          <a:p>
            <a:pPr marL="0" indent="0">
              <a:buNone/>
            </a:pPr>
            <a:endParaRPr lang="en-US" sz="3200" dirty="0"/>
          </a:p>
          <a:p>
            <a:pPr marL="0" indent="0">
              <a:buNone/>
            </a:pPr>
            <a:r>
              <a:rPr lang="en-US" sz="3200" dirty="0" smtClean="0"/>
              <a:t>Salt could be mined from the earth or extracted from salt water. One of the ways salt was extracted was to dig </a:t>
            </a:r>
            <a:r>
              <a:rPr lang="en-US" sz="3200" dirty="0" err="1" smtClean="0"/>
              <a:t>saltpits</a:t>
            </a:r>
            <a:r>
              <a:rPr lang="en-US" sz="3200" dirty="0" smtClean="0"/>
              <a:t> and pour salt water into them. The water would evaporate, leaving salt.</a:t>
            </a:r>
          </a:p>
          <a:p>
            <a:pPr marL="0" indent="0">
              <a:buNone/>
            </a:pPr>
            <a:endParaRPr lang="en-US" sz="3200" dirty="0"/>
          </a:p>
          <a:p>
            <a:pPr marL="0" indent="0">
              <a:buNone/>
            </a:pPr>
            <a:endParaRPr lang="en-US" sz="3200" dirty="0" smtClean="0"/>
          </a:p>
          <a:p>
            <a:pPr marL="0" indent="0">
              <a:buNone/>
            </a:pPr>
            <a:endParaRPr lang="en-US" sz="3200" dirty="0"/>
          </a:p>
        </p:txBody>
      </p:sp>
    </p:spTree>
    <p:extLst>
      <p:ext uri="{BB962C8B-B14F-4D97-AF65-F5344CB8AC3E}">
        <p14:creationId xmlns:p14="http://schemas.microsoft.com/office/powerpoint/2010/main" val="3497717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184"/>
            <a:ext cx="10515600" cy="1325563"/>
          </a:xfrm>
        </p:spPr>
        <p:txBody>
          <a:bodyPr/>
          <a:lstStyle/>
          <a:p>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Zephaniah 2:9</a:t>
            </a:r>
          </a:p>
          <a:p>
            <a:pPr marL="0" indent="0">
              <a:buNone/>
            </a:pPr>
            <a:r>
              <a:rPr lang="en-US" sz="3200" dirty="0">
                <a:latin typeface="Verdana" panose="020B0604030504040204" pitchFamily="34" charset="0"/>
                <a:ea typeface="Verdana" panose="020B0604030504040204" pitchFamily="34" charset="0"/>
              </a:rPr>
              <a:t>Therefore, as I live,”</a:t>
            </a:r>
            <a:br>
              <a:rPr lang="en-US" sz="3200" dirty="0">
                <a:latin typeface="Verdana" panose="020B0604030504040204" pitchFamily="34" charset="0"/>
                <a:ea typeface="Verdana" panose="020B0604030504040204" pitchFamily="34" charset="0"/>
              </a:rPr>
            </a:br>
            <a:r>
              <a:rPr lang="en-US" sz="3200" dirty="0">
                <a:latin typeface="Verdana" panose="020B0604030504040204" pitchFamily="34" charset="0"/>
                <a:ea typeface="Verdana" panose="020B0604030504040204" pitchFamily="34" charset="0"/>
              </a:rPr>
              <a:t>Says the </a:t>
            </a:r>
            <a:r>
              <a:rPr lang="en-US" sz="3200" cap="small" dirty="0">
                <a:latin typeface="Verdana" panose="020B0604030504040204" pitchFamily="34" charset="0"/>
                <a:ea typeface="Verdana" panose="020B0604030504040204" pitchFamily="34" charset="0"/>
              </a:rPr>
              <a:t>Lord</a:t>
            </a:r>
            <a:r>
              <a:rPr lang="en-US" sz="3200" dirty="0">
                <a:latin typeface="Verdana" panose="020B0604030504040204" pitchFamily="34" charset="0"/>
                <a:ea typeface="Verdana" panose="020B0604030504040204" pitchFamily="34" charset="0"/>
              </a:rPr>
              <a:t> of hosts, the God of Israel,</a:t>
            </a:r>
            <a:br>
              <a:rPr lang="en-US" sz="3200" dirty="0">
                <a:latin typeface="Verdana" panose="020B0604030504040204" pitchFamily="34" charset="0"/>
                <a:ea typeface="Verdana" panose="020B0604030504040204" pitchFamily="34" charset="0"/>
              </a:rPr>
            </a:br>
            <a:r>
              <a:rPr lang="en-US" sz="3200" dirty="0">
                <a:latin typeface="Verdana" panose="020B0604030504040204" pitchFamily="34" charset="0"/>
                <a:ea typeface="Verdana" panose="020B0604030504040204" pitchFamily="34" charset="0"/>
              </a:rPr>
              <a:t>“Surely Moab shall be like Sodom,</a:t>
            </a:r>
            <a:br>
              <a:rPr lang="en-US" sz="3200" dirty="0">
                <a:latin typeface="Verdana" panose="020B0604030504040204" pitchFamily="34" charset="0"/>
                <a:ea typeface="Verdana" panose="020B0604030504040204" pitchFamily="34" charset="0"/>
              </a:rPr>
            </a:br>
            <a:r>
              <a:rPr lang="en-US" sz="3200" dirty="0">
                <a:latin typeface="Verdana" panose="020B0604030504040204" pitchFamily="34" charset="0"/>
                <a:ea typeface="Verdana" panose="020B0604030504040204" pitchFamily="34" charset="0"/>
              </a:rPr>
              <a:t>And the people of Ammon like Gomorrah—</a:t>
            </a:r>
            <a:br>
              <a:rPr lang="en-US" sz="3200" dirty="0">
                <a:latin typeface="Verdana" panose="020B0604030504040204" pitchFamily="34" charset="0"/>
                <a:ea typeface="Verdana" panose="020B0604030504040204" pitchFamily="34" charset="0"/>
              </a:rPr>
            </a:br>
            <a:r>
              <a:rPr lang="en-US" sz="3200" dirty="0" smtClean="0">
                <a:latin typeface="Verdana" panose="020B0604030504040204" pitchFamily="34" charset="0"/>
                <a:ea typeface="Verdana" panose="020B0604030504040204" pitchFamily="34" charset="0"/>
              </a:rPr>
              <a:t>Overrun</a:t>
            </a:r>
            <a:r>
              <a:rPr lang="en-US" sz="3200" dirty="0">
                <a:latin typeface="Verdana" panose="020B0604030504040204" pitchFamily="34" charset="0"/>
                <a:ea typeface="Verdana" panose="020B0604030504040204" pitchFamily="34" charset="0"/>
              </a:rPr>
              <a:t> with weeds and </a:t>
            </a:r>
            <a:r>
              <a:rPr lang="en-US" sz="3200" dirty="0" err="1">
                <a:latin typeface="Verdana" panose="020B0604030504040204" pitchFamily="34" charset="0"/>
                <a:ea typeface="Verdana" panose="020B0604030504040204" pitchFamily="34" charset="0"/>
              </a:rPr>
              <a:t>saltpits</a:t>
            </a:r>
            <a:r>
              <a:rPr lang="en-US" sz="3200" dirty="0" smtClean="0">
                <a:latin typeface="Verdana" panose="020B0604030504040204" pitchFamily="34" charset="0"/>
                <a:ea typeface="Verdana" panose="020B0604030504040204" pitchFamily="34" charset="0"/>
              </a:rPr>
              <a:t>, . . .</a:t>
            </a:r>
          </a:p>
          <a:p>
            <a:pPr marL="0" indent="0">
              <a:buNone/>
            </a:pPr>
            <a:endParaRPr lang="en-US" sz="3200" dirty="0"/>
          </a:p>
        </p:txBody>
      </p:sp>
    </p:spTree>
    <p:extLst>
      <p:ext uri="{BB962C8B-B14F-4D97-AF65-F5344CB8AC3E}">
        <p14:creationId xmlns:p14="http://schemas.microsoft.com/office/powerpoint/2010/main" val="3860262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641"/>
          </a:xfrm>
        </p:spPr>
        <p:txBody>
          <a:bodyPr>
            <a:normAutofit/>
          </a:bodyPr>
          <a:lstStyle/>
          <a:p>
            <a:r>
              <a:rPr lang="en-US" sz="4000" dirty="0" smtClean="0">
                <a:latin typeface="Verdana" panose="020B0604030504040204" pitchFamily="34" charset="0"/>
                <a:ea typeface="Verdana" panose="020B0604030504040204" pitchFamily="34" charset="0"/>
              </a:rPr>
              <a:t>Example of Modern Salt Extraction</a:t>
            </a:r>
            <a:endParaRPr lang="en-US" sz="40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a:xfrm>
            <a:off x="1064147" y="1825625"/>
            <a:ext cx="10233800" cy="4351338"/>
          </a:xfrm>
        </p:spPr>
        <p:txBody>
          <a:bodyPr>
            <a:normAutofit/>
          </a:bodyPr>
          <a:lstStyle/>
          <a:p>
            <a:pPr marL="0" indent="0">
              <a:buNone/>
            </a:pPr>
            <a:endParaRPr lang="en-US" sz="3200" dirty="0" smtClean="0"/>
          </a:p>
          <a:p>
            <a:pPr marL="0" indent="0">
              <a:buNone/>
            </a:pPr>
            <a:endParaRPr lang="en-US" sz="3200" dirty="0"/>
          </a:p>
        </p:txBody>
      </p:sp>
      <p:sp>
        <p:nvSpPr>
          <p:cNvPr id="4" name="AutoShape 2" descr="C:\Users\E6320\Pictures\18384174-pilas-de-sal-del-mar-en-laguna-de-evaporaci%C3%B3n-tailandia.webp"/>
          <p:cNvSpPr>
            <a:spLocks noChangeAspect="1" noChangeArrowheads="1"/>
          </p:cNvSpPr>
          <p:nvPr/>
        </p:nvSpPr>
        <p:spPr bwMode="auto">
          <a:xfrm>
            <a:off x="834936" y="15208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C:\Users\E6320\Pictures\18384174-pilas-de-sal-del-mar-en-laguna-de-evaporaci%C3%B3n-tailandia.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C:\Users\E6320\Pictures\18384174-pilas-de-sal-del-mar-en-laguna-de-evaporaci%C3%B3n-tailandia.webp"/>
          <p:cNvSpPr>
            <a:spLocks noChangeAspect="1" noChangeArrowheads="1"/>
          </p:cNvSpPr>
          <p:nvPr/>
        </p:nvSpPr>
        <p:spPr bwMode="auto">
          <a:xfrm flipV="1">
            <a:off x="1064146" y="1520824"/>
            <a:ext cx="10289653" cy="45352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987335" y="1231413"/>
            <a:ext cx="9882433" cy="5539761"/>
          </a:xfrm>
          <a:prstGeom prst="rect">
            <a:avLst/>
          </a:prstGeom>
        </p:spPr>
      </p:pic>
    </p:spTree>
    <p:extLst>
      <p:ext uri="{BB962C8B-B14F-4D97-AF65-F5344CB8AC3E}">
        <p14:creationId xmlns:p14="http://schemas.microsoft.com/office/powerpoint/2010/main" val="3387448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514350" indent="-514350">
              <a:buAutoNum type="arabicPeriod"/>
            </a:pPr>
            <a:r>
              <a:rPr lang="en-US" sz="3200" dirty="0" smtClean="0">
                <a:latin typeface="Verdana" panose="020B0604030504040204" pitchFamily="34" charset="0"/>
                <a:ea typeface="Verdana" panose="020B0604030504040204" pitchFamily="34" charset="0"/>
              </a:rPr>
              <a:t>Seasoning</a:t>
            </a:r>
          </a:p>
          <a:p>
            <a:pPr marL="0" indent="0">
              <a:buNone/>
            </a:pPr>
            <a:r>
              <a:rPr lang="en-US" sz="3200" dirty="0" smtClean="0">
                <a:latin typeface="Verdana" panose="020B0604030504040204" pitchFamily="34" charset="0"/>
                <a:ea typeface="Verdana" panose="020B0604030504040204" pitchFamily="34" charset="0"/>
              </a:rPr>
              <a:t>Job 6:6</a:t>
            </a:r>
          </a:p>
          <a:p>
            <a:pPr marL="0" indent="0">
              <a:buNone/>
            </a:pPr>
            <a:r>
              <a:rPr lang="en-US" sz="3200" dirty="0">
                <a:latin typeface="Verdana" panose="020B0604030504040204" pitchFamily="34" charset="0"/>
                <a:ea typeface="Verdana" panose="020B0604030504040204" pitchFamily="34" charset="0"/>
              </a:rPr>
              <a:t>Can flavorless food be eaten without salt?</a:t>
            </a:r>
            <a:br>
              <a:rPr lang="en-US" sz="3200" dirty="0">
                <a:latin typeface="Verdana" panose="020B0604030504040204" pitchFamily="34" charset="0"/>
                <a:ea typeface="Verdana" panose="020B0604030504040204" pitchFamily="34" charset="0"/>
              </a:rPr>
            </a:br>
            <a:r>
              <a:rPr lang="en-US" sz="3200" dirty="0">
                <a:latin typeface="Verdana" panose="020B0604030504040204" pitchFamily="34" charset="0"/>
                <a:ea typeface="Verdana" panose="020B0604030504040204" pitchFamily="34" charset="0"/>
              </a:rPr>
              <a:t>Or is there </a:t>
            </a:r>
            <a:r>
              <a:rPr lang="en-US" sz="3200" i="1" dirty="0">
                <a:latin typeface="Verdana" panose="020B0604030504040204" pitchFamily="34" charset="0"/>
                <a:ea typeface="Verdana" panose="020B0604030504040204" pitchFamily="34" charset="0"/>
              </a:rPr>
              <a:t>any</a:t>
            </a:r>
            <a:r>
              <a:rPr lang="en-US" sz="3200" dirty="0">
                <a:latin typeface="Verdana" panose="020B0604030504040204" pitchFamily="34" charset="0"/>
                <a:ea typeface="Verdana" panose="020B0604030504040204" pitchFamily="34" charset="0"/>
              </a:rPr>
              <a:t> taste in the white of an egg?</a:t>
            </a:r>
          </a:p>
        </p:txBody>
      </p:sp>
    </p:spTree>
    <p:extLst>
      <p:ext uri="{BB962C8B-B14F-4D97-AF65-F5344CB8AC3E}">
        <p14:creationId xmlns:p14="http://schemas.microsoft.com/office/powerpoint/2010/main" val="1500018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2. Trading</a:t>
            </a:r>
          </a:p>
          <a:p>
            <a:pPr marL="0" indent="0">
              <a:buNone/>
            </a:pPr>
            <a:r>
              <a:rPr lang="en-US" sz="3200" dirty="0" smtClean="0">
                <a:latin typeface="Verdana" panose="020B0604030504040204" pitchFamily="34" charset="0"/>
                <a:ea typeface="Verdana" panose="020B0604030504040204" pitchFamily="34" charset="0"/>
              </a:rPr>
              <a:t>Salt was a valuable trade commodity.</a:t>
            </a:r>
          </a:p>
          <a:p>
            <a:pPr marL="0" indent="0">
              <a:buNone/>
            </a:pPr>
            <a:r>
              <a:rPr lang="en-US" sz="3200" dirty="0" smtClean="0">
                <a:latin typeface="Verdana" panose="020B0604030504040204" pitchFamily="34" charset="0"/>
                <a:ea typeface="Verdana" panose="020B0604030504040204" pitchFamily="34" charset="0"/>
              </a:rPr>
              <a:t>Roman soldiers were partially paid in salt.</a:t>
            </a:r>
          </a:p>
          <a:p>
            <a:pPr marL="0" indent="0">
              <a:buNone/>
            </a:pPr>
            <a:r>
              <a:rPr lang="en-US" sz="3200" dirty="0" smtClean="0">
                <a:latin typeface="Verdana" panose="020B0604030504040204" pitchFamily="34" charset="0"/>
                <a:ea typeface="Verdana" panose="020B0604030504040204" pitchFamily="34" charset="0"/>
              </a:rPr>
              <a:t>The Latin word for salt is </a:t>
            </a:r>
            <a:r>
              <a:rPr lang="en-US" sz="3200" i="1" dirty="0" err="1" smtClean="0">
                <a:latin typeface="Verdana" panose="020B0604030504040204" pitchFamily="34" charset="0"/>
                <a:ea typeface="Verdana" panose="020B0604030504040204" pitchFamily="34" charset="0"/>
              </a:rPr>
              <a:t>sal</a:t>
            </a:r>
            <a:r>
              <a:rPr lang="en-US" sz="3200" dirty="0" smtClean="0">
                <a:latin typeface="Verdana" panose="020B0604030504040204" pitchFamily="34" charset="0"/>
                <a:ea typeface="Verdana" panose="020B0604030504040204" pitchFamily="34" charset="0"/>
              </a:rPr>
              <a:t>, from which we get our word </a:t>
            </a:r>
            <a:r>
              <a:rPr lang="en-US" sz="3200" i="1" dirty="0" smtClean="0">
                <a:latin typeface="Verdana" panose="020B0604030504040204" pitchFamily="34" charset="0"/>
                <a:ea typeface="Verdana" panose="020B0604030504040204" pitchFamily="34" charset="0"/>
              </a:rPr>
              <a:t>salary.</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5276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3. Healing</a:t>
            </a:r>
          </a:p>
          <a:p>
            <a:pPr marL="0" indent="0">
              <a:buNone/>
            </a:pPr>
            <a:r>
              <a:rPr lang="en-US" sz="3200" dirty="0" smtClean="0">
                <a:latin typeface="Verdana" panose="020B0604030504040204" pitchFamily="34" charset="0"/>
                <a:ea typeface="Verdana" panose="020B0604030504040204" pitchFamily="34" charset="0"/>
              </a:rPr>
              <a:t>Ezekiel 16:4</a:t>
            </a:r>
          </a:p>
          <a:p>
            <a:pPr marL="0" indent="0">
              <a:buNone/>
            </a:pPr>
            <a:r>
              <a:rPr lang="en-US" sz="3200" b="1" baseline="30000" dirty="0"/>
              <a:t> </a:t>
            </a:r>
            <a:r>
              <a:rPr lang="en-US" sz="3200" dirty="0">
                <a:latin typeface="Verdana" panose="020B0604030504040204" pitchFamily="34" charset="0"/>
                <a:ea typeface="Verdana" panose="020B0604030504040204" pitchFamily="34" charset="0"/>
              </a:rPr>
              <a:t>As for your nativity, on the day you were born your navel cord was not cut, nor were you washed in water to cleanse you</a:t>
            </a:r>
            <a:r>
              <a:rPr lang="en-US" sz="3200" i="1" dirty="0">
                <a:latin typeface="Verdana" panose="020B0604030504040204" pitchFamily="34" charset="0"/>
                <a:ea typeface="Verdana" panose="020B0604030504040204" pitchFamily="34" charset="0"/>
              </a:rPr>
              <a:t>;</a:t>
            </a:r>
            <a:r>
              <a:rPr lang="en-US" sz="3200" dirty="0">
                <a:latin typeface="Verdana" panose="020B0604030504040204" pitchFamily="34" charset="0"/>
                <a:ea typeface="Verdana" panose="020B0604030504040204" pitchFamily="34" charset="0"/>
              </a:rPr>
              <a:t> you were not </a:t>
            </a:r>
            <a:r>
              <a:rPr lang="en-US" sz="3200" dirty="0">
                <a:solidFill>
                  <a:schemeClr val="accent5"/>
                </a:solidFill>
                <a:latin typeface="Verdana" panose="020B0604030504040204" pitchFamily="34" charset="0"/>
                <a:ea typeface="Verdana" panose="020B0604030504040204" pitchFamily="34" charset="0"/>
              </a:rPr>
              <a:t>rubbed with salt </a:t>
            </a:r>
            <a:r>
              <a:rPr lang="en-US" sz="3200" dirty="0">
                <a:latin typeface="Verdana" panose="020B0604030504040204" pitchFamily="34" charset="0"/>
                <a:ea typeface="Verdana" panose="020B0604030504040204" pitchFamily="34" charset="0"/>
              </a:rPr>
              <a:t>nor wrapped in swaddling cloths.</a:t>
            </a:r>
          </a:p>
          <a:p>
            <a:pPr marL="0" indent="0">
              <a:buNone/>
            </a:pPr>
            <a:endParaRPr lang="en-US" sz="3200" dirty="0" smtClean="0">
              <a:latin typeface="Verdana" panose="020B0604030504040204" pitchFamily="34" charset="0"/>
              <a:ea typeface="Verdana" panose="020B0604030504040204" pitchFamily="34" charset="0"/>
            </a:endParaRPr>
          </a:p>
          <a:p>
            <a:pPr marL="0" indent="0">
              <a:buNone/>
            </a:pP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9912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3. Healing</a:t>
            </a:r>
          </a:p>
          <a:p>
            <a:pPr marL="0" indent="0">
              <a:buNone/>
            </a:pPr>
            <a:r>
              <a:rPr lang="en-US" sz="3200" dirty="0" smtClean="0">
                <a:latin typeface="Verdana" panose="020B0604030504040204" pitchFamily="34" charset="0"/>
                <a:ea typeface="Verdana" panose="020B0604030504040204" pitchFamily="34" charset="0"/>
              </a:rPr>
              <a:t>2 Kings 2:20, 21</a:t>
            </a:r>
          </a:p>
          <a:p>
            <a:pPr marL="0" indent="0">
              <a:buNone/>
            </a:pPr>
            <a:r>
              <a:rPr lang="en-US" sz="3200" dirty="0">
                <a:latin typeface="Verdana" panose="020B0604030504040204" pitchFamily="34" charset="0"/>
                <a:ea typeface="Verdana" panose="020B0604030504040204" pitchFamily="34" charset="0"/>
              </a:rPr>
              <a:t>And he said, “Bring me a new bowl, and put salt in it.” So they brought it to him</a:t>
            </a:r>
            <a:r>
              <a:rPr lang="en-US" sz="3200" dirty="0" smtClean="0">
                <a:latin typeface="Verdana" panose="020B0604030504040204" pitchFamily="34" charset="0"/>
                <a:ea typeface="Verdana" panose="020B0604030504040204" pitchFamily="34" charset="0"/>
              </a:rPr>
              <a:t>.</a:t>
            </a:r>
          </a:p>
          <a:p>
            <a:pPr marL="0" indent="0">
              <a:buNone/>
            </a:pPr>
            <a:r>
              <a:rPr lang="en-US" sz="3200" dirty="0">
                <a:latin typeface="Verdana" panose="020B0604030504040204" pitchFamily="34" charset="0"/>
                <a:ea typeface="Verdana" panose="020B0604030504040204" pitchFamily="34" charset="0"/>
              </a:rPr>
              <a:t>Then he went out to the source of the water, and cast in the salt there, and said, “Thus says the </a:t>
            </a:r>
            <a:r>
              <a:rPr lang="en-US" sz="3200" cap="small" dirty="0">
                <a:latin typeface="Verdana" panose="020B0604030504040204" pitchFamily="34" charset="0"/>
                <a:ea typeface="Verdana" panose="020B0604030504040204" pitchFamily="34" charset="0"/>
              </a:rPr>
              <a:t>Lord</a:t>
            </a:r>
            <a:r>
              <a:rPr lang="en-US" sz="3200" dirty="0">
                <a:latin typeface="Verdana" panose="020B0604030504040204" pitchFamily="34" charset="0"/>
                <a:ea typeface="Verdana" panose="020B0604030504040204" pitchFamily="34" charset="0"/>
              </a:rPr>
              <a:t>: ‘I have </a:t>
            </a:r>
            <a:r>
              <a:rPr lang="en-US" sz="3200" dirty="0" smtClean="0">
                <a:latin typeface="Verdana" panose="020B0604030504040204" pitchFamily="34" charset="0"/>
                <a:ea typeface="Verdana" panose="020B0604030504040204" pitchFamily="34" charset="0"/>
              </a:rPr>
              <a:t>healed </a:t>
            </a:r>
            <a:r>
              <a:rPr lang="en-US" sz="3200" dirty="0">
                <a:latin typeface="Verdana" panose="020B0604030504040204" pitchFamily="34" charset="0"/>
                <a:ea typeface="Verdana" panose="020B0604030504040204" pitchFamily="34" charset="0"/>
              </a:rPr>
              <a:t>this water; from it there shall be no more death or barrenness.’ ”</a:t>
            </a:r>
            <a:endParaRPr lang="en-US" sz="3200" dirty="0" smtClean="0">
              <a:latin typeface="Verdana" panose="020B0604030504040204" pitchFamily="34" charset="0"/>
              <a:ea typeface="Verdana" panose="020B0604030504040204" pitchFamily="34" charset="0"/>
            </a:endParaRPr>
          </a:p>
          <a:p>
            <a:pPr marL="0" indent="0">
              <a:buNone/>
            </a:pP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99573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3. Healing</a:t>
            </a:r>
          </a:p>
          <a:p>
            <a:pPr marL="0" indent="0">
              <a:buNone/>
            </a:pPr>
            <a:r>
              <a:rPr lang="en-US" sz="3200" i="1" dirty="0" smtClean="0">
                <a:latin typeface="Verdana" panose="020B0604030504040204" pitchFamily="34" charset="0"/>
                <a:ea typeface="Verdana" panose="020B0604030504040204" pitchFamily="34" charset="0"/>
              </a:rPr>
              <a:t>Prophets and Kings, </a:t>
            </a:r>
            <a:r>
              <a:rPr lang="en-US" sz="3200" dirty="0" smtClean="0">
                <a:latin typeface="Verdana" panose="020B0604030504040204" pitchFamily="34" charset="0"/>
                <a:ea typeface="Verdana" panose="020B0604030504040204" pitchFamily="34" charset="0"/>
              </a:rPr>
              <a:t>p. 231</a:t>
            </a:r>
            <a:endParaRPr lang="en-US" sz="3200" dirty="0">
              <a:latin typeface="Verdana" panose="020B0604030504040204" pitchFamily="34" charset="0"/>
              <a:ea typeface="Verdana" panose="020B0604030504040204" pitchFamily="34" charset="0"/>
            </a:endParaRPr>
          </a:p>
          <a:p>
            <a:pPr marL="0" indent="0">
              <a:buNone/>
            </a:pPr>
            <a:r>
              <a:rPr lang="en-US" sz="3200" dirty="0" smtClean="0">
                <a:latin typeface="Verdana" panose="020B0604030504040204" pitchFamily="34" charset="0"/>
                <a:ea typeface="Verdana" panose="020B0604030504040204" pitchFamily="34" charset="0"/>
              </a:rPr>
              <a:t>“…The salt mingling with the polluted spring purified its waters and brought life and blessing where before had been blighting and death. When God compares His children to salt, He would teach them that His purpose in making them subjects of His grace is that they may become agents in saving others….”</a:t>
            </a:r>
          </a:p>
        </p:txBody>
      </p:sp>
    </p:spTree>
    <p:extLst>
      <p:ext uri="{BB962C8B-B14F-4D97-AF65-F5344CB8AC3E}">
        <p14:creationId xmlns:p14="http://schemas.microsoft.com/office/powerpoint/2010/main" val="3397625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a:latin typeface="Verdana" panose="020B0604030504040204" pitchFamily="34" charset="0"/>
                <a:ea typeface="Verdana" panose="020B0604030504040204" pitchFamily="34" charset="0"/>
              </a:rPr>
              <a:t>4</a:t>
            </a:r>
            <a:r>
              <a:rPr lang="en-US" sz="3200" dirty="0" smtClean="0">
                <a:latin typeface="Verdana" panose="020B0604030504040204" pitchFamily="34" charset="0"/>
                <a:ea typeface="Verdana" panose="020B0604030504040204" pitchFamily="34" charset="0"/>
              </a:rPr>
              <a:t>. Breaking down nutrients in dung for fertilizer</a:t>
            </a:r>
          </a:p>
          <a:p>
            <a:pPr marL="0" indent="0">
              <a:buNone/>
            </a:pPr>
            <a:r>
              <a:rPr lang="en-US" sz="3200" dirty="0" smtClean="0">
                <a:latin typeface="Verdana" panose="020B0604030504040204" pitchFamily="34" charset="0"/>
                <a:ea typeface="Verdana" panose="020B0604030504040204" pitchFamily="34" charset="0"/>
              </a:rPr>
              <a:t>Luke 14:35</a:t>
            </a:r>
          </a:p>
          <a:p>
            <a:pPr marL="0" indent="0">
              <a:buNone/>
            </a:pPr>
            <a:r>
              <a:rPr lang="en-US" sz="3200" dirty="0" smtClean="0">
                <a:latin typeface="Verdana" panose="020B0604030504040204" pitchFamily="34" charset="0"/>
                <a:ea typeface="Verdana" panose="020B0604030504040204" pitchFamily="34" charset="0"/>
              </a:rPr>
              <a:t>“It </a:t>
            </a:r>
            <a:r>
              <a:rPr lang="en-US" sz="3200" dirty="0">
                <a:latin typeface="Verdana" panose="020B0604030504040204" pitchFamily="34" charset="0"/>
                <a:ea typeface="Verdana" panose="020B0604030504040204" pitchFamily="34" charset="0"/>
              </a:rPr>
              <a:t>is neither fit for the land nor for the </a:t>
            </a:r>
            <a:r>
              <a:rPr lang="en-US" sz="3200" dirty="0" smtClean="0">
                <a:latin typeface="Verdana" panose="020B0604030504040204" pitchFamily="34" charset="0"/>
                <a:ea typeface="Verdana" panose="020B0604030504040204" pitchFamily="34" charset="0"/>
              </a:rPr>
              <a:t>dunghill</a:t>
            </a:r>
            <a:r>
              <a:rPr lang="en-US" sz="3200" dirty="0">
                <a:latin typeface="Verdana" panose="020B0604030504040204" pitchFamily="34" charset="0"/>
                <a:ea typeface="Verdana" panose="020B0604030504040204" pitchFamily="34" charset="0"/>
              </a:rPr>
              <a:t>, but men throw it out. He who has ears to hear, let him hear</a:t>
            </a:r>
            <a:r>
              <a:rPr lang="en-US" sz="3200" dirty="0" smtClean="0">
                <a:latin typeface="Verdana" panose="020B0604030504040204" pitchFamily="34" charset="0"/>
                <a:ea typeface="Verdana" panose="020B0604030504040204" pitchFamily="34" charset="0"/>
              </a:rPr>
              <a:t>!”</a:t>
            </a:r>
          </a:p>
          <a:p>
            <a:pPr marL="0" indent="0">
              <a:buNone/>
            </a:pPr>
            <a:r>
              <a:rPr lang="en-US" sz="3200" dirty="0" smtClean="0">
                <a:latin typeface="Verdana" panose="020B0604030504040204" pitchFamily="34" charset="0"/>
                <a:ea typeface="Verdana" panose="020B0604030504040204" pitchFamily="34" charset="0"/>
              </a:rPr>
              <a:t>While salt was still good, it was spread over dunghills to break down the nutrients faster so the dung could be used for fertilizer.</a:t>
            </a:r>
          </a:p>
          <a:p>
            <a:pPr marL="0" indent="0">
              <a:buNone/>
            </a:pP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52568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a:p>
            <a:pPr marL="0" indent="0">
              <a:buNone/>
            </a:pPr>
            <a:r>
              <a:rPr lang="en-US" sz="3200" dirty="0" smtClean="0">
                <a:latin typeface="Verdana" panose="020B0604030504040204" pitchFamily="34" charset="0"/>
                <a:ea typeface="Verdana" panose="020B0604030504040204" pitchFamily="34" charset="0"/>
              </a:rPr>
              <a:t>Judges 9:45</a:t>
            </a:r>
          </a:p>
          <a:p>
            <a:pPr marL="0" indent="0">
              <a:buNone/>
            </a:pPr>
            <a:r>
              <a:rPr lang="en-US" sz="3200" dirty="0">
                <a:latin typeface="Verdana" panose="020B0604030504040204" pitchFamily="34" charset="0"/>
                <a:ea typeface="Verdana" panose="020B0604030504040204" pitchFamily="34" charset="0"/>
              </a:rPr>
              <a:t>So Abimelech fought against the city all that day; he took the city and killed the people who were in it; and he demolished the city and sowed it with salt.</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91200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a:p>
            <a:pPr marL="0" indent="0">
              <a:buNone/>
            </a:pPr>
            <a:r>
              <a:rPr lang="en-US" sz="3200" dirty="0" smtClean="0">
                <a:latin typeface="Verdana" panose="020B0604030504040204" pitchFamily="34" charset="0"/>
                <a:ea typeface="Verdana" panose="020B0604030504040204" pitchFamily="34" charset="0"/>
              </a:rPr>
              <a:t>Jeremiah 17:6</a:t>
            </a:r>
          </a:p>
          <a:p>
            <a:pPr marL="0" indent="0">
              <a:buNone/>
            </a:pPr>
            <a:r>
              <a:rPr lang="en-US" sz="3200" dirty="0"/>
              <a:t>For he shall be like a shrub in the desert,</a:t>
            </a:r>
            <a:br>
              <a:rPr lang="en-US" sz="3200" dirty="0"/>
            </a:br>
            <a:r>
              <a:rPr lang="en-US" sz="3200" dirty="0"/>
              <a:t>And shall not see when good comes,</a:t>
            </a:r>
            <a:br>
              <a:rPr lang="en-US" sz="3200" dirty="0"/>
            </a:br>
            <a:r>
              <a:rPr lang="en-US" sz="3200" dirty="0"/>
              <a:t>But shall inhabit the parched places in the wilderness,</a:t>
            </a:r>
            <a:br>
              <a:rPr lang="en-US" sz="3200" dirty="0"/>
            </a:br>
            <a:r>
              <a:rPr lang="en-US" sz="3200" dirty="0"/>
              <a:t>In a salt land which is not inhabited.</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54049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a:p>
            <a:pPr marL="0" indent="0">
              <a:buNone/>
            </a:pPr>
            <a:r>
              <a:rPr lang="en-US" sz="3200" i="1" dirty="0" smtClean="0">
                <a:latin typeface="Verdana" panose="020B0604030504040204" pitchFamily="34" charset="0"/>
                <a:ea typeface="Verdana" panose="020B0604030504040204" pitchFamily="34" charset="0"/>
              </a:rPr>
              <a:t>Conflict and Courage</a:t>
            </a:r>
            <a:r>
              <a:rPr lang="en-US" sz="3200" dirty="0" smtClean="0">
                <a:latin typeface="Verdana" panose="020B0604030504040204" pitchFamily="34" charset="0"/>
                <a:ea typeface="Verdana" panose="020B0604030504040204" pitchFamily="34" charset="0"/>
              </a:rPr>
              <a:t>, p. 359</a:t>
            </a:r>
          </a:p>
          <a:p>
            <a:pPr marL="0" indent="0">
              <a:buNone/>
            </a:pPr>
            <a:r>
              <a:rPr lang="en-US" sz="3200" dirty="0" smtClean="0">
                <a:latin typeface="Verdana" panose="020B0604030504040204" pitchFamily="34" charset="0"/>
                <a:ea typeface="Verdana" panose="020B0604030504040204" pitchFamily="34" charset="0"/>
              </a:rPr>
              <a:t>“There are many who, though striving to obey God’s commandments, have little peace or joy. This lack in their experience is the result of a failure to exercise faith. They walk as it were in a salt land, a parched wilderness. They claim little, when they might claim much; for there is no limit to the promises of God. Such ones do</a:t>
            </a:r>
          </a:p>
        </p:txBody>
      </p:sp>
    </p:spTree>
    <p:extLst>
      <p:ext uri="{BB962C8B-B14F-4D97-AF65-F5344CB8AC3E}">
        <p14:creationId xmlns:p14="http://schemas.microsoft.com/office/powerpoint/2010/main" val="1247054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a:p>
            <a:pPr marL="0" indent="0">
              <a:buNone/>
            </a:pPr>
            <a:endParaRPr lang="en-US" sz="3200" dirty="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n</a:t>
            </a:r>
            <a:r>
              <a:rPr lang="en-US" sz="3200" dirty="0" smtClean="0">
                <a:latin typeface="Verdana" panose="020B0604030504040204" pitchFamily="34" charset="0"/>
                <a:ea typeface="Verdana" panose="020B0604030504040204" pitchFamily="34" charset="0"/>
              </a:rPr>
              <a:t>ot correctly represent the sanctification that comes through obedience to the truth. The Lord would have all His sons and daughters happy, peaceful, and obedient. Through the exercise of faith the believer comes into possession of these blessings. Through faith, every deficiency of character may be supplied, every defilement cleansed, every fault corrected, every excellence developed.”</a:t>
            </a:r>
          </a:p>
        </p:txBody>
      </p:sp>
    </p:spTree>
    <p:extLst>
      <p:ext uri="{BB962C8B-B14F-4D97-AF65-F5344CB8AC3E}">
        <p14:creationId xmlns:p14="http://schemas.microsoft.com/office/powerpoint/2010/main" val="15719037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a:p>
            <a:pPr marL="0" indent="0">
              <a:buNone/>
            </a:pPr>
            <a:r>
              <a:rPr lang="en-US" sz="3200" dirty="0" smtClean="0"/>
              <a:t>Ezekiel 47:11</a:t>
            </a:r>
          </a:p>
          <a:p>
            <a:pPr marL="0" indent="0">
              <a:buNone/>
            </a:pPr>
            <a:r>
              <a:rPr lang="en-US" sz="3200" dirty="0"/>
              <a:t>But its swamps and marshes will not be healed; they will be given over to salt</a:t>
            </a:r>
            <a:r>
              <a:rPr lang="en-US" sz="3200" dirty="0" smtClean="0"/>
              <a:t>.</a:t>
            </a:r>
          </a:p>
          <a:p>
            <a:pPr marL="0" indent="0">
              <a:buNone/>
            </a:pPr>
            <a:endParaRPr lang="en-US" sz="3200" dirty="0"/>
          </a:p>
        </p:txBody>
      </p:sp>
    </p:spTree>
    <p:extLst>
      <p:ext uri="{BB962C8B-B14F-4D97-AF65-F5344CB8AC3E}">
        <p14:creationId xmlns:p14="http://schemas.microsoft.com/office/powerpoint/2010/main" val="2614725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5. Preventing growth of grass and vegetation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470244"/>
            <a:ext cx="9438564" cy="4258102"/>
          </a:xfrm>
          <a:prstGeom prst="rect">
            <a:avLst/>
          </a:prstGeom>
        </p:spPr>
      </p:pic>
    </p:spTree>
    <p:extLst>
      <p:ext uri="{BB962C8B-B14F-4D97-AF65-F5344CB8AC3E}">
        <p14:creationId xmlns:p14="http://schemas.microsoft.com/office/powerpoint/2010/main" val="22303395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Leviticus 2:13</a:t>
            </a:r>
          </a:p>
          <a:p>
            <a:pPr marL="0" indent="0">
              <a:buNone/>
            </a:pPr>
            <a:r>
              <a:rPr lang="en-US" sz="3200" b="1" baseline="30000" dirty="0"/>
              <a:t> </a:t>
            </a:r>
            <a:r>
              <a:rPr lang="en-US" sz="3200" dirty="0"/>
              <a:t>And every offering of your grain offering you shall season with salt; you shall not allow </a:t>
            </a:r>
            <a:r>
              <a:rPr lang="en-US" sz="3200" dirty="0">
                <a:solidFill>
                  <a:schemeClr val="accent6"/>
                </a:solidFill>
              </a:rPr>
              <a:t>the salt of the covenant </a:t>
            </a:r>
            <a:r>
              <a:rPr lang="en-US" sz="3200" dirty="0"/>
              <a:t>of your God to be lacking from your grain offering. With all your offerings you shall offer salt.</a:t>
            </a:r>
            <a:endParaRPr lang="en-US" sz="3200" dirty="0" smtClean="0">
              <a:latin typeface="Verdana" panose="020B0604030504040204" pitchFamily="34" charset="0"/>
              <a:ea typeface="Verdana" panose="020B0604030504040204" pitchFamily="34" charset="0"/>
            </a:endParaRPr>
          </a:p>
          <a:p>
            <a:pPr marL="0" indent="0">
              <a:buNone/>
            </a:pPr>
            <a:r>
              <a:rPr lang="en-US" sz="3200" dirty="0" smtClean="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499511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Ezra 6:9, 10</a:t>
            </a:r>
          </a:p>
          <a:p>
            <a:pPr marL="0" indent="0">
              <a:buNone/>
            </a:pPr>
            <a:r>
              <a:rPr lang="en-US" sz="3200" dirty="0"/>
              <a:t>And whatever they need—young bulls, rams, and lambs for the burnt offerings of the God of heaven, wheat, salt, wine, and oil, according to the request of the priests who are in Jerusalem—let it be given them day by day without fail,</a:t>
            </a:r>
            <a:endParaRPr lang="en-US" sz="3200" dirty="0" smtClean="0">
              <a:latin typeface="Verdana" panose="020B0604030504040204" pitchFamily="34" charset="0"/>
              <a:ea typeface="Verdana" panose="020B0604030504040204" pitchFamily="34" charset="0"/>
            </a:endParaRPr>
          </a:p>
          <a:p>
            <a:pPr marL="0" indent="0">
              <a:buNone/>
            </a:pPr>
            <a:r>
              <a:rPr lang="en-US" sz="3200" dirty="0"/>
              <a:t>that they may offer sacrifices of sweet aroma to the God of heaven, and pray for the life of the king and his sons.</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08001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Ezra 7:21-23</a:t>
            </a:r>
          </a:p>
          <a:p>
            <a:pPr marL="0" indent="0">
              <a:buNone/>
            </a:pPr>
            <a:r>
              <a:rPr lang="en-US" sz="3200" b="1" baseline="30000" dirty="0"/>
              <a:t>21 </a:t>
            </a:r>
            <a:r>
              <a:rPr lang="en-US" sz="3200" dirty="0"/>
              <a:t>And I, even I, Artaxerxes the king, issue a decree to all the treasurers who are in the region beyond the River, that whatever Ezra the priest, the scribe of the Law of the God of heaven, may require of you, let it be done diligently, </a:t>
            </a:r>
            <a:r>
              <a:rPr lang="en-US" sz="3200" b="1" baseline="30000" dirty="0"/>
              <a:t>22 </a:t>
            </a:r>
            <a:r>
              <a:rPr lang="en-US" sz="3200" dirty="0"/>
              <a:t>up to one hundred talents of silver, one hundred </a:t>
            </a:r>
            <a:r>
              <a:rPr lang="en-US" sz="3200" dirty="0" err="1"/>
              <a:t>kors</a:t>
            </a:r>
            <a:r>
              <a:rPr lang="en-US" sz="3200" dirty="0"/>
              <a:t> of wheat, one hundred baths of wine, one hundred baths of oil, and salt without prescribed limit. </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17865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Ezra 7:21-23</a:t>
            </a:r>
          </a:p>
          <a:p>
            <a:pPr marL="0" indent="0">
              <a:buNone/>
            </a:pPr>
            <a:r>
              <a:rPr lang="en-US" sz="3200" b="1" baseline="30000" dirty="0"/>
              <a:t>23 </a:t>
            </a:r>
            <a:r>
              <a:rPr lang="en-US" sz="3200" dirty="0"/>
              <a:t>Whatever </a:t>
            </a:r>
            <a:r>
              <a:rPr lang="en-US" sz="3200" dirty="0" smtClean="0"/>
              <a:t>is </a:t>
            </a:r>
            <a:r>
              <a:rPr lang="en-US" sz="3200" dirty="0"/>
              <a:t>commanded by the God of heaven, let it diligently be done for the </a:t>
            </a:r>
            <a:r>
              <a:rPr lang="en-US" sz="3200" dirty="0" smtClean="0"/>
              <a:t>house </a:t>
            </a:r>
            <a:r>
              <a:rPr lang="en-US" sz="3200" dirty="0"/>
              <a:t>of the God of heaven. For why should there be wrath against the realm of the king and his sons?</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66194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Ezekiel 43:22-24</a:t>
            </a:r>
          </a:p>
          <a:p>
            <a:pPr marL="0" indent="0">
              <a:buNone/>
            </a:pPr>
            <a:r>
              <a:rPr lang="en-US" sz="3200" b="1" baseline="30000" dirty="0" smtClean="0"/>
              <a:t>22</a:t>
            </a:r>
            <a:r>
              <a:rPr lang="en-US" sz="3200" b="1" baseline="30000" dirty="0"/>
              <a:t> </a:t>
            </a:r>
            <a:r>
              <a:rPr lang="en-US" sz="3200" dirty="0"/>
              <a:t>On the second day you shall offer a kid of the goats without blemish for a sin offering; and they shall cleanse the altar, as they cleansed it with the bull. </a:t>
            </a:r>
            <a:r>
              <a:rPr lang="en-US" sz="3200" b="1" baseline="30000" dirty="0"/>
              <a:t>23 </a:t>
            </a:r>
            <a:r>
              <a:rPr lang="en-US" sz="3200" dirty="0"/>
              <a:t>When you have finished cleansing it</a:t>
            </a:r>
            <a:r>
              <a:rPr lang="en-US" sz="3200" i="1" dirty="0"/>
              <a:t>,</a:t>
            </a:r>
            <a:r>
              <a:rPr lang="en-US" sz="3200" dirty="0"/>
              <a:t> you shall offer a young bull without blemish, and a ram from the flock without blemish.</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368229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endParaRPr lang="en-US" sz="3200" b="1" baseline="30000" dirty="0" smtClean="0"/>
          </a:p>
          <a:p>
            <a:pPr marL="0" indent="0">
              <a:buNone/>
            </a:pPr>
            <a:r>
              <a:rPr lang="en-US" sz="3200" b="1" baseline="30000" dirty="0" smtClean="0"/>
              <a:t>24</a:t>
            </a:r>
            <a:r>
              <a:rPr lang="en-US" sz="3200" b="1" baseline="30000" dirty="0"/>
              <a:t> </a:t>
            </a:r>
            <a:r>
              <a:rPr lang="en-US" sz="3200" dirty="0"/>
              <a:t>When you offer them before the </a:t>
            </a:r>
            <a:r>
              <a:rPr lang="en-US" sz="3200" cap="small" dirty="0"/>
              <a:t>Lord</a:t>
            </a:r>
            <a:r>
              <a:rPr lang="en-US" sz="3200" dirty="0"/>
              <a:t>, the priests shall throw salt on them, and they will offer them up as a burnt offering to the </a:t>
            </a:r>
            <a:r>
              <a:rPr lang="en-US" sz="3200" cap="small" dirty="0"/>
              <a:t>Lord</a:t>
            </a:r>
            <a:r>
              <a:rPr lang="en-US" sz="3200" dirty="0"/>
              <a:t>.</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42893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6. Using it in worship</a:t>
            </a:r>
          </a:p>
          <a:p>
            <a:pPr marL="0" indent="0">
              <a:buNone/>
            </a:pPr>
            <a:r>
              <a:rPr lang="en-US" sz="3200" dirty="0" smtClean="0">
                <a:latin typeface="Verdana" panose="020B0604030504040204" pitchFamily="34" charset="0"/>
                <a:ea typeface="Verdana" panose="020B0604030504040204" pitchFamily="34" charset="0"/>
              </a:rPr>
              <a:t>In </a:t>
            </a:r>
            <a:r>
              <a:rPr lang="en-US" sz="3200" i="1" dirty="0" smtClean="0">
                <a:latin typeface="Verdana" panose="020B0604030504040204" pitchFamily="34" charset="0"/>
                <a:ea typeface="Verdana" panose="020B0604030504040204" pitchFamily="34" charset="0"/>
              </a:rPr>
              <a:t>The Desire of Ages</a:t>
            </a:r>
            <a:r>
              <a:rPr lang="en-US" sz="3200" dirty="0" smtClean="0">
                <a:latin typeface="Verdana" panose="020B0604030504040204" pitchFamily="34" charset="0"/>
                <a:ea typeface="Verdana" panose="020B0604030504040204" pitchFamily="34" charset="0"/>
              </a:rPr>
              <a:t>, p. 439, Ellen White writes that the salt used in the offerings represents Christ’s righteousness.</a:t>
            </a:r>
          </a:p>
        </p:txBody>
      </p:sp>
    </p:spTree>
    <p:extLst>
      <p:ext uri="{BB962C8B-B14F-4D97-AF65-F5344CB8AC3E}">
        <p14:creationId xmlns:p14="http://schemas.microsoft.com/office/powerpoint/2010/main" val="3502071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Salt of the Covenant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a:latin typeface="Verdana" panose="020B0604030504040204" pitchFamily="34" charset="0"/>
                <a:ea typeface="Verdana" panose="020B0604030504040204" pitchFamily="34" charset="0"/>
              </a:rPr>
              <a:t>Leviticus 2:13</a:t>
            </a:r>
          </a:p>
          <a:p>
            <a:pPr marL="0" indent="0">
              <a:buNone/>
            </a:pPr>
            <a:r>
              <a:rPr lang="en-US" sz="3200" b="1" baseline="30000" dirty="0"/>
              <a:t> </a:t>
            </a:r>
            <a:r>
              <a:rPr lang="en-US" sz="3200" dirty="0"/>
              <a:t>And every offering of your grain offering you shall season with salt; you shall not allow </a:t>
            </a:r>
            <a:r>
              <a:rPr lang="en-US" sz="3200" dirty="0">
                <a:solidFill>
                  <a:schemeClr val="accent6"/>
                </a:solidFill>
              </a:rPr>
              <a:t>the salt of the covenant </a:t>
            </a:r>
            <a:r>
              <a:rPr lang="en-US" sz="3200" dirty="0"/>
              <a:t>of your God to be lacking from your grain offering. With all your offerings you shall offer salt.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808032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Salt of the Covenant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Numbers 18:19</a:t>
            </a:r>
          </a:p>
          <a:p>
            <a:pPr marL="0" indent="0">
              <a:buNone/>
            </a:pPr>
            <a:r>
              <a:rPr lang="en-US" sz="3200" dirty="0"/>
              <a:t>“All the heave offerings of the holy things, which the children of Israel offer to the </a:t>
            </a:r>
            <a:r>
              <a:rPr lang="en-US" sz="3200" cap="small" dirty="0"/>
              <a:t>Lord</a:t>
            </a:r>
            <a:r>
              <a:rPr lang="en-US" sz="3200" dirty="0"/>
              <a:t>, I have given to you </a:t>
            </a:r>
            <a:r>
              <a:rPr lang="en-US" sz="3200" dirty="0" smtClean="0"/>
              <a:t>[Aaron] and </a:t>
            </a:r>
            <a:r>
              <a:rPr lang="en-US" sz="3200" dirty="0"/>
              <a:t>your sons and daughters with you as an ordinance forever; it is </a:t>
            </a:r>
            <a:r>
              <a:rPr lang="en-US" sz="3200" dirty="0">
                <a:solidFill>
                  <a:schemeClr val="accent6"/>
                </a:solidFill>
              </a:rPr>
              <a:t>a covenant of salt </a:t>
            </a:r>
            <a:r>
              <a:rPr lang="en-US" sz="3200" dirty="0"/>
              <a:t>forever before the </a:t>
            </a:r>
            <a:r>
              <a:rPr lang="en-US" sz="3200" cap="small" dirty="0"/>
              <a:t>Lord</a:t>
            </a:r>
            <a:r>
              <a:rPr lang="en-US" sz="3200" dirty="0"/>
              <a:t> with you and your descendants with you.”</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44380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Salt of the Covenant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2 Chronicles 13:5</a:t>
            </a:r>
          </a:p>
          <a:p>
            <a:pPr marL="0" indent="0">
              <a:buNone/>
            </a:pPr>
            <a:r>
              <a:rPr lang="en-US" sz="3200" dirty="0"/>
              <a:t>Should you not know that the </a:t>
            </a:r>
            <a:r>
              <a:rPr lang="en-US" sz="3200" cap="small" dirty="0"/>
              <a:t>Lord</a:t>
            </a:r>
            <a:r>
              <a:rPr lang="en-US" sz="3200" dirty="0"/>
              <a:t> God of Israel gave the dominion over Israel to David forever, to him and his sons, by </a:t>
            </a:r>
            <a:r>
              <a:rPr lang="en-US" sz="3200" dirty="0">
                <a:solidFill>
                  <a:schemeClr val="accent6"/>
                </a:solidFill>
              </a:rPr>
              <a:t>a covenant of salt</a:t>
            </a:r>
            <a:r>
              <a:rPr lang="en-US" sz="3200" dirty="0"/>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921390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Salt of the Covenant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i="1" dirty="0" smtClean="0">
                <a:latin typeface="Verdana" panose="020B0604030504040204" pitchFamily="34" charset="0"/>
                <a:ea typeface="Verdana" panose="020B0604030504040204" pitchFamily="34" charset="0"/>
              </a:rPr>
              <a:t>The Seventh-day Adventist [SDA] Bible Commentary</a:t>
            </a:r>
            <a:r>
              <a:rPr lang="en-US" sz="3200" dirty="0" smtClean="0">
                <a:latin typeface="Verdana" panose="020B0604030504040204" pitchFamily="34" charset="0"/>
                <a:ea typeface="Verdana" panose="020B0604030504040204" pitchFamily="34" charset="0"/>
              </a:rPr>
              <a:t>, Vol. 1, p. 721 indicates that “[a] covenant of salt is a perpetual covenant….”</a:t>
            </a:r>
          </a:p>
          <a:p>
            <a:pPr marL="0" indent="0">
              <a:buNone/>
            </a:pPr>
            <a:r>
              <a:rPr lang="en-US" sz="3200" dirty="0" smtClean="0">
                <a:latin typeface="Verdana" panose="020B0604030504040204" pitchFamily="34" charset="0"/>
                <a:ea typeface="Verdana" panose="020B0604030504040204" pitchFamily="34" charset="0"/>
              </a:rPr>
              <a:t>On p. 884 a covenant of salt is described as “[a]n indissoluble covenant, one that never decays, a bond of sacred friendship….”</a:t>
            </a:r>
          </a:p>
          <a:p>
            <a:pPr marL="0" indent="0">
              <a:buNone/>
            </a:pPr>
            <a:r>
              <a:rPr lang="en-US" sz="3200" i="1" dirty="0" smtClean="0">
                <a:latin typeface="Verdana" panose="020B0604030504040204" pitchFamily="34" charset="0"/>
                <a:ea typeface="Verdana" panose="020B0604030504040204" pitchFamily="34" charset="0"/>
              </a:rPr>
              <a:t>Nelson’s Illustrated Bible Dictionary </a:t>
            </a:r>
            <a:r>
              <a:rPr lang="en-US" sz="3200" dirty="0" smtClean="0">
                <a:latin typeface="Verdana" panose="020B0604030504040204" pitchFamily="34" charset="0"/>
                <a:ea typeface="Verdana" panose="020B0604030504040204" pitchFamily="34" charset="0"/>
              </a:rPr>
              <a:t>adds that in the Middle East nomads still eat bread and salt as a sign or seal of an agreement and brotherhood.</a:t>
            </a:r>
            <a:endParaRPr lang="en-US" sz="3200" i="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65916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endParaRPr lang="en-US" sz="3200" dirty="0" smtClean="0">
              <a:latin typeface="Verdana" panose="020B0604030504040204" pitchFamily="34" charset="0"/>
              <a:ea typeface="Verdana" panose="020B060403050404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470244"/>
            <a:ext cx="9438564" cy="4258102"/>
          </a:xfrm>
          <a:prstGeom prst="rect">
            <a:avLst/>
          </a:prstGeom>
        </p:spPr>
      </p:pic>
    </p:spTree>
    <p:extLst>
      <p:ext uri="{BB962C8B-B14F-4D97-AF65-F5344CB8AC3E}">
        <p14:creationId xmlns:p14="http://schemas.microsoft.com/office/powerpoint/2010/main" val="1392110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i="1" dirty="0" smtClean="0">
                <a:latin typeface="Verdana" panose="020B0604030504040204" pitchFamily="34" charset="0"/>
                <a:ea typeface="Verdana" panose="020B0604030504040204" pitchFamily="34" charset="0"/>
              </a:rPr>
              <a:t>The SDA Bible Commentary, </a:t>
            </a:r>
            <a:r>
              <a:rPr lang="en-US" sz="3200" dirty="0" smtClean="0">
                <a:latin typeface="Verdana" panose="020B0604030504040204" pitchFamily="34" charset="0"/>
                <a:ea typeface="Verdana" panose="020B0604030504040204" pitchFamily="34" charset="0"/>
              </a:rPr>
              <a:t>Vol.</a:t>
            </a:r>
            <a:r>
              <a:rPr lang="en-US" sz="3200" i="1" dirty="0" smtClean="0">
                <a:latin typeface="Verdana" panose="020B0604030504040204" pitchFamily="34" charset="0"/>
                <a:ea typeface="Verdana" panose="020B0604030504040204" pitchFamily="34" charset="0"/>
              </a:rPr>
              <a:t> 5, </a:t>
            </a:r>
            <a:r>
              <a:rPr lang="en-US" sz="3200" dirty="0" smtClean="0">
                <a:latin typeface="Verdana" panose="020B0604030504040204" pitchFamily="34" charset="0"/>
                <a:ea typeface="Verdana" panose="020B0604030504040204" pitchFamily="34" charset="0"/>
              </a:rPr>
              <a:t>p. 329 describes this preserving aspect as applied to Jesus’ disciples in all ages:</a:t>
            </a:r>
          </a:p>
          <a:p>
            <a:pPr marL="0" indent="0">
              <a:buNone/>
            </a:pPr>
            <a:r>
              <a:rPr lang="en-US" sz="3200" dirty="0" smtClean="0">
                <a:latin typeface="Verdana" panose="020B0604030504040204" pitchFamily="34" charset="0"/>
                <a:ea typeface="Verdana" panose="020B0604030504040204" pitchFamily="34" charset="0"/>
              </a:rPr>
              <a:t>“…[T]he Christian, by becoming an agent in saving others through the diffusion of the gospel, exerts a preserving and purifying influence in the world. </a:t>
            </a:r>
          </a:p>
        </p:txBody>
      </p:sp>
    </p:spTree>
    <p:extLst>
      <p:ext uri="{BB962C8B-B14F-4D97-AF65-F5344CB8AC3E}">
        <p14:creationId xmlns:p14="http://schemas.microsoft.com/office/powerpoint/2010/main" val="65797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The disciples were to recognize the salvation of their fellow men as their primary responsibility….”</a:t>
            </a:r>
          </a:p>
        </p:txBody>
      </p:sp>
    </p:spTree>
    <p:extLst>
      <p:ext uri="{BB962C8B-B14F-4D97-AF65-F5344CB8AC3E}">
        <p14:creationId xmlns:p14="http://schemas.microsoft.com/office/powerpoint/2010/main" val="29676634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i="1" dirty="0" smtClean="0">
                <a:latin typeface="Verdana" panose="020B0604030504040204" pitchFamily="34" charset="0"/>
                <a:ea typeface="Verdana" panose="020B0604030504040204" pitchFamily="34" charset="0"/>
              </a:rPr>
              <a:t>Thoughts From the Mount of Blessing</a:t>
            </a:r>
            <a:r>
              <a:rPr lang="en-US" sz="3200" dirty="0" smtClean="0">
                <a:latin typeface="Verdana" panose="020B0604030504040204" pitchFamily="34" charset="0"/>
                <a:ea typeface="Verdana" panose="020B0604030504040204" pitchFamily="34" charset="0"/>
              </a:rPr>
              <a:t>, p. 36</a:t>
            </a:r>
          </a:p>
          <a:p>
            <a:pPr marL="0" indent="0">
              <a:buNone/>
            </a:pPr>
            <a:r>
              <a:rPr lang="en-US" sz="3200" dirty="0" smtClean="0">
                <a:latin typeface="Verdana" panose="020B0604030504040204" pitchFamily="34" charset="0"/>
                <a:ea typeface="Verdana" panose="020B0604030504040204" pitchFamily="34" charset="0"/>
              </a:rPr>
              <a:t>“Salt must be mingled with the substance to which it is added; it must penetrate and infuse in order to preserve. So it is through personal contact and association that men are reached by the saving power of the gospel. They are not saved in masses, but as individuals. Personal influence is power. We must come close to those whom we desire to benefit.”</a:t>
            </a:r>
          </a:p>
        </p:txBody>
      </p:sp>
    </p:spTree>
    <p:extLst>
      <p:ext uri="{BB962C8B-B14F-4D97-AF65-F5344CB8AC3E}">
        <p14:creationId xmlns:p14="http://schemas.microsoft.com/office/powerpoint/2010/main" val="2410375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Luke 14:34, 35</a:t>
            </a:r>
          </a:p>
          <a:p>
            <a:pPr marL="0" indent="0">
              <a:buNone/>
            </a:pPr>
            <a:r>
              <a:rPr lang="en-US" sz="3200" dirty="0"/>
              <a:t>“Salt is good; but if the salt has lost its flavor, how shall it be seasoned</a:t>
            </a:r>
            <a:r>
              <a:rPr lang="en-US" sz="3200" dirty="0" smtClean="0"/>
              <a:t>?</a:t>
            </a:r>
          </a:p>
          <a:p>
            <a:pPr marL="0" indent="0">
              <a:buNone/>
            </a:pPr>
            <a:r>
              <a:rPr lang="en-US" sz="3200" dirty="0"/>
              <a:t>It is neither fit for the land nor for the </a:t>
            </a:r>
            <a:r>
              <a:rPr lang="en-US" sz="3200" dirty="0" smtClean="0"/>
              <a:t>dunghill</a:t>
            </a:r>
            <a:r>
              <a:rPr lang="en-US" sz="3200" dirty="0"/>
              <a:t>, but men throw it out. He who has ears to hear, let him hear!”</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739395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i="1" dirty="0" smtClean="0">
                <a:latin typeface="Verdana" panose="020B0604030504040204" pitchFamily="34" charset="0"/>
                <a:ea typeface="Verdana" panose="020B0604030504040204" pitchFamily="34" charset="0"/>
              </a:rPr>
              <a:t>Counsels on Health</a:t>
            </a:r>
            <a:r>
              <a:rPr lang="en-US" sz="3200" dirty="0" smtClean="0">
                <a:latin typeface="Verdana" panose="020B0604030504040204" pitchFamily="34" charset="0"/>
                <a:ea typeface="Verdana" panose="020B0604030504040204" pitchFamily="34" charset="0"/>
              </a:rPr>
              <a:t>, p. 592</a:t>
            </a:r>
          </a:p>
          <a:p>
            <a:pPr marL="0" indent="0">
              <a:buNone/>
            </a:pPr>
            <a:r>
              <a:rPr lang="en-US" sz="3200" i="1" dirty="0" smtClean="0">
                <a:latin typeface="Verdana" panose="020B0604030504040204" pitchFamily="34" charset="0"/>
                <a:ea typeface="Verdana" panose="020B0604030504040204" pitchFamily="34" charset="0"/>
              </a:rPr>
              <a:t>“</a:t>
            </a:r>
            <a:r>
              <a:rPr lang="en-US" sz="3200" dirty="0" smtClean="0">
                <a:latin typeface="Verdana" panose="020B0604030504040204" pitchFamily="34" charset="0"/>
                <a:ea typeface="Verdana" panose="020B0604030504040204" pitchFamily="34" charset="0"/>
              </a:rPr>
              <a:t>It is not God’s will that we should seclude ourselves from the world. But while in the world we should sanctify ourselves to God. We should not pattern after the world. We are to be in the world as a corrective influence, as salt that retains its savor. Among an unholy, impure idolatrous generation, we are to be pure and holy,</a:t>
            </a:r>
            <a:endParaRPr lang="en-US" sz="3200" i="1"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624168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endParaRPr lang="en-US" sz="3200" dirty="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s</a:t>
            </a:r>
            <a:r>
              <a:rPr lang="en-US" sz="3200" dirty="0" smtClean="0">
                <a:latin typeface="Verdana" panose="020B0604030504040204" pitchFamily="34" charset="0"/>
                <a:ea typeface="Verdana" panose="020B0604030504040204" pitchFamily="34" charset="0"/>
              </a:rPr>
              <a:t>howing that the grace of Christ has power to restore in man the divine likeness. We are to exert a saving influence upon the world.”</a:t>
            </a:r>
          </a:p>
        </p:txBody>
      </p:sp>
    </p:spTree>
    <p:extLst>
      <p:ext uri="{BB962C8B-B14F-4D97-AF65-F5344CB8AC3E}">
        <p14:creationId xmlns:p14="http://schemas.microsoft.com/office/powerpoint/2010/main" val="38265018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Mark 9:49, 50</a:t>
            </a:r>
          </a:p>
          <a:p>
            <a:pPr marL="0" indent="0">
              <a:buNone/>
            </a:pPr>
            <a:r>
              <a:rPr lang="en-US" sz="3200" dirty="0"/>
              <a:t>“For everyone will be seasoned with fire, </a:t>
            </a:r>
            <a:r>
              <a:rPr lang="en-US" sz="3200" dirty="0" smtClean="0"/>
              <a:t>and</a:t>
            </a:r>
            <a:r>
              <a:rPr lang="en-US" sz="3200" dirty="0"/>
              <a:t> every sacrifice will be seasoned with salt</a:t>
            </a:r>
            <a:r>
              <a:rPr lang="en-US" sz="3200" dirty="0" smtClean="0"/>
              <a:t>.</a:t>
            </a:r>
          </a:p>
          <a:p>
            <a:pPr marL="0" indent="0">
              <a:buNone/>
            </a:pPr>
            <a:r>
              <a:rPr lang="en-US" sz="3200" dirty="0"/>
              <a:t>Salt is good, but if the salt loses its flavor, how will you season it? Have salt in yourselves, and have peace with one another.”</a:t>
            </a:r>
            <a:endParaRPr lang="en-US" sz="32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747118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Fire purifies and salt preserves. </a:t>
            </a:r>
          </a:p>
          <a:p>
            <a:pPr marL="0" indent="0">
              <a:buNone/>
            </a:pPr>
            <a:r>
              <a:rPr lang="en-US" sz="3200" i="1" dirty="0" smtClean="0">
                <a:latin typeface="Verdana" panose="020B0604030504040204" pitchFamily="34" charset="0"/>
                <a:ea typeface="Verdana" panose="020B0604030504040204" pitchFamily="34" charset="0"/>
              </a:rPr>
              <a:t>The SDA Bible Commentary, </a:t>
            </a:r>
            <a:r>
              <a:rPr lang="en-US" sz="3200" dirty="0" smtClean="0">
                <a:latin typeface="Verdana" panose="020B0604030504040204" pitchFamily="34" charset="0"/>
                <a:ea typeface="Verdana" panose="020B0604030504040204" pitchFamily="34" charset="0"/>
              </a:rPr>
              <a:t>Vol. 1, p. 722, states: “…Not only are they [God’s people] to become clean and holy, but they are to be kept so. The fire with which they are to be ‘salted’ does not destroy, but purifies. We are first to be cleansed, then we are to be kept….”</a:t>
            </a:r>
            <a:r>
              <a:rPr lang="en-US" sz="3200" i="1" dirty="0" smtClean="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0588125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Jesus’ admonition to have salt in yourselves I take as for us as well as for the disciples. If we have Jesus’ purifying influence in our lives, we will not be self-serving and have jealousies and disputes among ourselves.</a:t>
            </a:r>
          </a:p>
        </p:txBody>
      </p:sp>
    </p:spTree>
    <p:extLst>
      <p:ext uri="{BB962C8B-B14F-4D97-AF65-F5344CB8AC3E}">
        <p14:creationId xmlns:p14="http://schemas.microsoft.com/office/powerpoint/2010/main" val="10278002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i="1" dirty="0" smtClean="0">
                <a:latin typeface="Verdana" panose="020B0604030504040204" pitchFamily="34" charset="0"/>
                <a:ea typeface="Verdana" panose="020B0604030504040204" pitchFamily="34" charset="0"/>
              </a:rPr>
              <a:t>17 Letters and Manuscripts</a:t>
            </a:r>
            <a:r>
              <a:rPr lang="en-US" sz="3200" dirty="0" smtClean="0">
                <a:latin typeface="Verdana" panose="020B0604030504040204" pitchFamily="34" charset="0"/>
                <a:ea typeface="Verdana" panose="020B0604030504040204" pitchFamily="34" charset="0"/>
              </a:rPr>
              <a:t>, Manuscript 117, 1902, par. 20</a:t>
            </a:r>
          </a:p>
          <a:p>
            <a:pPr marL="0" indent="0">
              <a:buNone/>
            </a:pPr>
            <a:r>
              <a:rPr lang="en-US" sz="3200" dirty="0" smtClean="0">
                <a:latin typeface="Verdana" panose="020B0604030504040204" pitchFamily="34" charset="0"/>
                <a:ea typeface="Verdana" panose="020B0604030504040204" pitchFamily="34" charset="0"/>
              </a:rPr>
              <a:t>“The call to every one who knows the truth is to proclaim it to those who know it not, not in self-sufficiency, but in the power of Him who declares, ‘Without Me ye can do nothing.’ [John 15:5.] Truth that is not lived, that is not imparted to others, loses its life-giving power,</a:t>
            </a:r>
          </a:p>
        </p:txBody>
      </p:sp>
    </p:spTree>
    <p:extLst>
      <p:ext uri="{BB962C8B-B14F-4D97-AF65-F5344CB8AC3E}">
        <p14:creationId xmlns:p14="http://schemas.microsoft.com/office/powerpoint/2010/main" val="21343497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endParaRPr lang="en-US" sz="3200" dirty="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i</a:t>
            </a:r>
            <a:r>
              <a:rPr lang="en-US" sz="3200" dirty="0" smtClean="0">
                <a:latin typeface="Verdana" panose="020B0604030504040204" pitchFamily="34" charset="0"/>
                <a:ea typeface="Verdana" panose="020B0604030504040204" pitchFamily="34" charset="0"/>
              </a:rPr>
              <a:t>ts healing virtue. The truly converted are blessed by the Holy Spirit, that they may bless others. In the place of wounding and bruising the hearts of their fellow workers, men and women are to uplift and strengthen them. Thus they honor and glorify God. Not an unkind word is to pass their lips. All that they say is to heal and restore. When the workers in God’s cause</a:t>
            </a:r>
          </a:p>
        </p:txBody>
      </p:sp>
    </p:spTree>
    <p:extLst>
      <p:ext uri="{BB962C8B-B14F-4D97-AF65-F5344CB8AC3E}">
        <p14:creationId xmlns:p14="http://schemas.microsoft.com/office/powerpoint/2010/main" val="36463713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endParaRPr lang="en-US" sz="3200" dirty="0" smtClean="0">
              <a:latin typeface="Verdana" panose="020B0604030504040204" pitchFamily="34" charset="0"/>
              <a:ea typeface="Verdana" panose="020B0604030504040204" pitchFamily="34" charset="0"/>
            </a:endParaRPr>
          </a:p>
          <a:p>
            <a:pPr marL="0" indent="0">
              <a:buNone/>
            </a:pPr>
            <a:r>
              <a:rPr lang="en-US" sz="3200" dirty="0">
                <a:latin typeface="Verdana" panose="020B0604030504040204" pitchFamily="34" charset="0"/>
                <a:ea typeface="Verdana" panose="020B0604030504040204" pitchFamily="34" charset="0"/>
              </a:rPr>
              <a:t>k</a:t>
            </a:r>
            <a:r>
              <a:rPr lang="en-US" sz="3200" dirty="0" smtClean="0">
                <a:latin typeface="Verdana" panose="020B0604030504040204" pitchFamily="34" charset="0"/>
                <a:ea typeface="Verdana" panose="020B0604030504040204" pitchFamily="34" charset="0"/>
              </a:rPr>
              <a:t>now the truth as it is in Jesus, they will be as salt that has retained its savor. Filled with love for sinners, they will proclaim the message of present truth with such power that many will be converted.”</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010709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Uses of Salt</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7. Using it as a preservative</a:t>
            </a:r>
          </a:p>
          <a:p>
            <a:pPr marL="0" indent="0">
              <a:buNone/>
            </a:pPr>
            <a:r>
              <a:rPr lang="en-US" sz="3200" dirty="0" smtClean="0">
                <a:latin typeface="Verdana" panose="020B0604030504040204" pitchFamily="34" charset="0"/>
                <a:ea typeface="Verdana" panose="020B0604030504040204" pitchFamily="34" charset="0"/>
              </a:rPr>
              <a:t>Colossians 4:6</a:t>
            </a:r>
          </a:p>
          <a:p>
            <a:pPr marL="0" indent="0">
              <a:buNone/>
            </a:pPr>
            <a:r>
              <a:rPr lang="en-US" sz="3200" dirty="0"/>
              <a:t>Let your speech always be with grace, seasoned with salt, that you may know how you ought to answer each one.</a:t>
            </a:r>
            <a:endParaRPr lang="en-US" sz="3200" dirty="0" smtClean="0">
              <a:latin typeface="Verdana" panose="020B0604030504040204" pitchFamily="34" charset="0"/>
              <a:ea typeface="Verdana" panose="020B0604030504040204" pitchFamily="34" charset="0"/>
            </a:endParaRPr>
          </a:p>
          <a:p>
            <a:pPr marL="0" indent="0">
              <a:buNone/>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444485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Retaining the savor</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i="1" dirty="0" smtClean="0">
                <a:latin typeface="Verdana" panose="020B0604030504040204" pitchFamily="34" charset="0"/>
                <a:ea typeface="Verdana" panose="020B0604030504040204" pitchFamily="34" charset="0"/>
              </a:rPr>
              <a:t>Our High Calling</a:t>
            </a:r>
            <a:r>
              <a:rPr lang="en-US" sz="3200" dirty="0" smtClean="0">
                <a:latin typeface="Verdana" panose="020B0604030504040204" pitchFamily="34" charset="0"/>
                <a:ea typeface="Verdana" panose="020B0604030504040204" pitchFamily="34" charset="0"/>
              </a:rPr>
              <a:t>, p. 215</a:t>
            </a:r>
          </a:p>
          <a:p>
            <a:pPr marL="0" indent="0">
              <a:buNone/>
            </a:pPr>
            <a:r>
              <a:rPr lang="en-US" sz="3200" dirty="0" smtClean="0">
                <a:latin typeface="Verdana" panose="020B0604030504040204" pitchFamily="34" charset="0"/>
                <a:ea typeface="Verdana" panose="020B0604030504040204" pitchFamily="34" charset="0"/>
              </a:rPr>
              <a:t>“No renewed heart can be kept in a condition of sweetness without the daily application of the salt of the Word. Divine grace must be received daily, or no man [or woman] will stay converted.”</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973423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Verdana" panose="020B0604030504040204" pitchFamily="34" charset="0"/>
                <a:ea typeface="Verdana" panose="020B0604030504040204" pitchFamily="34" charset="0"/>
              </a:rPr>
              <a:t>Jesus makes it easy for us.</a:t>
            </a:r>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There are just two kinds of salt:</a:t>
            </a:r>
          </a:p>
          <a:p>
            <a:pPr marL="0" indent="0">
              <a:buNone/>
            </a:pPr>
            <a:r>
              <a:rPr lang="en-US" sz="3200" dirty="0" smtClean="0">
                <a:latin typeface="Verdana" panose="020B0604030504040204" pitchFamily="34" charset="0"/>
                <a:ea typeface="Verdana" panose="020B0604030504040204" pitchFamily="34" charset="0"/>
              </a:rPr>
              <a:t>Salt that retains its savor and is a blessing to others </a:t>
            </a:r>
            <a:r>
              <a:rPr lang="en-US" sz="3200" smtClean="0">
                <a:latin typeface="Verdana" panose="020B0604030504040204" pitchFamily="34" charset="0"/>
                <a:ea typeface="Verdana" panose="020B0604030504040204" pitchFamily="34" charset="0"/>
              </a:rPr>
              <a:t>and </a:t>
            </a:r>
            <a:r>
              <a:rPr lang="en-US" sz="3200" smtClean="0">
                <a:latin typeface="Verdana" panose="020B0604030504040204" pitchFamily="34" charset="0"/>
                <a:ea typeface="Verdana" panose="020B0604030504040204" pitchFamily="34" charset="0"/>
              </a:rPr>
              <a:t>a powerful </a:t>
            </a:r>
            <a:r>
              <a:rPr lang="en-US" sz="3200" dirty="0" smtClean="0">
                <a:latin typeface="Verdana" panose="020B0604030504040204" pitchFamily="34" charset="0"/>
                <a:ea typeface="Verdana" panose="020B0604030504040204" pitchFamily="34" charset="0"/>
              </a:rPr>
              <a:t>witness for Him in the world.</a:t>
            </a:r>
          </a:p>
          <a:p>
            <a:pPr marL="0" indent="0">
              <a:buNone/>
            </a:pPr>
            <a:endParaRPr lang="en-US" sz="3200" dirty="0">
              <a:latin typeface="Verdana" panose="020B0604030504040204" pitchFamily="34" charset="0"/>
              <a:ea typeface="Verdana" panose="020B0604030504040204" pitchFamily="34" charset="0"/>
            </a:endParaRPr>
          </a:p>
          <a:p>
            <a:pPr marL="0" indent="0">
              <a:buNone/>
            </a:pPr>
            <a:r>
              <a:rPr lang="en-US" sz="3200" dirty="0" smtClean="0">
                <a:latin typeface="Verdana" panose="020B0604030504040204" pitchFamily="34" charset="0"/>
                <a:ea typeface="Verdana" panose="020B0604030504040204" pitchFamily="34" charset="0"/>
              </a:rPr>
              <a:t>Salt that has lost its savor and is a detriment to themselves and to the world.</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339814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400" dirty="0">
              <a:latin typeface="Verdana" panose="020B0604030504040204" pitchFamily="34" charset="0"/>
              <a:ea typeface="Verdana" panose="020B0604030504040204" pitchFamily="34" charset="0"/>
            </a:endParaRPr>
          </a:p>
        </p:txBody>
      </p:sp>
      <p:sp>
        <p:nvSpPr>
          <p:cNvPr id="3" name="Content Placeholder 2"/>
          <p:cNvSpPr>
            <a:spLocks noGrp="1"/>
          </p:cNvSpPr>
          <p:nvPr>
            <p:ph idx="1"/>
          </p:nvPr>
        </p:nvSpPr>
        <p:spPr/>
        <p:txBody>
          <a:bodyPr>
            <a:normAutofit/>
          </a:bodyPr>
          <a:lstStyle/>
          <a:p>
            <a:pPr marL="0" indent="0">
              <a:buNone/>
            </a:pPr>
            <a:r>
              <a:rPr lang="en-US" sz="3200" dirty="0" smtClean="0">
                <a:latin typeface="Verdana" panose="020B0604030504040204" pitchFamily="34" charset="0"/>
                <a:ea typeface="Verdana" panose="020B0604030504040204" pitchFamily="34" charset="0"/>
              </a:rPr>
              <a:t>What kind of salt am I?</a:t>
            </a:r>
          </a:p>
          <a:p>
            <a:pPr marL="0" indent="0">
              <a:buNone/>
            </a:pPr>
            <a:r>
              <a:rPr lang="en-US" sz="3200" dirty="0" smtClean="0">
                <a:latin typeface="Verdana" panose="020B0604030504040204" pitchFamily="34" charset="0"/>
                <a:ea typeface="Verdana" panose="020B0604030504040204" pitchFamily="34" charset="0"/>
              </a:rPr>
              <a:t>What kind of salt are you?</a:t>
            </a:r>
          </a:p>
          <a:p>
            <a:pPr marL="0" indent="0">
              <a:buNone/>
            </a:pPr>
            <a:endParaRPr lang="en-US" sz="3200" dirty="0">
              <a:latin typeface="Verdana" panose="020B0604030504040204" pitchFamily="34" charset="0"/>
              <a:ea typeface="Verdana" panose="020B0604030504040204" pitchFamily="34" charset="0"/>
            </a:endParaRPr>
          </a:p>
          <a:p>
            <a:pPr marL="0" indent="0" algn="ctr">
              <a:buNone/>
            </a:pPr>
            <a:r>
              <a:rPr lang="en-US" sz="3200" smtClean="0">
                <a:latin typeface="Verdana" panose="020B0604030504040204" pitchFamily="34" charset="0"/>
                <a:ea typeface="Verdana" panose="020B0604030504040204" pitchFamily="34" charset="0"/>
              </a:rPr>
              <a:t>~</a:t>
            </a: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05606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388</TotalTime>
  <Words>2149</Words>
  <Application>Microsoft Office PowerPoint</Application>
  <PresentationFormat>Widescreen</PresentationFormat>
  <Paragraphs>226</Paragraphs>
  <Slides>45</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Corbel</vt:lpstr>
      <vt:lpstr>Verdana</vt:lpstr>
      <vt:lpstr>Depth</vt:lpstr>
      <vt:lpstr>What Kind of Salt? Linda Lundberg March 19, 2022</vt:lpstr>
      <vt:lpstr>PowerPoint Presentation</vt:lpstr>
      <vt:lpstr>PowerPoint Presentation</vt:lpstr>
      <vt:lpstr>PowerPoint Presentation</vt:lpstr>
      <vt:lpstr>Example of Modern Salt Extraction</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Salt of the Covenant</vt:lpstr>
      <vt:lpstr>Salt of the Covenant</vt:lpstr>
      <vt:lpstr>Salt of the Covenant</vt:lpstr>
      <vt:lpstr>Salt of the Covenant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Uses of Salt</vt:lpstr>
      <vt:lpstr>Retaining the savor</vt:lpstr>
      <vt:lpstr>Jesus makes it easy for us.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Kind of Salt? Linda Lundberg March 19, 2022</dc:title>
  <dc:creator>lundberglj@gmail.com</dc:creator>
  <cp:lastModifiedBy>lundberglj@gmail.com</cp:lastModifiedBy>
  <cp:revision>48</cp:revision>
  <cp:lastPrinted>2022-03-19T03:33:35Z</cp:lastPrinted>
  <dcterms:created xsi:type="dcterms:W3CDTF">2022-03-18T01:28:15Z</dcterms:created>
  <dcterms:modified xsi:type="dcterms:W3CDTF">2022-03-19T03:48:01Z</dcterms:modified>
</cp:coreProperties>
</file>