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317" r:id="rId2"/>
    <p:sldId id="316" r:id="rId3"/>
    <p:sldId id="315" r:id="rId4"/>
    <p:sldId id="314" r:id="rId5"/>
    <p:sldId id="258" r:id="rId6"/>
    <p:sldId id="259" r:id="rId7"/>
    <p:sldId id="257" r:id="rId8"/>
    <p:sldId id="260" r:id="rId9"/>
    <p:sldId id="261" r:id="rId10"/>
    <p:sldId id="262" r:id="rId11"/>
    <p:sldId id="263" r:id="rId12"/>
    <p:sldId id="318"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Lst>
  <p:sldSz cx="24384000" cy="13716000"/>
  <p:notesSz cx="6858000" cy="9144000"/>
  <p:defaultTextStyle>
    <a:lvl1pPr>
      <a:defRPr sz="1400">
        <a:latin typeface="+mn-lt"/>
        <a:ea typeface="+mn-ea"/>
        <a:cs typeface="+mn-cs"/>
        <a:sym typeface="Gill Sans"/>
      </a:defRPr>
    </a:lvl1pPr>
    <a:lvl2pPr indent="457200">
      <a:defRPr sz="1400">
        <a:latin typeface="+mn-lt"/>
        <a:ea typeface="+mn-ea"/>
        <a:cs typeface="+mn-cs"/>
        <a:sym typeface="Gill Sans"/>
      </a:defRPr>
    </a:lvl2pPr>
    <a:lvl3pPr indent="914400">
      <a:defRPr sz="1400">
        <a:latin typeface="+mn-lt"/>
        <a:ea typeface="+mn-ea"/>
        <a:cs typeface="+mn-cs"/>
        <a:sym typeface="Gill Sans"/>
      </a:defRPr>
    </a:lvl3pPr>
    <a:lvl4pPr indent="1371600">
      <a:defRPr sz="1400">
        <a:latin typeface="+mn-lt"/>
        <a:ea typeface="+mn-ea"/>
        <a:cs typeface="+mn-cs"/>
        <a:sym typeface="Gill Sans"/>
      </a:defRPr>
    </a:lvl4pPr>
    <a:lvl5pPr indent="1828800">
      <a:defRPr sz="1400">
        <a:latin typeface="+mn-lt"/>
        <a:ea typeface="+mn-ea"/>
        <a:cs typeface="+mn-cs"/>
        <a:sym typeface="Gill Sans"/>
      </a:defRPr>
    </a:lvl5pPr>
    <a:lvl6pPr>
      <a:defRPr sz="1400">
        <a:latin typeface="+mn-lt"/>
        <a:ea typeface="+mn-ea"/>
        <a:cs typeface="+mn-cs"/>
        <a:sym typeface="Gill Sans"/>
      </a:defRPr>
    </a:lvl6pPr>
    <a:lvl7pPr>
      <a:defRPr sz="1400">
        <a:latin typeface="+mn-lt"/>
        <a:ea typeface="+mn-ea"/>
        <a:cs typeface="+mn-cs"/>
        <a:sym typeface="Gill Sans"/>
      </a:defRPr>
    </a:lvl7pPr>
    <a:lvl8pPr>
      <a:defRPr sz="1400">
        <a:latin typeface="+mn-lt"/>
        <a:ea typeface="+mn-ea"/>
        <a:cs typeface="+mn-cs"/>
        <a:sym typeface="Gill Sans"/>
      </a:defRPr>
    </a:lvl8pPr>
    <a:lvl9pPr>
      <a:defRPr sz="1400">
        <a:latin typeface="+mn-lt"/>
        <a:ea typeface="+mn-ea"/>
        <a:cs typeface="+mn-cs"/>
        <a:sym typeface="Gill San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8F44A2F1-9E1F-4B54-A3A2-5F16C0AD49E2}" styleName="">
    <a:tblBg/>
    <a:wholeTbl>
      <a:tcTxStyle b="on" i="on">
        <a:fontRef idx="min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E7F3F4"/>
          </a:solidFill>
        </a:fill>
      </a:tcStyle>
    </a:wholeTbl>
    <a:band2H>
      <a:tcTxStyle/>
      <a:tcStyle>
        <a:tcBdr/>
        <a:fill>
          <a:solidFill>
            <a:srgbClr val="F3F9FA"/>
          </a:solidFill>
        </a:fill>
      </a:tcStyle>
    </a:band2H>
    <a:firstCol>
      <a:tcTxStyle b="on" i="on">
        <a:fontRef idx="minor">
          <a:srgbClr val="FFFFFF"/>
        </a:fontRef>
        <a:srgbClr val="FFFFFF"/>
      </a:tcTxStyle>
      <a:tcStyle>
        <a:tcBdr>
          <a:left>
            <a:ln w="12700" cap="flat">
              <a:solidFill>
                <a:srgbClr val="FFFFFF"/>
              </a:solidFill>
              <a:prstDash val="solid"/>
              <a:bevel/>
            </a:ln>
          </a:left>
          <a:right>
            <a:ln w="381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BBE0E3"/>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BBE0E3"/>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BBE0E3"/>
          </a:solidFill>
        </a:fill>
      </a:tcStyle>
    </a:firstRow>
  </a:tblStyle>
  <a:tblStyle styleId="{C7B018BB-80A7-4F77-B60F-C8B233D01FF8}" styleName="">
    <a:tblBg/>
    <a:wholeTbl>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4D7"/>
          </a:solidFill>
        </a:fill>
      </a:tcStyle>
    </a:wholeTbl>
    <a:band2H>
      <a:tcTxStyle/>
      <a:tcStyle>
        <a:tcBdr/>
        <a:fill>
          <a:solidFill>
            <a:srgbClr val="C3C2C2"/>
          </a:solidFill>
        </a:fill>
      </a:tcStyle>
    </a:band2H>
    <a:firstCol>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29" autoAdjust="0"/>
    <p:restoredTop sz="71565" autoAdjust="0"/>
  </p:normalViewPr>
  <p:slideViewPr>
    <p:cSldViewPr snapToGrid="0">
      <p:cViewPr varScale="1">
        <p:scale>
          <a:sx n="28" d="100"/>
          <a:sy n="28" d="100"/>
        </p:scale>
        <p:origin x="150" y="9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2" name="Shape 42"/>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43" name="Shape 43"/>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1717318085"/>
      </p:ext>
    </p:extLst>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sym typeface="Lucida Grande"/>
      </a:defRPr>
    </a:lvl1pPr>
    <a:lvl2pPr indent="228600" defTabSz="457200">
      <a:defRPr sz="2200">
        <a:latin typeface="Lucida Grande"/>
        <a:ea typeface="Lucida Grande"/>
        <a:cs typeface="Lucida Grande"/>
        <a:sym typeface="Lucida Grande"/>
      </a:defRPr>
    </a:lvl2pPr>
    <a:lvl3pPr indent="457200" defTabSz="457200">
      <a:defRPr sz="2200">
        <a:latin typeface="Lucida Grande"/>
        <a:ea typeface="Lucida Grande"/>
        <a:cs typeface="Lucida Grande"/>
        <a:sym typeface="Lucida Grande"/>
      </a:defRPr>
    </a:lvl3pPr>
    <a:lvl4pPr indent="685800" defTabSz="457200">
      <a:defRPr sz="2200">
        <a:latin typeface="Lucida Grande"/>
        <a:ea typeface="Lucida Grande"/>
        <a:cs typeface="Lucida Grande"/>
        <a:sym typeface="Lucida Grande"/>
      </a:defRPr>
    </a:lvl4pPr>
    <a:lvl5pPr indent="914400" defTabSz="457200">
      <a:defRPr sz="2200">
        <a:latin typeface="Lucida Grande"/>
        <a:ea typeface="Lucida Grande"/>
        <a:cs typeface="Lucida Grande"/>
        <a:sym typeface="Lucida Grande"/>
      </a:defRPr>
    </a:lvl5pPr>
    <a:lvl6pPr indent="1143000" defTabSz="457200">
      <a:defRPr sz="2200">
        <a:latin typeface="Lucida Grande"/>
        <a:ea typeface="Lucida Grande"/>
        <a:cs typeface="Lucida Grande"/>
        <a:sym typeface="Lucida Grande"/>
      </a:defRPr>
    </a:lvl6pPr>
    <a:lvl7pPr indent="1371600" defTabSz="457200">
      <a:defRPr sz="2200">
        <a:latin typeface="Lucida Grande"/>
        <a:ea typeface="Lucida Grande"/>
        <a:cs typeface="Lucida Grande"/>
        <a:sym typeface="Lucida Grande"/>
      </a:defRPr>
    </a:lvl7pPr>
    <a:lvl8pPr indent="1600200" defTabSz="457200">
      <a:defRPr sz="2200">
        <a:latin typeface="Lucida Grande"/>
        <a:ea typeface="Lucida Grande"/>
        <a:cs typeface="Lucida Grande"/>
        <a:sym typeface="Lucida Grande"/>
      </a:defRPr>
    </a:lvl8pPr>
    <a:lvl9pPr indent="1828800" defTabSz="45720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defTabSz="457200" rtl="0"/>
            <a:r>
              <a:rPr lang="en-US" dirty="0"/>
              <a:t>It is good to be here in the presence of the Lord worshipping with God’s children in His Holy Sanctuary. We are going to experience God’s presence and the manifestation of the Holy Spirit this morning. So let us prepare our hearts and minds as we look forward to the service.</a:t>
            </a:r>
          </a:p>
          <a:p>
            <a:pPr algn="l" defTabSz="457200" rtl="0"/>
            <a:endParaRPr lang="en-US" dirty="0"/>
          </a:p>
          <a:p>
            <a:pPr algn="l" defTabSz="457200" rtl="0"/>
            <a:r>
              <a:rPr lang="en-US" dirty="0"/>
              <a:t>I want to pause here and pray. Please pray with me and for me as wait upon the word of God.</a:t>
            </a:r>
          </a:p>
        </p:txBody>
      </p:sp>
    </p:spTree>
    <p:extLst>
      <p:ext uri="{BB962C8B-B14F-4D97-AF65-F5344CB8AC3E}">
        <p14:creationId xmlns:p14="http://schemas.microsoft.com/office/powerpoint/2010/main" val="2848012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defTabSz="457200" rtl="0"/>
            <a:r>
              <a:rPr lang="en-US" dirty="0"/>
              <a:t>In 1975, this is the first school where I joined as the church pastor and the principal. Valsa and I with my son Naveen worked three years before we were transferred to another school.</a:t>
            </a:r>
          </a:p>
        </p:txBody>
      </p:sp>
    </p:spTree>
    <p:extLst>
      <p:ext uri="{BB962C8B-B14F-4D97-AF65-F5344CB8AC3E}">
        <p14:creationId xmlns:p14="http://schemas.microsoft.com/office/powerpoint/2010/main" val="2854017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defTabSz="457200" rtl="0"/>
            <a:r>
              <a:rPr lang="en-US" dirty="0"/>
              <a:t>The first biggest investment I made was in a sofa. That was the pride of my possessions. It cost me my whole month’s salary. I made Valsa and my mom to sit on that sofa. I was so happy to buy something that I still remember even today. Now this may not be a great thing for you, but some how this left an indelible impression on my mind. A new leather sofa, purchased by me for my own home. And I am the owner of that beautiful furniture that sat in my front room which was also the Principals office. I am sure you all had such an experience.</a:t>
            </a:r>
          </a:p>
        </p:txBody>
      </p:sp>
    </p:spTree>
    <p:extLst>
      <p:ext uri="{BB962C8B-B14F-4D97-AF65-F5344CB8AC3E}">
        <p14:creationId xmlns:p14="http://schemas.microsoft.com/office/powerpoint/2010/main" val="1078848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defTabSz="457200" rtl="0"/>
            <a:r>
              <a:rPr lang="en-US" dirty="0"/>
              <a:t>So, let me ask you this question? </a:t>
            </a:r>
          </a:p>
          <a:p>
            <a:pPr algn="l" defTabSz="457200" rtl="0"/>
            <a:endParaRPr lang="en-US" dirty="0"/>
          </a:p>
          <a:p>
            <a:pPr algn="l" defTabSz="457200" rtl="0"/>
            <a:r>
              <a:rPr lang="en-US" dirty="0"/>
              <a:t>What was your most expensive cash purchase?</a:t>
            </a:r>
          </a:p>
        </p:txBody>
      </p:sp>
    </p:spTree>
    <p:extLst>
      <p:ext uri="{BB962C8B-B14F-4D97-AF65-F5344CB8AC3E}">
        <p14:creationId xmlns:p14="http://schemas.microsoft.com/office/powerpoint/2010/main" val="26506682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b="1" dirty="0"/>
              <a:t>Now compare that experience with the passage recorded in </a:t>
            </a:r>
            <a:r>
              <a:rPr lang="en-US" b="1" dirty="0" err="1"/>
              <a:t>matthew</a:t>
            </a:r>
            <a:r>
              <a:rPr lang="en-US" b="1" dirty="0"/>
              <a:t>. Jesus Christ spoke in parables and in Matthew 13th Chapter He compared the kingdom of God to many earthly things. One of which is a costliest, one of a kind pearl. Listen to what He says.</a:t>
            </a:r>
          </a:p>
          <a:p>
            <a:endParaRPr lang="en-US" b="1" dirty="0"/>
          </a:p>
          <a:p>
            <a:r>
              <a:rPr lang="en-US" b="1" dirty="0"/>
              <a:t>“Again, the kingdom of heaven is like a merchant seeking beautiful pearls, who, when he had found…”</a:t>
            </a:r>
          </a:p>
        </p:txBody>
      </p:sp>
    </p:spTree>
    <p:extLst>
      <p:ext uri="{BB962C8B-B14F-4D97-AF65-F5344CB8AC3E}">
        <p14:creationId xmlns:p14="http://schemas.microsoft.com/office/powerpoint/2010/main" val="33702845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b="1" dirty="0"/>
              <a:t>“…one pearl of great price, went and sold all that he had and bought it.” Matthew 13:45,46	</a:t>
            </a:r>
          </a:p>
          <a:p>
            <a:endParaRPr lang="en-US" dirty="0"/>
          </a:p>
        </p:txBody>
      </p:sp>
    </p:spTree>
    <p:extLst>
      <p:ext uri="{BB962C8B-B14F-4D97-AF65-F5344CB8AC3E}">
        <p14:creationId xmlns:p14="http://schemas.microsoft.com/office/powerpoint/2010/main" val="11453884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0" marR="0" indent="0" defTabSz="457200" eaLnBrk="1" fontAlgn="auto" latinLnBrk="0" hangingPunct="1">
              <a:lnSpc>
                <a:spcPct val="100000"/>
              </a:lnSpc>
              <a:spcBef>
                <a:spcPts val="0"/>
              </a:spcBef>
              <a:spcAft>
                <a:spcPts val="0"/>
              </a:spcAft>
              <a:buClrTx/>
              <a:buSzTx/>
              <a:buFontTx/>
              <a:buNone/>
              <a:tabLst/>
              <a:defRPr/>
            </a:pPr>
            <a:r>
              <a:rPr lang="en-US" sz="2200" b="1" dirty="0">
                <a:effectLst/>
                <a:latin typeface="Lucida Grande"/>
                <a:ea typeface="Lucida Grande"/>
                <a:cs typeface="Lucida Grande"/>
                <a:sym typeface="Lucida Grande"/>
              </a:rPr>
              <a:t>THE PEARL OF GREAT PRICE</a:t>
            </a:r>
            <a:endParaRPr lang="en-US" sz="2200" dirty="0">
              <a:effectLst/>
              <a:latin typeface="Lucida Grande"/>
              <a:ea typeface="Lucida Grande"/>
              <a:cs typeface="Lucida Grande"/>
              <a:sym typeface="Lucida Grande"/>
            </a:endParaRPr>
          </a:p>
          <a:p>
            <a:endParaRPr lang="en-US" dirty="0"/>
          </a:p>
          <a:p>
            <a:pPr marL="0" marR="0" lvl="0" indent="0" defTabSz="457200" eaLnBrk="1" fontAlgn="auto" latinLnBrk="0" hangingPunct="1">
              <a:lnSpc>
                <a:spcPct val="100000"/>
              </a:lnSpc>
              <a:spcBef>
                <a:spcPts val="0"/>
              </a:spcBef>
              <a:spcAft>
                <a:spcPts val="0"/>
              </a:spcAft>
              <a:buClrTx/>
              <a:buSzTx/>
              <a:buFontTx/>
              <a:buNone/>
              <a:tabLst/>
              <a:defRPr/>
            </a:pPr>
            <a:r>
              <a:rPr lang="en-US" sz="2200" dirty="0">
                <a:effectLst/>
                <a:latin typeface="Lucida Grande"/>
                <a:ea typeface="Lucida Grande"/>
                <a:cs typeface="Lucida Grande"/>
                <a:sym typeface="Lucida Grande"/>
              </a:rPr>
              <a:t>“The Lord said again, ‘The kingdom of heaven is like treasure hidden in a field which when a man hath found he </a:t>
            </a:r>
            <a:r>
              <a:rPr lang="en-US" sz="2200" dirty="0" err="1">
                <a:effectLst/>
                <a:latin typeface="Lucida Grande"/>
                <a:ea typeface="Lucida Grande"/>
                <a:cs typeface="Lucida Grande"/>
                <a:sym typeface="Lucida Grande"/>
              </a:rPr>
              <a:t>hideth</a:t>
            </a:r>
            <a:r>
              <a:rPr lang="en-US" sz="2200" dirty="0">
                <a:effectLst/>
                <a:latin typeface="Lucida Grande"/>
                <a:ea typeface="Lucida Grande"/>
                <a:cs typeface="Lucida Grande"/>
                <a:sym typeface="Lucida Grande"/>
              </a:rPr>
              <a:t> and for joy of it, </a:t>
            </a:r>
            <a:r>
              <a:rPr lang="en-US" sz="2200" dirty="0" err="1">
                <a:effectLst/>
                <a:latin typeface="Lucida Grande"/>
                <a:ea typeface="Lucida Grande"/>
                <a:cs typeface="Lucida Grande"/>
                <a:sym typeface="Lucida Grande"/>
              </a:rPr>
              <a:t>goeth</a:t>
            </a:r>
            <a:r>
              <a:rPr lang="en-US" sz="2200" dirty="0">
                <a:effectLst/>
                <a:latin typeface="Lucida Grande"/>
                <a:ea typeface="Lucida Grande"/>
                <a:cs typeface="Lucida Grande"/>
                <a:sym typeface="Lucida Grande"/>
              </a:rPr>
              <a:t> and </a:t>
            </a:r>
            <a:r>
              <a:rPr lang="en-US" sz="2200" dirty="0" err="1">
                <a:effectLst/>
                <a:latin typeface="Lucida Grande"/>
                <a:ea typeface="Lucida Grande"/>
                <a:cs typeface="Lucida Grande"/>
                <a:sym typeface="Lucida Grande"/>
              </a:rPr>
              <a:t>selleth</a:t>
            </a:r>
            <a:r>
              <a:rPr lang="en-US" sz="2200" dirty="0">
                <a:effectLst/>
                <a:latin typeface="Lucida Grande"/>
                <a:ea typeface="Lucida Grande"/>
                <a:cs typeface="Lucida Grande"/>
                <a:sym typeface="Lucida Grande"/>
              </a:rPr>
              <a:t> all that he hath and </a:t>
            </a:r>
            <a:r>
              <a:rPr lang="en-US" sz="2200" dirty="0" err="1">
                <a:effectLst/>
                <a:latin typeface="Lucida Grande"/>
                <a:ea typeface="Lucida Grande"/>
                <a:cs typeface="Lucida Grande"/>
                <a:sym typeface="Lucida Grande"/>
              </a:rPr>
              <a:t>buyeth</a:t>
            </a:r>
            <a:r>
              <a:rPr lang="en-US" sz="2200" dirty="0">
                <a:effectLst/>
                <a:latin typeface="Lucida Grande"/>
                <a:ea typeface="Lucida Grande"/>
                <a:cs typeface="Lucida Grande"/>
                <a:sym typeface="Lucida Grande"/>
              </a:rPr>
              <a:t> that field.  Again the kingdom of heaven is like a merchant man, seeking fine pearls who when he had found one pearl of great price, went and sold all that he had and bought it.’ </a:t>
            </a:r>
          </a:p>
          <a:p>
            <a:endParaRPr lang="en-US" dirty="0"/>
          </a:p>
          <a:p>
            <a:pPr marL="0" marR="0" lvl="0" indent="0" defTabSz="457200" eaLnBrk="1" fontAlgn="auto" latinLnBrk="0" hangingPunct="1">
              <a:lnSpc>
                <a:spcPct val="100000"/>
              </a:lnSpc>
              <a:spcBef>
                <a:spcPts val="0"/>
              </a:spcBef>
              <a:spcAft>
                <a:spcPts val="0"/>
              </a:spcAft>
              <a:buClrTx/>
              <a:buSzTx/>
              <a:buFontTx/>
              <a:buNone/>
              <a:tabLst/>
              <a:defRPr/>
            </a:pPr>
            <a:r>
              <a:rPr lang="en-US" sz="2200" dirty="0">
                <a:effectLst/>
                <a:latin typeface="Lucida Grande"/>
                <a:ea typeface="Lucida Grande"/>
                <a:cs typeface="Lucida Grande"/>
                <a:sym typeface="Lucida Grande"/>
              </a:rPr>
              <a:t>Now, if we were to sum up the meaning of these two parables, we could sum them up under the title “The Incomparable Value of the Kingdom.”  The Incomparable Value of the Kingdom.  </a:t>
            </a:r>
          </a:p>
          <a:p>
            <a:endParaRPr lang="en-US" dirty="0"/>
          </a:p>
        </p:txBody>
      </p:sp>
    </p:spTree>
    <p:extLst>
      <p:ext uri="{BB962C8B-B14F-4D97-AF65-F5344CB8AC3E}">
        <p14:creationId xmlns:p14="http://schemas.microsoft.com/office/powerpoint/2010/main" val="4211111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0" marR="0" indent="0" defTabSz="457200" eaLnBrk="1" fontAlgn="auto" latinLnBrk="0" hangingPunct="1">
              <a:lnSpc>
                <a:spcPct val="100000"/>
              </a:lnSpc>
              <a:spcBef>
                <a:spcPts val="0"/>
              </a:spcBef>
              <a:spcAft>
                <a:spcPts val="0"/>
              </a:spcAft>
              <a:buClrTx/>
              <a:buSzTx/>
              <a:buFontTx/>
              <a:buNone/>
              <a:tabLst/>
              <a:defRPr/>
            </a:pPr>
            <a:r>
              <a:rPr lang="en-US" sz="2200" dirty="0">
                <a:effectLst/>
                <a:latin typeface="Lucida Grande"/>
                <a:ea typeface="Lucida Grande"/>
                <a:cs typeface="Lucida Grande"/>
                <a:sym typeface="Lucida Grande"/>
              </a:rPr>
              <a:t>Jesus was teaching, and He was seeking to make plain the value of salvation for the "kingdom of heaven” was the expression Jesus used here to refer to salvation. There was no accident involved in the comparison He chose to use. A pearl is not the product of human manufacture. Only God can make a pearl, for it grows in the body of an oyster and its color and shape are those that the environment brings about.</a:t>
            </a:r>
          </a:p>
          <a:p>
            <a:pPr marL="0" marR="0" indent="0" defTabSz="457200" eaLnBrk="1" fontAlgn="auto" latinLnBrk="0" hangingPunct="1">
              <a:lnSpc>
                <a:spcPct val="100000"/>
              </a:lnSpc>
              <a:spcBef>
                <a:spcPts val="0"/>
              </a:spcBef>
              <a:spcAft>
                <a:spcPts val="0"/>
              </a:spcAft>
              <a:buClrTx/>
              <a:buSzTx/>
              <a:buFontTx/>
              <a:buNone/>
              <a:tabLst/>
              <a:defRPr/>
            </a:pPr>
            <a:endParaRPr lang="en-US" sz="2200" dirty="0">
              <a:effectLst/>
              <a:latin typeface="Lucida Grande"/>
              <a:ea typeface="Lucida Grande"/>
              <a:cs typeface="Lucida Grande"/>
              <a:sym typeface="Lucida Grande"/>
            </a:endParaRPr>
          </a:p>
          <a:p>
            <a:pPr marL="0" marR="0" indent="0" defTabSz="457200" eaLnBrk="1" fontAlgn="auto" latinLnBrk="0" hangingPunct="1">
              <a:lnSpc>
                <a:spcPct val="100000"/>
              </a:lnSpc>
              <a:spcBef>
                <a:spcPts val="0"/>
              </a:spcBef>
              <a:spcAft>
                <a:spcPts val="0"/>
              </a:spcAft>
              <a:buClrTx/>
              <a:buSzTx/>
              <a:buFontTx/>
              <a:buNone/>
              <a:tabLst/>
              <a:defRPr/>
            </a:pPr>
            <a:r>
              <a:rPr lang="en-US" sz="2200" dirty="0">
                <a:effectLst/>
                <a:latin typeface="Lucida Grande"/>
                <a:ea typeface="Lucida Grande"/>
                <a:cs typeface="Lucida Grande"/>
                <a:sym typeface="Lucida Grande"/>
              </a:rPr>
              <a:t> </a:t>
            </a:r>
          </a:p>
          <a:p>
            <a:endParaRPr lang="en-US" dirty="0"/>
          </a:p>
        </p:txBody>
      </p:sp>
    </p:spTree>
    <p:extLst>
      <p:ext uri="{BB962C8B-B14F-4D97-AF65-F5344CB8AC3E}">
        <p14:creationId xmlns:p14="http://schemas.microsoft.com/office/powerpoint/2010/main" val="3880856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dirty="0">
                <a:effectLst/>
                <a:latin typeface="Lucida Grande"/>
                <a:ea typeface="Lucida Grande"/>
                <a:cs typeface="Lucida Grande"/>
                <a:sym typeface="Lucida Grande"/>
              </a:rPr>
              <a:t>It is true that today the Japanese produce "cultured" pearls by farming oysters in the sea and placing in their bodies grains of a foreign substance that cause the oyster to produce pearls. The process is still one of nature, and these pearls do not bring the price that natural pearls do.</a:t>
            </a:r>
            <a:endParaRPr lang="en-US" dirty="0"/>
          </a:p>
        </p:txBody>
      </p:sp>
    </p:spTree>
    <p:extLst>
      <p:ext uri="{BB962C8B-B14F-4D97-AF65-F5344CB8AC3E}">
        <p14:creationId xmlns:p14="http://schemas.microsoft.com/office/powerpoint/2010/main" val="2371681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dirty="0">
                <a:effectLst/>
                <a:latin typeface="Lucida Grande"/>
                <a:ea typeface="Lucida Grande"/>
                <a:cs typeface="Lucida Grande"/>
                <a:sym typeface="Lucida Grande"/>
              </a:rPr>
              <a:t>The man in the parable must have loved gems, and in particular pearls, for it seemed to him that he must have this pearl; the finest he had ever seen—possibly the finest in existence.</a:t>
            </a:r>
          </a:p>
          <a:p>
            <a:r>
              <a:rPr lang="en-US" sz="2200" dirty="0">
                <a:effectLst/>
                <a:latin typeface="Lucida Grande"/>
                <a:ea typeface="Lucida Grande"/>
                <a:cs typeface="Lucida Grande"/>
                <a:sym typeface="Lucida Grande"/>
              </a:rPr>
              <a:t>Salvation is like that. There is NO substitute for it, and it can be obtained only by a willingness to surrender anything we possess.</a:t>
            </a:r>
          </a:p>
          <a:p>
            <a:endParaRPr lang="en-US" dirty="0"/>
          </a:p>
        </p:txBody>
      </p:sp>
    </p:spTree>
    <p:extLst>
      <p:ext uri="{BB962C8B-B14F-4D97-AF65-F5344CB8AC3E}">
        <p14:creationId xmlns:p14="http://schemas.microsoft.com/office/powerpoint/2010/main" val="18786600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dirty="0">
                <a:effectLst/>
                <a:latin typeface="Lucida Grande"/>
                <a:ea typeface="Lucida Grande"/>
                <a:cs typeface="Lucida Grande"/>
                <a:sym typeface="Lucida Grande"/>
              </a:rPr>
              <a:t>It is odd that people will sacrifice almost anything for material possessions and yet deny themselves the priceless gift of salvation.</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Among the crown jewels which belong to the reigning monarch of England, which are kept under tight security in the Tower of London, is such a pearl as this man must have bought. </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It is an absolutely perfect pearl of staggering size, for it is about the size of a pigeon's egg. It is hard to say what its purchase price might be for it is not for sale, and probably never will be. But its value is far less than the value of salvation.</a:t>
            </a:r>
          </a:p>
          <a:p>
            <a:endParaRPr lang="en-US" dirty="0"/>
          </a:p>
        </p:txBody>
      </p:sp>
    </p:spTree>
    <p:extLst>
      <p:ext uri="{BB962C8B-B14F-4D97-AF65-F5344CB8AC3E}">
        <p14:creationId xmlns:p14="http://schemas.microsoft.com/office/powerpoint/2010/main" val="15239081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defTabSz="457200" rtl="0"/>
            <a:r>
              <a:rPr lang="en-US" dirty="0"/>
              <a:t>People love collecting Art and owning it..</a:t>
            </a:r>
          </a:p>
        </p:txBody>
      </p:sp>
    </p:spTree>
    <p:extLst>
      <p:ext uri="{BB962C8B-B14F-4D97-AF65-F5344CB8AC3E}">
        <p14:creationId xmlns:p14="http://schemas.microsoft.com/office/powerpoint/2010/main" val="3164607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dirty="0">
                <a:effectLst/>
                <a:latin typeface="Lucida Grande"/>
                <a:ea typeface="Lucida Grande"/>
                <a:cs typeface="Lucida Grande"/>
                <a:sym typeface="Lucida Grande"/>
              </a:rPr>
              <a:t>"But," you say, "salvation is free, isn't it?"</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Yes, salvation is free, but only in the sense that it cannot be bought and that it is available to anyone who has the price, and everyone has the price.</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Let us put in contrast to this parable of Jesus, another that He also told.</a:t>
            </a:r>
          </a:p>
          <a:p>
            <a:endParaRPr lang="en-US" dirty="0"/>
          </a:p>
        </p:txBody>
      </p:sp>
    </p:spTree>
    <p:extLst>
      <p:ext uri="{BB962C8B-B14F-4D97-AF65-F5344CB8AC3E}">
        <p14:creationId xmlns:p14="http://schemas.microsoft.com/office/powerpoint/2010/main" val="9534374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b="1" dirty="0"/>
              <a:t>“Then He spoke a parable to them, saying: “The ground of a certain rich man yielded plentifully…”</a:t>
            </a:r>
          </a:p>
        </p:txBody>
      </p:sp>
    </p:spTree>
    <p:extLst>
      <p:ext uri="{BB962C8B-B14F-4D97-AF65-F5344CB8AC3E}">
        <p14:creationId xmlns:p14="http://schemas.microsoft.com/office/powerpoint/2010/main" val="18635620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b="1" dirty="0"/>
              <a:t>“…And he thought within himself, saying, ‘What shall I do, since I have no room to store my crops?’ So he said,…”</a:t>
            </a:r>
          </a:p>
        </p:txBody>
      </p:sp>
    </p:spTree>
    <p:extLst>
      <p:ext uri="{BB962C8B-B14F-4D97-AF65-F5344CB8AC3E}">
        <p14:creationId xmlns:p14="http://schemas.microsoft.com/office/powerpoint/2010/main" val="38641414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b="1" dirty="0"/>
              <a:t>“…‘I will do this: I will pull down my barns and build greater, and there I will store all my crops and my goods…”</a:t>
            </a:r>
          </a:p>
          <a:p>
            <a:endParaRPr lang="en-US" b="1" dirty="0"/>
          </a:p>
        </p:txBody>
      </p:sp>
    </p:spTree>
    <p:extLst>
      <p:ext uri="{BB962C8B-B14F-4D97-AF65-F5344CB8AC3E}">
        <p14:creationId xmlns:p14="http://schemas.microsoft.com/office/powerpoint/2010/main" val="5289814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b="1" dirty="0"/>
              <a:t>“…And I will say to my soul, “Soul, you have many goods laid up for many years; take your ease;</a:t>
            </a:r>
          </a:p>
          <a:p>
            <a:r>
              <a:rPr lang="en-US" b="1" dirty="0"/>
              <a:t>eat, drink, and be merry…”</a:t>
            </a:r>
          </a:p>
          <a:p>
            <a:endParaRPr lang="en-US" b="1" dirty="0"/>
          </a:p>
        </p:txBody>
      </p:sp>
    </p:spTree>
    <p:extLst>
      <p:ext uri="{BB962C8B-B14F-4D97-AF65-F5344CB8AC3E}">
        <p14:creationId xmlns:p14="http://schemas.microsoft.com/office/powerpoint/2010/main" val="36195262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b="1" dirty="0"/>
              <a:t>“…But God said to him, ‘Fool! This night your soul will be required of you; then whose will those things be which…”</a:t>
            </a:r>
          </a:p>
          <a:p>
            <a:endParaRPr lang="en-US" b="1" dirty="0"/>
          </a:p>
        </p:txBody>
      </p:sp>
    </p:spTree>
    <p:extLst>
      <p:ext uri="{BB962C8B-B14F-4D97-AF65-F5344CB8AC3E}">
        <p14:creationId xmlns:p14="http://schemas.microsoft.com/office/powerpoint/2010/main" val="3577279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b="1" dirty="0">
                <a:effectLst/>
                <a:latin typeface="Lucida Grande"/>
                <a:ea typeface="Lucida Grande"/>
                <a:cs typeface="Lucida Grande"/>
                <a:sym typeface="Lucida Grande"/>
              </a:rPr>
              <a:t>“…you have provided?’ </a:t>
            </a:r>
            <a:r>
              <a:rPr lang="de-DE" sz="2200" b="1" dirty="0">
                <a:effectLst/>
                <a:latin typeface="Lucida Grande"/>
                <a:ea typeface="Lucida Grande"/>
                <a:cs typeface="Lucida Grande"/>
                <a:sym typeface="Lucida Grande"/>
              </a:rPr>
              <a:t>“</a:t>
            </a:r>
            <a:r>
              <a:rPr lang="en-US" sz="2200" b="1" dirty="0">
                <a:effectLst/>
                <a:latin typeface="Lucida Grande"/>
                <a:ea typeface="Lucida Grande"/>
                <a:cs typeface="Lucida Grande"/>
                <a:sym typeface="Lucida Grande"/>
              </a:rPr>
              <a:t>So is he who lays up treasure for himself, and is not rich toward God." Luke 12:16-21 NKJV.</a:t>
            </a:r>
            <a:endParaRPr lang="en-US" sz="2200" dirty="0">
              <a:effectLst/>
              <a:latin typeface="Lucida Grande"/>
              <a:ea typeface="Lucida Grande"/>
              <a:cs typeface="Lucida Grande"/>
              <a:sym typeface="Lucida Grande"/>
            </a:endParaRPr>
          </a:p>
        </p:txBody>
      </p:sp>
    </p:spTree>
    <p:extLst>
      <p:ext uri="{BB962C8B-B14F-4D97-AF65-F5344CB8AC3E}">
        <p14:creationId xmlns:p14="http://schemas.microsoft.com/office/powerpoint/2010/main" val="34727786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dirty="0">
                <a:effectLst/>
                <a:latin typeface="Lucida Grande"/>
                <a:ea typeface="Lucida Grande"/>
                <a:cs typeface="Lucida Grande"/>
                <a:sym typeface="Lucida Grande"/>
              </a:rPr>
              <a:t>The contrast is plain. One man was willing to give up all his possessions to gain salvation. The other man was willing to give up nothing, and God calls him a fool, a term used very seldom by God in the Bible.</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The question that God puts to every man is: "Will your salvation cost you all that you have; or will what you have cost you your salvation?"</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If we only could sense the joy of salvation in this life, there would be fewer who would make the wrong choice.</a:t>
            </a:r>
          </a:p>
          <a:p>
            <a:endParaRPr lang="en-US" dirty="0"/>
          </a:p>
        </p:txBody>
      </p:sp>
    </p:spTree>
    <p:extLst>
      <p:ext uri="{BB962C8B-B14F-4D97-AF65-F5344CB8AC3E}">
        <p14:creationId xmlns:p14="http://schemas.microsoft.com/office/powerpoint/2010/main" val="30749427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dirty="0">
                <a:effectLst/>
                <a:latin typeface="Lucida Grande"/>
                <a:ea typeface="Lucida Grande"/>
                <a:cs typeface="Lucida Grande"/>
                <a:sym typeface="Lucida Grande"/>
              </a:rPr>
              <a:t>A man and his wife attended a religious camp meeting in Canada a few years ago. The wife was there because she loved the Lord and wanted to fellowship with the people of God and listen to the instruction that would be given. The man came because his wife had told him that she wanted to attend, and he had told her that he would be glad to take her. But while he was attending the meetings he planned to take his fishing gear and go into the mountains to fish until the meetings were over.</a:t>
            </a:r>
            <a:endParaRPr lang="en-US" dirty="0"/>
          </a:p>
        </p:txBody>
      </p:sp>
    </p:spTree>
    <p:extLst>
      <p:ext uri="{BB962C8B-B14F-4D97-AF65-F5344CB8AC3E}">
        <p14:creationId xmlns:p14="http://schemas.microsoft.com/office/powerpoint/2010/main" val="9608729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dirty="0">
                <a:effectLst/>
                <a:latin typeface="Lucida Grande"/>
                <a:ea typeface="Lucida Grande"/>
                <a:cs typeface="Lucida Grande"/>
                <a:sym typeface="Lucida Grande"/>
              </a:rPr>
              <a:t>When they arrived at the campground and were unpacking, the wife asked her husband why he did not stay overnight as it was already late afternoon. This would give him time to rest a bit and get his gear ready, and he would still have plenty of time to fish during the next week, for the meetings would last that long. He good-naturedly agreed.</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The next morning, he went to the meeting with his wife. During the large late-morning meeting an appealing evangelistic sermon was given and an altar call came at its end. The husband did not respond, perhaps thinking that this was not for him. But near the end of the altar call a minister left his seat in the congregation and walked over to the husband and personally appealed to him to yield his life to God. Both of them went together to the front of the auditorium.</a:t>
            </a:r>
          </a:p>
          <a:p>
            <a:endParaRPr lang="en-US" dirty="0"/>
          </a:p>
        </p:txBody>
      </p:sp>
    </p:spTree>
    <p:extLst>
      <p:ext uri="{BB962C8B-B14F-4D97-AF65-F5344CB8AC3E}">
        <p14:creationId xmlns:p14="http://schemas.microsoft.com/office/powerpoint/2010/main" val="19651975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dirty="0">
                <a:effectLst/>
                <a:latin typeface="Lucida Grande"/>
                <a:ea typeface="Lucida Grande"/>
                <a:cs typeface="Lucida Grande"/>
                <a:sym typeface="Lucida Grande"/>
              </a:rPr>
              <a:t>One of the pastors noticed that this man was present at every meeting. At the end of the camp meeting he asked the husband how the fishing had been.</a:t>
            </a:r>
          </a:p>
          <a:p>
            <a:r>
              <a:rPr lang="en-US" sz="2200" dirty="0">
                <a:effectLst/>
                <a:latin typeface="Lucida Grande"/>
                <a:ea typeface="Lucida Grande"/>
                <a:cs typeface="Lucida Grande"/>
                <a:sym typeface="Lucida Grande"/>
              </a:rPr>
              <a:t>"I never unpacked my fishing gear—I have not missed one of these meetings!" was the answer.</a:t>
            </a:r>
          </a:p>
          <a:p>
            <a:endParaRPr lang="en-US" dirty="0"/>
          </a:p>
        </p:txBody>
      </p:sp>
    </p:spTree>
    <p:extLst>
      <p:ext uri="{BB962C8B-B14F-4D97-AF65-F5344CB8AC3E}">
        <p14:creationId xmlns:p14="http://schemas.microsoft.com/office/powerpoint/2010/main" val="21086891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dirty="0">
                <a:effectLst/>
                <a:latin typeface="Lucida Grande"/>
                <a:ea typeface="Lucida Grande"/>
                <a:cs typeface="Lucida Grande"/>
                <a:sym typeface="Lucida Grande"/>
              </a:rPr>
              <a:t>There is a lovely sequel to this story. A year later the same couple was back at the annual camp meeting. During an altar call this husband was invited to come to the rostrum for an interview.</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"Is there anything you would like to say to those here who may not have made a decision for Christ?" the speaker asked.</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"Yes, there is. This last year has been the happiest year of our lives, for my wife and me. I would recommend everyone here who is not a Christian to do what I did a year ago!”</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This good man had done what was necessary to gain the pearl of great price and had found with it a blessing that he had never even imagined before.</a:t>
            </a:r>
          </a:p>
          <a:p>
            <a:endParaRPr lang="en-US" dirty="0"/>
          </a:p>
        </p:txBody>
      </p:sp>
    </p:spTree>
    <p:extLst>
      <p:ext uri="{BB962C8B-B14F-4D97-AF65-F5344CB8AC3E}">
        <p14:creationId xmlns:p14="http://schemas.microsoft.com/office/powerpoint/2010/main" val="10451795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b="1" dirty="0">
                <a:effectLst/>
                <a:latin typeface="Lucida Grande"/>
                <a:ea typeface="Lucida Grande"/>
                <a:cs typeface="Lucida Grande"/>
                <a:sym typeface="Lucida Grande"/>
              </a:rPr>
              <a:t>A renowned Christian writer has commented on this parable as follows:</a:t>
            </a:r>
            <a:endParaRPr lang="en-US" sz="2200" dirty="0">
              <a:effectLst/>
              <a:latin typeface="Lucida Grande"/>
              <a:ea typeface="Lucida Grande"/>
              <a:cs typeface="Lucida Grande"/>
              <a:sym typeface="Lucida Grande"/>
            </a:endParaRPr>
          </a:p>
          <a:p>
            <a:endParaRPr lang="en-US" sz="2200" b="1" dirty="0">
              <a:effectLst/>
              <a:latin typeface="Lucida Grande"/>
              <a:ea typeface="Lucida Grande"/>
              <a:cs typeface="Lucida Grande"/>
              <a:sym typeface="Lucida Grande"/>
            </a:endParaRPr>
          </a:p>
          <a:p>
            <a:r>
              <a:rPr lang="en-US" sz="2200" b="1" dirty="0">
                <a:effectLst/>
                <a:latin typeface="Lucida Grande"/>
                <a:ea typeface="Lucida Grande"/>
                <a:cs typeface="Lucida Grande"/>
                <a:sym typeface="Lucida Grande"/>
              </a:rPr>
              <a:t>"In the parable, the pearl is not represented as a gift. </a:t>
            </a:r>
          </a:p>
          <a:p>
            <a:endParaRPr lang="en-US" sz="2200" b="1" dirty="0">
              <a:effectLst/>
              <a:latin typeface="Lucida Grande"/>
              <a:ea typeface="Lucida Grande"/>
              <a:cs typeface="Lucida Grande"/>
              <a:sym typeface="Lucida Grande"/>
            </a:endParaRPr>
          </a:p>
          <a:p>
            <a:r>
              <a:rPr lang="en-US" sz="2200" b="1" dirty="0">
                <a:effectLst/>
                <a:latin typeface="Lucida Grande"/>
                <a:ea typeface="Lucida Grande"/>
                <a:cs typeface="Lucida Grande"/>
                <a:sym typeface="Lucida Grande"/>
              </a:rPr>
              <a:t>The merchantman bought it at the price of all that he had…</a:t>
            </a:r>
            <a:endParaRPr lang="en-US" dirty="0"/>
          </a:p>
        </p:txBody>
      </p:sp>
    </p:spTree>
    <p:extLst>
      <p:ext uri="{BB962C8B-B14F-4D97-AF65-F5344CB8AC3E}">
        <p14:creationId xmlns:p14="http://schemas.microsoft.com/office/powerpoint/2010/main" val="38541495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b="1" dirty="0">
                <a:effectLst/>
                <a:latin typeface="Lucida Grande"/>
                <a:ea typeface="Lucida Grande"/>
                <a:cs typeface="Lucida Grande"/>
                <a:sym typeface="Lucida Grande"/>
              </a:rPr>
              <a:t>…Many question the meaning of this, since Christ is represented in the Scriptures as a gift. He is a gift, but only to…</a:t>
            </a:r>
            <a:endParaRPr lang="en-US" dirty="0"/>
          </a:p>
        </p:txBody>
      </p:sp>
    </p:spTree>
    <p:extLst>
      <p:ext uri="{BB962C8B-B14F-4D97-AF65-F5344CB8AC3E}">
        <p14:creationId xmlns:p14="http://schemas.microsoft.com/office/powerpoint/2010/main" val="16950223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b="1" dirty="0">
                <a:effectLst/>
                <a:latin typeface="Lucida Grande"/>
                <a:ea typeface="Lucida Grande"/>
                <a:cs typeface="Lucida Grande"/>
                <a:sym typeface="Lucida Grande"/>
              </a:rPr>
              <a:t>…those who give themselves, soul, body, and spirit to Him without reserve. We are to give ourselves to Christ,…</a:t>
            </a:r>
            <a:endParaRPr lang="en-US" dirty="0"/>
          </a:p>
        </p:txBody>
      </p:sp>
    </p:spTree>
    <p:extLst>
      <p:ext uri="{BB962C8B-B14F-4D97-AF65-F5344CB8AC3E}">
        <p14:creationId xmlns:p14="http://schemas.microsoft.com/office/powerpoint/2010/main" val="4810832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b="1" dirty="0">
                <a:effectLst/>
                <a:latin typeface="Lucida Grande"/>
                <a:ea typeface="Lucida Grande"/>
                <a:cs typeface="Lucida Grande"/>
                <a:sym typeface="Lucida Grande"/>
              </a:rPr>
              <a:t>…to live a life of willing obedience to all His requirements. All that we are, all the talents and capabilities we possess,… </a:t>
            </a:r>
            <a:endParaRPr lang="en-US" dirty="0"/>
          </a:p>
        </p:txBody>
      </p:sp>
    </p:spTree>
    <p:extLst>
      <p:ext uri="{BB962C8B-B14F-4D97-AF65-F5344CB8AC3E}">
        <p14:creationId xmlns:p14="http://schemas.microsoft.com/office/powerpoint/2010/main" val="27886453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b="1" dirty="0">
                <a:effectLst/>
                <a:latin typeface="Lucida Grande"/>
                <a:ea typeface="Lucida Grande"/>
                <a:cs typeface="Lucida Grande"/>
                <a:sym typeface="Lucida Grande"/>
              </a:rPr>
              <a:t>…are the Lord's, to be consecrated to His service. When we thus give ourselves to Him, Christ,…</a:t>
            </a:r>
            <a:endParaRPr lang="en-US" dirty="0"/>
          </a:p>
        </p:txBody>
      </p:sp>
    </p:spTree>
    <p:extLst>
      <p:ext uri="{BB962C8B-B14F-4D97-AF65-F5344CB8AC3E}">
        <p14:creationId xmlns:p14="http://schemas.microsoft.com/office/powerpoint/2010/main" val="37267900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b="1" dirty="0">
                <a:effectLst/>
                <a:latin typeface="Lucida Grande"/>
                <a:ea typeface="Lucida Grande"/>
                <a:cs typeface="Lucida Grande"/>
                <a:sym typeface="Lucida Grande"/>
              </a:rPr>
              <a:t>…with all the treasures of heaven gives Himself to us. We obtain the Pearl of Great Price." –</a:t>
            </a:r>
            <a:r>
              <a:rPr lang="da-DK" sz="2200" b="1" u="sng" dirty="0">
                <a:effectLst/>
                <a:latin typeface="Lucida Grande"/>
                <a:ea typeface="Lucida Grande"/>
                <a:cs typeface="Lucida Grande"/>
                <a:sym typeface="Lucida Grande"/>
              </a:rPr>
              <a:t>Christ</a:t>
            </a:r>
            <a:r>
              <a:rPr lang="en-US" sz="2200" b="1" u="sng" dirty="0">
                <a:effectLst/>
                <a:latin typeface="Lucida Grande"/>
                <a:ea typeface="Lucida Grande"/>
                <a:cs typeface="Lucida Grande"/>
                <a:sym typeface="Lucida Grande"/>
              </a:rPr>
              <a:t>’s Object Lessons</a:t>
            </a:r>
            <a:r>
              <a:rPr lang="en-US" sz="2200" b="1" dirty="0">
                <a:effectLst/>
                <a:latin typeface="Lucida Grande"/>
                <a:ea typeface="Lucida Grande"/>
                <a:cs typeface="Lucida Grande"/>
                <a:sym typeface="Lucida Grande"/>
              </a:rPr>
              <a:t>, p. 116.</a:t>
            </a:r>
            <a:endParaRPr lang="en-US" dirty="0"/>
          </a:p>
        </p:txBody>
      </p:sp>
    </p:spTree>
    <p:extLst>
      <p:ext uri="{BB962C8B-B14F-4D97-AF65-F5344CB8AC3E}">
        <p14:creationId xmlns:p14="http://schemas.microsoft.com/office/powerpoint/2010/main" val="42903496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0" marR="0" indent="0" defTabSz="457200" eaLnBrk="1" fontAlgn="auto" latinLnBrk="0" hangingPunct="1">
              <a:lnSpc>
                <a:spcPct val="100000"/>
              </a:lnSpc>
              <a:spcBef>
                <a:spcPts val="0"/>
              </a:spcBef>
              <a:spcAft>
                <a:spcPts val="0"/>
              </a:spcAft>
              <a:buClrTx/>
              <a:buSzTx/>
              <a:buFontTx/>
              <a:buNone/>
              <a:tabLst/>
              <a:defRPr/>
            </a:pPr>
            <a:r>
              <a:rPr lang="en-US" sz="2200" dirty="0">
                <a:effectLst/>
                <a:latin typeface="Lucida Grande"/>
                <a:ea typeface="Lucida Grande"/>
                <a:cs typeface="Lucida Grande"/>
                <a:sym typeface="Lucida Grande"/>
              </a:rPr>
              <a:t>Paul stated essentially the same thought in different language. </a:t>
            </a:r>
          </a:p>
          <a:p>
            <a:endParaRPr lang="en-US" dirty="0"/>
          </a:p>
        </p:txBody>
      </p:sp>
    </p:spTree>
    <p:extLst>
      <p:ext uri="{BB962C8B-B14F-4D97-AF65-F5344CB8AC3E}">
        <p14:creationId xmlns:p14="http://schemas.microsoft.com/office/powerpoint/2010/main" val="2114547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b="1" dirty="0"/>
              <a:t>“Do you not know that those who run in a race all run, but one receives the prize? Run in such a way that you may obtain it…”</a:t>
            </a:r>
          </a:p>
          <a:p>
            <a:endParaRPr lang="en-US" b="1" dirty="0"/>
          </a:p>
        </p:txBody>
      </p:sp>
    </p:spTree>
    <p:extLst>
      <p:ext uri="{BB962C8B-B14F-4D97-AF65-F5344CB8AC3E}">
        <p14:creationId xmlns:p14="http://schemas.microsoft.com/office/powerpoint/2010/main" val="2686924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b="1" dirty="0"/>
              <a:t>“…And everyone who competes for the prize is temperate in all things…”</a:t>
            </a:r>
          </a:p>
          <a:p>
            <a:endParaRPr lang="en-US" b="1" dirty="0"/>
          </a:p>
        </p:txBody>
      </p:sp>
    </p:spTree>
    <p:extLst>
      <p:ext uri="{BB962C8B-B14F-4D97-AF65-F5344CB8AC3E}">
        <p14:creationId xmlns:p14="http://schemas.microsoft.com/office/powerpoint/2010/main" val="4116768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b="1" dirty="0"/>
              <a:t>“…Now they do it to obtain a perishable crown, but we for an imperishable Crown.” 1 Corinthians 9:24,25 </a:t>
            </a:r>
            <a:r>
              <a:rPr lang="en-US" sz="2200" b="1" dirty="0">
                <a:effectLst/>
                <a:latin typeface="Lucida Grande"/>
                <a:ea typeface="Lucida Grande"/>
                <a:cs typeface="Lucida Grande"/>
                <a:sym typeface="Lucida Grande"/>
              </a:rPr>
              <a:t>NKJV.</a:t>
            </a:r>
            <a:endParaRPr lang="en-US" b="1" dirty="0"/>
          </a:p>
        </p:txBody>
      </p:sp>
    </p:spTree>
    <p:extLst>
      <p:ext uri="{BB962C8B-B14F-4D97-AF65-F5344CB8AC3E}">
        <p14:creationId xmlns:p14="http://schemas.microsoft.com/office/powerpoint/2010/main" val="40741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dirty="0">
                <a:effectLst/>
                <a:latin typeface="Lucida Grande"/>
                <a:ea typeface="Lucida Grande"/>
                <a:cs typeface="Lucida Grande"/>
                <a:sym typeface="Lucida Grande"/>
              </a:rPr>
              <a:t>Jesus said of the gem buyer, He…</a:t>
            </a:r>
            <a:endParaRPr lang="en-US" dirty="0"/>
          </a:p>
        </p:txBody>
      </p:sp>
    </p:spTree>
    <p:extLst>
      <p:ext uri="{BB962C8B-B14F-4D97-AF65-F5344CB8AC3E}">
        <p14:creationId xmlns:p14="http://schemas.microsoft.com/office/powerpoint/2010/main" val="2809443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b="1" dirty="0">
                <a:effectLst/>
                <a:latin typeface="Lucida Grande"/>
                <a:ea typeface="Lucida Grande"/>
                <a:cs typeface="Lucida Grande"/>
                <a:sym typeface="Lucida Grande"/>
              </a:rPr>
              <a:t>Going back to our parable, the merchant …"went and sold all that he had and bought it.”</a:t>
            </a:r>
            <a:endParaRPr lang="en-US" b="1" dirty="0"/>
          </a:p>
        </p:txBody>
      </p:sp>
    </p:spTree>
    <p:extLst>
      <p:ext uri="{BB962C8B-B14F-4D97-AF65-F5344CB8AC3E}">
        <p14:creationId xmlns:p14="http://schemas.microsoft.com/office/powerpoint/2010/main" val="13712740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b="0" u="none" dirty="0">
                <a:effectLst/>
                <a:latin typeface="Lucida Grande"/>
                <a:ea typeface="Lucida Grande"/>
                <a:cs typeface="Lucida Grande"/>
                <a:sym typeface="Lucida Grande"/>
              </a:rPr>
              <a:t>What does it mean, to sell all the things and buy?</a:t>
            </a:r>
          </a:p>
          <a:p>
            <a:endParaRPr lang="en-US" sz="2200" b="0" u="sng" dirty="0">
              <a:effectLst/>
              <a:latin typeface="Lucida Grande"/>
              <a:ea typeface="Lucida Grande"/>
              <a:cs typeface="Lucida Grande"/>
              <a:sym typeface="Lucida Grande"/>
            </a:endParaRPr>
          </a:p>
          <a:p>
            <a:r>
              <a:rPr lang="en-US" sz="2200" b="0" u="sng" dirty="0">
                <a:effectLst/>
                <a:latin typeface="Lucida Grande"/>
                <a:ea typeface="Lucida Grande"/>
                <a:cs typeface="Lucida Grande"/>
                <a:sym typeface="Lucida Grande"/>
              </a:rPr>
              <a:t>The calling of Matthew.</a:t>
            </a:r>
            <a:r>
              <a:rPr lang="en-US" sz="2200" b="0" dirty="0">
                <a:effectLst/>
                <a:latin typeface="Lucida Grande"/>
                <a:ea typeface="Lucida Grande"/>
                <a:cs typeface="Lucida Grande"/>
                <a:sym typeface="Lucida Grande"/>
              </a:rPr>
              <a:t> </a:t>
            </a:r>
          </a:p>
          <a:p>
            <a:endParaRPr lang="en-US" sz="2200" b="0" dirty="0">
              <a:effectLst/>
              <a:latin typeface="Lucida Grande"/>
              <a:ea typeface="Lucida Grande"/>
              <a:cs typeface="Lucida Grande"/>
              <a:sym typeface="Lucida Grande"/>
            </a:endParaRPr>
          </a:p>
          <a:p>
            <a:r>
              <a:rPr lang="en-US" sz="2200" b="0" dirty="0">
                <a:effectLst/>
                <a:latin typeface="Lucida Grande"/>
                <a:ea typeface="Lucida Grande"/>
                <a:cs typeface="Lucida Grande"/>
                <a:sym typeface="Lucida Grande"/>
              </a:rPr>
              <a:t>Jesus knew what He was talking about. It was exactly on this basis that He called His disciples.  </a:t>
            </a:r>
          </a:p>
          <a:p>
            <a:r>
              <a:rPr lang="en-US" b="1" dirty="0"/>
              <a:t>“After these things He went out and saw a tax collector named Levi, sitting at the tax office…” </a:t>
            </a:r>
          </a:p>
        </p:txBody>
      </p:sp>
    </p:spTree>
    <p:extLst>
      <p:ext uri="{BB962C8B-B14F-4D97-AF65-F5344CB8AC3E}">
        <p14:creationId xmlns:p14="http://schemas.microsoft.com/office/powerpoint/2010/main" val="30708696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b="1" dirty="0"/>
              <a:t>“…And He said to him, “Follow Me.” So he left all, rose up, and followed Him.” </a:t>
            </a:r>
            <a:r>
              <a:rPr lang="en-US" sz="2400" b="1" dirty="0">
                <a:solidFill>
                  <a:srgbClr val="FFFC79"/>
                </a:solidFill>
              </a:rPr>
              <a:t>Luke 5:27, 28 </a:t>
            </a:r>
            <a:r>
              <a:rPr lang="en-US" sz="2200" b="1" dirty="0">
                <a:effectLst/>
                <a:latin typeface="Lucida Grande"/>
                <a:ea typeface="Lucida Grande"/>
                <a:cs typeface="Lucida Grande"/>
                <a:sym typeface="Lucida Grande"/>
              </a:rPr>
              <a:t>NKJV</a:t>
            </a:r>
            <a:endParaRPr lang="en-US" b="1" dirty="0"/>
          </a:p>
        </p:txBody>
      </p:sp>
    </p:spTree>
    <p:extLst>
      <p:ext uri="{BB962C8B-B14F-4D97-AF65-F5344CB8AC3E}">
        <p14:creationId xmlns:p14="http://schemas.microsoft.com/office/powerpoint/2010/main" val="35868261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dirty="0">
                <a:effectLst/>
                <a:latin typeface="Lucida Grande"/>
                <a:ea typeface="Lucida Grande"/>
                <a:cs typeface="Lucida Grande"/>
                <a:sym typeface="Lucida Grande"/>
              </a:rPr>
              <a:t>This is the story of the calling of Matthew. Luke, in telling the story, knew that Matthew was a very wealthy man engaged in a most profitable profession. </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So, Luke said, "He left all."</a:t>
            </a:r>
          </a:p>
          <a:p>
            <a:endParaRPr lang="en-US" sz="2200" dirty="0">
              <a:effectLst/>
              <a:latin typeface="Lucida Grande"/>
              <a:ea typeface="Lucida Grande"/>
              <a:cs typeface="Lucida Grande"/>
              <a:sym typeface="Lucida Grande"/>
            </a:endParaRPr>
          </a:p>
          <a:p>
            <a:r>
              <a:rPr lang="en-US" sz="2200" u="sng" dirty="0">
                <a:effectLst/>
                <a:latin typeface="Lucida Grande"/>
                <a:ea typeface="Lucida Grande"/>
                <a:cs typeface="Lucida Grande"/>
                <a:sym typeface="Lucida Grande"/>
              </a:rPr>
              <a:t>The calling of the fishermen.</a:t>
            </a:r>
            <a:r>
              <a:rPr lang="en-US" sz="2200" dirty="0">
                <a:effectLst/>
                <a:latin typeface="Lucida Grande"/>
                <a:ea typeface="Lucida Grande"/>
                <a:cs typeface="Lucida Grande"/>
                <a:sym typeface="Lucida Grande"/>
              </a:rPr>
              <a:t> Some of the disciples did not have so much to leave, but they did exactly what Matthew did. </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They left all. </a:t>
            </a:r>
          </a:p>
          <a:p>
            <a:endParaRPr lang="en-US" dirty="0"/>
          </a:p>
        </p:txBody>
      </p:sp>
    </p:spTree>
    <p:extLst>
      <p:ext uri="{BB962C8B-B14F-4D97-AF65-F5344CB8AC3E}">
        <p14:creationId xmlns:p14="http://schemas.microsoft.com/office/powerpoint/2010/main" val="17715367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b="1" dirty="0"/>
              <a:t>“And Jesus, walking by the Sea of Galilee, saw two brothers; Simon called Peter, and Andrew his brother,…”</a:t>
            </a:r>
          </a:p>
        </p:txBody>
      </p:sp>
    </p:spTree>
    <p:extLst>
      <p:ext uri="{BB962C8B-B14F-4D97-AF65-F5344CB8AC3E}">
        <p14:creationId xmlns:p14="http://schemas.microsoft.com/office/powerpoint/2010/main" val="16401219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b="1" dirty="0"/>
              <a:t>“…casting a net into the sea; for they were fishermen. Then He said to them, “Follow Me,…”</a:t>
            </a:r>
          </a:p>
        </p:txBody>
      </p:sp>
    </p:spTree>
    <p:extLst>
      <p:ext uri="{BB962C8B-B14F-4D97-AF65-F5344CB8AC3E}">
        <p14:creationId xmlns:p14="http://schemas.microsoft.com/office/powerpoint/2010/main" val="22467722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dirty="0"/>
              <a:t>…</a:t>
            </a:r>
            <a:r>
              <a:rPr lang="en-US" sz="2200" b="1" dirty="0">
                <a:effectLst/>
                <a:latin typeface="Lucida Grande"/>
                <a:ea typeface="Lucida Grande"/>
                <a:cs typeface="Lucida Grande"/>
                <a:sym typeface="Lucida Grande"/>
              </a:rPr>
              <a:t>and I will make you fishers of men.” They immediately left their nets and followed Him." Matthew 4:18-20 NKJV.</a:t>
            </a:r>
            <a:endParaRPr lang="en-US" dirty="0"/>
          </a:p>
        </p:txBody>
      </p:sp>
    </p:spTree>
    <p:extLst>
      <p:ext uri="{BB962C8B-B14F-4D97-AF65-F5344CB8AC3E}">
        <p14:creationId xmlns:p14="http://schemas.microsoft.com/office/powerpoint/2010/main" val="1916278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dirty="0">
                <a:effectLst/>
                <a:latin typeface="Lucida Grande"/>
                <a:ea typeface="Lucida Grande"/>
                <a:cs typeface="Lucida Grande"/>
                <a:sym typeface="Lucida Grande"/>
              </a:rPr>
              <a:t>Peter and Andrew had only the tools of fishermen, probably worth almost nothing in the eyes of a man as rich as Matthew; but it was all that they had, and they left it. In leaving all, they </a:t>
            </a:r>
            <a:r>
              <a:rPr lang="en-US" sz="2200" b="1" dirty="0">
                <a:effectLst/>
                <a:latin typeface="Lucida Grande"/>
                <a:ea typeface="Lucida Grande"/>
                <a:cs typeface="Lucida Grande"/>
                <a:sym typeface="Lucida Grande"/>
              </a:rPr>
              <a:t>gained</a:t>
            </a:r>
            <a:r>
              <a:rPr lang="it-IT" sz="2200" dirty="0">
                <a:effectLst/>
                <a:latin typeface="Lucida Grande"/>
                <a:ea typeface="Lucida Grande"/>
                <a:cs typeface="Lucida Grande"/>
                <a:sym typeface="Lucida Grande"/>
              </a:rPr>
              <a:t> all.</a:t>
            </a:r>
            <a:endParaRPr lang="en-US" dirty="0"/>
          </a:p>
        </p:txBody>
      </p:sp>
    </p:spTree>
    <p:extLst>
      <p:ext uri="{BB962C8B-B14F-4D97-AF65-F5344CB8AC3E}">
        <p14:creationId xmlns:p14="http://schemas.microsoft.com/office/powerpoint/2010/main" val="1218797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dirty="0">
                <a:effectLst/>
                <a:latin typeface="Lucida Grande"/>
                <a:ea typeface="Lucida Grande"/>
                <a:cs typeface="Lucida Grande"/>
                <a:sym typeface="Lucida Grande"/>
              </a:rPr>
              <a:t>Sadly, there are some who feel the call of the gospel and are not willing to answer the call. </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They may finally come to Christ, but in the meantime, they will have paid a far higher price than God ever intended for them to pay.</a:t>
            </a:r>
            <a:endParaRPr lang="en-US" dirty="0"/>
          </a:p>
        </p:txBody>
      </p:sp>
    </p:spTree>
    <p:extLst>
      <p:ext uri="{BB962C8B-B14F-4D97-AF65-F5344CB8AC3E}">
        <p14:creationId xmlns:p14="http://schemas.microsoft.com/office/powerpoint/2010/main" val="300273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u="sng" dirty="0">
                <a:effectLst/>
                <a:latin typeface="Lucida Grande"/>
                <a:ea typeface="Lucida Grande"/>
                <a:cs typeface="Lucida Grande"/>
                <a:sym typeface="Lucida Grande"/>
              </a:rPr>
              <a:t>The lesson the truck driver learned.</a:t>
            </a:r>
            <a:r>
              <a:rPr lang="en-US" sz="2200" dirty="0">
                <a:effectLst/>
                <a:latin typeface="Lucida Grande"/>
                <a:ea typeface="Lucida Grande"/>
                <a:cs typeface="Lucida Grande"/>
                <a:sym typeface="Lucida Grande"/>
              </a:rPr>
              <a:t> </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A young husband and father had actually joined the church and had been faithful for a time when great temptation came to him. He was a truck driver and he was offered a seemingly lucrative contract. In order to get the contract he had to buy a new outfit; a truck with the equipment to go with it to make it possible for him to do the job. He took the job and bought the truck with very heavy payments to make on it.</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When he started on the new job it soon became apparent to him, or at least it seemed so, that he would have to haul seven days a week to make enough money to meet his payments and support his family. Although he knew it was wrong, he worked on God's time, the Sabbath.</a:t>
            </a:r>
          </a:p>
          <a:p>
            <a:endParaRPr lang="en-US" dirty="0"/>
          </a:p>
        </p:txBody>
      </p:sp>
    </p:spTree>
    <p:extLst>
      <p:ext uri="{BB962C8B-B14F-4D97-AF65-F5344CB8AC3E}">
        <p14:creationId xmlns:p14="http://schemas.microsoft.com/office/powerpoint/2010/main" val="31886426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dirty="0">
                <a:effectLst/>
                <a:latin typeface="Lucida Grande"/>
                <a:ea typeface="Lucida Grande"/>
                <a:cs typeface="Lucida Grande"/>
                <a:sym typeface="Lucida Grande"/>
              </a:rPr>
              <a:t>This was during the depression of the 30's and times grew very hard. The company with whom this unfortunate man had the contract went bankrupt and his contract was worthless. Desperately, he sought more hauling jobs, but competition was fierce and he found few. He fell behind on his payments and could not even find day labor to earn money with which to meet his obligations. One day the sheriff came while he was away from home and took not only the truck but all the equipment with it. He was left empty-handed.</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The awful day came when he had to appeal to the county for relief. His wife and his three small children wore second-hand clothing and ate very poorly.</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It was when things were about as bad as they could get that he found his way back to the church. He confessed his folly and was reunited with the church by rebaptism.</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Not long after this, he found good-paying employment at a trade that he enjoyed.</a:t>
            </a:r>
          </a:p>
          <a:p>
            <a:endParaRPr lang="en-US" dirty="0"/>
          </a:p>
        </p:txBody>
      </p:sp>
    </p:spTree>
    <p:extLst>
      <p:ext uri="{BB962C8B-B14F-4D97-AF65-F5344CB8AC3E}">
        <p14:creationId xmlns:p14="http://schemas.microsoft.com/office/powerpoint/2010/main" val="36430567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dirty="0">
                <a:effectLst/>
                <a:latin typeface="Lucida Grande"/>
                <a:ea typeface="Lucida Grande"/>
                <a:cs typeface="Lucida Grande"/>
                <a:sym typeface="Lucida Grande"/>
              </a:rPr>
              <a:t>One day he met his former pastor and joyfully told him about the new job. The pastor's heart was gladdened as he listened to the enthusiastic description of the new job. But he also thought of the past. "And what about the Sabbath?" he asked, almost afraid of what the answer might be.</a:t>
            </a:r>
          </a:p>
          <a:p>
            <a:r>
              <a:rPr lang="en-US" sz="2200" dirty="0">
                <a:effectLst/>
                <a:latin typeface="Lucida Grande"/>
                <a:ea typeface="Lucida Grande"/>
                <a:cs typeface="Lucida Grande"/>
                <a:sym typeface="Lucida Grande"/>
              </a:rPr>
              <a:t>"Don't ever worry about that," the happy narrator answered. "I learned my lesson once. I will never make that mistake again!"</a:t>
            </a:r>
          </a:p>
          <a:p>
            <a:endParaRPr lang="en-US" dirty="0"/>
          </a:p>
        </p:txBody>
      </p:sp>
    </p:spTree>
    <p:extLst>
      <p:ext uri="{BB962C8B-B14F-4D97-AF65-F5344CB8AC3E}">
        <p14:creationId xmlns:p14="http://schemas.microsoft.com/office/powerpoint/2010/main" val="2306082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dirty="0">
                <a:effectLst/>
                <a:latin typeface="Lucida Grande"/>
                <a:ea typeface="Lucida Grande"/>
                <a:cs typeface="Lucida Grande"/>
                <a:sym typeface="Lucida Grande"/>
              </a:rPr>
              <a:t>This is the happy ending of the story. But there is another factor that we must not forget. This young husband had suffered a great deal of remorse and anxiety; remorse for the mistake he had made and anxiety for the deprivations that his family had to endure.</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Did God ever intend that this man's young wife should go through deprivation and humiliation? Not at all. Nor did God want the children to wear shabby clothes, donated by sympathetic friends who did not have much to spare themselves. </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No, God does not enjoy anything that makes His created beings unhappy or causes them to suffer. Sometimes it is necessary for a person to suffer to appreciate the great value of salvation.</a:t>
            </a:r>
          </a:p>
          <a:p>
            <a:endParaRPr lang="en-US" dirty="0"/>
          </a:p>
        </p:txBody>
      </p:sp>
    </p:spTree>
    <p:extLst>
      <p:ext uri="{BB962C8B-B14F-4D97-AF65-F5344CB8AC3E}">
        <p14:creationId xmlns:p14="http://schemas.microsoft.com/office/powerpoint/2010/main" val="28263454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dirty="0"/>
              <a:t>Jesus was aware of the temptations of the wealthy. He astounded His disciples by warning them of the deceitfulness of riches, for they seemed to think that the rich were sure to be saved. He told the powerful parable that we referred to earlier to illustrate this. </a:t>
            </a:r>
          </a:p>
          <a:p>
            <a:endParaRPr lang="en-US" dirty="0"/>
          </a:p>
          <a:p>
            <a:r>
              <a:rPr lang="en-US" dirty="0"/>
              <a:t>Sometimes it is not great riches that deceive us but the lust for acquiring money that dries up our spiritual springs.</a:t>
            </a:r>
          </a:p>
        </p:txBody>
      </p:sp>
    </p:spTree>
    <p:extLst>
      <p:ext uri="{BB962C8B-B14F-4D97-AF65-F5344CB8AC3E}">
        <p14:creationId xmlns:p14="http://schemas.microsoft.com/office/powerpoint/2010/main" val="24199514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dirty="0">
                <a:effectLst/>
                <a:latin typeface="Lucida Grande"/>
                <a:ea typeface="Lucida Grande"/>
                <a:cs typeface="Lucida Grande"/>
                <a:sym typeface="Lucida Grande"/>
              </a:rPr>
              <a:t>In a small city in the West there was a little white church—an Adventist church to which came every Sabbath a mother and two growing girls. Each Sabbath they were brought by their father in a rickety old car. It had once been a "touring car"; what we could call today, a convertible. But it had long since lost its top. Its paint was almost gone, and the wooden spokes in the wheels were so shrunken that they rattled when the car moved.</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The father was a farmer and if anyone had suggested that the car needed replacing he would have indignantly said that he could afford nothing better.</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The girls' mother would have liked to send them to a Christian school, but that was financially impossible, the husband decided. He really had no interest in religion. Farming and making money were his life.</a:t>
            </a:r>
          </a:p>
          <a:p>
            <a:endParaRPr lang="en-US" dirty="0"/>
          </a:p>
        </p:txBody>
      </p:sp>
    </p:spTree>
    <p:extLst>
      <p:ext uri="{BB962C8B-B14F-4D97-AF65-F5344CB8AC3E}">
        <p14:creationId xmlns:p14="http://schemas.microsoft.com/office/powerpoint/2010/main" val="27926886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dirty="0">
                <a:effectLst/>
                <a:latin typeface="Lucida Grande"/>
                <a:ea typeface="Lucida Grande"/>
                <a:cs typeface="Lucida Grande"/>
                <a:sym typeface="Lucida Grande"/>
              </a:rPr>
              <a:t>And then it came to pass that one day his wife told him of some troublesome symptoms that she was having. He had noticed that she had not seemed well and strong as usual but thought it a passing thing. Since his wife was not one to complain, now that she had confided in him, he was alarmed and frightened, for his wife meant a great deal to him, although he probably did not express his regard very much.</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He immediately took his wife to town and to the family doctor. After examining her, the doctor looked troubled. </a:t>
            </a:r>
            <a:r>
              <a:rPr lang="de-DE" sz="2200" dirty="0">
                <a:effectLst/>
                <a:latin typeface="Lucida Grande"/>
                <a:ea typeface="Lucida Grande"/>
                <a:cs typeface="Lucida Grande"/>
                <a:sym typeface="Lucida Grande"/>
              </a:rPr>
              <a:t>“</a:t>
            </a:r>
            <a:r>
              <a:rPr lang="en-US" sz="2200" dirty="0">
                <a:effectLst/>
                <a:latin typeface="Lucida Grande"/>
                <a:ea typeface="Lucida Grande"/>
                <a:cs typeface="Lucida Grande"/>
                <a:sym typeface="Lucida Grande"/>
              </a:rPr>
              <a:t>I think you should have some tests made that I am not equipped to make. She will probably need to be in the hospital for a few days.”</a:t>
            </a:r>
          </a:p>
          <a:p>
            <a:endParaRPr lang="en-US" dirty="0"/>
          </a:p>
        </p:txBody>
      </p:sp>
    </p:spTree>
    <p:extLst>
      <p:ext uri="{BB962C8B-B14F-4D97-AF65-F5344CB8AC3E}">
        <p14:creationId xmlns:p14="http://schemas.microsoft.com/office/powerpoint/2010/main" val="20962804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dirty="0">
                <a:effectLst/>
                <a:latin typeface="Lucida Grande"/>
                <a:ea typeface="Lucida Grande"/>
                <a:cs typeface="Lucida Grande"/>
                <a:sym typeface="Lucida Grande"/>
              </a:rPr>
              <a:t>The husband and wife left the office in a daze. Neither had expected anything serious. As they drove back home in the rickety old car, they discussed the future. </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Where should they go? Timidly, the wife said that she would like to go to a Seventh day Adventist hospital, over a hundred miles away.</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"If that is what you want, that is where we will go, tomorrow." said the husband, to his wife's considerable surprise. And tomorrow they went.</a:t>
            </a:r>
          </a:p>
          <a:p>
            <a:endParaRPr lang="en-US" dirty="0"/>
          </a:p>
        </p:txBody>
      </p:sp>
    </p:spTree>
    <p:extLst>
      <p:ext uri="{BB962C8B-B14F-4D97-AF65-F5344CB8AC3E}">
        <p14:creationId xmlns:p14="http://schemas.microsoft.com/office/powerpoint/2010/main" val="100911900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dirty="0">
                <a:effectLst/>
                <a:latin typeface="Lucida Grande"/>
                <a:ea typeface="Lucida Grande"/>
                <a:cs typeface="Lucida Grande"/>
                <a:sym typeface="Lucida Grande"/>
              </a:rPr>
              <a:t>The hospital's diagnosis was cancer and the recommendation was immediate surgery. There was no alternative, the hospital doctors said.</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The world seemed to have collapsed around the farm couple, but the reality had to be faced and surgery was agreed upon and performed the next day.</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The husband stayed by until the wife seemed out of immediate danger and then drove his lonely way home to see about his farm and his daughters.</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He was not gone long. Only a couple of days or so and he was back, anxiously hoping to see his wife looking better. She did not seem to be much stronger, but she did her best to put on a brave front.</a:t>
            </a:r>
          </a:p>
          <a:p>
            <a:endParaRPr lang="en-US" dirty="0"/>
          </a:p>
        </p:txBody>
      </p:sp>
    </p:spTree>
    <p:extLst>
      <p:ext uri="{BB962C8B-B14F-4D97-AF65-F5344CB8AC3E}">
        <p14:creationId xmlns:p14="http://schemas.microsoft.com/office/powerpoint/2010/main" val="21687297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dirty="0">
                <a:effectLst/>
                <a:latin typeface="Lucida Grande"/>
                <a:ea typeface="Lucida Grande"/>
                <a:cs typeface="Lucida Grande"/>
                <a:sym typeface="Lucida Grande"/>
              </a:rPr>
              <a:t>"Dear, there's something I want you to see," said her husband. "I am going to move your bed over by the window so you can look out.”</a:t>
            </a:r>
          </a:p>
          <a:p>
            <a:r>
              <a:rPr lang="en-US" sz="2200" dirty="0">
                <a:effectLst/>
                <a:latin typeface="Lucida Grande"/>
                <a:ea typeface="Lucida Grande"/>
                <a:cs typeface="Lucida Grande"/>
                <a:sym typeface="Lucida Grande"/>
              </a:rPr>
              <a:t>The move was made and the wife looked out.</a:t>
            </a:r>
          </a:p>
          <a:p>
            <a:r>
              <a:rPr lang="en-US" sz="2200" dirty="0">
                <a:effectLst/>
                <a:latin typeface="Lucida Grande"/>
                <a:ea typeface="Lucida Grande"/>
                <a:cs typeface="Lucida Grande"/>
                <a:sym typeface="Lucida Grande"/>
              </a:rPr>
              <a:t>"Don't you see that car on the driveway?"</a:t>
            </a:r>
          </a:p>
          <a:p>
            <a:r>
              <a:rPr lang="en-US" sz="2200" dirty="0">
                <a:effectLst/>
                <a:latin typeface="Lucida Grande"/>
                <a:ea typeface="Lucida Grande"/>
                <a:cs typeface="Lucida Grande"/>
                <a:sym typeface="Lucida Grande"/>
              </a:rPr>
              <a:t>"Yes, I see it."</a:t>
            </a:r>
          </a:p>
          <a:p>
            <a:r>
              <a:rPr lang="en-US" sz="2200" dirty="0">
                <a:effectLst/>
                <a:latin typeface="Lucida Grande"/>
                <a:ea typeface="Lucida Grande"/>
                <a:cs typeface="Lucida Grande"/>
                <a:sym typeface="Lucida Grande"/>
              </a:rPr>
              <a:t>"That's our carl" the husband proudly exclaimed. "I drove it here myself. I decided that you deserved something decent to go home in when you are well, and I needed something dependable to come up here in so I could see you.”</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If surprise could have cured the ailing wife, she would have been well almost instantly, for she did not know that her husband had money enough even for a good used car, and this one was sparkling new.</a:t>
            </a:r>
          </a:p>
          <a:p>
            <a:endParaRPr lang="en-US" dirty="0"/>
          </a:p>
        </p:txBody>
      </p:sp>
    </p:spTree>
    <p:extLst>
      <p:ext uri="{BB962C8B-B14F-4D97-AF65-F5344CB8AC3E}">
        <p14:creationId xmlns:p14="http://schemas.microsoft.com/office/powerpoint/2010/main" val="41778341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dirty="0">
                <a:effectLst/>
                <a:latin typeface="Lucida Grande"/>
                <a:ea typeface="Lucida Grande"/>
                <a:cs typeface="Lucida Grande"/>
                <a:sym typeface="Lucida Grande"/>
              </a:rPr>
              <a:t>That was not the end of her surprises, for a bit later her husband transferred the girls from the public school and enrolled them in a Seventh-day Adventist academy, to the great delight of both the girls and their mother.</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Shortly after this he came to her room with a roll of blueprints which he told his wife were the drawings for a new house.</a:t>
            </a:r>
          </a:p>
          <a:p>
            <a:r>
              <a:rPr lang="en-US" sz="2200" dirty="0">
                <a:effectLst/>
                <a:latin typeface="Lucida Grande"/>
                <a:ea typeface="Lucida Grande"/>
                <a:cs typeface="Lucida Grande"/>
                <a:sym typeface="Lucida Grande"/>
              </a:rPr>
              <a:t>"But, Darling, we don't need a new house," the wife said. "Our house is good enough."</a:t>
            </a:r>
          </a:p>
          <a:p>
            <a:r>
              <a:rPr lang="en-US" sz="2200" dirty="0">
                <a:effectLst/>
                <a:latin typeface="Lucida Grande"/>
                <a:ea typeface="Lucida Grande"/>
                <a:cs typeface="Lucida Grande"/>
                <a:sym typeface="Lucida Grande"/>
              </a:rPr>
              <a:t>"Oh, yes, we do. The old shack is not really comfortable summer or winter and it takes a lot more work to keep clean than a modern house would. </a:t>
            </a:r>
          </a:p>
          <a:p>
            <a:r>
              <a:rPr lang="en-US" sz="2200" dirty="0">
                <a:effectLst/>
                <a:latin typeface="Lucida Grande"/>
                <a:ea typeface="Lucida Grande"/>
                <a:cs typeface="Lucida Grande"/>
                <a:sym typeface="Lucida Grande"/>
              </a:rPr>
              <a:t>So I'm going to build a new one. I want you to tell me how this suits you and if there are changes you want, we will have them made!”</a:t>
            </a: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All these things came to pass, but the wife never left the hospital alive, for her illness was terminal.</a:t>
            </a:r>
          </a:p>
          <a:p>
            <a:endParaRPr lang="en-US" dirty="0"/>
          </a:p>
        </p:txBody>
      </p:sp>
    </p:spTree>
    <p:extLst>
      <p:ext uri="{BB962C8B-B14F-4D97-AF65-F5344CB8AC3E}">
        <p14:creationId xmlns:p14="http://schemas.microsoft.com/office/powerpoint/2010/main" val="10890900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dirty="0">
                <a:effectLst/>
                <a:latin typeface="Lucida Grande"/>
                <a:ea typeface="Lucida Grande"/>
                <a:cs typeface="Lucida Grande"/>
                <a:sym typeface="Lucida Grande"/>
              </a:rPr>
              <a:t>A few months later there was a camp meeting in the state, and one evening a revival meeting was in progress. It concluded with an urgent call for surrender to those who had never been Christians.</a:t>
            </a:r>
          </a:p>
          <a:p>
            <a:r>
              <a:rPr lang="en-US" sz="2200" dirty="0">
                <a:effectLst/>
                <a:latin typeface="Lucida Grande"/>
                <a:ea typeface="Lucida Grande"/>
                <a:cs typeface="Lucida Grande"/>
                <a:sym typeface="Lucida Grande"/>
              </a:rPr>
              <a:t>Some in the congregation were startled to see this bereaved husband, with his two Christian daughters, make his way to the altar and kneel in surrender. There were those who wept with the husband. The tears were tears of joy, but at least in one mind there came the thought: "It isn’t quite fair that the Christian wife could not be here to see this. It just isn't fair!" But the wife, could she have known what was happening, would have said that the question of fairness did not matter at all. What mattered was the salvation of her family.</a:t>
            </a:r>
          </a:p>
          <a:p>
            <a:r>
              <a:rPr lang="en-US" sz="2200" dirty="0">
                <a:effectLst/>
                <a:latin typeface="Lucida Grande"/>
                <a:ea typeface="Lucida Grande"/>
                <a:cs typeface="Lucida Grande"/>
                <a:sym typeface="Lucida Grande"/>
              </a:rPr>
              <a:t>"Even your suffering?"</a:t>
            </a:r>
          </a:p>
          <a:p>
            <a:r>
              <a:rPr lang="en-US" sz="2200" dirty="0">
                <a:effectLst/>
                <a:latin typeface="Lucida Grande"/>
                <a:ea typeface="Lucida Grande"/>
                <a:cs typeface="Lucida Grande"/>
                <a:sym typeface="Lucida Grande"/>
              </a:rPr>
              <a:t>"Yes, even my suffering—and far more, if that is what it took," would have been the answer.</a:t>
            </a:r>
          </a:p>
          <a:p>
            <a:endParaRPr lang="en-US" dirty="0"/>
          </a:p>
        </p:txBody>
      </p:sp>
    </p:spTree>
    <p:extLst>
      <p:ext uri="{BB962C8B-B14F-4D97-AF65-F5344CB8AC3E}">
        <p14:creationId xmlns:p14="http://schemas.microsoft.com/office/powerpoint/2010/main" val="27080003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0" marR="0" indent="0" defTabSz="457200" eaLnBrk="1" fontAlgn="auto" latinLnBrk="0" hangingPunct="1">
              <a:lnSpc>
                <a:spcPct val="100000"/>
              </a:lnSpc>
              <a:spcBef>
                <a:spcPts val="0"/>
              </a:spcBef>
              <a:spcAft>
                <a:spcPts val="0"/>
              </a:spcAft>
              <a:buClrTx/>
              <a:buSzTx/>
              <a:buFontTx/>
              <a:buNone/>
              <a:tabLst/>
              <a:defRPr/>
            </a:pPr>
            <a:r>
              <a:rPr lang="en-US" sz="2200" dirty="0">
                <a:effectLst/>
                <a:latin typeface="Lucida Grande"/>
                <a:ea typeface="Lucida Grande"/>
                <a:cs typeface="Lucida Grande"/>
                <a:sym typeface="Lucida Grande"/>
              </a:rPr>
              <a:t>The words of our </a:t>
            </a:r>
            <a:r>
              <a:rPr lang="en-US" sz="2200" dirty="0" err="1">
                <a:effectLst/>
                <a:latin typeface="Lucida Grande"/>
                <a:ea typeface="Lucida Grande"/>
                <a:cs typeface="Lucida Grande"/>
                <a:sym typeface="Lucida Grande"/>
              </a:rPr>
              <a:t>Saviour</a:t>
            </a:r>
            <a:r>
              <a:rPr lang="en-US" sz="2200" dirty="0">
                <a:effectLst/>
                <a:latin typeface="Lucida Grande"/>
                <a:ea typeface="Lucida Grande"/>
                <a:cs typeface="Lucida Grande"/>
                <a:sym typeface="Lucida Grande"/>
              </a:rPr>
              <a:t> never lose their import. They are just as true today as when He spoke them. We should heed them much more seriously than we do.</a:t>
            </a:r>
          </a:p>
          <a:p>
            <a:endParaRPr lang="en-US" dirty="0"/>
          </a:p>
        </p:txBody>
      </p:sp>
    </p:spTree>
    <p:extLst>
      <p:ext uri="{BB962C8B-B14F-4D97-AF65-F5344CB8AC3E}">
        <p14:creationId xmlns:p14="http://schemas.microsoft.com/office/powerpoint/2010/main" val="171971230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sz="2200" dirty="0">
                <a:latin typeface="Lucida Grande"/>
                <a:ea typeface="Lucida Grande"/>
                <a:cs typeface="Lucida Grande"/>
                <a:sym typeface="Lucida Grande"/>
              </a:rPr>
              <a:t>Then Jesus said to the disciples: </a:t>
            </a:r>
            <a:r>
              <a:rPr lang="en-US" b="1" dirty="0"/>
              <a:t>“If anyone desires to come after Me, let him deny himself, and take up his cross, and follow Me…”</a:t>
            </a:r>
          </a:p>
          <a:p>
            <a:endParaRPr lang="en-US" dirty="0"/>
          </a:p>
        </p:txBody>
      </p:sp>
    </p:spTree>
    <p:extLst>
      <p:ext uri="{BB962C8B-B14F-4D97-AF65-F5344CB8AC3E}">
        <p14:creationId xmlns:p14="http://schemas.microsoft.com/office/powerpoint/2010/main" val="219526160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b="1" dirty="0"/>
              <a:t>“…For whoever desires to save his life will lose it, but whoever loses his life for My sake will find it. For what profit is it to a…”</a:t>
            </a:r>
          </a:p>
          <a:p>
            <a:endParaRPr lang="en-US" dirty="0"/>
          </a:p>
        </p:txBody>
      </p:sp>
    </p:spTree>
    <p:extLst>
      <p:ext uri="{BB962C8B-B14F-4D97-AF65-F5344CB8AC3E}">
        <p14:creationId xmlns:p14="http://schemas.microsoft.com/office/powerpoint/2010/main" val="6018541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n-US" b="1" dirty="0"/>
              <a:t>“man if he gains the whole world, and loses his own soul? Or what will a man give in exchange for his soul?” Matthew 16:24-26 NKJV</a:t>
            </a:r>
          </a:p>
          <a:p>
            <a:endParaRPr lang="en-US" b="1" dirty="0"/>
          </a:p>
        </p:txBody>
      </p:sp>
    </p:spTree>
    <p:extLst>
      <p:ext uri="{BB962C8B-B14F-4D97-AF65-F5344CB8AC3E}">
        <p14:creationId xmlns:p14="http://schemas.microsoft.com/office/powerpoint/2010/main" val="6444515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0" marR="0" indent="0" defTabSz="457200" eaLnBrk="1" fontAlgn="auto" latinLnBrk="0" hangingPunct="1">
              <a:lnSpc>
                <a:spcPct val="100000"/>
              </a:lnSpc>
              <a:spcBef>
                <a:spcPts val="0"/>
              </a:spcBef>
              <a:spcAft>
                <a:spcPts val="0"/>
              </a:spcAft>
              <a:buClrTx/>
              <a:buSzTx/>
              <a:buFontTx/>
              <a:buNone/>
              <a:tabLst/>
              <a:defRPr/>
            </a:pPr>
            <a:r>
              <a:rPr lang="en-US" sz="2200" dirty="0">
                <a:effectLst/>
                <a:latin typeface="Lucida Grande"/>
                <a:ea typeface="Lucida Grande"/>
                <a:cs typeface="Lucida Grande"/>
                <a:sym typeface="Lucida Grande"/>
              </a:rPr>
              <a:t>Will you accept the pearl of great price today—the precious gift of salvation that Christ offers you? It is worth more than any other possession in all the world.</a:t>
            </a:r>
          </a:p>
          <a:p>
            <a:endParaRPr lang="en-US" dirty="0"/>
          </a:p>
        </p:txBody>
      </p:sp>
    </p:spTree>
    <p:extLst>
      <p:ext uri="{BB962C8B-B14F-4D97-AF65-F5344CB8AC3E}">
        <p14:creationId xmlns:p14="http://schemas.microsoft.com/office/powerpoint/2010/main" val="32189887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defTabSz="457200" rtl="0"/>
            <a:r>
              <a:rPr lang="en-US" dirty="0"/>
              <a:t>Jesus is waiting with His open arms. Will you accept His sacrifice on calvary and come to Him this very moment? If you are please stand in affirmation as we sing this closing song. #318, “Wash me and I shall be whiter </a:t>
            </a:r>
            <a:r>
              <a:rPr lang="en-US"/>
              <a:t>than snow.”</a:t>
            </a:r>
          </a:p>
        </p:txBody>
      </p:sp>
    </p:spTree>
    <p:extLst>
      <p:ext uri="{BB962C8B-B14F-4D97-AF65-F5344CB8AC3E}">
        <p14:creationId xmlns:p14="http://schemas.microsoft.com/office/powerpoint/2010/main" val="3681449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5" name="Shape 5"/>
          <p:cNvSpPr>
            <a:spLocks noGrp="1"/>
          </p:cNvSpPr>
          <p:nvPr>
            <p:ph type="title"/>
          </p:nvPr>
        </p:nvSpPr>
        <p:spPr>
          <a:xfrm>
            <a:off x="2895599" y="1064807"/>
            <a:ext cx="18575869" cy="3102786"/>
          </a:xfrm>
          <a:prstGeom prst="rect">
            <a:avLst/>
          </a:prstGeom>
        </p:spPr>
        <p:txBody>
          <a:bodyPr/>
          <a:lstStyle/>
          <a:p>
            <a:pPr lvl="0">
              <a:defRPr sz="1800"/>
            </a:pPr>
            <a:r>
              <a:rPr sz="11000"/>
              <a:t>Title Text</a:t>
            </a:r>
          </a:p>
        </p:txBody>
      </p:sp>
      <p:sp>
        <p:nvSpPr>
          <p:cNvPr id="6" name="Shape 6"/>
          <p:cNvSpPr>
            <a:spLocks noGrp="1"/>
          </p:cNvSpPr>
          <p:nvPr>
            <p:ph type="body" idx="1"/>
          </p:nvPr>
        </p:nvSpPr>
        <p:spPr>
          <a:xfrm>
            <a:off x="2895599" y="4167592"/>
            <a:ext cx="18575869" cy="7734550"/>
          </a:xfrm>
          <a:prstGeom prst="rect">
            <a:avLst/>
          </a:prstGeom>
        </p:spPr>
        <p:txBody>
          <a:bodyPr anchor="ctr"/>
          <a:lstStyle>
            <a:lvl1pPr marL="965200" indent="-800100">
              <a:defRPr sz="5400"/>
            </a:lvl1pPr>
            <a:lvl2pPr marL="1257300" indent="-800100">
              <a:defRPr sz="5400"/>
            </a:lvl2pPr>
            <a:lvl3pPr marL="1549400" indent="-800100">
              <a:defRPr sz="5400"/>
            </a:lvl3pPr>
            <a:lvl4pPr marL="1854200" indent="-800100">
              <a:defRPr sz="5400"/>
            </a:lvl4pPr>
            <a:lvl5pPr marL="2146300" indent="-800100">
              <a:defRPr sz="5400"/>
            </a:lvl5pPr>
          </a:lstStyle>
          <a:p>
            <a:pPr lvl="0">
              <a:defRPr sz="1800"/>
            </a:pPr>
            <a:r>
              <a:rPr sz="5400"/>
              <a:t>Body Level One</a:t>
            </a:r>
          </a:p>
          <a:p>
            <a:pPr lvl="1">
              <a:defRPr sz="1800"/>
            </a:pPr>
            <a:r>
              <a:rPr sz="5400"/>
              <a:t>Body Level Two</a:t>
            </a:r>
          </a:p>
          <a:p>
            <a:pPr lvl="2">
              <a:defRPr sz="1800"/>
            </a:pPr>
            <a:r>
              <a:rPr sz="5400"/>
              <a:t>Body Level Three</a:t>
            </a:r>
          </a:p>
          <a:p>
            <a:pPr lvl="3">
              <a:defRPr sz="1800"/>
            </a:pPr>
            <a:r>
              <a:rPr sz="5400"/>
              <a:t>Body Level Four</a:t>
            </a:r>
          </a:p>
          <a:p>
            <a:pPr lvl="4">
              <a:defRPr sz="1800"/>
            </a:pPr>
            <a:r>
              <a:rPr sz="5400"/>
              <a:t>Body Level Five</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0" name="Shape 10"/>
          <p:cNvSpPr>
            <a:spLocks noGrp="1"/>
          </p:cNvSpPr>
          <p:nvPr>
            <p:ph type="title"/>
          </p:nvPr>
        </p:nvSpPr>
        <p:spPr>
          <a:xfrm>
            <a:off x="2895599" y="4470400"/>
            <a:ext cx="18575869" cy="4758267"/>
          </a:xfrm>
          <a:prstGeom prst="rect">
            <a:avLst/>
          </a:prstGeom>
        </p:spPr>
        <p:txBody>
          <a:bodyPr/>
          <a:lstStyle/>
          <a:p>
            <a:pPr lvl="0">
              <a:defRPr sz="1800"/>
            </a:pPr>
            <a:r>
              <a:rPr sz="11000"/>
              <a:t>Title Text</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2" name="Shape 12"/>
          <p:cNvSpPr>
            <a:spLocks noGrp="1"/>
          </p:cNvSpPr>
          <p:nvPr>
            <p:ph type="title"/>
          </p:nvPr>
        </p:nvSpPr>
        <p:spPr>
          <a:xfrm>
            <a:off x="2895599" y="761999"/>
            <a:ext cx="18575869" cy="6163735"/>
          </a:xfrm>
          <a:prstGeom prst="rect">
            <a:avLst/>
          </a:prstGeom>
        </p:spPr>
        <p:txBody>
          <a:bodyPr anchor="b"/>
          <a:lstStyle/>
          <a:p>
            <a:pPr lvl="0">
              <a:defRPr sz="1800"/>
            </a:pPr>
            <a:r>
              <a:rPr sz="11000"/>
              <a:t>Title Text</a:t>
            </a:r>
          </a:p>
        </p:txBody>
      </p:sp>
      <p:sp>
        <p:nvSpPr>
          <p:cNvPr id="13" name="Shape 13"/>
          <p:cNvSpPr>
            <a:spLocks noGrp="1"/>
          </p:cNvSpPr>
          <p:nvPr>
            <p:ph type="body" idx="1"/>
          </p:nvPr>
        </p:nvSpPr>
        <p:spPr>
          <a:xfrm>
            <a:off x="2895599" y="7044266"/>
            <a:ext cx="18575869" cy="4453468"/>
          </a:xfrm>
          <a:prstGeom prst="rect">
            <a:avLst/>
          </a:prstGeom>
        </p:spPr>
        <p:txBody>
          <a:bodyPr/>
          <a:lstStyle>
            <a:lvl1pPr marL="0" indent="0" algn="ctr">
              <a:spcBef>
                <a:spcPts val="0"/>
              </a:spcBef>
              <a:buSzTx/>
              <a:buNone/>
              <a:defRPr sz="4400"/>
            </a:lvl1pPr>
            <a:lvl2pPr marL="0" indent="0" algn="ctr">
              <a:spcBef>
                <a:spcPts val="0"/>
              </a:spcBef>
              <a:buSzTx/>
              <a:buNone/>
              <a:defRPr sz="4400"/>
            </a:lvl2pPr>
            <a:lvl3pPr marL="0" indent="0" algn="ctr">
              <a:spcBef>
                <a:spcPts val="0"/>
              </a:spcBef>
              <a:buSzTx/>
              <a:buNone/>
              <a:defRPr sz="4400"/>
            </a:lvl3pPr>
            <a:lvl4pPr marL="0" indent="0" algn="ctr">
              <a:spcBef>
                <a:spcPts val="0"/>
              </a:spcBef>
              <a:buSzTx/>
              <a:buNone/>
              <a:defRPr sz="4400"/>
            </a:lvl4pPr>
            <a:lvl5pPr marL="0" indent="0" algn="ctr">
              <a:spcBef>
                <a:spcPts val="0"/>
              </a:spcBef>
              <a:buSzTx/>
              <a:buNone/>
              <a:defRPr sz="4400"/>
            </a:lvl5pPr>
          </a:lstStyle>
          <a:p>
            <a:pPr lvl="0">
              <a:defRPr sz="1800"/>
            </a:pPr>
            <a:r>
              <a:rPr sz="4400"/>
              <a:t>Body Level One</a:t>
            </a:r>
          </a:p>
          <a:p>
            <a:pPr lvl="1">
              <a:defRPr sz="1800"/>
            </a:pPr>
            <a:r>
              <a:rPr sz="4400"/>
              <a:t>Body Level Two</a:t>
            </a:r>
          </a:p>
          <a:p>
            <a:pPr lvl="2">
              <a:defRPr sz="1800"/>
            </a:pPr>
            <a:r>
              <a:rPr sz="4400"/>
              <a:t>Body Level Three</a:t>
            </a:r>
          </a:p>
          <a:p>
            <a:pPr lvl="3">
              <a:defRPr sz="1800"/>
            </a:pPr>
            <a:r>
              <a:rPr sz="4400"/>
              <a:t>Body Level Four</a:t>
            </a:r>
          </a:p>
          <a:p>
            <a:pPr lvl="4">
              <a:defRPr sz="1800"/>
            </a:pPr>
            <a:r>
              <a:rPr sz="4400"/>
              <a:t>Body Level Five</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5" name="Shape 15"/>
          <p:cNvSpPr>
            <a:spLocks noGrp="1"/>
          </p:cNvSpPr>
          <p:nvPr>
            <p:ph type="title"/>
          </p:nvPr>
        </p:nvSpPr>
        <p:spPr>
          <a:xfrm>
            <a:off x="2895599" y="9973733"/>
            <a:ext cx="18575869" cy="2116667"/>
          </a:xfrm>
          <a:prstGeom prst="rect">
            <a:avLst/>
          </a:prstGeom>
        </p:spPr>
        <p:txBody>
          <a:bodyPr/>
          <a:lstStyle/>
          <a:p>
            <a:pPr lvl="0">
              <a:defRPr sz="1800"/>
            </a:pPr>
            <a:r>
              <a:rPr sz="11000"/>
              <a:t>Title Text</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7" name="Shape 17"/>
          <p:cNvSpPr>
            <a:spLocks noGrp="1"/>
          </p:cNvSpPr>
          <p:nvPr>
            <p:ph type="title"/>
          </p:nvPr>
        </p:nvSpPr>
        <p:spPr>
          <a:xfrm>
            <a:off x="2895599" y="9973733"/>
            <a:ext cx="18575869" cy="2116667"/>
          </a:xfrm>
          <a:prstGeom prst="rect">
            <a:avLst/>
          </a:prstGeom>
        </p:spPr>
        <p:txBody>
          <a:bodyPr/>
          <a:lstStyle/>
          <a:p>
            <a:pPr lvl="0">
              <a:defRPr sz="1800"/>
            </a:pPr>
            <a:r>
              <a:rPr sz="11000"/>
              <a:t>Title Text</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9" name="Shape 19"/>
          <p:cNvSpPr>
            <a:spLocks noGrp="1"/>
          </p:cNvSpPr>
          <p:nvPr>
            <p:ph type="title"/>
          </p:nvPr>
        </p:nvSpPr>
        <p:spPr>
          <a:xfrm>
            <a:off x="2895599" y="761999"/>
            <a:ext cx="11159068" cy="6028268"/>
          </a:xfrm>
          <a:prstGeom prst="rect">
            <a:avLst/>
          </a:prstGeom>
        </p:spPr>
        <p:txBody>
          <a:bodyPr anchor="b"/>
          <a:lstStyle>
            <a:lvl1pPr>
              <a:defRPr sz="9200"/>
            </a:lvl1pPr>
          </a:lstStyle>
          <a:p>
            <a:pPr lvl="0">
              <a:defRPr sz="1800"/>
            </a:pPr>
            <a:r>
              <a:rPr sz="9200"/>
              <a:t>Title Text</a:t>
            </a:r>
          </a:p>
        </p:txBody>
      </p:sp>
      <p:sp>
        <p:nvSpPr>
          <p:cNvPr id="20" name="Shape 20"/>
          <p:cNvSpPr>
            <a:spLocks noGrp="1"/>
          </p:cNvSpPr>
          <p:nvPr>
            <p:ph type="body" idx="1"/>
          </p:nvPr>
        </p:nvSpPr>
        <p:spPr>
          <a:xfrm>
            <a:off x="2895599" y="6891866"/>
            <a:ext cx="11159068" cy="6062135"/>
          </a:xfrm>
          <a:prstGeom prst="rect">
            <a:avLst/>
          </a:prstGeom>
        </p:spPr>
        <p:txBody>
          <a:bodyPr/>
          <a:lstStyle>
            <a:lvl1pPr marL="0" indent="0" algn="ctr">
              <a:spcBef>
                <a:spcPts val="0"/>
              </a:spcBef>
              <a:buSzTx/>
              <a:buNone/>
              <a:defRPr sz="4200"/>
            </a:lvl1pPr>
            <a:lvl2pPr marL="0" indent="0" algn="ctr">
              <a:spcBef>
                <a:spcPts val="0"/>
              </a:spcBef>
              <a:buSzTx/>
              <a:buNone/>
              <a:defRPr sz="4200"/>
            </a:lvl2pPr>
            <a:lvl3pPr marL="0" indent="0" algn="ctr">
              <a:spcBef>
                <a:spcPts val="0"/>
              </a:spcBef>
              <a:buSzTx/>
              <a:buNone/>
              <a:defRPr sz="4200"/>
            </a:lvl3pPr>
            <a:lvl4pPr marL="0" indent="0" algn="ctr">
              <a:spcBef>
                <a:spcPts val="0"/>
              </a:spcBef>
              <a:buSzTx/>
              <a:buNone/>
              <a:defRPr sz="4200"/>
            </a:lvl4pPr>
            <a:lvl5pPr marL="0" indent="0" algn="ctr">
              <a:spcBef>
                <a:spcPts val="0"/>
              </a:spcBef>
              <a:buSzTx/>
              <a:buNone/>
              <a:defRPr sz="4200"/>
            </a:lvl5pPr>
          </a:lstStyle>
          <a:p>
            <a:pPr lvl="0">
              <a:defRPr sz="1800"/>
            </a:pPr>
            <a:r>
              <a:rPr sz="4200"/>
              <a:t>Body Level One</a:t>
            </a:r>
          </a:p>
          <a:p>
            <a:pPr lvl="1">
              <a:defRPr sz="1800"/>
            </a:pPr>
            <a:r>
              <a:rPr sz="4200"/>
              <a:t>Body Level Two</a:t>
            </a:r>
          </a:p>
          <a:p>
            <a:pPr lvl="2">
              <a:defRPr sz="1800"/>
            </a:pPr>
            <a:r>
              <a:rPr sz="4200"/>
              <a:t>Body Level Three</a:t>
            </a:r>
          </a:p>
          <a:p>
            <a:pPr lvl="3">
              <a:defRPr sz="1800"/>
            </a:pPr>
            <a:r>
              <a:rPr sz="4200"/>
              <a:t>Body Level Four</a:t>
            </a:r>
          </a:p>
          <a:p>
            <a:pPr lvl="4">
              <a:defRPr sz="1800"/>
            </a:pPr>
            <a:r>
              <a:rPr sz="4200"/>
              <a:t>Body Level Five</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2" name="Shape 22"/>
          <p:cNvSpPr>
            <a:spLocks noGrp="1"/>
          </p:cNvSpPr>
          <p:nvPr>
            <p:ph type="title"/>
          </p:nvPr>
        </p:nvSpPr>
        <p:spPr>
          <a:xfrm>
            <a:off x="2895599" y="761999"/>
            <a:ext cx="11159068" cy="6028268"/>
          </a:xfrm>
          <a:prstGeom prst="rect">
            <a:avLst/>
          </a:prstGeom>
        </p:spPr>
        <p:txBody>
          <a:bodyPr anchor="b"/>
          <a:lstStyle>
            <a:lvl1pPr>
              <a:defRPr sz="9200"/>
            </a:lvl1pPr>
          </a:lstStyle>
          <a:p>
            <a:pPr lvl="0">
              <a:defRPr sz="1800"/>
            </a:pPr>
            <a:r>
              <a:rPr sz="9200"/>
              <a:t>Title Text</a:t>
            </a:r>
          </a:p>
        </p:txBody>
      </p:sp>
      <p:sp>
        <p:nvSpPr>
          <p:cNvPr id="23" name="Shape 23"/>
          <p:cNvSpPr>
            <a:spLocks noGrp="1"/>
          </p:cNvSpPr>
          <p:nvPr>
            <p:ph type="body" idx="1"/>
          </p:nvPr>
        </p:nvSpPr>
        <p:spPr>
          <a:xfrm>
            <a:off x="2895599" y="6891866"/>
            <a:ext cx="11159068" cy="6062135"/>
          </a:xfrm>
          <a:prstGeom prst="rect">
            <a:avLst/>
          </a:prstGeom>
        </p:spPr>
        <p:txBody>
          <a:bodyPr/>
          <a:lstStyle>
            <a:lvl1pPr marL="0" indent="0" algn="ctr">
              <a:spcBef>
                <a:spcPts val="0"/>
              </a:spcBef>
              <a:buSzTx/>
              <a:buNone/>
              <a:defRPr sz="4200"/>
            </a:lvl1pPr>
            <a:lvl2pPr marL="0" indent="0" algn="ctr">
              <a:spcBef>
                <a:spcPts val="0"/>
              </a:spcBef>
              <a:buSzTx/>
              <a:buNone/>
              <a:defRPr sz="4200"/>
            </a:lvl2pPr>
            <a:lvl3pPr marL="0" indent="0" algn="ctr">
              <a:spcBef>
                <a:spcPts val="0"/>
              </a:spcBef>
              <a:buSzTx/>
              <a:buNone/>
              <a:defRPr sz="4200"/>
            </a:lvl3pPr>
            <a:lvl4pPr marL="0" indent="0" algn="ctr">
              <a:spcBef>
                <a:spcPts val="0"/>
              </a:spcBef>
              <a:buSzTx/>
              <a:buNone/>
              <a:defRPr sz="4200"/>
            </a:lvl4pPr>
            <a:lvl5pPr marL="0" indent="0" algn="ctr">
              <a:spcBef>
                <a:spcPts val="0"/>
              </a:spcBef>
              <a:buSzTx/>
              <a:buNone/>
              <a:defRPr sz="4200"/>
            </a:lvl5pPr>
          </a:lstStyle>
          <a:p>
            <a:pPr lvl="0">
              <a:defRPr sz="1800"/>
            </a:pPr>
            <a:r>
              <a:rPr sz="4200"/>
              <a:t>Body Level One</a:t>
            </a:r>
          </a:p>
          <a:p>
            <a:pPr lvl="1">
              <a:defRPr sz="1800"/>
            </a:pPr>
            <a:r>
              <a:rPr sz="4200"/>
              <a:t>Body Level Two</a:t>
            </a:r>
          </a:p>
          <a:p>
            <a:pPr lvl="2">
              <a:defRPr sz="1800"/>
            </a:pPr>
            <a:r>
              <a:rPr sz="4200"/>
              <a:t>Body Level Three</a:t>
            </a:r>
          </a:p>
          <a:p>
            <a:pPr lvl="3">
              <a:defRPr sz="1800"/>
            </a:pPr>
            <a:r>
              <a:rPr sz="4200"/>
              <a:t>Body Level Four</a:t>
            </a:r>
          </a:p>
          <a:p>
            <a:pPr lvl="4">
              <a:defRPr sz="1800"/>
            </a:pPr>
            <a:r>
              <a:rPr sz="4200"/>
              <a:t>Body Level Five</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5" name="Shape 25"/>
          <p:cNvSpPr>
            <a:spLocks noGrp="1"/>
          </p:cNvSpPr>
          <p:nvPr>
            <p:ph type="title"/>
          </p:nvPr>
        </p:nvSpPr>
        <p:spPr>
          <a:xfrm>
            <a:off x="3572933" y="1083733"/>
            <a:ext cx="17255068" cy="3064934"/>
          </a:xfrm>
          <a:prstGeom prst="rect">
            <a:avLst/>
          </a:prstGeom>
        </p:spPr>
        <p:txBody>
          <a:bodyPr/>
          <a:lstStyle/>
          <a:p>
            <a:pPr lvl="0">
              <a:defRPr sz="1800"/>
            </a:pPr>
            <a:r>
              <a:rPr sz="11000"/>
              <a:t>Title Text</a:t>
            </a: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8" name="Shape 28"/>
          <p:cNvSpPr>
            <a:spLocks noGrp="1"/>
          </p:cNvSpPr>
          <p:nvPr>
            <p:ph type="title"/>
          </p:nvPr>
        </p:nvSpPr>
        <p:spPr>
          <a:xfrm>
            <a:off x="2895599" y="1064807"/>
            <a:ext cx="18575869" cy="3102786"/>
          </a:xfrm>
          <a:prstGeom prst="rect">
            <a:avLst/>
          </a:prstGeom>
        </p:spPr>
        <p:txBody>
          <a:bodyPr/>
          <a:lstStyle/>
          <a:p>
            <a:pPr lvl="0">
              <a:defRPr sz="1800"/>
            </a:pPr>
            <a:r>
              <a:rPr sz="11000"/>
              <a:t>Title Text</a:t>
            </a:r>
          </a:p>
        </p:txBody>
      </p:sp>
      <p:sp>
        <p:nvSpPr>
          <p:cNvPr id="29" name="Shape 29"/>
          <p:cNvSpPr>
            <a:spLocks noGrp="1"/>
          </p:cNvSpPr>
          <p:nvPr>
            <p:ph type="body" idx="1"/>
          </p:nvPr>
        </p:nvSpPr>
        <p:spPr>
          <a:xfrm>
            <a:off x="2895599" y="4167592"/>
            <a:ext cx="9076268" cy="7734550"/>
          </a:xfrm>
          <a:prstGeom prst="rect">
            <a:avLst/>
          </a:prstGeom>
        </p:spPr>
        <p:txBody>
          <a:bodyPr anchor="ctr"/>
          <a:lstStyle>
            <a:lvl1pPr>
              <a:spcBef>
                <a:spcPts val="4600"/>
              </a:spcBef>
            </a:lvl1pPr>
            <a:lvl2pPr>
              <a:spcBef>
                <a:spcPts val="4600"/>
              </a:spcBef>
            </a:lvl2pPr>
            <a:lvl3pPr>
              <a:spcBef>
                <a:spcPts val="4600"/>
              </a:spcBef>
            </a:lvl3pPr>
            <a:lvl4pPr>
              <a:spcBef>
                <a:spcPts val="4600"/>
              </a:spcBef>
            </a:lvl4pPr>
            <a:lvl5pPr>
              <a:spcBef>
                <a:spcPts val="4600"/>
              </a:spcBef>
            </a:lvl5pPr>
          </a:lstStyle>
          <a:p>
            <a:pPr lvl="0">
              <a:defRPr sz="1800"/>
            </a:pPr>
            <a:r>
              <a:rPr sz="3800"/>
              <a:t>Body Level One</a:t>
            </a:r>
          </a:p>
          <a:p>
            <a:pPr lvl="1">
              <a:defRPr sz="1800"/>
            </a:pPr>
            <a:r>
              <a:rPr sz="3800"/>
              <a:t>Body Level Two</a:t>
            </a:r>
          </a:p>
          <a:p>
            <a:pPr lvl="2">
              <a:defRPr sz="1800"/>
            </a:pPr>
            <a:r>
              <a:rPr sz="3800"/>
              <a:t>Body Level Three</a:t>
            </a:r>
          </a:p>
          <a:p>
            <a:pPr lvl="3">
              <a:defRPr sz="1800"/>
            </a:pPr>
            <a:r>
              <a:rPr sz="3800"/>
              <a:t>Body Level Four</a:t>
            </a:r>
          </a:p>
          <a:p>
            <a:pPr lvl="4">
              <a:defRPr sz="1800"/>
            </a:pPr>
            <a:r>
              <a:rPr sz="3800"/>
              <a:t>Body Level Five</a:t>
            </a: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31" name="Shape 31"/>
          <p:cNvSpPr>
            <a:spLocks noGrp="1"/>
          </p:cNvSpPr>
          <p:nvPr>
            <p:ph type="title"/>
          </p:nvPr>
        </p:nvSpPr>
        <p:spPr>
          <a:prstGeom prst="rect">
            <a:avLst/>
          </a:prstGeom>
        </p:spPr>
        <p:txBody>
          <a:bodyPr/>
          <a:lstStyle/>
          <a:p>
            <a:pPr lvl="0">
              <a:defRPr sz="1800"/>
            </a:pPr>
            <a:r>
              <a:rPr sz="11000"/>
              <a:t>Title Text</a:t>
            </a:r>
          </a:p>
        </p:txBody>
      </p:sp>
      <p:sp>
        <p:nvSpPr>
          <p:cNvPr id="32" name="Shape 32"/>
          <p:cNvSpPr>
            <a:spLocks noGrp="1"/>
          </p:cNvSpPr>
          <p:nvPr>
            <p:ph type="body" idx="1"/>
          </p:nvPr>
        </p:nvSpPr>
        <p:spPr>
          <a:prstGeom prst="rect">
            <a:avLst/>
          </a:prstGeom>
        </p:spPr>
        <p:txBody>
          <a:bodyPr/>
          <a:lstStyle/>
          <a:p>
            <a:pPr lvl="0">
              <a:defRPr sz="1800"/>
            </a:pPr>
            <a:r>
              <a:rPr sz="3800"/>
              <a:t>Body Level One</a:t>
            </a:r>
          </a:p>
          <a:p>
            <a:pPr lvl="1">
              <a:defRPr sz="1800"/>
            </a:pPr>
            <a:r>
              <a:rPr sz="3800"/>
              <a:t>Body Level Two</a:t>
            </a:r>
          </a:p>
          <a:p>
            <a:pPr lvl="2">
              <a:defRPr sz="1800"/>
            </a:pPr>
            <a:r>
              <a:rPr sz="3800"/>
              <a:t>Body Level Three</a:t>
            </a:r>
          </a:p>
          <a:p>
            <a:pPr lvl="3">
              <a:defRPr sz="1800"/>
            </a:pPr>
            <a:r>
              <a:rPr sz="3800"/>
              <a:t>Body Level Four</a:t>
            </a:r>
          </a:p>
          <a:p>
            <a:pPr lvl="4">
              <a:defRPr sz="1800"/>
            </a:pPr>
            <a:r>
              <a:rPr sz="3800"/>
              <a:t>Body Level Five</a:t>
            </a: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34" name="Shape 34"/>
          <p:cNvSpPr>
            <a:spLocks noGrp="1"/>
          </p:cNvSpPr>
          <p:nvPr>
            <p:ph type="title"/>
          </p:nvPr>
        </p:nvSpPr>
        <p:spPr>
          <a:xfrm>
            <a:off x="2895599" y="1064807"/>
            <a:ext cx="18575869" cy="3102786"/>
          </a:xfrm>
          <a:prstGeom prst="rect">
            <a:avLst/>
          </a:prstGeom>
        </p:spPr>
        <p:txBody>
          <a:bodyPr/>
          <a:lstStyle/>
          <a:p>
            <a:pPr lvl="0">
              <a:defRPr sz="1800"/>
            </a:pPr>
            <a:r>
              <a:rPr sz="11000"/>
              <a:t>Title Text</a:t>
            </a:r>
          </a:p>
        </p:txBody>
      </p:sp>
      <p:sp>
        <p:nvSpPr>
          <p:cNvPr id="35" name="Shape 35"/>
          <p:cNvSpPr>
            <a:spLocks noGrp="1"/>
          </p:cNvSpPr>
          <p:nvPr>
            <p:ph type="body" idx="1"/>
          </p:nvPr>
        </p:nvSpPr>
        <p:spPr>
          <a:xfrm>
            <a:off x="13157200" y="4167592"/>
            <a:ext cx="8314267" cy="7734550"/>
          </a:xfrm>
          <a:prstGeom prst="rect">
            <a:avLst/>
          </a:prstGeom>
        </p:spPr>
        <p:txBody>
          <a:bodyPr anchor="ctr"/>
          <a:lstStyle>
            <a:lvl1pPr>
              <a:spcBef>
                <a:spcPts val="4600"/>
              </a:spcBef>
            </a:lvl1pPr>
            <a:lvl2pPr>
              <a:spcBef>
                <a:spcPts val="4600"/>
              </a:spcBef>
            </a:lvl2pPr>
            <a:lvl3pPr>
              <a:spcBef>
                <a:spcPts val="4600"/>
              </a:spcBef>
            </a:lvl3pPr>
            <a:lvl4pPr>
              <a:spcBef>
                <a:spcPts val="4600"/>
              </a:spcBef>
            </a:lvl4pPr>
            <a:lvl5pPr>
              <a:spcBef>
                <a:spcPts val="4600"/>
              </a:spcBef>
            </a:lvl5pPr>
          </a:lstStyle>
          <a:p>
            <a:pPr lvl="0">
              <a:defRPr sz="1800"/>
            </a:pPr>
            <a:r>
              <a:rPr sz="3800"/>
              <a:t>Body Level One</a:t>
            </a:r>
          </a:p>
          <a:p>
            <a:pPr lvl="1">
              <a:defRPr sz="1800"/>
            </a:pPr>
            <a:r>
              <a:rPr sz="3800"/>
              <a:t>Body Level Two</a:t>
            </a:r>
          </a:p>
          <a:p>
            <a:pPr lvl="2">
              <a:defRPr sz="1800"/>
            </a:pPr>
            <a:r>
              <a:rPr sz="3800"/>
              <a:t>Body Level Three</a:t>
            </a:r>
          </a:p>
          <a:p>
            <a:pPr lvl="3">
              <a:defRPr sz="1800"/>
            </a:pPr>
            <a:r>
              <a:rPr sz="3800"/>
              <a:t>Body Level Four</a:t>
            </a:r>
          </a:p>
          <a:p>
            <a:pPr lvl="4">
              <a:defRPr sz="1800"/>
            </a:pPr>
            <a:r>
              <a:rPr sz="3800"/>
              <a:t>Body Level Five</a:t>
            </a: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37" name="Shape 37"/>
          <p:cNvSpPr>
            <a:spLocks noGrp="1"/>
          </p:cNvSpPr>
          <p:nvPr>
            <p:ph type="title"/>
          </p:nvPr>
        </p:nvSpPr>
        <p:spPr>
          <a:xfrm>
            <a:off x="2895599" y="1064807"/>
            <a:ext cx="18575869" cy="3102786"/>
          </a:xfrm>
          <a:prstGeom prst="rect">
            <a:avLst/>
          </a:prstGeom>
        </p:spPr>
        <p:txBody>
          <a:bodyPr/>
          <a:lstStyle/>
          <a:p>
            <a:pPr lvl="0">
              <a:defRPr sz="1800"/>
            </a:pPr>
            <a:r>
              <a:rPr sz="11000"/>
              <a:t>Title Text</a:t>
            </a:r>
          </a:p>
        </p:txBody>
      </p:sp>
      <p:sp>
        <p:nvSpPr>
          <p:cNvPr id="38" name="Shape 38"/>
          <p:cNvSpPr>
            <a:spLocks noGrp="1"/>
          </p:cNvSpPr>
          <p:nvPr>
            <p:ph type="body" idx="1"/>
          </p:nvPr>
        </p:nvSpPr>
        <p:spPr>
          <a:xfrm>
            <a:off x="2895599" y="4167592"/>
            <a:ext cx="9076268" cy="7734550"/>
          </a:xfrm>
          <a:prstGeom prst="rect">
            <a:avLst/>
          </a:prstGeom>
        </p:spPr>
        <p:txBody>
          <a:bodyPr anchor="ctr"/>
          <a:lstStyle>
            <a:lvl1pPr>
              <a:spcBef>
                <a:spcPts val="4600"/>
              </a:spcBef>
            </a:lvl1pPr>
            <a:lvl2pPr>
              <a:spcBef>
                <a:spcPts val="4600"/>
              </a:spcBef>
            </a:lvl2pPr>
            <a:lvl3pPr>
              <a:spcBef>
                <a:spcPts val="4600"/>
              </a:spcBef>
            </a:lvl3pPr>
            <a:lvl4pPr>
              <a:spcBef>
                <a:spcPts val="4600"/>
              </a:spcBef>
            </a:lvl4pPr>
            <a:lvl5pPr>
              <a:spcBef>
                <a:spcPts val="4600"/>
              </a:spcBef>
            </a:lvl5pPr>
          </a:lstStyle>
          <a:p>
            <a:pPr lvl="0">
              <a:defRPr sz="1800"/>
            </a:pPr>
            <a:r>
              <a:rPr sz="3800"/>
              <a:t>Body Level One</a:t>
            </a:r>
          </a:p>
          <a:p>
            <a:pPr lvl="1">
              <a:defRPr sz="1800"/>
            </a:pPr>
            <a:r>
              <a:rPr sz="3800"/>
              <a:t>Body Level Two</a:t>
            </a:r>
          </a:p>
          <a:p>
            <a:pPr lvl="2">
              <a:defRPr sz="1800"/>
            </a:pPr>
            <a:r>
              <a:rPr sz="3800"/>
              <a:t>Body Level Three</a:t>
            </a:r>
          </a:p>
          <a:p>
            <a:pPr lvl="3">
              <a:defRPr sz="1800"/>
            </a:pPr>
            <a:r>
              <a:rPr sz="3800"/>
              <a:t>Body Level Four</a:t>
            </a:r>
          </a:p>
          <a:p>
            <a:pPr lvl="4">
              <a:defRPr sz="1800"/>
            </a:pPr>
            <a:r>
              <a:rPr sz="3800"/>
              <a:t>Body Level Five</a:t>
            </a: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40" name="Shape 40"/>
          <p:cNvSpPr>
            <a:spLocks noGrp="1"/>
          </p:cNvSpPr>
          <p:nvPr>
            <p:ph type="title"/>
          </p:nvPr>
        </p:nvSpPr>
        <p:spPr>
          <a:xfrm>
            <a:off x="2895599" y="1064807"/>
            <a:ext cx="18575869" cy="3102786"/>
          </a:xfrm>
          <a:prstGeom prst="rect">
            <a:avLst/>
          </a:prstGeom>
        </p:spPr>
        <p:txBody>
          <a:bodyPr/>
          <a:lstStyle/>
          <a:p>
            <a:pPr lvl="0">
              <a:defRPr sz="1800"/>
            </a:pPr>
            <a:r>
              <a:rPr sz="11000"/>
              <a:t>Title Text</a:t>
            </a:r>
          </a:p>
        </p:txBody>
      </p:sp>
      <p:sp>
        <p:nvSpPr>
          <p:cNvPr id="41" name="Shape 41"/>
          <p:cNvSpPr>
            <a:spLocks noGrp="1"/>
          </p:cNvSpPr>
          <p:nvPr>
            <p:ph type="body" idx="1"/>
          </p:nvPr>
        </p:nvSpPr>
        <p:spPr>
          <a:xfrm>
            <a:off x="2895599" y="4167592"/>
            <a:ext cx="18575869" cy="7734550"/>
          </a:xfrm>
          <a:prstGeom prst="rect">
            <a:avLst/>
          </a:prstGeom>
        </p:spPr>
        <p:txBody>
          <a:bodyPr anchor="ctr"/>
          <a:lstStyle>
            <a:lvl1pPr marL="965200" indent="-800100">
              <a:defRPr sz="5400"/>
            </a:lvl1pPr>
            <a:lvl2pPr marL="1257300" indent="-800100">
              <a:defRPr sz="5400"/>
            </a:lvl2pPr>
            <a:lvl3pPr marL="1549400" indent="-800100">
              <a:defRPr sz="5400"/>
            </a:lvl3pPr>
            <a:lvl4pPr marL="1854200" indent="-800100">
              <a:defRPr sz="5400"/>
            </a:lvl4pPr>
            <a:lvl5pPr marL="2146300" indent="-800100">
              <a:defRPr sz="5400"/>
            </a:lvl5pPr>
          </a:lstStyle>
          <a:p>
            <a:pPr lvl="0">
              <a:defRPr sz="1800"/>
            </a:pPr>
            <a:r>
              <a:rPr sz="5400"/>
              <a:t>Body Level One</a:t>
            </a:r>
          </a:p>
          <a:p>
            <a:pPr lvl="1">
              <a:defRPr sz="1800"/>
            </a:pPr>
            <a:r>
              <a:rPr sz="5400"/>
              <a:t>Body Level Two</a:t>
            </a:r>
          </a:p>
          <a:p>
            <a:pPr lvl="2">
              <a:defRPr sz="1800"/>
            </a:pPr>
            <a:r>
              <a:rPr sz="5400"/>
              <a:t>Body Level Three</a:t>
            </a:r>
          </a:p>
          <a:p>
            <a:pPr lvl="3">
              <a:defRPr sz="1800"/>
            </a:pPr>
            <a:r>
              <a:rPr sz="5400"/>
              <a:t>Body Level Four</a:t>
            </a:r>
          </a:p>
          <a:p>
            <a:pPr lvl="4">
              <a:defRPr sz="1800"/>
            </a:pPr>
            <a:r>
              <a:rPr sz="5400"/>
              <a:t>Body Level Five</a:t>
            </a: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2895599" y="999066"/>
            <a:ext cx="18575869" cy="3234268"/>
          </a:xfrm>
          <a:prstGeom prst="rect">
            <a:avLst/>
          </a:prstGeom>
          <a:ln w="12700">
            <a:miter lim="400000"/>
          </a:ln>
          <a:extLst>
            <a:ext uri="{C572A759-6A51-4108-AA02-DFA0A04FC94B}">
              <ma14:wrappingTextBoxFlag xmlns="" xmlns:ma14="http://schemas.microsoft.com/office/mac/drawingml/2011/main" val="1"/>
            </a:ext>
          </a:extLst>
        </p:spPr>
        <p:txBody>
          <a:bodyPr lIns="67733" tIns="67733" rIns="67733" bIns="67733" anchor="ctr"/>
          <a:lstStyle/>
          <a:p>
            <a:pPr lvl="0">
              <a:defRPr sz="1800"/>
            </a:pPr>
            <a:r>
              <a:rPr sz="11000"/>
              <a:t>Title Text</a:t>
            </a:r>
          </a:p>
        </p:txBody>
      </p:sp>
      <p:sp>
        <p:nvSpPr>
          <p:cNvPr id="3" name="Shape 3"/>
          <p:cNvSpPr>
            <a:spLocks noGrp="1"/>
          </p:cNvSpPr>
          <p:nvPr>
            <p:ph type="body" idx="1"/>
          </p:nvPr>
        </p:nvSpPr>
        <p:spPr>
          <a:xfrm>
            <a:off x="2895599" y="4233333"/>
            <a:ext cx="18575869" cy="8720667"/>
          </a:xfrm>
          <a:prstGeom prst="rect">
            <a:avLst/>
          </a:prstGeom>
          <a:ln w="12700">
            <a:miter lim="400000"/>
          </a:ln>
          <a:extLst>
            <a:ext uri="{C572A759-6A51-4108-AA02-DFA0A04FC94B}">
              <ma14:wrappingTextBoxFlag xmlns="" xmlns:ma14="http://schemas.microsoft.com/office/mac/drawingml/2011/main" val="1"/>
            </a:ext>
          </a:extLst>
        </p:spPr>
        <p:txBody>
          <a:bodyPr lIns="67733" tIns="67733" rIns="67733" bIns="67733"/>
          <a:lstStyle/>
          <a:p>
            <a:pPr lvl="0">
              <a:defRPr sz="1800"/>
            </a:pPr>
            <a:r>
              <a:rPr sz="3800"/>
              <a:t>Body Level One</a:t>
            </a:r>
          </a:p>
          <a:p>
            <a:pPr lvl="1">
              <a:defRPr sz="1800"/>
            </a:pPr>
            <a:r>
              <a:rPr sz="3800"/>
              <a:t>Body Level Two</a:t>
            </a:r>
          </a:p>
          <a:p>
            <a:pPr lvl="2">
              <a:defRPr sz="1800"/>
            </a:pPr>
            <a:r>
              <a:rPr sz="3800"/>
              <a:t>Body Level Three</a:t>
            </a:r>
          </a:p>
          <a:p>
            <a:pPr lvl="3">
              <a:defRPr sz="1800"/>
            </a:pPr>
            <a:r>
              <a:rPr sz="3800"/>
              <a:t>Body Level Four</a:t>
            </a:r>
          </a:p>
          <a:p>
            <a:pPr lvl="4">
              <a:defRPr sz="1800"/>
            </a:pPr>
            <a:r>
              <a:rPr sz="3800"/>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Lst>
  <p:transition spd="med"/>
  <p:txStyles>
    <p:titleStyle>
      <a:lvl1pPr algn="ctr">
        <a:defRPr sz="11000">
          <a:latin typeface="+mn-lt"/>
          <a:ea typeface="+mn-ea"/>
          <a:cs typeface="+mn-cs"/>
          <a:sym typeface="Gill Sans"/>
        </a:defRPr>
      </a:lvl1pPr>
      <a:lvl2pPr indent="228600" algn="ctr">
        <a:defRPr sz="11000">
          <a:latin typeface="+mn-lt"/>
          <a:ea typeface="+mn-ea"/>
          <a:cs typeface="+mn-cs"/>
          <a:sym typeface="Gill Sans"/>
        </a:defRPr>
      </a:lvl2pPr>
      <a:lvl3pPr indent="457200" algn="ctr">
        <a:defRPr sz="11000">
          <a:latin typeface="+mn-lt"/>
          <a:ea typeface="+mn-ea"/>
          <a:cs typeface="+mn-cs"/>
          <a:sym typeface="Gill Sans"/>
        </a:defRPr>
      </a:lvl3pPr>
      <a:lvl4pPr indent="685800" algn="ctr">
        <a:defRPr sz="11000">
          <a:latin typeface="+mn-lt"/>
          <a:ea typeface="+mn-ea"/>
          <a:cs typeface="+mn-cs"/>
          <a:sym typeface="Gill Sans"/>
        </a:defRPr>
      </a:lvl4pPr>
      <a:lvl5pPr indent="914400" algn="ctr">
        <a:defRPr sz="11000">
          <a:latin typeface="+mn-lt"/>
          <a:ea typeface="+mn-ea"/>
          <a:cs typeface="+mn-cs"/>
          <a:sym typeface="Gill Sans"/>
        </a:defRPr>
      </a:lvl5pPr>
      <a:lvl6pPr indent="1143000" algn="ctr">
        <a:defRPr sz="11000">
          <a:latin typeface="+mn-lt"/>
          <a:ea typeface="+mn-ea"/>
          <a:cs typeface="+mn-cs"/>
          <a:sym typeface="Gill Sans"/>
        </a:defRPr>
      </a:lvl6pPr>
      <a:lvl7pPr indent="1371600" algn="ctr">
        <a:defRPr sz="11000">
          <a:latin typeface="+mn-lt"/>
          <a:ea typeface="+mn-ea"/>
          <a:cs typeface="+mn-cs"/>
          <a:sym typeface="Gill Sans"/>
        </a:defRPr>
      </a:lvl7pPr>
      <a:lvl8pPr indent="1600200" algn="ctr">
        <a:defRPr sz="11000">
          <a:latin typeface="+mn-lt"/>
          <a:ea typeface="+mn-ea"/>
          <a:cs typeface="+mn-cs"/>
          <a:sym typeface="Gill Sans"/>
        </a:defRPr>
      </a:lvl8pPr>
      <a:lvl9pPr indent="1828800" algn="ctr">
        <a:defRPr sz="11000">
          <a:latin typeface="+mn-lt"/>
          <a:ea typeface="+mn-ea"/>
          <a:cs typeface="+mn-cs"/>
          <a:sym typeface="Gill Sans"/>
        </a:defRPr>
      </a:lvl9pPr>
    </p:titleStyle>
    <p:bodyStyle>
      <a:lvl1pPr marL="802821" indent="-637721">
        <a:spcBef>
          <a:spcPts val="3500"/>
        </a:spcBef>
        <a:buSzPct val="171000"/>
        <a:buChar char="•"/>
        <a:defRPr sz="3800">
          <a:latin typeface="+mn-lt"/>
          <a:ea typeface="+mn-ea"/>
          <a:cs typeface="+mn-cs"/>
          <a:sym typeface="Gill Sans"/>
        </a:defRPr>
      </a:lvl1pPr>
      <a:lvl2pPr marL="1094921" indent="-637721">
        <a:spcBef>
          <a:spcPts val="3500"/>
        </a:spcBef>
        <a:buSzPct val="171000"/>
        <a:buChar char="•"/>
        <a:defRPr sz="3800">
          <a:latin typeface="+mn-lt"/>
          <a:ea typeface="+mn-ea"/>
          <a:cs typeface="+mn-cs"/>
          <a:sym typeface="Gill Sans"/>
        </a:defRPr>
      </a:lvl2pPr>
      <a:lvl3pPr marL="1387021" indent="-637721">
        <a:spcBef>
          <a:spcPts val="3500"/>
        </a:spcBef>
        <a:buSzPct val="171000"/>
        <a:buChar char="•"/>
        <a:defRPr sz="3800">
          <a:latin typeface="+mn-lt"/>
          <a:ea typeface="+mn-ea"/>
          <a:cs typeface="+mn-cs"/>
          <a:sym typeface="Gill Sans"/>
        </a:defRPr>
      </a:lvl3pPr>
      <a:lvl4pPr marL="1691821" indent="-637721">
        <a:spcBef>
          <a:spcPts val="3500"/>
        </a:spcBef>
        <a:buSzPct val="171000"/>
        <a:buChar char="•"/>
        <a:defRPr sz="3800">
          <a:latin typeface="+mn-lt"/>
          <a:ea typeface="+mn-ea"/>
          <a:cs typeface="+mn-cs"/>
          <a:sym typeface="Gill Sans"/>
        </a:defRPr>
      </a:lvl4pPr>
      <a:lvl5pPr marL="1983921" indent="-637721">
        <a:spcBef>
          <a:spcPts val="3500"/>
        </a:spcBef>
        <a:buSzPct val="171000"/>
        <a:buChar char="•"/>
        <a:defRPr sz="3800">
          <a:latin typeface="+mn-lt"/>
          <a:ea typeface="+mn-ea"/>
          <a:cs typeface="+mn-cs"/>
          <a:sym typeface="Gill Sans"/>
        </a:defRPr>
      </a:lvl5pPr>
      <a:lvl6pPr marL="2441121" indent="-637721">
        <a:spcBef>
          <a:spcPts val="3500"/>
        </a:spcBef>
        <a:buSzPct val="171000"/>
        <a:buChar char="•"/>
        <a:defRPr sz="3800">
          <a:latin typeface="+mn-lt"/>
          <a:ea typeface="+mn-ea"/>
          <a:cs typeface="+mn-cs"/>
          <a:sym typeface="Gill Sans"/>
        </a:defRPr>
      </a:lvl6pPr>
      <a:lvl7pPr marL="2898321" indent="-637721">
        <a:spcBef>
          <a:spcPts val="3500"/>
        </a:spcBef>
        <a:buSzPct val="171000"/>
        <a:buChar char="•"/>
        <a:defRPr sz="3800">
          <a:latin typeface="+mn-lt"/>
          <a:ea typeface="+mn-ea"/>
          <a:cs typeface="+mn-cs"/>
          <a:sym typeface="Gill Sans"/>
        </a:defRPr>
      </a:lvl7pPr>
      <a:lvl8pPr marL="3355521" indent="-637721">
        <a:spcBef>
          <a:spcPts val="3500"/>
        </a:spcBef>
        <a:buSzPct val="171000"/>
        <a:buChar char="•"/>
        <a:defRPr sz="3800">
          <a:latin typeface="+mn-lt"/>
          <a:ea typeface="+mn-ea"/>
          <a:cs typeface="+mn-cs"/>
          <a:sym typeface="Gill Sans"/>
        </a:defRPr>
      </a:lvl8pPr>
      <a:lvl9pPr marL="3812721" indent="-637721">
        <a:spcBef>
          <a:spcPts val="3500"/>
        </a:spcBef>
        <a:buSzPct val="171000"/>
        <a:buChar char="•"/>
        <a:defRPr sz="3800">
          <a:latin typeface="+mn-lt"/>
          <a:ea typeface="+mn-ea"/>
          <a:cs typeface="+mn-cs"/>
          <a:sym typeface="Gill Sans"/>
        </a:defRPr>
      </a:lvl9pPr>
    </p:bodyStyle>
    <p:otherStyle>
      <a:lvl1pPr algn="r">
        <a:defRPr sz="1400">
          <a:solidFill>
            <a:schemeClr val="tx1"/>
          </a:solidFill>
          <a:latin typeface="+mn-lt"/>
          <a:ea typeface="+mn-ea"/>
          <a:cs typeface="+mn-cs"/>
          <a:sym typeface="Gill Sans"/>
        </a:defRPr>
      </a:lvl1pPr>
      <a:lvl2pPr indent="228600" algn="r">
        <a:defRPr sz="1400">
          <a:solidFill>
            <a:schemeClr val="tx1"/>
          </a:solidFill>
          <a:latin typeface="+mn-lt"/>
          <a:ea typeface="+mn-ea"/>
          <a:cs typeface="+mn-cs"/>
          <a:sym typeface="Gill Sans"/>
        </a:defRPr>
      </a:lvl2pPr>
      <a:lvl3pPr indent="457200" algn="r">
        <a:defRPr sz="1400">
          <a:solidFill>
            <a:schemeClr val="tx1"/>
          </a:solidFill>
          <a:latin typeface="+mn-lt"/>
          <a:ea typeface="+mn-ea"/>
          <a:cs typeface="+mn-cs"/>
          <a:sym typeface="Gill Sans"/>
        </a:defRPr>
      </a:lvl3pPr>
      <a:lvl4pPr indent="685800" algn="r">
        <a:defRPr sz="1400">
          <a:solidFill>
            <a:schemeClr val="tx1"/>
          </a:solidFill>
          <a:latin typeface="+mn-lt"/>
          <a:ea typeface="+mn-ea"/>
          <a:cs typeface="+mn-cs"/>
          <a:sym typeface="Gill Sans"/>
        </a:defRPr>
      </a:lvl4pPr>
      <a:lvl5pPr indent="914400" algn="r">
        <a:defRPr sz="1400">
          <a:solidFill>
            <a:schemeClr val="tx1"/>
          </a:solidFill>
          <a:latin typeface="+mn-lt"/>
          <a:ea typeface="+mn-ea"/>
          <a:cs typeface="+mn-cs"/>
          <a:sym typeface="Gill Sans"/>
        </a:defRPr>
      </a:lvl5pPr>
      <a:lvl6pPr indent="1143000" algn="r">
        <a:defRPr sz="1400">
          <a:solidFill>
            <a:schemeClr val="tx1"/>
          </a:solidFill>
          <a:latin typeface="+mn-lt"/>
          <a:ea typeface="+mn-ea"/>
          <a:cs typeface="+mn-cs"/>
          <a:sym typeface="Gill Sans"/>
        </a:defRPr>
      </a:lvl6pPr>
      <a:lvl7pPr indent="1371600" algn="r">
        <a:defRPr sz="1400">
          <a:solidFill>
            <a:schemeClr val="tx1"/>
          </a:solidFill>
          <a:latin typeface="+mn-lt"/>
          <a:ea typeface="+mn-ea"/>
          <a:cs typeface="+mn-cs"/>
          <a:sym typeface="Gill Sans"/>
        </a:defRPr>
      </a:lvl7pPr>
      <a:lvl8pPr indent="1600200" algn="r">
        <a:defRPr sz="1400">
          <a:solidFill>
            <a:schemeClr val="tx1"/>
          </a:solidFill>
          <a:latin typeface="+mn-lt"/>
          <a:ea typeface="+mn-ea"/>
          <a:cs typeface="+mn-cs"/>
          <a:sym typeface="Gill Sans"/>
        </a:defRPr>
      </a:lvl8pPr>
      <a:lvl9pPr indent="1828800" algn="r">
        <a:defRPr sz="1400">
          <a:solidFill>
            <a:schemeClr val="tx1"/>
          </a:solidFill>
          <a:latin typeface="+mn-lt"/>
          <a:ea typeface="+mn-ea"/>
          <a:cs typeface="+mn-cs"/>
          <a:sym typeface="Gill San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9.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24377904" cy="137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descr="Happy Sabbath Wishes, Messages and Greetings - WishesMsg">
            <a:extLst>
              <a:ext uri="{FF2B5EF4-FFF2-40B4-BE49-F238E27FC236}">
                <a16:creationId xmlns:a16="http://schemas.microsoft.com/office/drawing/2014/main" id="{A1EF4D0F-9F74-078F-F241-E3AE614331D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
          <a:stretch/>
        </p:blipFill>
        <p:spPr bwMode="auto">
          <a:xfrm>
            <a:off x="20" y="2564"/>
            <a:ext cx="24383980" cy="13713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6502920"/>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List of Schools in {{url}} | Best Schools in 2022-23 (Page &gt; 120) @  Admission24">
            <a:extLst>
              <a:ext uri="{FF2B5EF4-FFF2-40B4-BE49-F238E27FC236}">
                <a16:creationId xmlns:a16="http://schemas.microsoft.com/office/drawing/2014/main" id="{87640118-CF12-0DEB-A892-A6060C1F298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032" b="3218"/>
          <a:stretch/>
        </p:blipFill>
        <p:spPr bwMode="auto">
          <a:xfrm>
            <a:off x="20" y="10"/>
            <a:ext cx="24383980" cy="13715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6390973"/>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Burrow Block Nomad Leather Sofa">
            <a:extLst>
              <a:ext uri="{FF2B5EF4-FFF2-40B4-BE49-F238E27FC236}">
                <a16:creationId xmlns:a16="http://schemas.microsoft.com/office/drawing/2014/main" id="{069E2611-14D3-C96F-F4B6-6F8E8EE0EB5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0" y="0"/>
            <a:ext cx="24384000" cy="1371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053789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07CD57B0-B5CC-65BC-3DDE-BC42E18C829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14425" y="600075"/>
            <a:ext cx="22431375" cy="12687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35445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pasted-image.png"/>
          <p:cNvPicPr/>
          <p:nvPr/>
        </p:nvPicPr>
        <p:blipFill>
          <a:blip r:embed="rId3"/>
          <a:stretch>
            <a:fillRect/>
          </a:stretch>
        </p:blipFill>
        <p:spPr>
          <a:xfrm>
            <a:off x="0" y="0"/>
            <a:ext cx="24384000" cy="13716000"/>
          </a:xfrm>
          <a:prstGeom prst="rect">
            <a:avLst/>
          </a:prstGeom>
          <a:ln w="12700">
            <a:miter lim="400000"/>
          </a:ln>
        </p:spPr>
      </p:pic>
      <p:sp>
        <p:nvSpPr>
          <p:cNvPr id="59" name="Shape 59"/>
          <p:cNvSpPr/>
          <p:nvPr/>
        </p:nvSpPr>
        <p:spPr>
          <a:xfrm>
            <a:off x="7278624" y="1371600"/>
            <a:ext cx="16334588" cy="1477328"/>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9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sz="9600" b="1" dirty="0">
                <a:solidFill>
                  <a:srgbClr val="FFFC79"/>
                </a:solidFill>
              </a:rPr>
              <a:t>Matthew 13:45, 46</a:t>
            </a:r>
            <a:r>
              <a:rPr lang="es-AR" sz="9600" b="1" dirty="0">
                <a:solidFill>
                  <a:srgbClr val="FFFC79"/>
                </a:solidFill>
              </a:rPr>
              <a:t> NKJV</a:t>
            </a:r>
            <a:endParaRPr sz="9600" b="1" dirty="0">
              <a:solidFill>
                <a:srgbClr val="FFFC79"/>
              </a:solidFill>
            </a:endParaRPr>
          </a:p>
        </p:txBody>
      </p:sp>
      <p:sp>
        <p:nvSpPr>
          <p:cNvPr id="60" name="Shape 60"/>
          <p:cNvSpPr/>
          <p:nvPr/>
        </p:nvSpPr>
        <p:spPr>
          <a:xfrm>
            <a:off x="3520439" y="3520440"/>
            <a:ext cx="19478105" cy="6771084"/>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11000" b="1" spc="-110">
                <a:solidFill>
                  <a:srgbClr val="FFFFFF"/>
                </a:solidFill>
                <a:latin typeface="Century Gothic"/>
                <a:ea typeface="Century Gothic"/>
                <a:cs typeface="Century Gothic"/>
                <a:sym typeface="Century Gothic"/>
              </a:defRPr>
            </a:lvl1pPr>
          </a:lstStyle>
          <a:p>
            <a:pPr lvl="0">
              <a:defRPr sz="1800" b="0" spc="0">
                <a:solidFill>
                  <a:srgbClr val="000000"/>
                </a:solidFill>
              </a:defRPr>
            </a:pPr>
            <a:r>
              <a:rPr lang="es-AR" sz="11000" b="1" spc="-110" dirty="0">
                <a:solidFill>
                  <a:srgbClr val="FFFFFF"/>
                </a:solidFill>
              </a:rPr>
              <a:t>“</a:t>
            </a:r>
            <a:r>
              <a:rPr sz="11000" b="1" spc="-110" dirty="0">
                <a:solidFill>
                  <a:srgbClr val="FFFFFF"/>
                </a:solidFill>
              </a:rPr>
              <a:t>Again, the kingdom of heaven is like a merchant seeking beautiful pearls, who, when he had found</a:t>
            </a:r>
            <a:r>
              <a:rPr lang="es-AR" sz="11000" b="1" spc="-110" dirty="0">
                <a:solidFill>
                  <a:srgbClr val="FFFFFF"/>
                </a:solidFill>
              </a:rPr>
              <a:t>…”</a:t>
            </a:r>
            <a:endParaRPr sz="11000" b="1" spc="-110" dirty="0">
              <a:solidFill>
                <a:srgbClr val="FFFFFF"/>
              </a:solidFill>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pasted-image.png"/>
          <p:cNvPicPr/>
          <p:nvPr/>
        </p:nvPicPr>
        <p:blipFill>
          <a:blip r:embed="rId3"/>
          <a:stretch>
            <a:fillRect/>
          </a:stretch>
        </p:blipFill>
        <p:spPr>
          <a:xfrm>
            <a:off x="0" y="0"/>
            <a:ext cx="24384000" cy="13716000"/>
          </a:xfrm>
          <a:prstGeom prst="rect">
            <a:avLst/>
          </a:prstGeom>
          <a:ln w="12700">
            <a:miter lim="400000"/>
          </a:ln>
        </p:spPr>
      </p:pic>
      <p:sp>
        <p:nvSpPr>
          <p:cNvPr id="64" name="Shape 64"/>
          <p:cNvSpPr/>
          <p:nvPr/>
        </p:nvSpPr>
        <p:spPr>
          <a:xfrm>
            <a:off x="3520440" y="3520440"/>
            <a:ext cx="18452869" cy="5078313"/>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11000" b="1" spc="-110">
                <a:solidFill>
                  <a:srgbClr val="FFFFFF"/>
                </a:solidFill>
                <a:latin typeface="Century Gothic"/>
                <a:ea typeface="Century Gothic"/>
                <a:cs typeface="Century Gothic"/>
                <a:sym typeface="Century Gothic"/>
              </a:defRPr>
            </a:lvl1pPr>
          </a:lstStyle>
          <a:p>
            <a:pPr lvl="0">
              <a:defRPr sz="1800" b="0" spc="0">
                <a:solidFill>
                  <a:srgbClr val="000000"/>
                </a:solidFill>
              </a:defRPr>
            </a:pPr>
            <a:r>
              <a:rPr lang="es-AR" sz="11000" b="1" spc="-110" dirty="0">
                <a:solidFill>
                  <a:srgbClr val="FFFFFF"/>
                </a:solidFill>
              </a:rPr>
              <a:t>“…</a:t>
            </a:r>
            <a:r>
              <a:rPr sz="11000" b="1" spc="-110" dirty="0">
                <a:solidFill>
                  <a:srgbClr val="FFFFFF"/>
                </a:solidFill>
              </a:rPr>
              <a:t>one pearl of great price, went and sold all that he had and bought it.”</a:t>
            </a:r>
          </a:p>
        </p:txBody>
      </p:sp>
      <p:sp>
        <p:nvSpPr>
          <p:cNvPr id="5" name="Shape 59"/>
          <p:cNvSpPr/>
          <p:nvPr/>
        </p:nvSpPr>
        <p:spPr>
          <a:xfrm>
            <a:off x="7278624" y="1371600"/>
            <a:ext cx="16334588" cy="1477328"/>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9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sz="9600" b="1" dirty="0">
                <a:solidFill>
                  <a:srgbClr val="FFFC79"/>
                </a:solidFill>
              </a:rPr>
              <a:t>Matthew 13:45, 46</a:t>
            </a:r>
            <a:r>
              <a:rPr lang="es-AR" sz="9600" b="1" dirty="0">
                <a:solidFill>
                  <a:srgbClr val="FFFC79"/>
                </a:solidFill>
              </a:rPr>
              <a:t> NKJV</a:t>
            </a:r>
            <a:endParaRPr sz="9600" b="1" dirty="0">
              <a:solidFill>
                <a:srgbClr val="FFFC79"/>
              </a:solidFill>
            </a:endParaRP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SERMON 14 Vol 6 pag 2.jpg"/>
          <p:cNvPicPr/>
          <p:nvPr/>
        </p:nvPicPr>
        <p:blipFill rotWithShape="1">
          <a:blip r:embed="rId3"/>
          <a:srcRect l="985" r="19703"/>
          <a:stretch/>
        </p:blipFill>
        <p:spPr>
          <a:xfrm>
            <a:off x="0" y="10"/>
            <a:ext cx="24383996" cy="13715990"/>
          </a:xfrm>
          <a:prstGeom prst="rect">
            <a:avLst/>
          </a:prstGeom>
        </p:spPr>
      </p:pic>
      <p:sp>
        <p:nvSpPr>
          <p:cNvPr id="56" name="Shape 56"/>
          <p:cNvSpPr/>
          <p:nvPr/>
        </p:nvSpPr>
        <p:spPr>
          <a:xfrm>
            <a:off x="1676400" y="4868402"/>
            <a:ext cx="7644378" cy="7485524"/>
          </a:xfrm>
          <a:prstGeom prst="rect">
            <a:avLst/>
          </a:prstGeom>
          <a:extLst>
            <a:ext uri="{C572A759-6A51-4108-AA02-DFA0A04FC94B}">
              <ma14:wrappingTextBoxFlag xmlns:ma14="http://schemas.microsoft.com/office/mac/drawingml/2011/main" xmlns="" val="1"/>
            </a:ext>
          </a:extLst>
        </p:spPr>
        <p:txBody>
          <a:bodyPr vert="horz" lIns="91440" tIns="45720" rIns="91440" bIns="45720" rtlCol="0">
            <a:normAutofit/>
          </a:bodyPr>
          <a:lstStyle>
            <a:lvl1pPr marR="457200" algn="ctr" defTabSz="457200">
              <a:defRPr sz="12400" b="1">
                <a:solidFill>
                  <a:srgbClr val="FFEC3A"/>
                </a:solidFill>
                <a:latin typeface="Times New Roman"/>
                <a:ea typeface="Times New Roman"/>
                <a:cs typeface="Times New Roman"/>
                <a:sym typeface="Times New Roman"/>
              </a:defRPr>
            </a:lvl1pPr>
          </a:lstStyle>
          <a:p>
            <a:pPr lvl="0" indent="-228600" algn="l" defTabSz="914400" rtl="0">
              <a:lnSpc>
                <a:spcPct val="90000"/>
              </a:lnSpc>
              <a:spcBef>
                <a:spcPct val="0"/>
              </a:spcBef>
              <a:spcAft>
                <a:spcPts val="600"/>
              </a:spcAft>
              <a:buFont typeface="Arial" panose="020B0604020202020204" pitchFamily="34" charset="0"/>
              <a:buChar char="•"/>
              <a:defRPr sz="1800" b="0">
                <a:solidFill>
                  <a:srgbClr val="000000"/>
                </a:solidFill>
              </a:defRPr>
            </a:pPr>
            <a:r>
              <a:rPr lang="en-US" sz="4000" b="1" kern="1200">
                <a:solidFill>
                  <a:schemeClr val="tx1"/>
                </a:solidFill>
                <a:latin typeface="+mn-lt"/>
                <a:ea typeface="+mn-ea"/>
                <a:cs typeface="+mn-cs"/>
              </a:rPr>
              <a:t> THE PEARL OF </a:t>
            </a:r>
          </a:p>
          <a:p>
            <a:pPr lvl="0" indent="-228600" algn="l" defTabSz="914400" rtl="0">
              <a:lnSpc>
                <a:spcPct val="90000"/>
              </a:lnSpc>
              <a:spcBef>
                <a:spcPct val="0"/>
              </a:spcBef>
              <a:spcAft>
                <a:spcPts val="600"/>
              </a:spcAft>
              <a:buFont typeface="Arial" panose="020B0604020202020204" pitchFamily="34" charset="0"/>
              <a:buChar char="•"/>
              <a:defRPr sz="1800" b="0">
                <a:solidFill>
                  <a:srgbClr val="000000"/>
                </a:solidFill>
              </a:defRPr>
            </a:pPr>
            <a:r>
              <a:rPr lang="en-US" sz="4000" b="1" kern="1200">
                <a:solidFill>
                  <a:schemeClr val="tx1"/>
                </a:solidFill>
                <a:latin typeface="+mn-lt"/>
                <a:ea typeface="+mn-ea"/>
                <a:cs typeface="+mn-cs"/>
              </a:rPr>
              <a:t>GREAT PRICE</a:t>
            </a:r>
          </a:p>
        </p:txBody>
      </p:sp>
      <p:sp>
        <p:nvSpPr>
          <p:cNvPr id="55" name="Shape 55"/>
          <p:cNvSpPr/>
          <p:nvPr/>
        </p:nvSpPr>
        <p:spPr>
          <a:xfrm>
            <a:off x="15063220" y="4868402"/>
            <a:ext cx="7644378" cy="7485524"/>
          </a:xfrm>
          <a:prstGeom prst="rect">
            <a:avLst/>
          </a:prstGeom>
          <a:extLst>
            <a:ext uri="{C572A759-6A51-4108-AA02-DFA0A04FC94B}">
              <ma14:wrappingTextBoxFlag xmlns:ma14="http://schemas.microsoft.com/office/mac/drawingml/2011/main" xmlns="" val="1"/>
            </a:ext>
          </a:extLst>
        </p:spPr>
        <p:txBody>
          <a:bodyPr vert="horz" lIns="91440" tIns="45720" rIns="91440" bIns="45720" rtlCol="0">
            <a:normAutofit/>
          </a:bodyPr>
          <a:lstStyle/>
          <a:p>
            <a:pPr lvl="0" algn="l" rtl="0">
              <a:lnSpc>
                <a:spcPct val="90000"/>
              </a:lnSpc>
              <a:spcAft>
                <a:spcPts val="600"/>
              </a:spcAft>
              <a:defRPr sz="1800"/>
            </a:pPr>
            <a:endParaRPr lang="en-US" sz="4000" kern="1200">
              <a:solidFill>
                <a:schemeClr val="tx1"/>
              </a:solidFill>
            </a:endParaRPr>
          </a:p>
        </p:txBody>
      </p:sp>
    </p:spTree>
    <p:extLst>
      <p:ext uri="{BB962C8B-B14F-4D97-AF65-F5344CB8AC3E}">
        <p14:creationId xmlns:p14="http://schemas.microsoft.com/office/powerpoint/2010/main" val="470480497"/>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SERMON 14 Vol 6 pag 5.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SERMON 14 Vol 6 pag 6.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 name="SERMON 14 Vol 6 pag 7.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SERMON 14 Vol 6 pag 8.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24377904" cy="137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a:extLst>
              <a:ext uri="{FF2B5EF4-FFF2-40B4-BE49-F238E27FC236}">
                <a16:creationId xmlns:a16="http://schemas.microsoft.com/office/drawing/2014/main" id="{515DF7D2-DD1B-82C1-F7BD-E9829C88884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
          <a:stretch/>
        </p:blipFill>
        <p:spPr bwMode="auto">
          <a:xfrm>
            <a:off x="20" y="2564"/>
            <a:ext cx="24383980" cy="13713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6679696"/>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SERMON 14 Vol 6 pag 9.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pasted-image.png"/>
          <p:cNvPicPr/>
          <p:nvPr/>
        </p:nvPicPr>
        <p:blipFill>
          <a:blip r:embed="rId3"/>
          <a:stretch>
            <a:fillRect/>
          </a:stretch>
        </p:blipFill>
        <p:spPr>
          <a:xfrm>
            <a:off x="0" y="0"/>
            <a:ext cx="24384000" cy="13716000"/>
          </a:xfrm>
          <a:prstGeom prst="rect">
            <a:avLst/>
          </a:prstGeom>
          <a:ln w="12700">
            <a:miter lim="400000"/>
          </a:ln>
        </p:spPr>
      </p:pic>
      <p:sp>
        <p:nvSpPr>
          <p:cNvPr id="77" name="Shape 77"/>
          <p:cNvSpPr/>
          <p:nvPr/>
        </p:nvSpPr>
        <p:spPr>
          <a:xfrm>
            <a:off x="7278624" y="1371600"/>
            <a:ext cx="16117533" cy="1477328"/>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9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sz="9600" b="1">
                <a:solidFill>
                  <a:srgbClr val="FFFC79"/>
                </a:solidFill>
              </a:rPr>
              <a:t>Luke 12:16-21</a:t>
            </a:r>
            <a:r>
              <a:rPr lang="es-AR" sz="9600" b="1" dirty="0">
                <a:solidFill>
                  <a:srgbClr val="FFFC79"/>
                </a:solidFill>
              </a:rPr>
              <a:t> NKJV</a:t>
            </a:r>
            <a:endParaRPr sz="9600" b="1" dirty="0">
              <a:solidFill>
                <a:srgbClr val="FFFC79"/>
              </a:solidFill>
            </a:endParaRPr>
          </a:p>
        </p:txBody>
      </p:sp>
      <p:sp>
        <p:nvSpPr>
          <p:cNvPr id="78" name="Shape 78"/>
          <p:cNvSpPr/>
          <p:nvPr/>
        </p:nvSpPr>
        <p:spPr>
          <a:xfrm>
            <a:off x="3520440" y="3520440"/>
            <a:ext cx="19323244" cy="6959601"/>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lIns="0" tIns="0" rIns="0" bIns="0" anchor="ctr">
            <a:spAutoFit/>
          </a:bodyPr>
          <a:lstStyle>
            <a:lvl1pPr marR="457200" defTabSz="457200">
              <a:defRPr sz="11000" b="1" spc="-110">
                <a:solidFill>
                  <a:srgbClr val="FFFFFF"/>
                </a:solidFill>
                <a:latin typeface="Century Gothic"/>
                <a:ea typeface="Century Gothic"/>
                <a:cs typeface="Century Gothic"/>
                <a:sym typeface="Century Gothic"/>
              </a:defRPr>
            </a:lvl1pPr>
          </a:lstStyle>
          <a:p>
            <a:pPr lvl="0">
              <a:defRPr sz="1800" b="0" spc="0">
                <a:solidFill>
                  <a:srgbClr val="000000"/>
                </a:solidFill>
              </a:defRPr>
            </a:pPr>
            <a:r>
              <a:rPr sz="11000" b="1" spc="-110" dirty="0">
                <a:solidFill>
                  <a:srgbClr val="FFFFFF"/>
                </a:solidFill>
              </a:rPr>
              <a:t>“Then He spoke a parable to them, saying: “The ground of a certain rich man yielded plentifully</a:t>
            </a:r>
            <a:r>
              <a:rPr lang="es-AR" sz="11000" b="1" spc="-110" dirty="0">
                <a:solidFill>
                  <a:srgbClr val="FFFFFF"/>
                </a:solidFill>
              </a:rPr>
              <a:t>…”</a:t>
            </a:r>
            <a:endParaRPr sz="11000" b="1" spc="-110" dirty="0">
              <a:solidFill>
                <a:srgbClr val="FFFFFF"/>
              </a:solidFill>
            </a:endParaRP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 name="pasted-image.png"/>
          <p:cNvPicPr/>
          <p:nvPr/>
        </p:nvPicPr>
        <p:blipFill>
          <a:blip r:embed="rId3"/>
          <a:stretch>
            <a:fillRect/>
          </a:stretch>
        </p:blipFill>
        <p:spPr>
          <a:xfrm>
            <a:off x="0" y="0"/>
            <a:ext cx="24384000" cy="13716000"/>
          </a:xfrm>
          <a:prstGeom prst="rect">
            <a:avLst/>
          </a:prstGeom>
          <a:ln w="12700">
            <a:miter lim="400000"/>
          </a:ln>
        </p:spPr>
      </p:pic>
      <p:sp>
        <p:nvSpPr>
          <p:cNvPr id="82" name="Shape 82"/>
          <p:cNvSpPr/>
          <p:nvPr/>
        </p:nvSpPr>
        <p:spPr>
          <a:xfrm>
            <a:off x="3520439" y="3520440"/>
            <a:ext cx="16901161" cy="8463855"/>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11000" b="1" spc="-110">
                <a:solidFill>
                  <a:srgbClr val="FFFFFF"/>
                </a:solidFill>
                <a:latin typeface="Century Gothic"/>
                <a:ea typeface="Century Gothic"/>
                <a:cs typeface="Century Gothic"/>
                <a:sym typeface="Century Gothic"/>
              </a:defRPr>
            </a:lvl1pPr>
          </a:lstStyle>
          <a:p>
            <a:pPr lvl="0">
              <a:defRPr sz="1800" b="0" spc="0">
                <a:solidFill>
                  <a:srgbClr val="000000"/>
                </a:solidFill>
              </a:defRPr>
            </a:pPr>
            <a:r>
              <a:rPr lang="es-AR" sz="11000" b="1" spc="-300" dirty="0">
                <a:solidFill>
                  <a:srgbClr val="FFFFFF"/>
                </a:solidFill>
              </a:rPr>
              <a:t>“</a:t>
            </a:r>
            <a:r>
              <a:rPr sz="11000" b="1" spc="-300" dirty="0">
                <a:solidFill>
                  <a:srgbClr val="FFFFFF"/>
                </a:solidFill>
              </a:rPr>
              <a:t>…And he thought within himself, saying, ‘What shall I do, since I have no room to store my crops?’ So he said,</a:t>
            </a:r>
            <a:r>
              <a:rPr lang="es-AR" sz="11000" b="1" spc="-300" dirty="0">
                <a:solidFill>
                  <a:srgbClr val="FFFFFF"/>
                </a:solidFill>
              </a:rPr>
              <a:t>…”</a:t>
            </a:r>
            <a:endParaRPr sz="11000" b="1" spc="-300" dirty="0">
              <a:solidFill>
                <a:srgbClr val="FFFFFF"/>
              </a:solidFill>
            </a:endParaRPr>
          </a:p>
        </p:txBody>
      </p:sp>
      <p:sp>
        <p:nvSpPr>
          <p:cNvPr id="5" name="Shape 77"/>
          <p:cNvSpPr/>
          <p:nvPr/>
        </p:nvSpPr>
        <p:spPr>
          <a:xfrm>
            <a:off x="7278624" y="1371600"/>
            <a:ext cx="16117533" cy="1477328"/>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9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sz="9600" b="1">
                <a:solidFill>
                  <a:srgbClr val="FFFC79"/>
                </a:solidFill>
              </a:rPr>
              <a:t>Luke 12:16-21</a:t>
            </a:r>
            <a:r>
              <a:rPr lang="es-AR" sz="9600" b="1" dirty="0">
                <a:solidFill>
                  <a:srgbClr val="FFFC79"/>
                </a:solidFill>
              </a:rPr>
              <a:t> NKJV</a:t>
            </a:r>
            <a:endParaRPr sz="9600" b="1" dirty="0">
              <a:solidFill>
                <a:srgbClr val="FFFC79"/>
              </a:solidFill>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 name="pasted-image.png"/>
          <p:cNvPicPr/>
          <p:nvPr/>
        </p:nvPicPr>
        <p:blipFill>
          <a:blip r:embed="rId3"/>
          <a:stretch>
            <a:fillRect/>
          </a:stretch>
        </p:blipFill>
        <p:spPr>
          <a:xfrm>
            <a:off x="0" y="0"/>
            <a:ext cx="24384000" cy="13716000"/>
          </a:xfrm>
          <a:prstGeom prst="rect">
            <a:avLst/>
          </a:prstGeom>
          <a:ln w="12700">
            <a:miter lim="400000"/>
          </a:ln>
        </p:spPr>
      </p:pic>
      <p:sp>
        <p:nvSpPr>
          <p:cNvPr id="86" name="Shape 86"/>
          <p:cNvSpPr/>
          <p:nvPr/>
        </p:nvSpPr>
        <p:spPr>
          <a:xfrm>
            <a:off x="3520440" y="3520440"/>
            <a:ext cx="17372216" cy="8674101"/>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11000" b="1" spc="-110">
                <a:solidFill>
                  <a:srgbClr val="FFFFFF"/>
                </a:solidFill>
                <a:latin typeface="Century Gothic"/>
                <a:ea typeface="Century Gothic"/>
                <a:cs typeface="Century Gothic"/>
                <a:sym typeface="Century Gothic"/>
              </a:defRPr>
            </a:lvl1pPr>
          </a:lstStyle>
          <a:p>
            <a:pPr lvl="0">
              <a:defRPr sz="1800" b="0" spc="0">
                <a:solidFill>
                  <a:srgbClr val="000000"/>
                </a:solidFill>
              </a:defRPr>
            </a:pPr>
            <a:r>
              <a:rPr lang="es-AR" sz="11000" b="1" spc="-110" dirty="0">
                <a:solidFill>
                  <a:srgbClr val="FFFFFF"/>
                </a:solidFill>
              </a:rPr>
              <a:t>“…</a:t>
            </a:r>
            <a:r>
              <a:rPr sz="11000" b="1" spc="-110" dirty="0">
                <a:solidFill>
                  <a:srgbClr val="FFFFFF"/>
                </a:solidFill>
              </a:rPr>
              <a:t>‘I will do this: I will pull down my barns and build greater, and there I will store all my crops and my goods</a:t>
            </a:r>
            <a:r>
              <a:rPr lang="es-AR" sz="11000" b="1" spc="-110" dirty="0">
                <a:solidFill>
                  <a:srgbClr val="FFFFFF"/>
                </a:solidFill>
              </a:rPr>
              <a:t>…”</a:t>
            </a:r>
            <a:endParaRPr sz="11000" b="1" spc="-110" dirty="0">
              <a:solidFill>
                <a:srgbClr val="FFFFFF"/>
              </a:solidFill>
            </a:endParaRPr>
          </a:p>
        </p:txBody>
      </p:sp>
      <p:sp>
        <p:nvSpPr>
          <p:cNvPr id="5" name="Shape 77"/>
          <p:cNvSpPr/>
          <p:nvPr/>
        </p:nvSpPr>
        <p:spPr>
          <a:xfrm>
            <a:off x="7278624" y="1371600"/>
            <a:ext cx="16117533" cy="1477328"/>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9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sz="9600" b="1">
                <a:solidFill>
                  <a:srgbClr val="FFFC79"/>
                </a:solidFill>
              </a:rPr>
              <a:t>Luke 12:16-21</a:t>
            </a:r>
            <a:r>
              <a:rPr lang="es-AR" sz="9600" b="1" dirty="0">
                <a:solidFill>
                  <a:srgbClr val="FFFC79"/>
                </a:solidFill>
              </a:rPr>
              <a:t> NKJV</a:t>
            </a:r>
            <a:endParaRPr sz="9600" b="1" dirty="0">
              <a:solidFill>
                <a:srgbClr val="FFFC79"/>
              </a:solidFill>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 name="pasted-image.png"/>
          <p:cNvPicPr/>
          <p:nvPr/>
        </p:nvPicPr>
        <p:blipFill>
          <a:blip r:embed="rId3"/>
          <a:stretch>
            <a:fillRect/>
          </a:stretch>
        </p:blipFill>
        <p:spPr>
          <a:xfrm>
            <a:off x="0" y="0"/>
            <a:ext cx="24384000" cy="13716000"/>
          </a:xfrm>
          <a:prstGeom prst="rect">
            <a:avLst/>
          </a:prstGeom>
          <a:ln w="12700">
            <a:miter lim="400000"/>
          </a:ln>
        </p:spPr>
      </p:pic>
      <p:sp>
        <p:nvSpPr>
          <p:cNvPr id="90" name="Shape 90"/>
          <p:cNvSpPr/>
          <p:nvPr/>
        </p:nvSpPr>
        <p:spPr>
          <a:xfrm>
            <a:off x="3520440" y="3520440"/>
            <a:ext cx="19422687" cy="8463855"/>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p>
            <a:pPr marR="457200" lvl="0" defTabSz="457200">
              <a:defRPr sz="1800"/>
            </a:pPr>
            <a:r>
              <a:rPr lang="es-AR" sz="11000" b="1" spc="-300" dirty="0">
                <a:solidFill>
                  <a:srgbClr val="FFFFFF"/>
                </a:solidFill>
                <a:latin typeface="Century Gothic"/>
                <a:ea typeface="Century Gothic"/>
                <a:cs typeface="Century Gothic"/>
                <a:sym typeface="Century Gothic"/>
              </a:rPr>
              <a:t>“</a:t>
            </a:r>
            <a:r>
              <a:rPr sz="11000" b="1" spc="-300" dirty="0">
                <a:solidFill>
                  <a:srgbClr val="FFFFFF"/>
                </a:solidFill>
                <a:latin typeface="Century Gothic"/>
                <a:ea typeface="Century Gothic"/>
                <a:cs typeface="Century Gothic"/>
                <a:sym typeface="Century Gothic"/>
              </a:rPr>
              <a:t>…And I will say to my soul, “Soul, you have many goods laid up for many years; take your ease;</a:t>
            </a:r>
          </a:p>
          <a:p>
            <a:pPr marR="457200" lvl="0" defTabSz="457200">
              <a:defRPr sz="1800"/>
            </a:pPr>
            <a:r>
              <a:rPr sz="11000" b="1" spc="-300" dirty="0">
                <a:solidFill>
                  <a:srgbClr val="FFFFFF"/>
                </a:solidFill>
                <a:latin typeface="Century Gothic"/>
                <a:ea typeface="Century Gothic"/>
                <a:cs typeface="Century Gothic"/>
                <a:sym typeface="Century Gothic"/>
              </a:rPr>
              <a:t>eat, drink, and be merry</a:t>
            </a:r>
            <a:r>
              <a:rPr lang="es-AR" sz="11000" b="1" spc="-300" dirty="0">
                <a:solidFill>
                  <a:srgbClr val="FFFFFF"/>
                </a:solidFill>
                <a:latin typeface="Century Gothic"/>
                <a:ea typeface="Century Gothic"/>
                <a:cs typeface="Century Gothic"/>
                <a:sym typeface="Century Gothic"/>
              </a:rPr>
              <a:t>…”</a:t>
            </a:r>
            <a:endParaRPr sz="11000" b="1" spc="-300" dirty="0">
              <a:solidFill>
                <a:srgbClr val="FFFFFF"/>
              </a:solidFill>
              <a:latin typeface="Century Gothic"/>
              <a:ea typeface="Century Gothic"/>
              <a:cs typeface="Century Gothic"/>
              <a:sym typeface="Century Gothic"/>
            </a:endParaRPr>
          </a:p>
        </p:txBody>
      </p:sp>
      <p:sp>
        <p:nvSpPr>
          <p:cNvPr id="5" name="Shape 77"/>
          <p:cNvSpPr/>
          <p:nvPr/>
        </p:nvSpPr>
        <p:spPr>
          <a:xfrm>
            <a:off x="7278624" y="1371600"/>
            <a:ext cx="16117533" cy="1477328"/>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9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sz="9600" b="1">
                <a:solidFill>
                  <a:srgbClr val="FFFC79"/>
                </a:solidFill>
              </a:rPr>
              <a:t>Luke 12:16-21</a:t>
            </a:r>
            <a:r>
              <a:rPr lang="es-AR" sz="9600" b="1" dirty="0">
                <a:solidFill>
                  <a:srgbClr val="FFFC79"/>
                </a:solidFill>
              </a:rPr>
              <a:t> NKJV</a:t>
            </a:r>
            <a:endParaRPr sz="9600" b="1" dirty="0">
              <a:solidFill>
                <a:srgbClr val="FFFC79"/>
              </a:solidFill>
            </a:endParaRP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 name="pasted-image.png"/>
          <p:cNvPicPr/>
          <p:nvPr/>
        </p:nvPicPr>
        <p:blipFill>
          <a:blip r:embed="rId3"/>
          <a:stretch>
            <a:fillRect/>
          </a:stretch>
        </p:blipFill>
        <p:spPr>
          <a:xfrm>
            <a:off x="0" y="0"/>
            <a:ext cx="24384000" cy="13716000"/>
          </a:xfrm>
          <a:prstGeom prst="rect">
            <a:avLst/>
          </a:prstGeom>
          <a:ln w="12700">
            <a:miter lim="400000"/>
          </a:ln>
        </p:spPr>
      </p:pic>
      <p:sp>
        <p:nvSpPr>
          <p:cNvPr id="94" name="Shape 94"/>
          <p:cNvSpPr/>
          <p:nvPr/>
        </p:nvSpPr>
        <p:spPr>
          <a:xfrm>
            <a:off x="3520440" y="3520440"/>
            <a:ext cx="17981815" cy="8463855"/>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11000" b="1" spc="-110">
                <a:solidFill>
                  <a:srgbClr val="FFFFFF"/>
                </a:solidFill>
                <a:latin typeface="Century Gothic"/>
                <a:ea typeface="Century Gothic"/>
                <a:cs typeface="Century Gothic"/>
                <a:sym typeface="Century Gothic"/>
              </a:defRPr>
            </a:lvl1pPr>
          </a:lstStyle>
          <a:p>
            <a:pPr lvl="0">
              <a:defRPr sz="1800" b="0" spc="0">
                <a:solidFill>
                  <a:srgbClr val="000000"/>
                </a:solidFill>
              </a:defRPr>
            </a:pPr>
            <a:r>
              <a:rPr lang="es-AR" sz="11000" b="1" spc="-300" dirty="0">
                <a:solidFill>
                  <a:srgbClr val="FFFFFF"/>
                </a:solidFill>
              </a:rPr>
              <a:t>“…</a:t>
            </a:r>
            <a:r>
              <a:rPr sz="11000" b="1" spc="-300" dirty="0">
                <a:solidFill>
                  <a:srgbClr val="FFFFFF"/>
                </a:solidFill>
              </a:rPr>
              <a:t>But God said to him, ‘Fool! This night your soul will be required of you; then whose will those things be which</a:t>
            </a:r>
            <a:r>
              <a:rPr lang="es-AR" sz="11000" b="1" spc="-300" dirty="0">
                <a:solidFill>
                  <a:srgbClr val="FFFFFF"/>
                </a:solidFill>
              </a:rPr>
              <a:t>…”</a:t>
            </a:r>
            <a:endParaRPr sz="11000" b="1" spc="-300" dirty="0">
              <a:solidFill>
                <a:srgbClr val="FFFFFF"/>
              </a:solidFill>
            </a:endParaRPr>
          </a:p>
        </p:txBody>
      </p:sp>
      <p:sp>
        <p:nvSpPr>
          <p:cNvPr id="5" name="Shape 77"/>
          <p:cNvSpPr/>
          <p:nvPr/>
        </p:nvSpPr>
        <p:spPr>
          <a:xfrm>
            <a:off x="7278624" y="1371600"/>
            <a:ext cx="16117533" cy="1477328"/>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9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sz="9600" b="1">
                <a:solidFill>
                  <a:srgbClr val="FFFC79"/>
                </a:solidFill>
              </a:rPr>
              <a:t>Luke 12:16-21</a:t>
            </a:r>
            <a:r>
              <a:rPr lang="es-AR" sz="9600" b="1" dirty="0">
                <a:solidFill>
                  <a:srgbClr val="FFFC79"/>
                </a:solidFill>
              </a:rPr>
              <a:t> NKJV</a:t>
            </a:r>
            <a:endParaRPr sz="9600" b="1" dirty="0">
              <a:solidFill>
                <a:srgbClr val="FFFC79"/>
              </a:solidFill>
            </a:endParaRP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 name="pasted-image.png"/>
          <p:cNvPicPr/>
          <p:nvPr/>
        </p:nvPicPr>
        <p:blipFill>
          <a:blip r:embed="rId3"/>
          <a:stretch>
            <a:fillRect/>
          </a:stretch>
        </p:blipFill>
        <p:spPr>
          <a:xfrm>
            <a:off x="0" y="0"/>
            <a:ext cx="24384000" cy="13716000"/>
          </a:xfrm>
          <a:prstGeom prst="rect">
            <a:avLst/>
          </a:prstGeom>
          <a:ln w="12700">
            <a:miter lim="400000"/>
          </a:ln>
        </p:spPr>
      </p:pic>
      <p:sp>
        <p:nvSpPr>
          <p:cNvPr id="98" name="Shape 98"/>
          <p:cNvSpPr/>
          <p:nvPr/>
        </p:nvSpPr>
        <p:spPr>
          <a:xfrm>
            <a:off x="3520440" y="3520440"/>
            <a:ext cx="18467086" cy="6959601"/>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lIns="0" tIns="0" rIns="0" bIns="0" anchor="ctr">
            <a:spAutoFit/>
          </a:bodyPr>
          <a:lstStyle>
            <a:lvl1pPr marR="457200" defTabSz="457200">
              <a:defRPr sz="11000" b="1" spc="-110">
                <a:solidFill>
                  <a:srgbClr val="FFFFFF"/>
                </a:solidFill>
                <a:latin typeface="Century Gothic"/>
                <a:ea typeface="Century Gothic"/>
                <a:cs typeface="Century Gothic"/>
                <a:sym typeface="Century Gothic"/>
              </a:defRPr>
            </a:lvl1pPr>
          </a:lstStyle>
          <a:p>
            <a:pPr lvl="0">
              <a:defRPr sz="1800" b="0" spc="0">
                <a:solidFill>
                  <a:srgbClr val="000000"/>
                </a:solidFill>
              </a:defRPr>
            </a:pPr>
            <a:r>
              <a:rPr lang="es-AR" sz="11000" b="1" spc="-110" dirty="0">
                <a:solidFill>
                  <a:srgbClr val="FFFFFF"/>
                </a:solidFill>
              </a:rPr>
              <a:t>“</a:t>
            </a:r>
            <a:r>
              <a:rPr sz="11000" b="1" spc="-110" dirty="0">
                <a:solidFill>
                  <a:srgbClr val="FFFFFF"/>
                </a:solidFill>
              </a:rPr>
              <a:t>…you have provided?’ “So is he who lays up treasure for himself, and is not rich toward God</a:t>
            </a:r>
            <a:r>
              <a:rPr lang="es-AR" sz="11000" b="1" spc="-110" dirty="0">
                <a:solidFill>
                  <a:srgbClr val="FFFFFF"/>
                </a:solidFill>
              </a:rPr>
              <a:t>.”</a:t>
            </a:r>
            <a:endParaRPr sz="11000" b="1" spc="-110" dirty="0">
              <a:solidFill>
                <a:srgbClr val="FFFFFF"/>
              </a:solidFill>
            </a:endParaRPr>
          </a:p>
        </p:txBody>
      </p:sp>
      <p:sp>
        <p:nvSpPr>
          <p:cNvPr id="5" name="Shape 77"/>
          <p:cNvSpPr/>
          <p:nvPr/>
        </p:nvSpPr>
        <p:spPr>
          <a:xfrm>
            <a:off x="7278624" y="1371600"/>
            <a:ext cx="16117533" cy="1477328"/>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9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sz="9600" b="1">
                <a:solidFill>
                  <a:srgbClr val="FFFC79"/>
                </a:solidFill>
              </a:rPr>
              <a:t>Luke 12:16-21</a:t>
            </a:r>
            <a:r>
              <a:rPr lang="es-AR" sz="9600" b="1" dirty="0">
                <a:solidFill>
                  <a:srgbClr val="FFFC79"/>
                </a:solidFill>
              </a:rPr>
              <a:t> NKJV</a:t>
            </a:r>
            <a:endParaRPr sz="9600" b="1" dirty="0">
              <a:solidFill>
                <a:srgbClr val="FFFC79"/>
              </a:solidFill>
            </a:endParaRP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 name="SERMON 14 Vol 6 pag 16.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 name="SERMON 14 Vol 6 pag 17.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 name="SERMON 14 Vol 6 pag 18.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 name="SERMON 14 Vol 6 pag 19.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SERMON 14 Vol 6 pag 20.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 name="SERMON 1 Vol 6 pag 46.jpg"/>
          <p:cNvPicPr/>
          <p:nvPr/>
        </p:nvPicPr>
        <p:blipFill>
          <a:blip r:embed="rId3"/>
          <a:stretch>
            <a:fillRect/>
          </a:stretch>
        </p:blipFill>
        <p:spPr>
          <a:xfrm>
            <a:off x="0" y="0"/>
            <a:ext cx="24384000" cy="13716001"/>
          </a:xfrm>
          <a:prstGeom prst="rect">
            <a:avLst/>
          </a:prstGeom>
          <a:ln w="12700">
            <a:miter lim="400000"/>
          </a:ln>
        </p:spPr>
      </p:pic>
      <p:sp>
        <p:nvSpPr>
          <p:cNvPr id="111" name="Shape 111"/>
          <p:cNvSpPr/>
          <p:nvPr/>
        </p:nvSpPr>
        <p:spPr>
          <a:xfrm>
            <a:off x="9605069" y="1926454"/>
            <a:ext cx="13448895" cy="1015663"/>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6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sz="6600" b="1" dirty="0">
                <a:solidFill>
                  <a:srgbClr val="FFFC79"/>
                </a:solidFill>
              </a:rPr>
              <a:t>Christ’s Object Lessons, p. 116</a:t>
            </a:r>
          </a:p>
        </p:txBody>
      </p:sp>
      <p:sp>
        <p:nvSpPr>
          <p:cNvPr id="112" name="Shape 112"/>
          <p:cNvSpPr/>
          <p:nvPr/>
        </p:nvSpPr>
        <p:spPr>
          <a:xfrm>
            <a:off x="3520440" y="3520440"/>
            <a:ext cx="18027595" cy="8674101"/>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11000" b="1" spc="-110">
                <a:solidFill>
                  <a:srgbClr val="FFFFFF"/>
                </a:solidFill>
                <a:latin typeface="Century Gothic"/>
                <a:ea typeface="Century Gothic"/>
                <a:cs typeface="Century Gothic"/>
                <a:sym typeface="Century Gothic"/>
              </a:defRPr>
            </a:lvl1pPr>
          </a:lstStyle>
          <a:p>
            <a:pPr lvl="0">
              <a:defRPr sz="1800" b="0" spc="0">
                <a:solidFill>
                  <a:srgbClr val="000000"/>
                </a:solidFill>
              </a:defRPr>
            </a:pPr>
            <a:r>
              <a:rPr lang="es-AR" sz="11000" b="1" spc="-110" dirty="0">
                <a:solidFill>
                  <a:srgbClr val="FFFFFF"/>
                </a:solidFill>
              </a:rPr>
              <a:t>“</a:t>
            </a:r>
            <a:r>
              <a:rPr sz="11000" b="1" spc="-110" dirty="0">
                <a:solidFill>
                  <a:srgbClr val="FFFFFF"/>
                </a:solidFill>
              </a:rPr>
              <a:t>In the parable, the pearl is not represented as a gift. The merchantman bought it at the price of all that he had</a:t>
            </a:r>
            <a:r>
              <a:rPr lang="es-AR" sz="11000" b="1" spc="-110" dirty="0">
                <a:solidFill>
                  <a:srgbClr val="FFFFFF"/>
                </a:solidFill>
              </a:rPr>
              <a:t>…”</a:t>
            </a:r>
            <a:endParaRPr sz="11000" b="1" spc="-110" dirty="0">
              <a:solidFill>
                <a:srgbClr val="FFFFFF"/>
              </a:solidFill>
            </a:endParaRP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 name="SERMON 1 Vol 6 pag 46.jpg"/>
          <p:cNvPicPr/>
          <p:nvPr/>
        </p:nvPicPr>
        <p:blipFill>
          <a:blip r:embed="rId3"/>
          <a:stretch>
            <a:fillRect/>
          </a:stretch>
        </p:blipFill>
        <p:spPr>
          <a:xfrm>
            <a:off x="0" y="0"/>
            <a:ext cx="24384000" cy="13716001"/>
          </a:xfrm>
          <a:prstGeom prst="rect">
            <a:avLst/>
          </a:prstGeom>
          <a:ln w="12700">
            <a:miter lim="400000"/>
          </a:ln>
        </p:spPr>
      </p:pic>
      <p:sp>
        <p:nvSpPr>
          <p:cNvPr id="115" name="Shape 115"/>
          <p:cNvSpPr/>
          <p:nvPr/>
        </p:nvSpPr>
        <p:spPr>
          <a:xfrm>
            <a:off x="9605069" y="1926454"/>
            <a:ext cx="12750767" cy="1015663"/>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lIns="0" tIns="0" rIns="0" bIns="0" anchor="ctr">
            <a:spAutoFit/>
          </a:bodyPr>
          <a:lstStyle>
            <a:lvl1pPr marR="457200" defTabSz="457200">
              <a:defRPr sz="6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sz="6600" b="1" dirty="0">
                <a:solidFill>
                  <a:srgbClr val="FFFC79"/>
                </a:solidFill>
              </a:rPr>
              <a:t>Christ’s Object Lessons, p. 116</a:t>
            </a:r>
          </a:p>
        </p:txBody>
      </p:sp>
      <p:sp>
        <p:nvSpPr>
          <p:cNvPr id="116" name="Shape 116"/>
          <p:cNvSpPr/>
          <p:nvPr/>
        </p:nvSpPr>
        <p:spPr>
          <a:xfrm>
            <a:off x="3520440" y="3520440"/>
            <a:ext cx="18835396" cy="8674101"/>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11000" b="1" spc="-110">
                <a:solidFill>
                  <a:srgbClr val="FFFFFF"/>
                </a:solidFill>
                <a:latin typeface="Century Gothic"/>
                <a:ea typeface="Century Gothic"/>
                <a:cs typeface="Century Gothic"/>
                <a:sym typeface="Century Gothic"/>
              </a:defRPr>
            </a:lvl1pPr>
          </a:lstStyle>
          <a:p>
            <a:pPr lvl="0">
              <a:defRPr sz="1800" b="0" spc="0">
                <a:solidFill>
                  <a:srgbClr val="000000"/>
                </a:solidFill>
              </a:defRPr>
            </a:pPr>
            <a:r>
              <a:rPr lang="es-AR" sz="11000" b="1" spc="-300" dirty="0">
                <a:solidFill>
                  <a:srgbClr val="FFFFFF"/>
                </a:solidFill>
              </a:rPr>
              <a:t>“…</a:t>
            </a:r>
            <a:r>
              <a:rPr sz="11000" b="1" spc="-300" dirty="0">
                <a:solidFill>
                  <a:srgbClr val="FFFFFF"/>
                </a:solidFill>
              </a:rPr>
              <a:t>Many question the meaning of this, since Christ is represented in the Scriptures as a gift. He is a gift, but only to</a:t>
            </a:r>
            <a:r>
              <a:rPr lang="es-AR" sz="11000" b="1" spc="-300" dirty="0">
                <a:solidFill>
                  <a:srgbClr val="FFFFFF"/>
                </a:solidFill>
              </a:rPr>
              <a:t>…”</a:t>
            </a:r>
            <a:endParaRPr sz="11000" b="1" spc="-300" dirty="0">
              <a:solidFill>
                <a:srgbClr val="FFFFFF"/>
              </a:solidFill>
            </a:endParaRP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 name="SERMON 1 Vol 6 pag 46.jpg"/>
          <p:cNvPicPr/>
          <p:nvPr/>
        </p:nvPicPr>
        <p:blipFill>
          <a:blip r:embed="rId3"/>
          <a:stretch>
            <a:fillRect/>
          </a:stretch>
        </p:blipFill>
        <p:spPr>
          <a:xfrm>
            <a:off x="0" y="0"/>
            <a:ext cx="24384000" cy="13716001"/>
          </a:xfrm>
          <a:prstGeom prst="rect">
            <a:avLst/>
          </a:prstGeom>
          <a:ln w="12700">
            <a:miter lim="400000"/>
          </a:ln>
        </p:spPr>
      </p:pic>
      <p:sp>
        <p:nvSpPr>
          <p:cNvPr id="119" name="Shape 119"/>
          <p:cNvSpPr/>
          <p:nvPr/>
        </p:nvSpPr>
        <p:spPr>
          <a:xfrm>
            <a:off x="9605069" y="1926454"/>
            <a:ext cx="12750767" cy="1015663"/>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lIns="0" tIns="0" rIns="0" bIns="0" anchor="ctr">
            <a:spAutoFit/>
          </a:bodyPr>
          <a:lstStyle>
            <a:lvl1pPr marR="457200" defTabSz="457200">
              <a:defRPr sz="6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sz="6600" b="1" dirty="0">
                <a:solidFill>
                  <a:srgbClr val="FFFC79"/>
                </a:solidFill>
              </a:rPr>
              <a:t>Christ’s Object Lessons, p. 116</a:t>
            </a:r>
          </a:p>
        </p:txBody>
      </p:sp>
      <p:sp>
        <p:nvSpPr>
          <p:cNvPr id="120" name="Shape 120"/>
          <p:cNvSpPr/>
          <p:nvPr/>
        </p:nvSpPr>
        <p:spPr>
          <a:xfrm>
            <a:off x="3520440" y="3520440"/>
            <a:ext cx="17348405" cy="8674101"/>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lIns="0" tIns="0" rIns="0" bIns="0" anchor="ctr">
            <a:spAutoFit/>
          </a:bodyPr>
          <a:lstStyle>
            <a:lvl1pPr marR="457200" defTabSz="457200">
              <a:defRPr sz="11000" b="1" spc="-110">
                <a:solidFill>
                  <a:srgbClr val="FFFFFF"/>
                </a:solidFill>
                <a:latin typeface="Century Gothic"/>
                <a:ea typeface="Century Gothic"/>
                <a:cs typeface="Century Gothic"/>
                <a:sym typeface="Century Gothic"/>
              </a:defRPr>
            </a:lvl1pPr>
          </a:lstStyle>
          <a:p>
            <a:pPr lvl="0">
              <a:defRPr sz="1800" b="0" spc="0">
                <a:solidFill>
                  <a:srgbClr val="000000"/>
                </a:solidFill>
              </a:defRPr>
            </a:pPr>
            <a:r>
              <a:rPr lang="es-AR" sz="11000" b="1" spc="-110" dirty="0">
                <a:solidFill>
                  <a:srgbClr val="FFFFFF"/>
                </a:solidFill>
              </a:rPr>
              <a:t>“</a:t>
            </a:r>
            <a:r>
              <a:rPr sz="11000" b="1" spc="-110" dirty="0">
                <a:solidFill>
                  <a:srgbClr val="FFFFFF"/>
                </a:solidFill>
              </a:rPr>
              <a:t>…those who give themselves, soul, body, and spirit to Him without reserve. We are to give ourselves to Christ,</a:t>
            </a:r>
            <a:r>
              <a:rPr lang="es-AR" sz="11000" b="1" spc="-110" dirty="0">
                <a:solidFill>
                  <a:srgbClr val="FFFFFF"/>
                </a:solidFill>
              </a:rPr>
              <a:t>…”</a:t>
            </a:r>
            <a:endParaRPr sz="11000" b="1" spc="-110" dirty="0">
              <a:solidFill>
                <a:srgbClr val="FFFFFF"/>
              </a:solidFill>
            </a:endParaRP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SERMON 1 Vol 6 pag 46.jpg"/>
          <p:cNvPicPr/>
          <p:nvPr/>
        </p:nvPicPr>
        <p:blipFill>
          <a:blip r:embed="rId3"/>
          <a:stretch>
            <a:fillRect/>
          </a:stretch>
        </p:blipFill>
        <p:spPr>
          <a:xfrm>
            <a:off x="0" y="0"/>
            <a:ext cx="24384000" cy="13716001"/>
          </a:xfrm>
          <a:prstGeom prst="rect">
            <a:avLst/>
          </a:prstGeom>
          <a:ln w="12700">
            <a:miter lim="400000"/>
          </a:ln>
        </p:spPr>
      </p:pic>
      <p:sp>
        <p:nvSpPr>
          <p:cNvPr id="123" name="Shape 123"/>
          <p:cNvSpPr/>
          <p:nvPr/>
        </p:nvSpPr>
        <p:spPr>
          <a:xfrm>
            <a:off x="9605069" y="1926454"/>
            <a:ext cx="12750767" cy="1015663"/>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lIns="0" tIns="0" rIns="0" bIns="0" anchor="ctr">
            <a:spAutoFit/>
          </a:bodyPr>
          <a:lstStyle>
            <a:lvl1pPr marR="457200" defTabSz="457200">
              <a:defRPr sz="6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sz="6600" b="1" dirty="0">
                <a:solidFill>
                  <a:srgbClr val="FFFC79"/>
                </a:solidFill>
              </a:rPr>
              <a:t>Christ’s Object Lessons, p. 116</a:t>
            </a:r>
          </a:p>
        </p:txBody>
      </p:sp>
      <p:sp>
        <p:nvSpPr>
          <p:cNvPr id="124" name="Shape 124"/>
          <p:cNvSpPr/>
          <p:nvPr/>
        </p:nvSpPr>
        <p:spPr>
          <a:xfrm>
            <a:off x="3520440" y="3520440"/>
            <a:ext cx="18422108" cy="8463855"/>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11000" b="1" spc="-110">
                <a:solidFill>
                  <a:srgbClr val="FFFFFF"/>
                </a:solidFill>
                <a:latin typeface="Century Gothic"/>
                <a:ea typeface="Century Gothic"/>
                <a:cs typeface="Century Gothic"/>
                <a:sym typeface="Century Gothic"/>
              </a:defRPr>
            </a:lvl1pPr>
          </a:lstStyle>
          <a:p>
            <a:pPr lvl="0">
              <a:defRPr sz="1800" b="0" spc="0">
                <a:solidFill>
                  <a:srgbClr val="000000"/>
                </a:solidFill>
              </a:defRPr>
            </a:pPr>
            <a:r>
              <a:rPr lang="es-AR" sz="11000" b="1" spc="-300" dirty="0">
                <a:solidFill>
                  <a:srgbClr val="FFFFFF"/>
                </a:solidFill>
              </a:rPr>
              <a:t>“</a:t>
            </a:r>
            <a:r>
              <a:rPr sz="11000" b="1" spc="-300" dirty="0">
                <a:solidFill>
                  <a:srgbClr val="FFFFFF"/>
                </a:solidFill>
              </a:rPr>
              <a:t>…to live a life of willing obedience to all His requirements. All that we are, all the talents and capabilities we possess,</a:t>
            </a:r>
            <a:r>
              <a:rPr lang="es-AR" sz="11000" b="1" spc="-300" dirty="0">
                <a:solidFill>
                  <a:srgbClr val="FFFFFF"/>
                </a:solidFill>
              </a:rPr>
              <a:t>…”</a:t>
            </a:r>
            <a:endParaRPr sz="11000" b="1" spc="-300" dirty="0">
              <a:solidFill>
                <a:srgbClr val="FFFFFF"/>
              </a:solidFill>
            </a:endParaRP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 name="SERMON 1 Vol 6 pag 46.jpg"/>
          <p:cNvPicPr/>
          <p:nvPr/>
        </p:nvPicPr>
        <p:blipFill>
          <a:blip r:embed="rId3"/>
          <a:stretch>
            <a:fillRect/>
          </a:stretch>
        </p:blipFill>
        <p:spPr>
          <a:xfrm>
            <a:off x="0" y="0"/>
            <a:ext cx="24384000" cy="13716001"/>
          </a:xfrm>
          <a:prstGeom prst="rect">
            <a:avLst/>
          </a:prstGeom>
          <a:ln w="12700">
            <a:miter lim="400000"/>
          </a:ln>
        </p:spPr>
      </p:pic>
      <p:sp>
        <p:nvSpPr>
          <p:cNvPr id="127" name="Shape 127"/>
          <p:cNvSpPr/>
          <p:nvPr/>
        </p:nvSpPr>
        <p:spPr>
          <a:xfrm>
            <a:off x="9605069" y="1926454"/>
            <a:ext cx="12750767" cy="1015663"/>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lIns="0" tIns="0" rIns="0" bIns="0" anchor="ctr">
            <a:spAutoFit/>
          </a:bodyPr>
          <a:lstStyle>
            <a:lvl1pPr marR="457200" defTabSz="457200">
              <a:defRPr sz="6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sz="6600" b="1" dirty="0">
                <a:solidFill>
                  <a:srgbClr val="FFFC79"/>
                </a:solidFill>
              </a:rPr>
              <a:t>Christ’s Object Lessons, p. 116</a:t>
            </a:r>
          </a:p>
        </p:txBody>
      </p:sp>
      <p:sp>
        <p:nvSpPr>
          <p:cNvPr id="128" name="Shape 128"/>
          <p:cNvSpPr/>
          <p:nvPr/>
        </p:nvSpPr>
        <p:spPr>
          <a:xfrm>
            <a:off x="3520440" y="3520440"/>
            <a:ext cx="19011609" cy="6959601"/>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lIns="0" tIns="0" rIns="0" bIns="0" anchor="ctr">
            <a:spAutoFit/>
          </a:bodyPr>
          <a:lstStyle>
            <a:lvl1pPr marR="457200" defTabSz="457200">
              <a:defRPr sz="11000" b="1" spc="-110">
                <a:solidFill>
                  <a:srgbClr val="FFFFFF"/>
                </a:solidFill>
                <a:latin typeface="Century Gothic"/>
                <a:ea typeface="Century Gothic"/>
                <a:cs typeface="Century Gothic"/>
                <a:sym typeface="Century Gothic"/>
              </a:defRPr>
            </a:lvl1pPr>
          </a:lstStyle>
          <a:p>
            <a:pPr lvl="0">
              <a:defRPr sz="1800" b="0" spc="0">
                <a:solidFill>
                  <a:srgbClr val="000000"/>
                </a:solidFill>
              </a:defRPr>
            </a:pPr>
            <a:r>
              <a:rPr lang="es-AR" sz="11000" b="1" spc="-110" dirty="0">
                <a:solidFill>
                  <a:srgbClr val="FFFFFF"/>
                </a:solidFill>
              </a:rPr>
              <a:t>“</a:t>
            </a:r>
            <a:r>
              <a:rPr sz="11000" b="1" spc="-110" dirty="0">
                <a:solidFill>
                  <a:srgbClr val="FFFFFF"/>
                </a:solidFill>
              </a:rPr>
              <a:t>…are the Lord's, to be consecrated to His service. When we thus give ourselves to Him, Christ,</a:t>
            </a:r>
            <a:r>
              <a:rPr lang="es-AR" sz="11000" b="1" spc="-110" dirty="0">
                <a:solidFill>
                  <a:srgbClr val="FFFFFF"/>
                </a:solidFill>
              </a:rPr>
              <a:t>…”</a:t>
            </a:r>
            <a:endParaRPr sz="11000" b="1" spc="-110" dirty="0">
              <a:solidFill>
                <a:srgbClr val="FFFFFF"/>
              </a:solidFill>
            </a:endParaRP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SERMON 1 Vol 6 pag 46.jpg"/>
          <p:cNvPicPr/>
          <p:nvPr/>
        </p:nvPicPr>
        <p:blipFill>
          <a:blip r:embed="rId3"/>
          <a:stretch>
            <a:fillRect/>
          </a:stretch>
        </p:blipFill>
        <p:spPr>
          <a:xfrm>
            <a:off x="0" y="0"/>
            <a:ext cx="24384000" cy="13716001"/>
          </a:xfrm>
          <a:prstGeom prst="rect">
            <a:avLst/>
          </a:prstGeom>
          <a:ln w="12700">
            <a:miter lim="400000"/>
          </a:ln>
        </p:spPr>
      </p:pic>
      <p:sp>
        <p:nvSpPr>
          <p:cNvPr id="131" name="Shape 131"/>
          <p:cNvSpPr/>
          <p:nvPr/>
        </p:nvSpPr>
        <p:spPr>
          <a:xfrm>
            <a:off x="9605069" y="1926454"/>
            <a:ext cx="12750767" cy="1015663"/>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lIns="0" tIns="0" rIns="0" bIns="0" anchor="ctr">
            <a:spAutoFit/>
          </a:bodyPr>
          <a:lstStyle>
            <a:lvl1pPr marR="457200" defTabSz="457200">
              <a:defRPr sz="6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sz="6600" b="1" dirty="0">
                <a:solidFill>
                  <a:srgbClr val="FFFC79"/>
                </a:solidFill>
              </a:rPr>
              <a:t>Christ’s Object Lessons, p. 116</a:t>
            </a:r>
          </a:p>
        </p:txBody>
      </p:sp>
      <p:sp>
        <p:nvSpPr>
          <p:cNvPr id="132" name="Shape 132"/>
          <p:cNvSpPr/>
          <p:nvPr/>
        </p:nvSpPr>
        <p:spPr>
          <a:xfrm>
            <a:off x="3520440" y="3520440"/>
            <a:ext cx="17807788" cy="6959601"/>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lIns="0" tIns="0" rIns="0" bIns="0" anchor="ctr">
            <a:spAutoFit/>
          </a:bodyPr>
          <a:lstStyle>
            <a:lvl1pPr marR="457200" defTabSz="457200">
              <a:defRPr sz="11000" b="1" spc="-110">
                <a:solidFill>
                  <a:srgbClr val="FFFFFF"/>
                </a:solidFill>
                <a:latin typeface="Century Gothic"/>
                <a:ea typeface="Century Gothic"/>
                <a:cs typeface="Century Gothic"/>
                <a:sym typeface="Century Gothic"/>
              </a:defRPr>
            </a:lvl1pPr>
          </a:lstStyle>
          <a:p>
            <a:pPr lvl="0">
              <a:defRPr sz="1800" b="0" spc="0">
                <a:solidFill>
                  <a:srgbClr val="000000"/>
                </a:solidFill>
              </a:defRPr>
            </a:pPr>
            <a:r>
              <a:rPr lang="es-AR" sz="11000" b="1" spc="-110" dirty="0">
                <a:solidFill>
                  <a:srgbClr val="FFFFFF"/>
                </a:solidFill>
              </a:rPr>
              <a:t>“</a:t>
            </a:r>
            <a:r>
              <a:rPr sz="11000" b="1" spc="-110" dirty="0">
                <a:solidFill>
                  <a:srgbClr val="FFFFFF"/>
                </a:solidFill>
              </a:rPr>
              <a:t>…with all the treasures of heaven gives Himself to us. We obtain the Pearl of Great Price</a:t>
            </a:r>
            <a:r>
              <a:rPr lang="es-AR" sz="11000" b="1" spc="-110" dirty="0">
                <a:solidFill>
                  <a:srgbClr val="FFFFFF"/>
                </a:solidFill>
              </a:rPr>
              <a:t>.”</a:t>
            </a:r>
            <a:r>
              <a:rPr sz="11000" b="1" spc="-110" dirty="0">
                <a:solidFill>
                  <a:srgbClr val="FFFFFF"/>
                </a:solidFill>
              </a:rPr>
              <a:t> </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 name="SERMON 14 Vol 6 pag 27.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 name="pasted-image.png"/>
          <p:cNvPicPr/>
          <p:nvPr/>
        </p:nvPicPr>
        <p:blipFill>
          <a:blip r:embed="rId3"/>
          <a:stretch>
            <a:fillRect/>
          </a:stretch>
        </p:blipFill>
        <p:spPr>
          <a:xfrm>
            <a:off x="0" y="0"/>
            <a:ext cx="24384000" cy="13716000"/>
          </a:xfrm>
          <a:prstGeom prst="rect">
            <a:avLst/>
          </a:prstGeom>
          <a:ln w="12700">
            <a:miter lim="400000"/>
          </a:ln>
        </p:spPr>
      </p:pic>
      <p:sp>
        <p:nvSpPr>
          <p:cNvPr id="137" name="Shape 137"/>
          <p:cNvSpPr/>
          <p:nvPr/>
        </p:nvSpPr>
        <p:spPr>
          <a:xfrm>
            <a:off x="7278624" y="1371600"/>
            <a:ext cx="16533170" cy="1477328"/>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9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sz="9600" b="1" dirty="0">
                <a:solidFill>
                  <a:srgbClr val="FFFC79"/>
                </a:solidFill>
              </a:rPr>
              <a:t>1 Corinthians 9:24, 25</a:t>
            </a:r>
            <a:r>
              <a:rPr lang="es-AR" sz="9600" b="1" dirty="0">
                <a:solidFill>
                  <a:srgbClr val="FFFC79"/>
                </a:solidFill>
              </a:rPr>
              <a:t> NKJV</a:t>
            </a:r>
            <a:endParaRPr sz="9600" b="1" dirty="0">
              <a:solidFill>
                <a:srgbClr val="FFFC79"/>
              </a:solidFill>
            </a:endParaRPr>
          </a:p>
        </p:txBody>
      </p:sp>
      <p:sp>
        <p:nvSpPr>
          <p:cNvPr id="138" name="Shape 138"/>
          <p:cNvSpPr/>
          <p:nvPr/>
        </p:nvSpPr>
        <p:spPr>
          <a:xfrm>
            <a:off x="3520440" y="3520440"/>
            <a:ext cx="18682589" cy="8674101"/>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lIns="0" tIns="0" rIns="0" bIns="0" anchor="ctr">
            <a:spAutoFit/>
          </a:bodyPr>
          <a:lstStyle>
            <a:lvl1pPr marR="457200" defTabSz="457200">
              <a:defRPr sz="11000" b="1" spc="-110">
                <a:solidFill>
                  <a:srgbClr val="FFFFFF"/>
                </a:solidFill>
                <a:latin typeface="Century Gothic"/>
                <a:ea typeface="Century Gothic"/>
                <a:cs typeface="Century Gothic"/>
                <a:sym typeface="Century Gothic"/>
              </a:defRPr>
            </a:lvl1pPr>
          </a:lstStyle>
          <a:p>
            <a:pPr lvl="0">
              <a:defRPr sz="1800" b="0" spc="0">
                <a:solidFill>
                  <a:srgbClr val="000000"/>
                </a:solidFill>
              </a:defRPr>
            </a:pPr>
            <a:r>
              <a:rPr lang="es-AR" sz="11000" b="1" spc="-110" dirty="0">
                <a:solidFill>
                  <a:srgbClr val="FFFFFF"/>
                </a:solidFill>
              </a:rPr>
              <a:t>“</a:t>
            </a:r>
            <a:r>
              <a:rPr sz="11000" b="1" spc="-110" dirty="0">
                <a:solidFill>
                  <a:srgbClr val="FFFFFF"/>
                </a:solidFill>
              </a:rPr>
              <a:t>Do you not know that those who run in a race all run, but one receives the prize? Run in such a way that you may obtain it</a:t>
            </a:r>
            <a:r>
              <a:rPr lang="es-AR" sz="11000" b="1" spc="-110" dirty="0">
                <a:solidFill>
                  <a:srgbClr val="FFFFFF"/>
                </a:solidFill>
              </a:rPr>
              <a:t>…”</a:t>
            </a:r>
            <a:endParaRPr sz="11000" b="1" spc="-110" dirty="0">
              <a:solidFill>
                <a:srgbClr val="FFFFFF"/>
              </a:solidFill>
            </a:endParaRP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 name="pasted-image.png"/>
          <p:cNvPicPr/>
          <p:nvPr/>
        </p:nvPicPr>
        <p:blipFill>
          <a:blip r:embed="rId3"/>
          <a:stretch>
            <a:fillRect/>
          </a:stretch>
        </p:blipFill>
        <p:spPr>
          <a:xfrm>
            <a:off x="0" y="0"/>
            <a:ext cx="24384000" cy="13716000"/>
          </a:xfrm>
          <a:prstGeom prst="rect">
            <a:avLst/>
          </a:prstGeom>
          <a:ln w="12700">
            <a:miter lim="400000"/>
          </a:ln>
        </p:spPr>
      </p:pic>
      <p:sp>
        <p:nvSpPr>
          <p:cNvPr id="142" name="Shape 142"/>
          <p:cNvSpPr/>
          <p:nvPr/>
        </p:nvSpPr>
        <p:spPr>
          <a:xfrm>
            <a:off x="3520440" y="3520440"/>
            <a:ext cx="18682589" cy="5245101"/>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lIns="0" tIns="0" rIns="0" bIns="0" anchor="ctr">
            <a:spAutoFit/>
          </a:bodyPr>
          <a:lstStyle>
            <a:lvl1pPr marR="457200" defTabSz="457200">
              <a:defRPr sz="11000" b="1" spc="-110">
                <a:solidFill>
                  <a:srgbClr val="FFFFFF"/>
                </a:solidFill>
                <a:latin typeface="Century Gothic"/>
                <a:ea typeface="Century Gothic"/>
                <a:cs typeface="Century Gothic"/>
                <a:sym typeface="Century Gothic"/>
              </a:defRPr>
            </a:lvl1pPr>
          </a:lstStyle>
          <a:p>
            <a:pPr lvl="0">
              <a:defRPr sz="1800" b="0" spc="0">
                <a:solidFill>
                  <a:srgbClr val="000000"/>
                </a:solidFill>
              </a:defRPr>
            </a:pPr>
            <a:r>
              <a:rPr lang="es-AR" sz="11000" b="1" spc="-110" dirty="0">
                <a:solidFill>
                  <a:srgbClr val="FFFFFF"/>
                </a:solidFill>
              </a:rPr>
              <a:t>“</a:t>
            </a:r>
            <a:r>
              <a:rPr sz="11000" b="1" spc="-110" dirty="0">
                <a:solidFill>
                  <a:srgbClr val="FFFFFF"/>
                </a:solidFill>
              </a:rPr>
              <a:t>…And everyone who competes for the prize is temperate in all things</a:t>
            </a:r>
            <a:r>
              <a:rPr lang="es-AR" sz="11000" b="1" spc="-110" dirty="0">
                <a:solidFill>
                  <a:srgbClr val="FFFFFF"/>
                </a:solidFill>
              </a:rPr>
              <a:t>…”</a:t>
            </a:r>
            <a:endParaRPr sz="11000" b="1" spc="-110" dirty="0">
              <a:solidFill>
                <a:srgbClr val="FFFFFF"/>
              </a:solidFill>
            </a:endParaRPr>
          </a:p>
        </p:txBody>
      </p:sp>
      <p:sp>
        <p:nvSpPr>
          <p:cNvPr id="5" name="Shape 137"/>
          <p:cNvSpPr/>
          <p:nvPr/>
        </p:nvSpPr>
        <p:spPr>
          <a:xfrm>
            <a:off x="7278624" y="1371600"/>
            <a:ext cx="16533170" cy="1477328"/>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9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sz="9600" b="1" dirty="0">
                <a:solidFill>
                  <a:srgbClr val="FFFC79"/>
                </a:solidFill>
              </a:rPr>
              <a:t>1 Corinthians 9:24,</a:t>
            </a:r>
            <a:r>
              <a:rPr lang="es-ES" sz="9600" b="1" dirty="0">
                <a:solidFill>
                  <a:srgbClr val="FFFC79"/>
                </a:solidFill>
              </a:rPr>
              <a:t> </a:t>
            </a:r>
            <a:r>
              <a:rPr sz="9600" b="1" dirty="0">
                <a:solidFill>
                  <a:srgbClr val="FFFC79"/>
                </a:solidFill>
              </a:rPr>
              <a:t>25</a:t>
            </a:r>
            <a:r>
              <a:rPr lang="es-AR" sz="9600" b="1" dirty="0">
                <a:solidFill>
                  <a:srgbClr val="FFFC79"/>
                </a:solidFill>
              </a:rPr>
              <a:t> NKJV</a:t>
            </a:r>
            <a:endParaRPr sz="9600" b="1" dirty="0">
              <a:solidFill>
                <a:srgbClr val="FFFC79"/>
              </a:solidFill>
            </a:endParaRP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 name="pasted-image.png"/>
          <p:cNvPicPr/>
          <p:nvPr/>
        </p:nvPicPr>
        <p:blipFill>
          <a:blip r:embed="rId3"/>
          <a:stretch>
            <a:fillRect/>
          </a:stretch>
        </p:blipFill>
        <p:spPr>
          <a:xfrm>
            <a:off x="0" y="0"/>
            <a:ext cx="24384000" cy="13716000"/>
          </a:xfrm>
          <a:prstGeom prst="rect">
            <a:avLst/>
          </a:prstGeom>
          <a:ln w="12700">
            <a:miter lim="400000"/>
          </a:ln>
        </p:spPr>
      </p:pic>
      <p:sp>
        <p:nvSpPr>
          <p:cNvPr id="146" name="Shape 146"/>
          <p:cNvSpPr/>
          <p:nvPr/>
        </p:nvSpPr>
        <p:spPr>
          <a:xfrm>
            <a:off x="3520440" y="3520440"/>
            <a:ext cx="19039477" cy="5078313"/>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11000" b="1" spc="-110">
                <a:solidFill>
                  <a:srgbClr val="FFFFFF"/>
                </a:solidFill>
                <a:latin typeface="Century Gothic"/>
                <a:ea typeface="Century Gothic"/>
                <a:cs typeface="Century Gothic"/>
                <a:sym typeface="Century Gothic"/>
              </a:defRPr>
            </a:lvl1pPr>
          </a:lstStyle>
          <a:p>
            <a:pPr lvl="0">
              <a:defRPr sz="1800" b="0" spc="0">
                <a:solidFill>
                  <a:srgbClr val="000000"/>
                </a:solidFill>
              </a:defRPr>
            </a:pPr>
            <a:r>
              <a:rPr lang="es-AR" sz="11000" b="1" spc="-110" dirty="0">
                <a:solidFill>
                  <a:srgbClr val="FFFFFF"/>
                </a:solidFill>
              </a:rPr>
              <a:t>“</a:t>
            </a:r>
            <a:r>
              <a:rPr sz="11000" b="1" spc="-110" dirty="0">
                <a:solidFill>
                  <a:srgbClr val="FFFFFF"/>
                </a:solidFill>
              </a:rPr>
              <a:t>…Now they do it to obtain a perishable crown, but we for an imperishable </a:t>
            </a:r>
            <a:r>
              <a:rPr lang="en-US" sz="11000" b="1" spc="-110" dirty="0">
                <a:solidFill>
                  <a:srgbClr val="FFFFFF"/>
                </a:solidFill>
              </a:rPr>
              <a:t>C</a:t>
            </a:r>
            <a:r>
              <a:rPr sz="11000" b="1" spc="-110" dirty="0">
                <a:solidFill>
                  <a:srgbClr val="FFFFFF"/>
                </a:solidFill>
              </a:rPr>
              <a:t>rown</a:t>
            </a:r>
            <a:r>
              <a:rPr lang="es-AR" sz="11000" b="1" spc="-110" dirty="0">
                <a:solidFill>
                  <a:srgbClr val="FFFFFF"/>
                </a:solidFill>
              </a:rPr>
              <a:t>.”</a:t>
            </a:r>
            <a:endParaRPr sz="11000" b="1" spc="-110" dirty="0">
              <a:solidFill>
                <a:srgbClr val="FFFFFF"/>
              </a:solidFill>
            </a:endParaRPr>
          </a:p>
        </p:txBody>
      </p:sp>
      <p:sp>
        <p:nvSpPr>
          <p:cNvPr id="5" name="Shape 137"/>
          <p:cNvSpPr/>
          <p:nvPr/>
        </p:nvSpPr>
        <p:spPr>
          <a:xfrm>
            <a:off x="7278624" y="1371600"/>
            <a:ext cx="16533170" cy="1477328"/>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9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sz="9600" b="1" dirty="0">
                <a:solidFill>
                  <a:srgbClr val="FFFC79"/>
                </a:solidFill>
              </a:rPr>
              <a:t>1 Corinthians 9:24,</a:t>
            </a:r>
            <a:r>
              <a:rPr lang="es-ES" sz="9600" b="1" dirty="0">
                <a:solidFill>
                  <a:srgbClr val="FFFC79"/>
                </a:solidFill>
              </a:rPr>
              <a:t> </a:t>
            </a:r>
            <a:r>
              <a:rPr sz="9600" b="1" dirty="0">
                <a:solidFill>
                  <a:srgbClr val="FFFC79"/>
                </a:solidFill>
              </a:rPr>
              <a:t>25</a:t>
            </a:r>
            <a:r>
              <a:rPr lang="es-AR" sz="9600" b="1" dirty="0">
                <a:solidFill>
                  <a:srgbClr val="FFFC79"/>
                </a:solidFill>
              </a:rPr>
              <a:t> NKJV</a:t>
            </a:r>
            <a:endParaRPr sz="9600" b="1" dirty="0">
              <a:solidFill>
                <a:srgbClr val="FFFC79"/>
              </a:solidFill>
            </a:endParaRP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 name="SERMON 14 Vol 6 pag 31.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pasted-image.png"/>
          <p:cNvPicPr/>
          <p:nvPr/>
        </p:nvPicPr>
        <p:blipFill>
          <a:blip r:embed="rId3"/>
          <a:stretch>
            <a:fillRect/>
          </a:stretch>
        </p:blipFill>
        <p:spPr>
          <a:xfrm>
            <a:off x="0" y="0"/>
            <a:ext cx="24384000" cy="13716000"/>
          </a:xfrm>
          <a:prstGeom prst="rect">
            <a:avLst/>
          </a:prstGeom>
          <a:ln w="12700">
            <a:miter lim="400000"/>
          </a:ln>
        </p:spPr>
      </p:pic>
      <p:sp>
        <p:nvSpPr>
          <p:cNvPr id="151" name="Shape 151"/>
          <p:cNvSpPr/>
          <p:nvPr/>
        </p:nvSpPr>
        <p:spPr>
          <a:xfrm>
            <a:off x="7278624" y="1371600"/>
            <a:ext cx="16133697" cy="1477328"/>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9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sz="9600" b="1" dirty="0">
                <a:solidFill>
                  <a:srgbClr val="FFFC79"/>
                </a:solidFill>
              </a:rPr>
              <a:t>Matthew 13:46</a:t>
            </a:r>
            <a:r>
              <a:rPr lang="es-AR" sz="9600" b="1" dirty="0">
                <a:solidFill>
                  <a:srgbClr val="FFFC79"/>
                </a:solidFill>
              </a:rPr>
              <a:t> NKJV</a:t>
            </a:r>
            <a:endParaRPr sz="9600" b="1" dirty="0">
              <a:solidFill>
                <a:srgbClr val="FFFC79"/>
              </a:solidFill>
            </a:endParaRPr>
          </a:p>
        </p:txBody>
      </p:sp>
      <p:sp>
        <p:nvSpPr>
          <p:cNvPr id="152" name="Shape 152"/>
          <p:cNvSpPr/>
          <p:nvPr/>
        </p:nvSpPr>
        <p:spPr>
          <a:xfrm>
            <a:off x="3520440" y="3520440"/>
            <a:ext cx="16679487" cy="3385542"/>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11000" b="1" spc="-110">
                <a:solidFill>
                  <a:srgbClr val="FFFFFF"/>
                </a:solidFill>
                <a:latin typeface="Century Gothic"/>
                <a:ea typeface="Century Gothic"/>
                <a:cs typeface="Century Gothic"/>
                <a:sym typeface="Century Gothic"/>
              </a:defRPr>
            </a:lvl1pPr>
          </a:lstStyle>
          <a:p>
            <a:pPr lvl="0">
              <a:defRPr sz="1800" b="0" spc="0">
                <a:solidFill>
                  <a:srgbClr val="000000"/>
                </a:solidFill>
              </a:defRPr>
            </a:pPr>
            <a:r>
              <a:rPr lang="es-AR" sz="11000" b="1" spc="-110" dirty="0">
                <a:solidFill>
                  <a:srgbClr val="FFFFFF"/>
                </a:solidFill>
              </a:rPr>
              <a:t>“…</a:t>
            </a:r>
            <a:r>
              <a:rPr sz="11000" b="1" spc="-110" dirty="0">
                <a:solidFill>
                  <a:srgbClr val="FFFFFF"/>
                </a:solidFill>
              </a:rPr>
              <a:t>went and sold all that he had, and bought it.”</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 name="pasted-image.png"/>
          <p:cNvPicPr/>
          <p:nvPr/>
        </p:nvPicPr>
        <p:blipFill>
          <a:blip r:embed="rId3"/>
          <a:stretch>
            <a:fillRect/>
          </a:stretch>
        </p:blipFill>
        <p:spPr>
          <a:xfrm>
            <a:off x="0" y="0"/>
            <a:ext cx="24384000" cy="13716000"/>
          </a:xfrm>
          <a:prstGeom prst="rect">
            <a:avLst/>
          </a:prstGeom>
          <a:ln w="12700">
            <a:miter lim="400000"/>
          </a:ln>
        </p:spPr>
      </p:pic>
      <p:sp>
        <p:nvSpPr>
          <p:cNvPr id="155" name="Shape 155"/>
          <p:cNvSpPr/>
          <p:nvPr/>
        </p:nvSpPr>
        <p:spPr>
          <a:xfrm>
            <a:off x="7278624" y="1371601"/>
            <a:ext cx="15397097" cy="1477328"/>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9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sz="9600" b="1" dirty="0">
                <a:solidFill>
                  <a:srgbClr val="FFFC79"/>
                </a:solidFill>
              </a:rPr>
              <a:t>Luke 5:27,</a:t>
            </a:r>
            <a:r>
              <a:rPr lang="es-ES" sz="9600" b="1" dirty="0">
                <a:solidFill>
                  <a:srgbClr val="FFFC79"/>
                </a:solidFill>
              </a:rPr>
              <a:t> </a:t>
            </a:r>
            <a:r>
              <a:rPr sz="9600" b="1" dirty="0">
                <a:solidFill>
                  <a:srgbClr val="FFFC79"/>
                </a:solidFill>
              </a:rPr>
              <a:t>28</a:t>
            </a:r>
            <a:r>
              <a:rPr lang="es-AR" sz="9600" b="1" dirty="0">
                <a:solidFill>
                  <a:srgbClr val="FFFC79"/>
                </a:solidFill>
              </a:rPr>
              <a:t> MKJV</a:t>
            </a:r>
            <a:endParaRPr sz="9600" b="1" dirty="0">
              <a:solidFill>
                <a:srgbClr val="FFFC79"/>
              </a:solidFill>
            </a:endParaRPr>
          </a:p>
        </p:txBody>
      </p:sp>
      <p:sp>
        <p:nvSpPr>
          <p:cNvPr id="156" name="Shape 156"/>
          <p:cNvSpPr/>
          <p:nvPr/>
        </p:nvSpPr>
        <p:spPr>
          <a:xfrm>
            <a:off x="3520440" y="3520440"/>
            <a:ext cx="17199071" cy="6959601"/>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lIns="0" tIns="0" rIns="0" bIns="0" anchor="ctr">
            <a:spAutoFit/>
          </a:bodyPr>
          <a:lstStyle>
            <a:lvl1pPr marR="457200" defTabSz="457200">
              <a:defRPr sz="11000" b="1" spc="-110">
                <a:solidFill>
                  <a:srgbClr val="FFFFFF"/>
                </a:solidFill>
                <a:latin typeface="Century Gothic"/>
                <a:ea typeface="Century Gothic"/>
                <a:cs typeface="Century Gothic"/>
                <a:sym typeface="Century Gothic"/>
              </a:defRPr>
            </a:lvl1pPr>
          </a:lstStyle>
          <a:p>
            <a:pPr lvl="0">
              <a:defRPr sz="1800" b="0" spc="0">
                <a:solidFill>
                  <a:srgbClr val="000000"/>
                </a:solidFill>
              </a:defRPr>
            </a:pPr>
            <a:r>
              <a:rPr lang="es-AR" sz="11000" b="1" spc="-110" dirty="0">
                <a:solidFill>
                  <a:srgbClr val="FFFFFF"/>
                </a:solidFill>
              </a:rPr>
              <a:t>“</a:t>
            </a:r>
            <a:r>
              <a:rPr sz="11000" b="1" spc="-110" dirty="0">
                <a:solidFill>
                  <a:srgbClr val="FFFFFF"/>
                </a:solidFill>
              </a:rPr>
              <a:t>After these things He went out and saw a tax collector named Levi, sitting at the tax office</a:t>
            </a:r>
            <a:r>
              <a:rPr lang="es-AR" sz="11000" b="1" spc="-110" dirty="0">
                <a:solidFill>
                  <a:srgbClr val="FFFFFF"/>
                </a:solidFill>
              </a:rPr>
              <a:t>…”</a:t>
            </a:r>
            <a:r>
              <a:rPr sz="11000" b="1" spc="-110" dirty="0">
                <a:solidFill>
                  <a:srgbClr val="FFFFFF"/>
                </a:solidFill>
              </a:rPr>
              <a:t> </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 name="pasted-image.png"/>
          <p:cNvPicPr/>
          <p:nvPr/>
        </p:nvPicPr>
        <p:blipFill>
          <a:blip r:embed="rId3"/>
          <a:stretch>
            <a:fillRect/>
          </a:stretch>
        </p:blipFill>
        <p:spPr>
          <a:xfrm>
            <a:off x="0" y="0"/>
            <a:ext cx="24384000" cy="13716000"/>
          </a:xfrm>
          <a:prstGeom prst="rect">
            <a:avLst/>
          </a:prstGeom>
          <a:ln w="12700">
            <a:miter lim="400000"/>
          </a:ln>
        </p:spPr>
      </p:pic>
      <p:sp>
        <p:nvSpPr>
          <p:cNvPr id="160" name="Shape 160"/>
          <p:cNvSpPr/>
          <p:nvPr/>
        </p:nvSpPr>
        <p:spPr>
          <a:xfrm>
            <a:off x="3520440" y="3520440"/>
            <a:ext cx="16397577" cy="6959601"/>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11000" b="1" spc="-110">
                <a:solidFill>
                  <a:srgbClr val="FFFFFF"/>
                </a:solidFill>
                <a:latin typeface="Century Gothic"/>
                <a:ea typeface="Century Gothic"/>
                <a:cs typeface="Century Gothic"/>
                <a:sym typeface="Century Gothic"/>
              </a:defRPr>
            </a:lvl1pPr>
          </a:lstStyle>
          <a:p>
            <a:pPr lvl="0">
              <a:defRPr sz="1800" b="0" spc="0">
                <a:solidFill>
                  <a:srgbClr val="000000"/>
                </a:solidFill>
              </a:defRPr>
            </a:pPr>
            <a:r>
              <a:rPr lang="es-AR" sz="11000" b="1" spc="-110" dirty="0">
                <a:solidFill>
                  <a:srgbClr val="FFFFFF"/>
                </a:solidFill>
              </a:rPr>
              <a:t>“…</a:t>
            </a:r>
            <a:r>
              <a:rPr sz="11000" b="1" spc="-110" dirty="0">
                <a:solidFill>
                  <a:srgbClr val="FFFFFF"/>
                </a:solidFill>
              </a:rPr>
              <a:t>And He said to him, “Follow Me.” So he left all, rose up, and followed Him</a:t>
            </a:r>
            <a:r>
              <a:rPr lang="es-AR" sz="11000" b="1" spc="-110" dirty="0">
                <a:solidFill>
                  <a:srgbClr val="FFFFFF"/>
                </a:solidFill>
              </a:rPr>
              <a:t>.”</a:t>
            </a:r>
            <a:r>
              <a:rPr sz="11000" b="1" spc="-110" dirty="0">
                <a:solidFill>
                  <a:srgbClr val="FFFFFF"/>
                </a:solidFill>
              </a:rPr>
              <a:t> </a:t>
            </a:r>
          </a:p>
        </p:txBody>
      </p:sp>
      <p:sp>
        <p:nvSpPr>
          <p:cNvPr id="5" name="Shape 155"/>
          <p:cNvSpPr/>
          <p:nvPr/>
        </p:nvSpPr>
        <p:spPr>
          <a:xfrm>
            <a:off x="7278624" y="1371600"/>
            <a:ext cx="15397097" cy="1477328"/>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9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sz="9600" b="1" dirty="0">
                <a:solidFill>
                  <a:srgbClr val="FFFC79"/>
                </a:solidFill>
              </a:rPr>
              <a:t>Luke 5:27,</a:t>
            </a:r>
            <a:r>
              <a:rPr lang="es-ES" sz="9600" b="1" dirty="0">
                <a:solidFill>
                  <a:srgbClr val="FFFC79"/>
                </a:solidFill>
              </a:rPr>
              <a:t> </a:t>
            </a:r>
            <a:r>
              <a:rPr sz="9600" b="1" dirty="0">
                <a:solidFill>
                  <a:srgbClr val="FFFC79"/>
                </a:solidFill>
              </a:rPr>
              <a:t>28</a:t>
            </a:r>
            <a:r>
              <a:rPr lang="es-AR" sz="9600" b="1" dirty="0">
                <a:solidFill>
                  <a:srgbClr val="FFFC79"/>
                </a:solidFill>
              </a:rPr>
              <a:t> MKJV</a:t>
            </a:r>
            <a:endParaRPr sz="9600" b="1" dirty="0">
              <a:solidFill>
                <a:srgbClr val="FFFC79"/>
              </a:solidFill>
            </a:endParaRP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 name="SERMON 14 Vol 6 pag 35.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 name="pasted-image.png"/>
          <p:cNvPicPr/>
          <p:nvPr/>
        </p:nvPicPr>
        <p:blipFill>
          <a:blip r:embed="rId3"/>
          <a:stretch>
            <a:fillRect/>
          </a:stretch>
        </p:blipFill>
        <p:spPr>
          <a:xfrm>
            <a:off x="0" y="0"/>
            <a:ext cx="24384000" cy="13716000"/>
          </a:xfrm>
          <a:prstGeom prst="rect">
            <a:avLst/>
          </a:prstGeom>
          <a:ln w="12700">
            <a:miter lim="400000"/>
          </a:ln>
        </p:spPr>
      </p:pic>
      <p:sp>
        <p:nvSpPr>
          <p:cNvPr id="165" name="Shape 165"/>
          <p:cNvSpPr/>
          <p:nvPr/>
        </p:nvSpPr>
        <p:spPr>
          <a:xfrm>
            <a:off x="7278624" y="1371600"/>
            <a:ext cx="15381926" cy="1477328"/>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9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sz="9600" b="1" dirty="0">
                <a:solidFill>
                  <a:srgbClr val="FFFC79"/>
                </a:solidFill>
              </a:rPr>
              <a:t>Matthew 4:18-20</a:t>
            </a:r>
            <a:r>
              <a:rPr lang="es-AR" sz="9600" b="1" dirty="0">
                <a:solidFill>
                  <a:srgbClr val="FFFC79"/>
                </a:solidFill>
              </a:rPr>
              <a:t> NKJV</a:t>
            </a:r>
            <a:endParaRPr sz="9600" b="1" dirty="0">
              <a:solidFill>
                <a:srgbClr val="FFFC79"/>
              </a:solidFill>
            </a:endParaRPr>
          </a:p>
        </p:txBody>
      </p:sp>
      <p:sp>
        <p:nvSpPr>
          <p:cNvPr id="166" name="Shape 166"/>
          <p:cNvSpPr/>
          <p:nvPr/>
        </p:nvSpPr>
        <p:spPr>
          <a:xfrm>
            <a:off x="3520440" y="3492179"/>
            <a:ext cx="19140110" cy="6771084"/>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11000" b="1" spc="-110">
                <a:solidFill>
                  <a:srgbClr val="FFFFFF"/>
                </a:solidFill>
                <a:latin typeface="Century Gothic"/>
                <a:ea typeface="Century Gothic"/>
                <a:cs typeface="Century Gothic"/>
                <a:sym typeface="Century Gothic"/>
              </a:defRPr>
            </a:lvl1pPr>
          </a:lstStyle>
          <a:p>
            <a:pPr lvl="0">
              <a:defRPr sz="1800" b="0" spc="0">
                <a:solidFill>
                  <a:srgbClr val="000000"/>
                </a:solidFill>
              </a:defRPr>
            </a:pPr>
            <a:r>
              <a:rPr lang="es-AR" sz="11000" b="1" spc="-300" dirty="0">
                <a:solidFill>
                  <a:srgbClr val="FFFFFF"/>
                </a:solidFill>
              </a:rPr>
              <a:t>“</a:t>
            </a:r>
            <a:r>
              <a:rPr sz="11000" b="1" spc="-300" dirty="0">
                <a:solidFill>
                  <a:srgbClr val="FFFFFF"/>
                </a:solidFill>
              </a:rPr>
              <a:t>And Jesus, walking by the Sea of Galilee, saw two brothers; Simon called Peter, and Andrew his brother,</a:t>
            </a:r>
            <a:r>
              <a:rPr lang="es-AR" sz="11000" b="1" spc="-300" dirty="0">
                <a:solidFill>
                  <a:srgbClr val="FFFFFF"/>
                </a:solidFill>
              </a:rPr>
              <a:t>…”</a:t>
            </a:r>
            <a:endParaRPr sz="11000" b="1" spc="-300" dirty="0">
              <a:solidFill>
                <a:srgbClr val="FFFFFF"/>
              </a:solidFill>
            </a:endParaRP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 name="pasted-image.png"/>
          <p:cNvPicPr/>
          <p:nvPr/>
        </p:nvPicPr>
        <p:blipFill>
          <a:blip r:embed="rId3"/>
          <a:stretch>
            <a:fillRect/>
          </a:stretch>
        </p:blipFill>
        <p:spPr>
          <a:xfrm>
            <a:off x="0" y="0"/>
            <a:ext cx="24384000" cy="13716000"/>
          </a:xfrm>
          <a:prstGeom prst="rect">
            <a:avLst/>
          </a:prstGeom>
          <a:ln w="12700">
            <a:miter lim="400000"/>
          </a:ln>
        </p:spPr>
      </p:pic>
      <p:sp>
        <p:nvSpPr>
          <p:cNvPr id="170" name="Shape 170"/>
          <p:cNvSpPr/>
          <p:nvPr/>
        </p:nvSpPr>
        <p:spPr>
          <a:xfrm>
            <a:off x="3520440" y="3520440"/>
            <a:ext cx="17523372" cy="6771084"/>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11000" b="1" spc="-110">
                <a:solidFill>
                  <a:srgbClr val="FFFFFF"/>
                </a:solidFill>
                <a:latin typeface="Century Gothic"/>
                <a:ea typeface="Century Gothic"/>
                <a:cs typeface="Century Gothic"/>
                <a:sym typeface="Century Gothic"/>
              </a:defRPr>
            </a:lvl1pPr>
          </a:lstStyle>
          <a:p>
            <a:pPr lvl="0">
              <a:defRPr sz="1800" b="0" spc="0">
                <a:solidFill>
                  <a:srgbClr val="000000"/>
                </a:solidFill>
              </a:defRPr>
            </a:pPr>
            <a:r>
              <a:rPr lang="es-AR" sz="11000" b="1" spc="-110" dirty="0">
                <a:solidFill>
                  <a:srgbClr val="FFFFFF"/>
                </a:solidFill>
              </a:rPr>
              <a:t>“</a:t>
            </a:r>
            <a:r>
              <a:rPr sz="11000" b="1" spc="-110" dirty="0">
                <a:solidFill>
                  <a:srgbClr val="FFFFFF"/>
                </a:solidFill>
              </a:rPr>
              <a:t>…casting a net into the sea; for they were fishermen. Then He said to them, “Follow Me,</a:t>
            </a:r>
            <a:r>
              <a:rPr lang="es-AR" sz="11000" b="1" spc="-110" dirty="0">
                <a:solidFill>
                  <a:srgbClr val="FFFFFF"/>
                </a:solidFill>
              </a:rPr>
              <a:t>…”</a:t>
            </a:r>
            <a:endParaRPr sz="11000" b="1" spc="-110" dirty="0">
              <a:solidFill>
                <a:srgbClr val="FFFFFF"/>
              </a:solidFill>
            </a:endParaRPr>
          </a:p>
        </p:txBody>
      </p:sp>
      <p:sp>
        <p:nvSpPr>
          <p:cNvPr id="6" name="Shape 165"/>
          <p:cNvSpPr/>
          <p:nvPr/>
        </p:nvSpPr>
        <p:spPr>
          <a:xfrm>
            <a:off x="7278624" y="1371600"/>
            <a:ext cx="15381926" cy="1477328"/>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9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sz="9600" b="1" dirty="0">
                <a:solidFill>
                  <a:srgbClr val="FFFC79"/>
                </a:solidFill>
              </a:rPr>
              <a:t>Matthew 4:18-20</a:t>
            </a:r>
            <a:r>
              <a:rPr lang="es-AR" sz="9600" b="1" dirty="0">
                <a:solidFill>
                  <a:srgbClr val="FFFC79"/>
                </a:solidFill>
              </a:rPr>
              <a:t> NKJV</a:t>
            </a:r>
            <a:endParaRPr sz="9600" b="1" dirty="0">
              <a:solidFill>
                <a:srgbClr val="FFFC79"/>
              </a:solidFill>
            </a:endParaRP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 name="pasted-image.png"/>
          <p:cNvPicPr/>
          <p:nvPr/>
        </p:nvPicPr>
        <p:blipFill>
          <a:blip r:embed="rId3"/>
          <a:stretch>
            <a:fillRect/>
          </a:stretch>
        </p:blipFill>
        <p:spPr>
          <a:xfrm>
            <a:off x="0" y="0"/>
            <a:ext cx="24384000" cy="13716000"/>
          </a:xfrm>
          <a:prstGeom prst="rect">
            <a:avLst/>
          </a:prstGeom>
          <a:ln w="12700">
            <a:miter lim="400000"/>
          </a:ln>
        </p:spPr>
      </p:pic>
      <p:sp>
        <p:nvSpPr>
          <p:cNvPr id="174" name="Shape 174"/>
          <p:cNvSpPr/>
          <p:nvPr/>
        </p:nvSpPr>
        <p:spPr>
          <a:xfrm>
            <a:off x="3520440" y="3520440"/>
            <a:ext cx="16511126" cy="6959601"/>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lIns="0" tIns="0" rIns="0" bIns="0" anchor="ctr">
            <a:spAutoFit/>
          </a:bodyPr>
          <a:lstStyle>
            <a:lvl1pPr marR="457200" defTabSz="457200">
              <a:defRPr sz="11000" b="1" spc="-110">
                <a:solidFill>
                  <a:srgbClr val="FFFFFF"/>
                </a:solidFill>
                <a:latin typeface="Century Gothic"/>
                <a:ea typeface="Century Gothic"/>
                <a:cs typeface="Century Gothic"/>
                <a:sym typeface="Century Gothic"/>
              </a:defRPr>
            </a:lvl1pPr>
          </a:lstStyle>
          <a:p>
            <a:pPr lvl="0">
              <a:defRPr sz="1800" b="0" spc="0">
                <a:solidFill>
                  <a:srgbClr val="000000"/>
                </a:solidFill>
              </a:defRPr>
            </a:pPr>
            <a:r>
              <a:rPr lang="es-AR" sz="11000" b="1" spc="-110" dirty="0">
                <a:solidFill>
                  <a:srgbClr val="FFFFFF"/>
                </a:solidFill>
              </a:rPr>
              <a:t>“</a:t>
            </a:r>
            <a:r>
              <a:rPr sz="11000" b="1" spc="-110" dirty="0">
                <a:solidFill>
                  <a:srgbClr val="FFFFFF"/>
                </a:solidFill>
              </a:rPr>
              <a:t>…and I will make you fishers of men.” They immediately left their nets and followed Him</a:t>
            </a:r>
            <a:r>
              <a:rPr lang="es-AR" sz="11000" b="1" spc="-110" dirty="0">
                <a:solidFill>
                  <a:srgbClr val="FFFFFF"/>
                </a:solidFill>
              </a:rPr>
              <a:t>.”</a:t>
            </a:r>
            <a:endParaRPr sz="11000" b="1" spc="-110" dirty="0">
              <a:solidFill>
                <a:srgbClr val="FFFFFF"/>
              </a:solidFill>
            </a:endParaRPr>
          </a:p>
        </p:txBody>
      </p:sp>
      <p:sp>
        <p:nvSpPr>
          <p:cNvPr id="5" name="Shape 165"/>
          <p:cNvSpPr/>
          <p:nvPr/>
        </p:nvSpPr>
        <p:spPr>
          <a:xfrm>
            <a:off x="7278624" y="1371600"/>
            <a:ext cx="15381926" cy="1477328"/>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9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sz="9600" b="1" dirty="0">
                <a:solidFill>
                  <a:srgbClr val="FFFC79"/>
                </a:solidFill>
              </a:rPr>
              <a:t>Matthew 4:18-20</a:t>
            </a:r>
            <a:r>
              <a:rPr lang="es-AR" sz="9600" b="1" dirty="0">
                <a:solidFill>
                  <a:srgbClr val="FFFC79"/>
                </a:solidFill>
              </a:rPr>
              <a:t> NKJV</a:t>
            </a:r>
            <a:endParaRPr sz="9600" b="1" dirty="0">
              <a:solidFill>
                <a:srgbClr val="FFFC79"/>
              </a:solidFill>
            </a:endParaRPr>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 name="SERMON 14 Vol 6 pag 39.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 name="SERMON 14 Vol 6 pag 40.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 name="SERMON 14 Vol 6 pag 41.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 name="SERMON 14 Vol 6 pag 42.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 name="SERMON 14 Vol 6 pag 43.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 name="SERMON 14 Vol 6 pag 44.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 name="SERMON 14 Vol 6 pag 45.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 name="SERMON 14 Vol 6 pag 46.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 name="SERMON 14 Vol 6 pag 47.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 name="SERMON 14 Vol 6 pag 48.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 name="SERMON 14 Vol 6 pag 49.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Shape 198"/>
          <p:cNvSpPr/>
          <p:nvPr/>
        </p:nvSpPr>
        <p:spPr>
          <a:xfrm>
            <a:off x="6390606" y="2489965"/>
            <a:ext cx="12912395" cy="571501"/>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lIns="0" tIns="0" rIns="0" bIns="0" anchor="ctr">
            <a:spAutoFit/>
          </a:bodyPr>
          <a:lstStyle/>
          <a:p>
            <a:pPr lvl="0" defTabSz="457200">
              <a:lnSpc>
                <a:spcPct val="150000"/>
              </a:lnSpc>
              <a:defRPr sz="1800"/>
            </a:pPr>
            <a:endParaRPr sz="1200">
              <a:uFill>
                <a:solidFill/>
              </a:uFill>
              <a:latin typeface="Times New Roman"/>
              <a:ea typeface="Times New Roman"/>
              <a:cs typeface="Times New Roman"/>
              <a:sym typeface="Times New Roman"/>
            </a:endParaRPr>
          </a:p>
        </p:txBody>
      </p:sp>
      <p:sp>
        <p:nvSpPr>
          <p:cNvPr id="199" name="Shape 199"/>
          <p:cNvSpPr/>
          <p:nvPr/>
        </p:nvSpPr>
        <p:spPr>
          <a:xfrm>
            <a:off x="7920615" y="2783839"/>
            <a:ext cx="439421" cy="1485901"/>
          </a:xfrm>
          <a:prstGeom prst="rect">
            <a:avLst/>
          </a:prstGeom>
          <a:ln w="12700">
            <a:miter lim="400000"/>
          </a:ln>
          <a:extLst>
            <a:ext uri="{C572A759-6A51-4108-AA02-DFA0A04FC94B}">
              <ma14:wrappingTextBoxFlag xmlns="" xmlns:ma14="http://schemas.microsoft.com/office/mac/drawingml/2011/main" val="1"/>
            </a:ext>
          </a:extLst>
        </p:spPr>
        <p:txBody>
          <a:bodyPr wrap="none" lIns="60959" tIns="60959" rIns="60959" bIns="60959">
            <a:spAutoFit/>
          </a:bodyPr>
          <a:lstStyle>
            <a:lvl1pPr marR="457200" defTabSz="457200">
              <a:defRPr sz="9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sz="9600" b="1">
                <a:solidFill>
                  <a:srgbClr val="FFFC79"/>
                </a:solidFill>
              </a:rPr>
              <a:t>.</a:t>
            </a:r>
          </a:p>
        </p:txBody>
      </p:sp>
      <p:pic>
        <p:nvPicPr>
          <p:cNvPr id="200" name="SERMON 14 Vol 6 pag 50.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 name="SERMON 14 Vol 6 pag 51.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 name="SERMON 14 Vol 6 pag 52.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 name="SERMON 14 Vol 6 pag 53.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 name="pasted-image.png"/>
          <p:cNvPicPr/>
          <p:nvPr/>
        </p:nvPicPr>
        <p:blipFill>
          <a:blip r:embed="rId3"/>
          <a:stretch>
            <a:fillRect/>
          </a:stretch>
        </p:blipFill>
        <p:spPr>
          <a:xfrm>
            <a:off x="0" y="0"/>
            <a:ext cx="24384000" cy="13716000"/>
          </a:xfrm>
          <a:prstGeom prst="rect">
            <a:avLst/>
          </a:prstGeom>
          <a:ln w="12700">
            <a:miter lim="400000"/>
          </a:ln>
        </p:spPr>
      </p:pic>
      <p:sp>
        <p:nvSpPr>
          <p:cNvPr id="209" name="Shape 209"/>
          <p:cNvSpPr/>
          <p:nvPr/>
        </p:nvSpPr>
        <p:spPr>
          <a:xfrm>
            <a:off x="7278624" y="1371600"/>
            <a:ext cx="16136885" cy="1477328"/>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9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lang="es-ES" sz="9600" b="1" dirty="0">
                <a:solidFill>
                  <a:srgbClr val="FFFC79"/>
                </a:solidFill>
              </a:rPr>
              <a:t>Matthew</a:t>
            </a:r>
            <a:r>
              <a:rPr sz="9600" b="1" dirty="0">
                <a:solidFill>
                  <a:srgbClr val="FFFC79"/>
                </a:solidFill>
              </a:rPr>
              <a:t> 16: 24-26</a:t>
            </a:r>
            <a:r>
              <a:rPr lang="es-AR" sz="9600" b="1" dirty="0">
                <a:solidFill>
                  <a:srgbClr val="FFFC79"/>
                </a:solidFill>
              </a:rPr>
              <a:t> NKJV</a:t>
            </a:r>
            <a:endParaRPr sz="9600" b="1" dirty="0">
              <a:solidFill>
                <a:srgbClr val="FFFC79"/>
              </a:solidFill>
            </a:endParaRPr>
          </a:p>
        </p:txBody>
      </p:sp>
      <p:sp>
        <p:nvSpPr>
          <p:cNvPr id="210" name="Shape 210"/>
          <p:cNvSpPr/>
          <p:nvPr/>
        </p:nvSpPr>
        <p:spPr>
          <a:xfrm>
            <a:off x="3520440" y="3520440"/>
            <a:ext cx="18243010" cy="6959601"/>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lIns="0" tIns="0" rIns="0" bIns="0" anchor="ctr">
            <a:spAutoFit/>
          </a:bodyPr>
          <a:lstStyle>
            <a:lvl1pPr marR="457200" defTabSz="457200">
              <a:defRPr sz="11000" b="1" spc="-110">
                <a:solidFill>
                  <a:srgbClr val="FFFFFF"/>
                </a:solidFill>
                <a:latin typeface="Century Gothic"/>
                <a:ea typeface="Century Gothic"/>
                <a:cs typeface="Century Gothic"/>
                <a:sym typeface="Century Gothic"/>
              </a:defRPr>
            </a:lvl1pPr>
          </a:lstStyle>
          <a:p>
            <a:pPr lvl="0">
              <a:defRPr sz="1800" b="0" spc="0">
                <a:solidFill>
                  <a:srgbClr val="000000"/>
                </a:solidFill>
              </a:defRPr>
            </a:pPr>
            <a:r>
              <a:rPr sz="11000" b="1" spc="-110" dirty="0">
                <a:solidFill>
                  <a:srgbClr val="FFFFFF"/>
                </a:solidFill>
              </a:rPr>
              <a:t>“If anyone desires to come after Me, let him deny himself, and take up his cross, and follow Me</a:t>
            </a:r>
            <a:r>
              <a:rPr lang="es-AR" sz="11000" b="1" spc="-110" dirty="0">
                <a:solidFill>
                  <a:srgbClr val="FFFFFF"/>
                </a:solidFill>
              </a:rPr>
              <a:t>…”</a:t>
            </a:r>
            <a:endParaRPr sz="11000" b="1" spc="-110" dirty="0">
              <a:solidFill>
                <a:srgbClr val="FFFFFF"/>
              </a:solidFill>
            </a:endParaRPr>
          </a:p>
        </p:txBody>
      </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2" name="pasted-image.png"/>
          <p:cNvPicPr/>
          <p:nvPr/>
        </p:nvPicPr>
        <p:blipFill>
          <a:blip r:embed="rId3"/>
          <a:stretch>
            <a:fillRect/>
          </a:stretch>
        </p:blipFill>
        <p:spPr>
          <a:xfrm>
            <a:off x="0" y="0"/>
            <a:ext cx="24384000" cy="13716000"/>
          </a:xfrm>
          <a:prstGeom prst="rect">
            <a:avLst/>
          </a:prstGeom>
          <a:ln w="12700">
            <a:miter lim="400000"/>
          </a:ln>
        </p:spPr>
      </p:pic>
      <p:sp>
        <p:nvSpPr>
          <p:cNvPr id="214" name="Shape 214"/>
          <p:cNvSpPr/>
          <p:nvPr/>
        </p:nvSpPr>
        <p:spPr>
          <a:xfrm>
            <a:off x="3520440" y="3520440"/>
            <a:ext cx="18423939" cy="8674101"/>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11000" b="1" spc="-110">
                <a:solidFill>
                  <a:srgbClr val="FFFFFF"/>
                </a:solidFill>
                <a:latin typeface="Century Gothic"/>
                <a:ea typeface="Century Gothic"/>
                <a:cs typeface="Century Gothic"/>
                <a:sym typeface="Century Gothic"/>
              </a:defRPr>
            </a:lvl1pPr>
          </a:lstStyle>
          <a:p>
            <a:pPr lvl="0">
              <a:defRPr sz="1800" b="0" spc="0">
                <a:solidFill>
                  <a:srgbClr val="000000"/>
                </a:solidFill>
              </a:defRPr>
            </a:pPr>
            <a:r>
              <a:rPr lang="es-AR" sz="11000" b="1" spc="-110" dirty="0">
                <a:solidFill>
                  <a:srgbClr val="FFFFFF"/>
                </a:solidFill>
              </a:rPr>
              <a:t>“</a:t>
            </a:r>
            <a:r>
              <a:rPr sz="11000" b="1" spc="-110" dirty="0">
                <a:solidFill>
                  <a:srgbClr val="FFFFFF"/>
                </a:solidFill>
              </a:rPr>
              <a:t>…For whoever desires to save his life will lose it, but whoever loses his life for My sake will find it. For what profit is it to a</a:t>
            </a:r>
            <a:r>
              <a:rPr lang="es-AR" sz="11000" b="1" spc="-110" dirty="0">
                <a:solidFill>
                  <a:srgbClr val="FFFFFF"/>
                </a:solidFill>
              </a:rPr>
              <a:t>…”</a:t>
            </a:r>
            <a:endParaRPr sz="11000" b="1" spc="-110" dirty="0">
              <a:solidFill>
                <a:srgbClr val="FFFFFF"/>
              </a:solidFill>
            </a:endParaRPr>
          </a:p>
        </p:txBody>
      </p:sp>
      <p:sp>
        <p:nvSpPr>
          <p:cNvPr id="6" name="Shape 209"/>
          <p:cNvSpPr/>
          <p:nvPr/>
        </p:nvSpPr>
        <p:spPr>
          <a:xfrm>
            <a:off x="7278624" y="1371600"/>
            <a:ext cx="16136885" cy="1477328"/>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9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lang="es-ES" sz="9600" b="1" dirty="0">
                <a:solidFill>
                  <a:srgbClr val="FFFC79"/>
                </a:solidFill>
              </a:rPr>
              <a:t>Matthew</a:t>
            </a:r>
            <a:r>
              <a:rPr sz="9600" b="1" dirty="0">
                <a:solidFill>
                  <a:srgbClr val="FFFC79"/>
                </a:solidFill>
              </a:rPr>
              <a:t> 16: 24-26</a:t>
            </a:r>
            <a:r>
              <a:rPr lang="es-AR" sz="9600" b="1" dirty="0">
                <a:solidFill>
                  <a:srgbClr val="FFFC79"/>
                </a:solidFill>
              </a:rPr>
              <a:t> NKJV</a:t>
            </a:r>
            <a:endParaRPr sz="9600" b="1" dirty="0">
              <a:solidFill>
                <a:srgbClr val="FFFC79"/>
              </a:solidFill>
            </a:endParaRPr>
          </a:p>
        </p:txBody>
      </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 name="pasted-image.png"/>
          <p:cNvPicPr/>
          <p:nvPr/>
        </p:nvPicPr>
        <p:blipFill>
          <a:blip r:embed="rId3"/>
          <a:stretch>
            <a:fillRect/>
          </a:stretch>
        </p:blipFill>
        <p:spPr>
          <a:xfrm>
            <a:off x="0" y="0"/>
            <a:ext cx="24384000" cy="13716000"/>
          </a:xfrm>
          <a:prstGeom prst="rect">
            <a:avLst/>
          </a:prstGeom>
          <a:ln w="12700">
            <a:miter lim="400000"/>
          </a:ln>
        </p:spPr>
      </p:pic>
      <p:sp>
        <p:nvSpPr>
          <p:cNvPr id="218" name="Shape 218"/>
          <p:cNvSpPr/>
          <p:nvPr/>
        </p:nvSpPr>
        <p:spPr>
          <a:xfrm>
            <a:off x="3520440" y="3520440"/>
            <a:ext cx="17732433" cy="8674101"/>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11000" b="1" spc="-110">
                <a:solidFill>
                  <a:srgbClr val="FFFFFF"/>
                </a:solidFill>
                <a:latin typeface="Century Gothic"/>
                <a:ea typeface="Century Gothic"/>
                <a:cs typeface="Century Gothic"/>
                <a:sym typeface="Century Gothic"/>
              </a:defRPr>
            </a:lvl1pPr>
          </a:lstStyle>
          <a:p>
            <a:pPr lvl="0">
              <a:defRPr sz="1800" b="0" spc="0">
                <a:solidFill>
                  <a:srgbClr val="000000"/>
                </a:solidFill>
              </a:defRPr>
            </a:pPr>
            <a:r>
              <a:rPr lang="es-AR" sz="11000" b="1" spc="-110" dirty="0">
                <a:solidFill>
                  <a:srgbClr val="FFFFFF"/>
                </a:solidFill>
              </a:rPr>
              <a:t>“</a:t>
            </a:r>
            <a:r>
              <a:rPr sz="11000" b="1" spc="-110" dirty="0">
                <a:solidFill>
                  <a:srgbClr val="FFFFFF"/>
                </a:solidFill>
              </a:rPr>
              <a:t>man if he gains the whole world, and loses his own soul? Or what will a man give in exchange for his soul</a:t>
            </a:r>
            <a:r>
              <a:rPr lang="es-AR" sz="11000" b="1" spc="-110" dirty="0">
                <a:solidFill>
                  <a:srgbClr val="FFFFFF"/>
                </a:solidFill>
              </a:rPr>
              <a:t>?”</a:t>
            </a:r>
            <a:endParaRPr sz="11000" b="1" spc="-110" dirty="0">
              <a:solidFill>
                <a:srgbClr val="FFFFFF"/>
              </a:solidFill>
            </a:endParaRPr>
          </a:p>
        </p:txBody>
      </p:sp>
      <p:sp>
        <p:nvSpPr>
          <p:cNvPr id="6" name="Shape 209"/>
          <p:cNvSpPr/>
          <p:nvPr/>
        </p:nvSpPr>
        <p:spPr>
          <a:xfrm>
            <a:off x="7278624" y="1371600"/>
            <a:ext cx="16136885" cy="1477328"/>
          </a:xfrm>
          <a:prstGeom prst="rect">
            <a:avLst/>
          </a:prstGeom>
          <a:ln w="12700">
            <a:miter lim="400000"/>
          </a:ln>
          <a:effectLst>
            <a:outerShdw blurRad="127000" dist="76200" dir="27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ctr">
            <a:spAutoFit/>
          </a:bodyPr>
          <a:lstStyle>
            <a:lvl1pPr marR="457200" defTabSz="457200">
              <a:defRPr sz="9600" b="1">
                <a:solidFill>
                  <a:srgbClr val="FFFC79"/>
                </a:solidFill>
                <a:latin typeface="Times New Roman"/>
                <a:ea typeface="Times New Roman"/>
                <a:cs typeface="Times New Roman"/>
                <a:sym typeface="Times New Roman"/>
              </a:defRPr>
            </a:lvl1pPr>
          </a:lstStyle>
          <a:p>
            <a:pPr lvl="0">
              <a:defRPr sz="1800" b="0">
                <a:solidFill>
                  <a:srgbClr val="000000"/>
                </a:solidFill>
              </a:defRPr>
            </a:pPr>
            <a:r>
              <a:rPr lang="es-ES" sz="9600" b="1" dirty="0">
                <a:solidFill>
                  <a:srgbClr val="FFFC79"/>
                </a:solidFill>
              </a:rPr>
              <a:t>Matthew</a:t>
            </a:r>
            <a:r>
              <a:rPr sz="9600" b="1" dirty="0">
                <a:solidFill>
                  <a:srgbClr val="FFFC79"/>
                </a:solidFill>
              </a:rPr>
              <a:t> 16: 24-26</a:t>
            </a:r>
            <a:r>
              <a:rPr lang="es-AR" sz="9600" b="1" dirty="0">
                <a:solidFill>
                  <a:srgbClr val="FFFC79"/>
                </a:solidFill>
              </a:rPr>
              <a:t> NKJV</a:t>
            </a:r>
            <a:endParaRPr sz="9600" b="1" dirty="0">
              <a:solidFill>
                <a:srgbClr val="FFFC79"/>
              </a:solidFill>
            </a:endParaRPr>
          </a:p>
        </p:txBody>
      </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 name="SERMON 14 Vol 6 pag 5.jpg"/>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 name="SERMON 1 Vol 6 pag 87.jpg"/>
          <p:cNvPicPr/>
          <p:nvPr/>
        </p:nvPicPr>
        <p:blipFill>
          <a:blip r:embed="rId3">
            <a:extLst>
              <a:ext uri="{28A0092B-C50C-407E-A947-70E740481C1C}">
                <a14:useLocalDpi xmlns:a14="http://schemas.microsoft.com/office/drawing/2010/main" val="0"/>
              </a:ext>
            </a:extLst>
          </a:blip>
          <a:stretch>
            <a:fillRect/>
          </a:stretch>
        </p:blipFill>
        <p:spPr>
          <a:xfrm>
            <a:off x="0" y="0"/>
            <a:ext cx="24384000" cy="13716000"/>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ill Sans"/>
        <a:ea typeface="Gill Sans"/>
        <a:cs typeface="Gill Sans"/>
      </a:majorFont>
      <a:minorFont>
        <a:latin typeface="Gill Sans"/>
        <a:ea typeface="Gill Sans"/>
        <a:cs typeface="Gill Sans"/>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rgbClr val="BBE0E3"/>
          </a:solidFill>
          <a:prstDash val="solid"/>
          <a:bevel/>
        </a:ln>
        <a:effectLst/>
      </a:spPr>
      <a:bodyPr rot="0" spcFirstLastPara="1" vertOverflow="overflow" horzOverflow="overflow" vert="horz" wrap="square" lIns="60959" tIns="60959" rIns="60959" bIns="6095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BBE0E3"/>
          </a:solidFill>
          <a:prstDash val="solid"/>
          <a:bevel/>
        </a:ln>
        <a:effectLst>
          <a:outerShdw blurRad="381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ill Sans"/>
        <a:ea typeface="Gill Sans"/>
        <a:cs typeface="Gill Sans"/>
      </a:majorFont>
      <a:minorFont>
        <a:latin typeface="Gill Sans"/>
        <a:ea typeface="Gill Sans"/>
        <a:cs typeface="Gill Sans"/>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rgbClr val="BBE0E3"/>
          </a:solidFill>
          <a:prstDash val="solid"/>
          <a:bevel/>
        </a:ln>
        <a:effectLst/>
      </a:spPr>
      <a:bodyPr rot="0" spcFirstLastPara="1" vertOverflow="overflow" horzOverflow="overflow" vert="horz" wrap="square" lIns="60959" tIns="60959" rIns="60959" bIns="6095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BBE0E3"/>
          </a:solidFill>
          <a:prstDash val="solid"/>
          <a:bevel/>
        </a:ln>
        <a:effectLst>
          <a:outerShdw blurRad="381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3499</TotalTime>
  <Words>4845</Words>
  <Application>Microsoft Office PowerPoint</Application>
  <PresentationFormat>Custom</PresentationFormat>
  <Paragraphs>219</Paragraphs>
  <Slides>62</Slides>
  <Notes>62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62</vt:i4>
      </vt:variant>
    </vt:vector>
  </HeadingPairs>
  <TitlesOfParts>
    <vt:vector size="68" baseType="lpstr">
      <vt:lpstr>Arial</vt:lpstr>
      <vt:lpstr>Century Gothic</vt:lpstr>
      <vt:lpstr>Gill Sans</vt:lpstr>
      <vt:lpstr>Lucida Grande</vt:lpstr>
      <vt:lpstr>Times New Roman</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Jonathan Rodriguez</dc:creator>
  <cp:lastModifiedBy>Sigamoney, Sherwin</cp:lastModifiedBy>
  <cp:revision>39</cp:revision>
  <dcterms:modified xsi:type="dcterms:W3CDTF">2022-07-16T16:47:11Z</dcterms:modified>
</cp:coreProperties>
</file>