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handoutMasterIdLst>
    <p:handoutMasterId r:id="rId98"/>
  </p:handoutMasterIdLst>
  <p:sldIdLst>
    <p:sldId id="372" r:id="rId2"/>
    <p:sldId id="367" r:id="rId3"/>
    <p:sldId id="368" r:id="rId4"/>
    <p:sldId id="366" r:id="rId5"/>
    <p:sldId id="364" r:id="rId6"/>
    <p:sldId id="365" r:id="rId7"/>
    <p:sldId id="258" r:id="rId8"/>
    <p:sldId id="260" r:id="rId9"/>
    <p:sldId id="263" r:id="rId10"/>
    <p:sldId id="264" r:id="rId11"/>
    <p:sldId id="266" r:id="rId12"/>
    <p:sldId id="269" r:id="rId13"/>
    <p:sldId id="270" r:id="rId14"/>
    <p:sldId id="271" r:id="rId15"/>
    <p:sldId id="273" r:id="rId16"/>
    <p:sldId id="275" r:id="rId17"/>
    <p:sldId id="357" r:id="rId18"/>
    <p:sldId id="358" r:id="rId19"/>
    <p:sldId id="376" r:id="rId20"/>
    <p:sldId id="281" r:id="rId21"/>
    <p:sldId id="277" r:id="rId22"/>
    <p:sldId id="278" r:id="rId23"/>
    <p:sldId id="279" r:id="rId24"/>
    <p:sldId id="285" r:id="rId25"/>
    <p:sldId id="287" r:id="rId26"/>
    <p:sldId id="288" r:id="rId27"/>
    <p:sldId id="359" r:id="rId28"/>
    <p:sldId id="371" r:id="rId29"/>
    <p:sldId id="370" r:id="rId30"/>
    <p:sldId id="355" r:id="rId31"/>
    <p:sldId id="289" r:id="rId32"/>
    <p:sldId id="290" r:id="rId33"/>
    <p:sldId id="292" r:id="rId34"/>
    <p:sldId id="293" r:id="rId35"/>
    <p:sldId id="294" r:id="rId36"/>
    <p:sldId id="295" r:id="rId37"/>
    <p:sldId id="297" r:id="rId38"/>
    <p:sldId id="298" r:id="rId39"/>
    <p:sldId id="299" r:id="rId40"/>
    <p:sldId id="301" r:id="rId41"/>
    <p:sldId id="302" r:id="rId42"/>
    <p:sldId id="304" r:id="rId43"/>
    <p:sldId id="305" r:id="rId44"/>
    <p:sldId id="306" r:id="rId45"/>
    <p:sldId id="308" r:id="rId46"/>
    <p:sldId id="309" r:id="rId47"/>
    <p:sldId id="362" r:id="rId48"/>
    <p:sldId id="313" r:id="rId49"/>
    <p:sldId id="314" r:id="rId50"/>
    <p:sldId id="377" r:id="rId51"/>
    <p:sldId id="378" r:id="rId52"/>
    <p:sldId id="317" r:id="rId53"/>
    <p:sldId id="318" r:id="rId54"/>
    <p:sldId id="319" r:id="rId55"/>
    <p:sldId id="320" r:id="rId56"/>
    <p:sldId id="379" r:id="rId57"/>
    <p:sldId id="321" r:id="rId58"/>
    <p:sldId id="323" r:id="rId59"/>
    <p:sldId id="322" r:id="rId60"/>
    <p:sldId id="325" r:id="rId61"/>
    <p:sldId id="326" r:id="rId62"/>
    <p:sldId id="327" r:id="rId63"/>
    <p:sldId id="380" r:id="rId64"/>
    <p:sldId id="328" r:id="rId65"/>
    <p:sldId id="329" r:id="rId66"/>
    <p:sldId id="330" r:id="rId67"/>
    <p:sldId id="332" r:id="rId68"/>
    <p:sldId id="333" r:id="rId69"/>
    <p:sldId id="334" r:id="rId70"/>
    <p:sldId id="336" r:id="rId71"/>
    <p:sldId id="337" r:id="rId72"/>
    <p:sldId id="338" r:id="rId73"/>
    <p:sldId id="339" r:id="rId74"/>
    <p:sldId id="381" r:id="rId75"/>
    <p:sldId id="340" r:id="rId76"/>
    <p:sldId id="382" r:id="rId77"/>
    <p:sldId id="363" r:id="rId78"/>
    <p:sldId id="361" r:id="rId79"/>
    <p:sldId id="341" r:id="rId80"/>
    <p:sldId id="342" r:id="rId81"/>
    <p:sldId id="343" r:id="rId82"/>
    <p:sldId id="384" r:id="rId83"/>
    <p:sldId id="385" r:id="rId84"/>
    <p:sldId id="345" r:id="rId85"/>
    <p:sldId id="346" r:id="rId86"/>
    <p:sldId id="347" r:id="rId87"/>
    <p:sldId id="348" r:id="rId88"/>
    <p:sldId id="349" r:id="rId89"/>
    <p:sldId id="383" r:id="rId90"/>
    <p:sldId id="350" r:id="rId91"/>
    <p:sldId id="351" r:id="rId92"/>
    <p:sldId id="352" r:id="rId93"/>
    <p:sldId id="353" r:id="rId94"/>
    <p:sldId id="356" r:id="rId95"/>
    <p:sldId id="373" r:id="rId96"/>
  </p:sldIdLst>
  <p:sldSz cx="9144000" cy="5143500" type="screen16x9"/>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40"/>
    <p:restoredTop sz="45374"/>
  </p:normalViewPr>
  <p:slideViewPr>
    <p:cSldViewPr>
      <p:cViewPr varScale="1">
        <p:scale>
          <a:sx n="72" d="100"/>
          <a:sy n="72" d="100"/>
        </p:scale>
        <p:origin x="2496" y="18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C0FE66-A3C2-8741-8BFC-2158B61A94B5}"/>
              </a:ext>
            </a:extLst>
          </p:cNvPr>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 name="Date Placeholder 2">
            <a:extLst>
              <a:ext uri="{FF2B5EF4-FFF2-40B4-BE49-F238E27FC236}">
                <a16:creationId xmlns:a16="http://schemas.microsoft.com/office/drawing/2014/main" id="{BFCCD7A3-792F-D341-B977-189DA0BB3241}"/>
              </a:ext>
            </a:extLst>
          </p:cNvPr>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4A621497-E779-A246-B7C0-414894722BE3}" type="datetimeFigureOut">
              <a:rPr lang="en-US" altLang="en-US"/>
              <a:pPr/>
              <a:t>3/5/22</a:t>
            </a:fld>
            <a:endParaRPr lang="en-US" altLang="en-US"/>
          </a:p>
        </p:txBody>
      </p:sp>
      <p:sp>
        <p:nvSpPr>
          <p:cNvPr id="4" name="Footer Placeholder 3">
            <a:extLst>
              <a:ext uri="{FF2B5EF4-FFF2-40B4-BE49-F238E27FC236}">
                <a16:creationId xmlns:a16="http://schemas.microsoft.com/office/drawing/2014/main" id="{5685F6D2-74F2-704E-AF53-9E4D3693CBDF}"/>
              </a:ext>
            </a:extLst>
          </p:cNvPr>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5" name="Slide Number Placeholder 4">
            <a:extLst>
              <a:ext uri="{FF2B5EF4-FFF2-40B4-BE49-F238E27FC236}">
                <a16:creationId xmlns:a16="http://schemas.microsoft.com/office/drawing/2014/main" id="{690CBD45-5D53-234E-94BF-988B82A16092}"/>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C346ED7-3E9B-6443-BCF0-0B7D69F7312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CD9BBF-4F49-B34C-AE21-938CE6C47C89}"/>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endParaRPr lang="en-US" altLang="en-US"/>
          </a:p>
        </p:txBody>
      </p:sp>
      <p:sp>
        <p:nvSpPr>
          <p:cNvPr id="3" name="Date Placeholder 2">
            <a:extLst>
              <a:ext uri="{FF2B5EF4-FFF2-40B4-BE49-F238E27FC236}">
                <a16:creationId xmlns:a16="http://schemas.microsoft.com/office/drawing/2014/main" id="{6DE011C2-E3A9-CA41-899C-2738CA22AE0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AC7F1E36-F1EA-784A-BF88-58F4ECB36BD3}" type="datetimeFigureOut">
              <a:rPr lang="en-US" altLang="en-US"/>
              <a:pPr/>
              <a:t>3/5/22</a:t>
            </a:fld>
            <a:endParaRPr lang="en-US" altLang="en-US"/>
          </a:p>
        </p:txBody>
      </p:sp>
      <p:sp>
        <p:nvSpPr>
          <p:cNvPr id="4" name="Slide Image Placeholder 3">
            <a:extLst>
              <a:ext uri="{FF2B5EF4-FFF2-40B4-BE49-F238E27FC236}">
                <a16:creationId xmlns:a16="http://schemas.microsoft.com/office/drawing/2014/main" id="{9E8B6A09-02D0-FA4F-B947-48A2FFA78A1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C9E0C9CD-ECBF-1F48-9B65-82ADBE58C2B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3DF9623-A62F-EF4B-AE39-3DF11C9B0206}"/>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endParaRPr lang="en-US" altLang="en-US"/>
          </a:p>
        </p:txBody>
      </p:sp>
      <p:sp>
        <p:nvSpPr>
          <p:cNvPr id="7" name="Slide Number Placeholder 6">
            <a:extLst>
              <a:ext uri="{FF2B5EF4-FFF2-40B4-BE49-F238E27FC236}">
                <a16:creationId xmlns:a16="http://schemas.microsoft.com/office/drawing/2014/main" id="{9B7FACF9-BC1F-3A4D-A2B4-A1C7866DFAE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F7EB75B4-9A8D-904F-BEF6-75092F20232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8" Type="http://schemas.openxmlformats.org/officeDocument/2006/relationships/hyperlink" Target="https://www.google.com/search?sa=X&amp;biw=1159&amp;bih=792&amp;sxsrf=APq-WBv6FmnCcWKSs7u5_l9QCk7Z7SIxeA:1646485573921&amp;q=nato+founders&amp;stick=H4sIAAAAAAAAAOPgE-LQz9U3MLVMydNSz0620k8qLc7MSy0uhjPi8wtSixJLMvPzrNLyS_NSUosWsfLmJZbkK0C5xQCerWPQRQAAAA&amp;ved=2ahUKEwjFkIvehK_2AhVqoHIEHWXoBIkQ6BMoAHoECCMQAg" TargetMode="External"/><Relationship Id="rId13" Type="http://schemas.openxmlformats.org/officeDocument/2006/relationships/hyperlink" Target="https://www.google.com/search?sa=X&amp;biw=1159&amp;bih=792&amp;sxsrf=APq-WBv6FmnCcWKSs7u5_l9QCk7Z7SIxeA:1646485573921&amp;q=Norway&amp;stick=H4sIAAAAAAAAAOPgE-LQz9U3MLVMyVOCsJJMyrXUs5Ot9JNKizPzUouL4Yz4_ILUosSSzPw8q7T80ryU1KJFrGx--UXliZU7WBkBgddy7EsAAAA&amp;ved=2ahUKEwjFkIvehK_2AhVqoHIEHWXoBIkQmxMoBXoECCMQBw" TargetMode="External"/><Relationship Id="rId3" Type="http://schemas.openxmlformats.org/officeDocument/2006/relationships/hyperlink" Target="https://en.wikipedia.org/wiki/NATO" TargetMode="External"/><Relationship Id="rId7" Type="http://schemas.openxmlformats.org/officeDocument/2006/relationships/hyperlink" Target="https://www.google.com/search?sa=X&amp;biw=1159&amp;bih=792&amp;sxsrf=APq-WBv6FmnCcWKSs7u5_l9QCk7Z7SIxeA:1646485573921&amp;q=Washington,+DC&amp;stick=H4sIAAAAAAAAAOPgE-LQz9U3MLVMyVMCs4oyzLK1VLOTrfTzi9IT8zKrEksy8_NQOFZp-aV5Kakpi1j5whOLMzLz0kvy83QUXJx3sDICAKRC43FRAAAA&amp;ved=2ahUKEwjFkIvehK_2AhVqoHIEHWXoBIkQmxMoAXoECCEQAw" TargetMode="External"/><Relationship Id="rId12" Type="http://schemas.openxmlformats.org/officeDocument/2006/relationships/hyperlink" Target="https://www.google.com/search?sa=X&amp;biw=1159&amp;bih=792&amp;sxsrf=APq-WBv6FmnCcWKSs7u5_l9QCk7Z7SIxeA:1646485573921&amp;q=Italy&amp;stick=H4sIAAAAAAAAAOPgE-LQz9U3MLVMyVMCs4yLsrK01LOTrfSTSosz81KLi-GM-PyC1KLEksz8PKu0_NK8lNSiRaysniWJOZU7WBkBDJLfbEoAAAA&amp;ved=2ahUKEwjFkIvehK_2AhVqoHIEHWXoBIkQmxMoBHoECCMQBg"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google.com/search?sa=X&amp;biw=1159&amp;bih=792&amp;sxsrf=APq-WBv6FmnCcWKSs7u5_l9QCk7Z7SIxeA:1646485573921&amp;q=nato+founded&amp;stick=H4sIAAAAAAAAAOPgE-LQz9U3MLVMydNSzU620s8vSk_My6xKLMnMz0PhWKXll-alpKYsYuXJSyzJV4ByAYba4dRCAAAA&amp;ved=2ahUKEwjFkIvehK_2AhVqoHIEHWXoBIkQ6BMoAHoECCEQAg" TargetMode="External"/><Relationship Id="rId11" Type="http://schemas.openxmlformats.org/officeDocument/2006/relationships/hyperlink" Target="https://www.google.com/search?sa=X&amp;biw=1159&amp;bih=792&amp;sxsrf=APq-WBv6FmnCcWKSs7u5_l9QCk7Z7SIxeA:1646485573921&amp;q=France&amp;stick=H4sIAAAAAAAAAOPgE-LQz9U3MLVMyVPiBLHSLHIsk7XUs5Ot9JNKizPzUouL4Yz4_ILUosSSzPw8q7T80ryU1KJFrGxuRYl5yak7WBkBVDXE90wAAAA&amp;ved=2ahUKEwjFkIvehK_2AhVqoHIEHWXoBIkQmxMoA3oECCMQBQ" TargetMode="External"/><Relationship Id="rId5" Type="http://schemas.openxmlformats.org/officeDocument/2006/relationships/hyperlink" Target="https://www.google.com/search?sa=X&amp;biw=1159&amp;bih=792&amp;sxsrf=APq-WBv6FmnCcWKSs7u5_l9QCk7Z7SIxeA:1646485573921&amp;q=Brussels&amp;stick=H4sIAAAAAAAAAOPgE-LQz9U3MLVMyVMCswzNzau0tLKTrfTzi9IT8zKrEksy8_NQOFYZqYkphaWJRSWpRcWLWDmcikqLi1NzinewMgIAqygXtFAAAAA&amp;ved=2ahUKEwjFkIvehK_2AhVqoHIEHWXoBIkQmxMoAXoECB0QAw" TargetMode="External"/><Relationship Id="rId10" Type="http://schemas.openxmlformats.org/officeDocument/2006/relationships/hyperlink" Target="https://www.google.com/search?sa=X&amp;biw=1159&amp;bih=792&amp;sxsrf=APq-WBv6FmnCcWKSs7u5_l9QCk7Z7SIxeA:1646485573921&amp;q=United+Kingdom&amp;stick=H4sIAAAAAAAAAOPgE-LQz9U3MLVMyVMCs8yLi5O11LOTrfSTSosz81KLi-GM-PyC1KLEksz8PKu0_NK8lNSiRax8oXmZJakpCt6Zeekp-bk7WBkBT9mVHlMAAAA&amp;ved=2ahUKEwjFkIvehK_2AhVqoHIEHWXoBIkQmxMoAnoECCMQBA" TargetMode="External"/><Relationship Id="rId4" Type="http://schemas.openxmlformats.org/officeDocument/2006/relationships/hyperlink" Target="https://www.google.com/search?sa=X&amp;biw=1159&amp;bih=792&amp;sxsrf=APq-WBv6FmnCcWKSs7u5_l9QCk7Z7SIxeA:1646485573921&amp;q=nato+headquarters&amp;stick=H4sIAAAAAAAAAOPgE-LQz9U3MLVMydPSyk620s8vSk_My6xKLMnMz0PhWGWkJqYUliYWlaQWFS9iFcxLLMlXQBYDACp9MwdMAAAA&amp;ved=2ahUKEwjFkIvehK_2AhVqoHIEHWXoBIkQ6BMoAHoECB0QAg" TargetMode="External"/><Relationship Id="rId9" Type="http://schemas.openxmlformats.org/officeDocument/2006/relationships/hyperlink" Target="https://www.google.com/search?sa=X&amp;biw=1159&amp;bih=792&amp;sxsrf=APq-WBv6FmnCcWKSs7u5_l9QCk7Z7SIxeA:1646485573921&amp;q=United+States&amp;stick=H4sIAAAAAAAAAOPgE-LQz9U3MLVMyVPiBLEsk83LDbTUs5Ot9JNKizPzUouL4Yz4_ILUosSSzPw8q7T80ryU1KJFrLyheZklqSkKwSWJJanFO1gZAZVaVLlTAAAA&amp;ved=2ahUKEwjFkIvehK_2AhVqoHIEHWXoBIkQmxMoAXoECCMQAw"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knoema.com/atlas/sources/FBI" TargetMode="External"/><Relationship Id="rId2" Type="http://schemas.openxmlformats.org/officeDocument/2006/relationships/slide" Target="../slides/slide74.xml"/><Relationship Id="rId1" Type="http://schemas.openxmlformats.org/officeDocument/2006/relationships/notesMaster" Target="../notesMasters/notesMaster1.xml"/><Relationship Id="rId4" Type="http://schemas.openxmlformats.org/officeDocument/2006/relationships/hyperlink" Target="https://knoema.com/FBIC2017/offense-clearance-statistics-of-u-s" TargetMode="Externa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haperssurvey2017.org/static/data/WEF_GSC_Annual_Survey_2017.pdf"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spcBef>
                <a:spcPts val="0"/>
              </a:spcBef>
              <a:spcAft>
                <a:spcPts val="0"/>
              </a:spcAft>
            </a:pPr>
            <a:r>
              <a:rPr lang="en-US" sz="1800" dirty="0">
                <a:solidFill>
                  <a:srgbClr val="0A3F64"/>
                </a:solidFill>
                <a:effectLst/>
                <a:latin typeface="Calibri" panose="020F0502020204030204" pitchFamily="34" charset="0"/>
                <a:ea typeface="Times New Roman" panose="02020603050405020304" pitchFamily="18" charset="0"/>
                <a:cs typeface="Calibri" panose="020F0502020204030204" pitchFamily="34" charset="0"/>
              </a:rPr>
              <a:t>Happy Sabbath. </a:t>
            </a:r>
            <a:r>
              <a:rPr lang="en-US" sz="2800" b="0" i="0" dirty="0">
                <a:solidFill>
                  <a:srgbClr val="444444"/>
                </a:solidFill>
                <a:effectLst/>
                <a:latin typeface="-apple-system"/>
              </a:rPr>
              <a:t>Happy Sabbath! Praise unto the Lord for He has been faithful to us. </a:t>
            </a:r>
            <a:r>
              <a:rPr lang="en-US" sz="2800" b="0" i="0" dirty="0">
                <a:solidFill>
                  <a:srgbClr val="000000"/>
                </a:solidFill>
                <a:effectLst/>
                <a:latin typeface="Roboto" panose="020F0502020204030204" pitchFamily="34" charset="0"/>
              </a:rPr>
              <a:t>Happy </a:t>
            </a:r>
            <a:r>
              <a:rPr lang="en-US" sz="2800" b="0" i="0" dirty="0">
                <a:solidFill>
                  <a:srgbClr val="000000"/>
                </a:solidFill>
                <a:effectLst/>
                <a:latin typeface="Roboto" panose="02000000000000000000" pitchFamily="2" charset="0"/>
              </a:rPr>
              <a:t>Sabbath and heartfelt welcome to the worship services of the Hyattsville SDA Church. ►Despite the challenges of life, we still shout praises to our Lord and God because His blessings far outweigh our challenges ►As we brace ourselves for severe weather conditions let us keep on our knees in prayer.</a:t>
            </a:r>
          </a:p>
          <a:p>
            <a:pPr marL="0" marR="0">
              <a:spcBef>
                <a:spcPts val="0"/>
              </a:spcBef>
              <a:spcAft>
                <a:spcPts val="0"/>
              </a:spcAft>
            </a:pPr>
            <a:endParaRPr lang="en-US" sz="2800" b="0" i="0" dirty="0">
              <a:solidFill>
                <a:srgbClr val="000000"/>
              </a:solidFill>
              <a:effectLst/>
              <a:latin typeface="Roboto" panose="02000000000000000000" pitchFamily="2" charset="0"/>
              <a:ea typeface="Times New Roman" panose="02020603050405020304" pitchFamily="18" charset="0"/>
              <a:cs typeface="Calibri" panose="020F0502020204030204" pitchFamily="34" charset="0"/>
            </a:endParaRPr>
          </a:p>
          <a:p>
            <a:pPr marL="0" marR="0">
              <a:spcBef>
                <a:spcPts val="0"/>
              </a:spcBef>
              <a:spcAft>
                <a:spcPts val="0"/>
              </a:spcAft>
            </a:pPr>
            <a:endParaRPr lang="en-US" sz="1800" dirty="0">
              <a:solidFill>
                <a:srgbClr val="0A3F64"/>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US" sz="1800" dirty="0">
                <a:solidFill>
                  <a:srgbClr val="0A3F64"/>
                </a:solidFill>
                <a:effectLst/>
                <a:latin typeface="Calibri" panose="020F0502020204030204" pitchFamily="34" charset="0"/>
                <a:ea typeface="Times New Roman" panose="02020603050405020304" pitchFamily="18" charset="0"/>
                <a:cs typeface="Calibri" panose="020F0502020204030204" pitchFamily="34" charset="0"/>
              </a:rPr>
              <a:t>What is one thing that bothered you this week? I think for many of us it is the Russian aggression on Ukraine.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1800" dirty="0">
              <a:solidFill>
                <a:srgbClr val="0A3F64"/>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US" sz="1800" dirty="0">
                <a:solidFill>
                  <a:srgbClr val="0A3F64"/>
                </a:solidFill>
                <a:effectLst/>
                <a:latin typeface="Calibri" panose="020F0502020204030204" pitchFamily="34" charset="0"/>
                <a:ea typeface="Times New Roman" panose="02020603050405020304" pitchFamily="18" charset="0"/>
                <a:cs typeface="Calibri" panose="020F0502020204030204" pitchFamily="34" charset="0"/>
              </a:rPr>
              <a:t>Last Wednesday I was in the Bible study with (Allan) an young man from Discover Bible study guides. Lesson # 10 ”How soon will Jesus Return?”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 general feeling permeates many of our churches that, as long as you love the Lord, regularly attend church, pay your tithe, respect the Sabbath, assist from time to time with church work, and do not do anything really bad, Jesus will take care of you and you will be all right when He returns. Many go beyond this and reason that since we are saved by faith only, not by our works, what we do is not even important. Some feel that we ought not to worry about any special preparations for Jesus’ return, as long as we love Him. Jesus will come at His determined time, and we cannot do anything about it anyway.</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1</a:t>
            </a:fld>
            <a:endParaRPr lang="en-US" altLang="en-US"/>
          </a:p>
        </p:txBody>
      </p:sp>
    </p:spTree>
    <p:extLst>
      <p:ext uri="{BB962C8B-B14F-4D97-AF65-F5344CB8AC3E}">
        <p14:creationId xmlns:p14="http://schemas.microsoft.com/office/powerpoint/2010/main" val="21412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6C986848-D097-FB41-B7C7-D090CFF548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1E7E6CD8-4E8E-F440-B2A0-B3E1377709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a:bodyPr>
          <a:lstStyle/>
          <a:p>
            <a:pPr eaLnBrk="1" hangingPunct="1"/>
            <a:r>
              <a:rPr lang="en-US" altLang="en-US" dirty="0"/>
              <a:t> </a:t>
            </a:r>
          </a:p>
          <a:p>
            <a:pPr eaLnBrk="1" hangingPunct="1"/>
            <a:r>
              <a:rPr lang="en-US" altLang="en-US" dirty="0"/>
              <a:t>When we look around the world, we see many people are anxious.</a:t>
            </a:r>
          </a:p>
          <a:p>
            <a:pPr eaLnBrk="1" hangingPunct="1"/>
            <a:r>
              <a:rPr lang="en-US" altLang="en-US" dirty="0"/>
              <a:t> </a:t>
            </a:r>
          </a:p>
          <a:p>
            <a:pPr eaLnBrk="1" hangingPunct="1"/>
            <a:r>
              <a:rPr lang="en-US" altLang="en-US" dirty="0"/>
              <a:t>They are worried as they look toward the future.</a:t>
            </a:r>
          </a:p>
          <a:p>
            <a:pPr eaLnBrk="1" hangingPunct="1"/>
            <a:r>
              <a:rPr lang="en-US" altLang="en-US" dirty="0"/>
              <a:t>They wonder what is coming next.</a:t>
            </a:r>
          </a:p>
          <a:p>
            <a:pPr eaLnBrk="1" hangingPunct="1"/>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u="none" strike="noStrike" cap="all" dirty="0">
                <a:solidFill>
                  <a:srgbClr val="052252"/>
                </a:solidFill>
                <a:effectLst/>
                <a:latin typeface="noto sans" panose="020B0502040504020204" pitchFamily="34" charset="0"/>
              </a:rPr>
              <a:t>BELIEF 25: THE SECOND COMING OF CHRIST</a:t>
            </a:r>
          </a:p>
          <a:p>
            <a:pPr eaLnBrk="1" hangingPunct="1"/>
            <a:r>
              <a:rPr lang="en-US" b="0" i="0" u="none" strike="noStrike" dirty="0">
                <a:solidFill>
                  <a:srgbClr val="4A4A4A"/>
                </a:solidFill>
                <a:effectLst/>
                <a:latin typeface="noto serif" panose="02020600060500020200" pitchFamily="18" charset="0"/>
              </a:rPr>
              <a:t>The second coming of Christ is the blessed hope of the church, the grand climax of the gospel.</a:t>
            </a:r>
          </a:p>
          <a:p>
            <a:pPr eaLnBrk="1" hangingPunct="1"/>
            <a:endParaRPr lang="en-US" altLang="en-US" b="0" i="0" u="none" strike="noStrike" dirty="0">
              <a:solidFill>
                <a:srgbClr val="4A4A4A"/>
              </a:solidFill>
              <a:effectLst/>
              <a:latin typeface="noto serif" panose="02020600060500020200" pitchFamily="18" charset="0"/>
            </a:endParaRPr>
          </a:p>
          <a:p>
            <a:pPr algn="l" fontAlgn="base"/>
            <a:r>
              <a:rPr lang="en-US" b="0" i="0" u="none" strike="noStrike" dirty="0">
                <a:solidFill>
                  <a:srgbClr val="333333"/>
                </a:solidFill>
                <a:effectLst/>
                <a:latin typeface="Georgia" panose="02040502050405020303" pitchFamily="18" charset="0"/>
              </a:rPr>
              <a:t>INTRODUCTION</a:t>
            </a:r>
            <a:br>
              <a:rPr lang="en-US" b="0" i="0" u="none" strike="noStrike" dirty="0">
                <a:solidFill>
                  <a:srgbClr val="333333"/>
                </a:solidFill>
                <a:effectLst/>
                <a:latin typeface="Georgia" panose="02040502050405020303" pitchFamily="18" charset="0"/>
              </a:rPr>
            </a:br>
            <a:r>
              <a:rPr lang="en-US" b="0" i="0" u="none" strike="noStrike" dirty="0">
                <a:solidFill>
                  <a:srgbClr val="333333"/>
                </a:solidFill>
                <a:effectLst/>
                <a:latin typeface="Georgia" panose="02040502050405020303" pitchFamily="18" charset="0"/>
              </a:rPr>
              <a:t>A. A young preacher decided to try preaching a sermon on the second coming of Christ without any notes. He memorized each point carefully, including a dramatic introduction. Stepping into the pulpit, he sounded forth the beginning words of Revelation 22:7 “Behold, I come!” But then he forgot what came next! Hoping to jog his memory, he quoted it again, a little louder and more dramatically: “Behold, I Come!” Still, he couldn’t remember what came next! In a last-ditch effort to salvage his sermon, he took a few steps back, then launched forward shouting, “BEHOLD, I COME!” His momentum carried him over the top of the lectern into the lap of a good old sister on the front row. “I’m so sorry, sister,” the preacher sputtered. “It’s all right, sonny,” the old sister replied. “You warned me three times you </a:t>
            </a:r>
            <a:r>
              <a:rPr lang="en-US" b="0" i="0" u="none" strike="noStrike" dirty="0" err="1">
                <a:solidFill>
                  <a:srgbClr val="333333"/>
                </a:solidFill>
                <a:effectLst/>
                <a:latin typeface="Georgia" panose="02040502050405020303" pitchFamily="18" charset="0"/>
              </a:rPr>
              <a:t>wuz</a:t>
            </a:r>
            <a:r>
              <a:rPr lang="en-US" b="0" i="0" u="none" strike="noStrike" dirty="0">
                <a:solidFill>
                  <a:srgbClr val="333333"/>
                </a:solidFill>
                <a:effectLst/>
                <a:latin typeface="Georgia" panose="02040502050405020303" pitchFamily="18" charset="0"/>
              </a:rPr>
              <a:t> a’ </a:t>
            </a:r>
            <a:r>
              <a:rPr lang="en-US" b="0" i="0" u="none" strike="noStrike" dirty="0" err="1">
                <a:solidFill>
                  <a:srgbClr val="333333"/>
                </a:solidFill>
                <a:effectLst/>
                <a:latin typeface="Georgia" panose="02040502050405020303" pitchFamily="18" charset="0"/>
              </a:rPr>
              <a:t>comin</a:t>
            </a:r>
            <a:r>
              <a:rPr lang="en-US" b="0" i="0" u="none" strike="noStrike" dirty="0">
                <a:solidFill>
                  <a:srgbClr val="333333"/>
                </a:solidFill>
                <a:effectLst/>
                <a:latin typeface="Georgia" panose="02040502050405020303" pitchFamily="18" charset="0"/>
              </a:rPr>
              <a:t>!” </a:t>
            </a:r>
          </a:p>
          <a:p>
            <a:pPr eaLnBrk="1" hangingPunct="1"/>
            <a:endParaRPr lang="en-US" altLang="en-US" dirty="0"/>
          </a:p>
        </p:txBody>
      </p:sp>
      <p:sp>
        <p:nvSpPr>
          <p:cNvPr id="18435" name="Slide Number Placeholder 3">
            <a:extLst>
              <a:ext uri="{FF2B5EF4-FFF2-40B4-BE49-F238E27FC236}">
                <a16:creationId xmlns:a16="http://schemas.microsoft.com/office/drawing/2014/main" id="{07797A67-6ED4-B64B-A6D4-BDCC279B1D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9885B0E-F6F6-1F4E-A76B-C1AEA6DC8415}" type="slidenum">
              <a:rPr lang="en-US" altLang="en-US">
                <a:latin typeface="Calibri" panose="020F0502020204030204" pitchFamily="34" charset="0"/>
              </a:rPr>
              <a:pPr/>
              <a:t>2</a:t>
            </a:fld>
            <a:endParaRPr lang="en-US" altLang="en-US">
              <a:latin typeface="Calibri" panose="020F0502020204030204" pitchFamily="34" charset="0"/>
            </a:endParaRPr>
          </a:p>
        </p:txBody>
      </p:sp>
    </p:spTree>
    <p:extLst>
      <p:ext uri="{BB962C8B-B14F-4D97-AF65-F5344CB8AC3E}">
        <p14:creationId xmlns:p14="http://schemas.microsoft.com/office/powerpoint/2010/main" val="12785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always this lingering question in our minds, where are we going?</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3</a:t>
            </a:fld>
            <a:endParaRPr lang="en-US" altLang="en-US"/>
          </a:p>
        </p:txBody>
      </p:sp>
    </p:spTree>
    <p:extLst>
      <p:ext uri="{BB962C8B-B14F-4D97-AF65-F5344CB8AC3E}">
        <p14:creationId xmlns:p14="http://schemas.microsoft.com/office/powerpoint/2010/main" val="978243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6C986848-D097-FB41-B7C7-D090CFF548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1E7E6CD8-4E8E-F440-B2A0-B3E1377709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Only God’s word has the promise and assurance of Hope beyond tomorrow.</a:t>
            </a:r>
          </a:p>
        </p:txBody>
      </p:sp>
      <p:sp>
        <p:nvSpPr>
          <p:cNvPr id="18435" name="Slide Number Placeholder 3">
            <a:extLst>
              <a:ext uri="{FF2B5EF4-FFF2-40B4-BE49-F238E27FC236}">
                <a16:creationId xmlns:a16="http://schemas.microsoft.com/office/drawing/2014/main" id="{07797A67-6ED4-B64B-A6D4-BDCC279B1D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9885B0E-F6F6-1F4E-A76B-C1AEA6DC8415}" type="slidenum">
              <a:rPr lang="en-US" altLang="en-US">
                <a:latin typeface="Calibri" panose="020F0502020204030204" pitchFamily="34" charset="0"/>
              </a:rPr>
              <a:pPr/>
              <a:t>4</a:t>
            </a:fld>
            <a:endParaRPr lang="en-US"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Blessed Hope?</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5</a:t>
            </a:fld>
            <a:endParaRPr lang="en-US" altLang="en-US"/>
          </a:p>
        </p:txBody>
      </p:sp>
    </p:spTree>
    <p:extLst>
      <p:ext uri="{BB962C8B-B14F-4D97-AF65-F5344CB8AC3E}">
        <p14:creationId xmlns:p14="http://schemas.microsoft.com/office/powerpoint/2010/main" val="3493288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Blessed hope is from the word of God. </a:t>
            </a:r>
          </a:p>
          <a:p>
            <a:endParaRPr lang="en-US" dirty="0"/>
          </a:p>
          <a:p>
            <a:r>
              <a:rPr lang="en-US" dirty="0"/>
              <a:t>We read about this Blessed Hope according to Titus 2:13 is  “</a:t>
            </a:r>
            <a:r>
              <a:rPr lang="en-US" b="0" i="0" u="none" strike="noStrike" dirty="0">
                <a:solidFill>
                  <a:srgbClr val="001320"/>
                </a:solidFill>
                <a:effectLst/>
                <a:latin typeface="Roboto" panose="02000000000000000000" pitchFamily="2" charset="0"/>
              </a:rPr>
              <a:t>Looking for that blessed hope, and the glorious appearing of the great God and our Savior Jesus Christ.”</a:t>
            </a:r>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6</a:t>
            </a:fld>
            <a:endParaRPr lang="en-US" altLang="en-US"/>
          </a:p>
        </p:txBody>
      </p:sp>
    </p:spTree>
    <p:extLst>
      <p:ext uri="{BB962C8B-B14F-4D97-AF65-F5344CB8AC3E}">
        <p14:creationId xmlns:p14="http://schemas.microsoft.com/office/powerpoint/2010/main" val="52799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052495A7-194B-D14A-9612-0FD71FBFD0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31018913-AD12-864F-8E1E-DF9FDE7811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The book of Revelation clearly reveals God’s plan for the future.</a:t>
            </a:r>
            <a:endParaRPr lang="en-US" altLang="en-US"/>
          </a:p>
        </p:txBody>
      </p:sp>
      <p:sp>
        <p:nvSpPr>
          <p:cNvPr id="20483" name="Slide Number Placeholder 3">
            <a:extLst>
              <a:ext uri="{FF2B5EF4-FFF2-40B4-BE49-F238E27FC236}">
                <a16:creationId xmlns:a16="http://schemas.microsoft.com/office/drawing/2014/main" id="{D06806D3-2E07-7140-A7FE-342085CCA4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59C6453-8FC0-B44D-BB9D-83F790FC1536}" type="slidenum">
              <a:rPr lang="en-US" altLang="en-US">
                <a:latin typeface="Calibri" panose="020F0502020204030204" pitchFamily="34" charset="0"/>
              </a:rPr>
              <a:pPr/>
              <a:t>7</a:t>
            </a:fld>
            <a:endParaRPr lang="en-US" altLang="en-US">
              <a:latin typeface="Calibri" panose="020F0502020204030204" pitchFamily="34" charset="0"/>
            </a:endParaRPr>
          </a:p>
        </p:txBody>
      </p:sp>
    </p:spTree>
    <p:extLst>
      <p:ext uri="{BB962C8B-B14F-4D97-AF65-F5344CB8AC3E}">
        <p14:creationId xmlns:p14="http://schemas.microsoft.com/office/powerpoint/2010/main" val="2574542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105996F1-5488-0549-99F9-2EE5E4FB68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245424CD-1F85-DC43-BE5A-2DA4CB7A48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Revelation 1:7</a:t>
            </a:r>
            <a:endParaRPr lang="en-US" altLang="en-US"/>
          </a:p>
          <a:p>
            <a:pPr eaLnBrk="1" hangingPunct="1"/>
            <a:r>
              <a:rPr lang="en-US" altLang="en-US" b="1"/>
              <a:t> </a:t>
            </a:r>
            <a:endParaRPr lang="en-US" altLang="en-US"/>
          </a:p>
          <a:p>
            <a:pPr eaLnBrk="1" hangingPunct="1"/>
            <a:r>
              <a:rPr lang="en-US" altLang="en-US" b="1"/>
              <a:t>“Behold, He is coming with clouds, and every eye will see Him, even they who pierced Him.</a:t>
            </a:r>
            <a:endParaRPr lang="en-US" altLang="en-US"/>
          </a:p>
          <a:p>
            <a:pPr eaLnBrk="1" hangingPunct="1"/>
            <a:r>
              <a:rPr lang="en-US" altLang="en-US" b="1"/>
              <a:t> </a:t>
            </a:r>
            <a:endParaRPr lang="en-US" altLang="en-US"/>
          </a:p>
          <a:p>
            <a:pPr eaLnBrk="1" hangingPunct="1"/>
            <a:r>
              <a:rPr lang="en-US" altLang="en-US"/>
              <a:t>Revelation leads us to lift our eyes from the earth below to heaven above.</a:t>
            </a:r>
          </a:p>
          <a:p>
            <a:pPr eaLnBrk="1" hangingPunct="1"/>
            <a:r>
              <a:rPr lang="en-US" altLang="en-US"/>
              <a:t>It leads us to lift our eyes from the problems, trauma, and disappointments of life to the God who will send His Son to solve this world’s problems.</a:t>
            </a:r>
          </a:p>
          <a:p>
            <a:pPr eaLnBrk="1" hangingPunct="1"/>
            <a:r>
              <a:rPr lang="en-US" altLang="en-US"/>
              <a:t> </a:t>
            </a:r>
          </a:p>
          <a:p>
            <a:pPr eaLnBrk="1" hangingPunct="1"/>
            <a:r>
              <a:rPr lang="en-US" altLang="en-US"/>
              <a:t>Revelation 1:7 states it clearly: </a:t>
            </a:r>
            <a:r>
              <a:rPr lang="en-US" altLang="en-US" b="1"/>
              <a:t>“Behold, He is coming with clouds, and every eye will see Him.”</a:t>
            </a:r>
            <a:endParaRPr lang="en-US" altLang="en-US"/>
          </a:p>
          <a:p>
            <a:pPr eaLnBrk="1" hangingPunct="1"/>
            <a:r>
              <a:rPr lang="en-US" altLang="en-US"/>
              <a:t> </a:t>
            </a:r>
          </a:p>
          <a:p>
            <a:pPr eaLnBrk="1" hangingPunct="1"/>
            <a:r>
              <a:rPr lang="en-US" altLang="en-US"/>
              <a:t>The last chapter of the book of Revelation confirms the nearness of the second coming of Jesus Christ.</a:t>
            </a:r>
          </a:p>
        </p:txBody>
      </p:sp>
      <p:sp>
        <p:nvSpPr>
          <p:cNvPr id="24579" name="Slide Number Placeholder 3">
            <a:extLst>
              <a:ext uri="{FF2B5EF4-FFF2-40B4-BE49-F238E27FC236}">
                <a16:creationId xmlns:a16="http://schemas.microsoft.com/office/drawing/2014/main" id="{DF2D76F3-81C5-CB44-AE70-1537A6E21C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44510C9-3645-A14B-84B7-072921AA5C87}" type="slidenum">
              <a:rPr lang="en-US" altLang="en-US">
                <a:latin typeface="Calibri" panose="020F0502020204030204" pitchFamily="34" charset="0"/>
              </a:rPr>
              <a:pPr/>
              <a:t>8</a:t>
            </a:fld>
            <a:endParaRPr lang="en-US" altLang="en-US">
              <a:latin typeface="Calibri" panose="020F0502020204030204" pitchFamily="34" charset="0"/>
            </a:endParaRPr>
          </a:p>
        </p:txBody>
      </p:sp>
    </p:spTree>
    <p:extLst>
      <p:ext uri="{BB962C8B-B14F-4D97-AF65-F5344CB8AC3E}">
        <p14:creationId xmlns:p14="http://schemas.microsoft.com/office/powerpoint/2010/main" val="1914401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0792117E-6603-A648-A5AB-34BCC1407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F01584C0-69E3-D34B-979C-1904CC4F57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dirty="0"/>
              <a:t>Revelation 22:20 </a:t>
            </a:r>
            <a:endParaRPr lang="en-US" altLang="en-US" dirty="0"/>
          </a:p>
          <a:p>
            <a:pPr eaLnBrk="1" hangingPunct="1"/>
            <a:r>
              <a:rPr lang="en-US" altLang="en-US" b="1" dirty="0"/>
              <a:t> </a:t>
            </a:r>
            <a:endParaRPr lang="en-US" altLang="en-US" dirty="0"/>
          </a:p>
          <a:p>
            <a:pPr eaLnBrk="1" hangingPunct="1"/>
            <a:r>
              <a:rPr lang="en-US" altLang="en-US" b="1" dirty="0"/>
              <a:t>“He who testifies to these things says, ‘Surely, I am coming quickly.’ </a:t>
            </a:r>
            <a:endParaRPr lang="en-US" altLang="en-US" dirty="0"/>
          </a:p>
          <a:p>
            <a:pPr eaLnBrk="1" hangingPunct="1"/>
            <a:r>
              <a:rPr lang="en-US" altLang="en-US" dirty="0"/>
              <a:t> </a:t>
            </a:r>
          </a:p>
          <a:p>
            <a:pPr eaLnBrk="1" hangingPunct="1"/>
            <a:r>
              <a:rPr lang="en-US" altLang="en-US" dirty="0"/>
              <a:t>In Revelation 22 it says three times, </a:t>
            </a:r>
            <a:r>
              <a:rPr lang="en-US" altLang="en-US" b="1" dirty="0"/>
              <a:t>“I am coming quickly.”</a:t>
            </a:r>
            <a:endParaRPr lang="en-US" altLang="en-US" dirty="0"/>
          </a:p>
          <a:p>
            <a:pPr eaLnBrk="1" hangingPunct="1"/>
            <a:r>
              <a:rPr lang="en-US" altLang="en-US" b="1" dirty="0"/>
              <a:t> </a:t>
            </a:r>
            <a:endParaRPr lang="en-US" altLang="en-US" dirty="0"/>
          </a:p>
          <a:p>
            <a:pPr eaLnBrk="1" hangingPunct="1"/>
            <a:r>
              <a:rPr lang="en-US" altLang="en-US" dirty="0"/>
              <a:t>The book of Revelation is full of excitement, anticipating that soon all the promises of God will be fulfilled and Jesus will return.</a:t>
            </a:r>
          </a:p>
          <a:p>
            <a:pPr eaLnBrk="1" hangingPunct="1"/>
            <a:r>
              <a:rPr lang="en-US" altLang="en-US" dirty="0"/>
              <a:t> </a:t>
            </a:r>
          </a:p>
          <a:p>
            <a:pPr eaLnBrk="1" hangingPunct="1"/>
            <a:r>
              <a:rPr lang="en-US" altLang="en-US" dirty="0"/>
              <a:t>But there is a question:</a:t>
            </a:r>
          </a:p>
        </p:txBody>
      </p:sp>
      <p:sp>
        <p:nvSpPr>
          <p:cNvPr id="26627" name="Slide Number Placeholder 3">
            <a:extLst>
              <a:ext uri="{FF2B5EF4-FFF2-40B4-BE49-F238E27FC236}">
                <a16:creationId xmlns:a16="http://schemas.microsoft.com/office/drawing/2014/main" id="{FA3D3577-11D2-E540-88AC-CF8D77F836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72A2DE9-A8B6-7947-B951-D21647D145FE}" type="slidenum">
              <a:rPr lang="en-US" altLang="en-US">
                <a:latin typeface="Calibri" panose="020F0502020204030204" pitchFamily="34" charset="0"/>
              </a:rPr>
              <a:pPr/>
              <a:t>9</a:t>
            </a:fld>
            <a:endParaRPr lang="en-US" altLang="en-US">
              <a:latin typeface="Calibri" panose="020F0502020204030204" pitchFamily="34" charset="0"/>
            </a:endParaRPr>
          </a:p>
        </p:txBody>
      </p:sp>
    </p:spTree>
    <p:extLst>
      <p:ext uri="{BB962C8B-B14F-4D97-AF65-F5344CB8AC3E}">
        <p14:creationId xmlns:p14="http://schemas.microsoft.com/office/powerpoint/2010/main" val="2874029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E1E9D366-CD8A-3A41-8C93-4635A204FF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a:extLst>
              <a:ext uri="{FF2B5EF4-FFF2-40B4-BE49-F238E27FC236}">
                <a16:creationId xmlns:a16="http://schemas.microsoft.com/office/drawing/2014/main" id="{033CFB69-5D4E-724E-B15C-4A64016D0F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How quickly is quickly? </a:t>
            </a:r>
            <a:r>
              <a:rPr lang="en-US" altLang="en-US"/>
              <a:t>How soon is soon? And How near is near?</a:t>
            </a:r>
          </a:p>
          <a:p>
            <a:pPr eaLnBrk="1" hangingPunct="1"/>
            <a:r>
              <a:rPr lang="en-US" altLang="en-US"/>
              <a:t> </a:t>
            </a:r>
          </a:p>
          <a:p>
            <a:pPr eaLnBrk="1" hangingPunct="1"/>
            <a:r>
              <a:rPr lang="en-US" altLang="en-US"/>
              <a:t>Haven’t Christians down through the ages believed His coming was near?</a:t>
            </a:r>
          </a:p>
          <a:p>
            <a:pPr eaLnBrk="1" hangingPunct="1"/>
            <a:r>
              <a:rPr lang="en-US" altLang="en-US"/>
              <a:t>Haven’t they believed His coming was soon?</a:t>
            </a:r>
          </a:p>
          <a:p>
            <a:pPr eaLnBrk="1" hangingPunct="1"/>
            <a:r>
              <a:rPr lang="en-US" altLang="en-US"/>
              <a:t> </a:t>
            </a:r>
          </a:p>
          <a:p>
            <a:pPr eaLnBrk="1" hangingPunct="1"/>
            <a:r>
              <a:rPr lang="en-US" altLang="en-US"/>
              <a:t>Are there any signs in the Bible – that say the coming of Jesus is near? that you and I might see the coming of Jesus personally?</a:t>
            </a:r>
          </a:p>
          <a:p>
            <a:pPr eaLnBrk="1" hangingPunct="1"/>
            <a:r>
              <a:rPr lang="en-US" altLang="en-US"/>
              <a:t>What signs might there be?</a:t>
            </a:r>
          </a:p>
          <a:p>
            <a:pPr eaLnBrk="1" hangingPunct="1"/>
            <a:r>
              <a:rPr lang="en-US" altLang="en-US"/>
              <a:t> </a:t>
            </a:r>
          </a:p>
          <a:p>
            <a:pPr eaLnBrk="1" hangingPunct="1"/>
            <a:r>
              <a:rPr lang="en-US" altLang="en-US"/>
              <a:t>We are not the first to ask that question.</a:t>
            </a:r>
          </a:p>
          <a:p>
            <a:pPr eaLnBrk="1" hangingPunct="1"/>
            <a:r>
              <a:rPr lang="en-US" altLang="en-US"/>
              <a:t>Jesus’ disciples wondered what signs pointed to His coming.</a:t>
            </a:r>
          </a:p>
          <a:p>
            <a:pPr eaLnBrk="1" hangingPunct="1"/>
            <a:r>
              <a:rPr lang="en-US" altLang="en-US"/>
              <a:t>They came to Jesus and asked,</a:t>
            </a:r>
          </a:p>
        </p:txBody>
      </p:sp>
      <p:sp>
        <p:nvSpPr>
          <p:cNvPr id="28675" name="Slide Number Placeholder 3">
            <a:extLst>
              <a:ext uri="{FF2B5EF4-FFF2-40B4-BE49-F238E27FC236}">
                <a16:creationId xmlns:a16="http://schemas.microsoft.com/office/drawing/2014/main" id="{78B2B211-3E67-1548-93C9-4619FA9B74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F28D728-F917-4E4E-8E27-E0CEF6FFA2E7}" type="slidenum">
              <a:rPr lang="en-US" altLang="en-US">
                <a:latin typeface="Calibri" panose="020F0502020204030204" pitchFamily="34" charset="0"/>
              </a:rPr>
              <a:pPr/>
              <a:t>10</a:t>
            </a:fld>
            <a:endParaRPr lang="en-US" altLang="en-US">
              <a:latin typeface="Calibri" panose="020F0502020204030204" pitchFamily="34" charset="0"/>
            </a:endParaRPr>
          </a:p>
        </p:txBody>
      </p:sp>
    </p:spTree>
    <p:extLst>
      <p:ext uri="{BB962C8B-B14F-4D97-AF65-F5344CB8AC3E}">
        <p14:creationId xmlns:p14="http://schemas.microsoft.com/office/powerpoint/2010/main" val="2364733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7E6DBBD7-4100-094F-8C35-A09E90B943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D0C003EB-1C5C-EA4B-B0C0-0F4640F653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Matthew 24:3</a:t>
            </a:r>
            <a:r>
              <a:rPr lang="en-US" altLang="en-US"/>
              <a:t> </a:t>
            </a:r>
          </a:p>
          <a:p>
            <a:pPr eaLnBrk="1" hangingPunct="1"/>
            <a:r>
              <a:rPr lang="en-US" altLang="en-US"/>
              <a:t> </a:t>
            </a:r>
          </a:p>
          <a:p>
            <a:pPr eaLnBrk="1" hangingPunct="1"/>
            <a:r>
              <a:rPr lang="en-US" altLang="en-US" b="1"/>
              <a:t>“What will be the sign of Your coming, and of the end of the age?”</a:t>
            </a:r>
            <a:endParaRPr lang="en-US" altLang="en-US"/>
          </a:p>
          <a:p>
            <a:pPr eaLnBrk="1" hangingPunct="1"/>
            <a:r>
              <a:rPr lang="en-US" altLang="en-US" b="1"/>
              <a:t> </a:t>
            </a:r>
            <a:endParaRPr lang="en-US" altLang="en-US"/>
          </a:p>
          <a:p>
            <a:pPr eaLnBrk="1" hangingPunct="1"/>
            <a:r>
              <a:rPr lang="en-US" altLang="en-US"/>
              <a:t>In a masterful presentation, Jesus blended the events associated with the fall of Jerusalem in 70 AD with those that would take place at the end of the world.</a:t>
            </a:r>
          </a:p>
          <a:p>
            <a:pPr eaLnBrk="1" hangingPunct="1"/>
            <a:r>
              <a:rPr lang="en-US" altLang="en-US"/>
              <a:t> </a:t>
            </a:r>
          </a:p>
          <a:p>
            <a:pPr eaLnBrk="1" hangingPunct="1"/>
            <a:r>
              <a:rPr lang="en-US" altLang="en-US"/>
              <a:t>He gave </a:t>
            </a:r>
            <a:r>
              <a:rPr lang="en-US" altLang="en-US" b="1"/>
              <a:t>signs of His return</a:t>
            </a:r>
            <a:r>
              <a:rPr lang="en-US" altLang="en-US"/>
              <a:t> that would be occurring in</a:t>
            </a:r>
          </a:p>
        </p:txBody>
      </p:sp>
      <p:sp>
        <p:nvSpPr>
          <p:cNvPr id="30723" name="Slide Number Placeholder 3">
            <a:extLst>
              <a:ext uri="{FF2B5EF4-FFF2-40B4-BE49-F238E27FC236}">
                <a16:creationId xmlns:a16="http://schemas.microsoft.com/office/drawing/2014/main" id="{4687FFD3-84BA-FD4A-8BB1-304D69DA09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60CC755-DDC9-524A-8BFB-7F3C4727C366}" type="slidenum">
              <a:rPr lang="en-US" altLang="en-US">
                <a:latin typeface="Calibri" panose="020F0502020204030204" pitchFamily="34" charset="0"/>
              </a:rPr>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3709903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64F183B6-0ABB-1E4E-AB96-0A97331EC6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a:extLst>
              <a:ext uri="{FF2B5EF4-FFF2-40B4-BE49-F238E27FC236}">
                <a16:creationId xmlns:a16="http://schemas.microsoft.com/office/drawing/2014/main" id="{B453E9E4-F954-C246-876D-A2B20337AF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the World of Religion;</a:t>
            </a:r>
            <a:r>
              <a:rPr lang="en-US" altLang="en-US"/>
              <a:t> </a:t>
            </a:r>
          </a:p>
        </p:txBody>
      </p:sp>
      <p:sp>
        <p:nvSpPr>
          <p:cNvPr id="32771" name="Slide Number Placeholder 3">
            <a:extLst>
              <a:ext uri="{FF2B5EF4-FFF2-40B4-BE49-F238E27FC236}">
                <a16:creationId xmlns:a16="http://schemas.microsoft.com/office/drawing/2014/main" id="{BBB4F140-3306-9146-AD94-913DD57FDD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C822E2-661D-2B4F-9871-B5E2331FE5F5}" type="slidenum">
              <a:rPr lang="en-US" altLang="en-US">
                <a:latin typeface="Calibri" panose="020F0502020204030204" pitchFamily="34" charset="0"/>
              </a:rPr>
              <a:pPr/>
              <a:t>12</a:t>
            </a:fld>
            <a:endParaRPr lang="en-US" altLang="en-US">
              <a:latin typeface="Calibri" panose="020F0502020204030204" pitchFamily="34" charset="0"/>
            </a:endParaRPr>
          </a:p>
        </p:txBody>
      </p:sp>
    </p:spTree>
    <p:extLst>
      <p:ext uri="{BB962C8B-B14F-4D97-AF65-F5344CB8AC3E}">
        <p14:creationId xmlns:p14="http://schemas.microsoft.com/office/powerpoint/2010/main" val="15441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55307FC6-BA67-6941-9A92-4DFE53252E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505D16A5-A61D-3345-81AB-A3463ED937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The World of Politics;</a:t>
            </a:r>
            <a:endParaRPr lang="en-US" altLang="en-US"/>
          </a:p>
        </p:txBody>
      </p:sp>
      <p:sp>
        <p:nvSpPr>
          <p:cNvPr id="34819" name="Slide Number Placeholder 3">
            <a:extLst>
              <a:ext uri="{FF2B5EF4-FFF2-40B4-BE49-F238E27FC236}">
                <a16:creationId xmlns:a16="http://schemas.microsoft.com/office/drawing/2014/main" id="{04F431D7-2F44-3448-A6BE-82EB2F8A7E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D2ED1B-2349-6A48-8900-A1A8B6E506EA}" type="slidenum">
              <a:rPr lang="en-US" altLang="en-US">
                <a:latin typeface="Calibri" panose="020F0502020204030204" pitchFamily="34" charset="0"/>
              </a:rPr>
              <a:pPr/>
              <a:t>13</a:t>
            </a:fld>
            <a:endParaRPr lang="en-US" altLang="en-US">
              <a:latin typeface="Calibri" panose="020F0502020204030204" pitchFamily="34" charset="0"/>
            </a:endParaRPr>
          </a:p>
        </p:txBody>
      </p:sp>
    </p:spTree>
    <p:extLst>
      <p:ext uri="{BB962C8B-B14F-4D97-AF65-F5344CB8AC3E}">
        <p14:creationId xmlns:p14="http://schemas.microsoft.com/office/powerpoint/2010/main" val="1626760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35B46940-F31E-AF46-8B26-7E46F3789F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a:extLst>
              <a:ext uri="{FF2B5EF4-FFF2-40B4-BE49-F238E27FC236}">
                <a16:creationId xmlns:a16="http://schemas.microsoft.com/office/drawing/2014/main" id="{94A49C1A-84C3-1042-92DF-6B511D90E3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The World of Nature;</a:t>
            </a:r>
            <a:endParaRPr lang="en-US" altLang="en-US"/>
          </a:p>
        </p:txBody>
      </p:sp>
      <p:sp>
        <p:nvSpPr>
          <p:cNvPr id="36867" name="Slide Number Placeholder 3">
            <a:extLst>
              <a:ext uri="{FF2B5EF4-FFF2-40B4-BE49-F238E27FC236}">
                <a16:creationId xmlns:a16="http://schemas.microsoft.com/office/drawing/2014/main" id="{4414FEE8-EC7D-C943-BEBC-20D5A5C999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19D150-C42E-064D-B325-6525DC6E9BFB}" type="slidenum">
              <a:rPr lang="en-US" altLang="en-US">
                <a:latin typeface="Calibri" panose="020F0502020204030204" pitchFamily="34" charset="0"/>
              </a:rPr>
              <a:pPr/>
              <a:t>14</a:t>
            </a:fld>
            <a:endParaRPr lang="en-US" altLang="en-US">
              <a:latin typeface="Calibri" panose="020F0502020204030204" pitchFamily="34" charset="0"/>
            </a:endParaRPr>
          </a:p>
        </p:txBody>
      </p:sp>
    </p:spTree>
    <p:extLst>
      <p:ext uri="{BB962C8B-B14F-4D97-AF65-F5344CB8AC3E}">
        <p14:creationId xmlns:p14="http://schemas.microsoft.com/office/powerpoint/2010/main" val="306648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52D0A22B-FC72-0447-A70F-AB66FB5719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a:extLst>
              <a:ext uri="{FF2B5EF4-FFF2-40B4-BE49-F238E27FC236}">
                <a16:creationId xmlns:a16="http://schemas.microsoft.com/office/drawing/2014/main" id="{612CBB05-CD03-AD48-8E21-F6A457D536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first of these </a:t>
            </a:r>
            <a:r>
              <a:rPr lang="en-US" altLang="en-US" b="1"/>
              <a:t>signs is in the World of Religion.</a:t>
            </a:r>
            <a:endParaRPr lang="en-US" altLang="en-US"/>
          </a:p>
        </p:txBody>
      </p:sp>
      <p:sp>
        <p:nvSpPr>
          <p:cNvPr id="40963" name="Slide Number Placeholder 3">
            <a:extLst>
              <a:ext uri="{FF2B5EF4-FFF2-40B4-BE49-F238E27FC236}">
                <a16:creationId xmlns:a16="http://schemas.microsoft.com/office/drawing/2014/main" id="{769C780E-7C25-2349-85BE-2D3B76CE23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90E8FAA-DB23-4D47-9A58-EDB391025148}" type="slidenum">
              <a:rPr lang="en-US" altLang="en-US">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52254B72-0C95-C543-918E-E70ACD2322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1612DC9D-C6B8-9045-9A31-66D80185F7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Matthew 24:24</a:t>
            </a:r>
            <a:r>
              <a:rPr lang="en-US" altLang="en-US"/>
              <a:t> </a:t>
            </a:r>
          </a:p>
          <a:p>
            <a:pPr eaLnBrk="1" hangingPunct="1"/>
            <a:r>
              <a:rPr lang="en-US" altLang="en-US"/>
              <a:t> </a:t>
            </a:r>
          </a:p>
          <a:p>
            <a:pPr eaLnBrk="1" hangingPunct="1"/>
            <a:r>
              <a:rPr lang="en-US" altLang="en-US" b="1"/>
              <a:t>“For false christs and false prophets will rise and show great signs and wonders.”</a:t>
            </a:r>
            <a:endParaRPr lang="en-US" altLang="en-US"/>
          </a:p>
          <a:p>
            <a:pPr eaLnBrk="1" hangingPunct="1"/>
            <a:r>
              <a:rPr lang="en-US" altLang="en-US" b="1"/>
              <a:t> </a:t>
            </a:r>
            <a:endParaRPr lang="en-US" altLang="en-US"/>
          </a:p>
          <a:p>
            <a:pPr eaLnBrk="1" hangingPunct="1"/>
            <a:r>
              <a:rPr lang="en-US" altLang="en-US"/>
              <a:t>Before the coming of Christ, we should expect an increase in religious leaders, who are leading people from the word of God with false signs and miracles.</a:t>
            </a:r>
          </a:p>
          <a:p>
            <a:pPr eaLnBrk="1" hangingPunct="1"/>
            <a:r>
              <a:rPr lang="en-US" altLang="en-US"/>
              <a:t> </a:t>
            </a:r>
          </a:p>
          <a:p>
            <a:pPr eaLnBrk="1" hangingPunct="1"/>
            <a:r>
              <a:rPr lang="en-US" altLang="en-US"/>
              <a:t>Merely because a miracle has been worked does not mean that the one who claims to have worked the miracle is from God.</a:t>
            </a:r>
          </a:p>
          <a:p>
            <a:pPr eaLnBrk="1" hangingPunct="1"/>
            <a:r>
              <a:rPr lang="en-US" altLang="en-US"/>
              <a:t> </a:t>
            </a:r>
          </a:p>
          <a:p>
            <a:pPr eaLnBrk="1" hangingPunct="1"/>
            <a:r>
              <a:rPr lang="en-US" altLang="en-US"/>
              <a:t>There can be another source behind the miracle.</a:t>
            </a:r>
          </a:p>
          <a:p>
            <a:pPr eaLnBrk="1" hangingPunct="1"/>
            <a:r>
              <a:rPr lang="en-US" altLang="en-US"/>
              <a:t>Did you know the Bible teaches that evil spirits can perform miracles?</a:t>
            </a:r>
          </a:p>
        </p:txBody>
      </p:sp>
      <p:sp>
        <p:nvSpPr>
          <p:cNvPr id="43011" name="Slide Number Placeholder 3">
            <a:extLst>
              <a:ext uri="{FF2B5EF4-FFF2-40B4-BE49-F238E27FC236}">
                <a16:creationId xmlns:a16="http://schemas.microsoft.com/office/drawing/2014/main" id="{24AE9361-3581-A046-A00E-4BC3966480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32CE81-E6FD-1441-8C9C-EBA065B89A9B}" type="slidenum">
              <a:rPr lang="en-US" altLang="en-US">
                <a:latin typeface="Calibri" panose="020F0502020204030204" pitchFamily="34" charset="0"/>
              </a:rPr>
              <a:pPr/>
              <a:t>16</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181818"/>
                </a:solidFill>
                <a:effectLst/>
                <a:latin typeface="open-sans"/>
              </a:rPr>
              <a:t>On March 26, 1997, Applewhite and 38 other members of a cult called Heaven’s Gate were found dead in a mass suicide at a rented mansion in Rancho Santa Fe, California. The group members, who killed themselves by eating applesauce and pudding mixed with drugs, believed that a spaceship following the Hale-Bopp comet (which made its closest approach to Earth on March 22, 1997) would pick them up and take them to a higher plane of existence.</a:t>
            </a:r>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19</a:t>
            </a:fld>
            <a:endParaRPr lang="en-US" altLang="en-US"/>
          </a:p>
        </p:txBody>
      </p:sp>
    </p:spTree>
    <p:extLst>
      <p:ext uri="{BB962C8B-B14F-4D97-AF65-F5344CB8AC3E}">
        <p14:creationId xmlns:p14="http://schemas.microsoft.com/office/powerpoint/2010/main" val="2959140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34AB303B-84CF-CC43-9A27-C86139E25F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a:extLst>
              <a:ext uri="{FF2B5EF4-FFF2-40B4-BE49-F238E27FC236}">
                <a16:creationId xmlns:a16="http://schemas.microsoft.com/office/drawing/2014/main" id="{B13A1045-913A-1941-8513-43654FF017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In the last 50 years, there has been a rapid increase in those claiming to be divine spiritual leaders.</a:t>
            </a:r>
          </a:p>
          <a:p>
            <a:pPr eaLnBrk="1" hangingPunct="1"/>
            <a:r>
              <a:rPr lang="en-US" altLang="en-US" dirty="0"/>
              <a:t> </a:t>
            </a:r>
          </a:p>
          <a:p>
            <a:pPr eaLnBrk="1" hangingPunct="1"/>
            <a:r>
              <a:rPr lang="en-US" altLang="en-US" dirty="0"/>
              <a:t>On the continent of Africa, there are at least two cult leaders that have led their followers to a fiery death.</a:t>
            </a:r>
          </a:p>
        </p:txBody>
      </p:sp>
      <p:sp>
        <p:nvSpPr>
          <p:cNvPr id="51203" name="Slide Number Placeholder 3">
            <a:extLst>
              <a:ext uri="{FF2B5EF4-FFF2-40B4-BE49-F238E27FC236}">
                <a16:creationId xmlns:a16="http://schemas.microsoft.com/office/drawing/2014/main" id="{AEAFF85D-B955-294D-83FB-BA7CDB9F240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14D3BD9-7CCC-9341-9BCD-6336D76E4BD7}" type="slidenum">
              <a:rPr lang="en-US" altLang="en-US">
                <a:latin typeface="Calibri" panose="020F0502020204030204" pitchFamily="34" charset="0"/>
              </a:rPr>
              <a:pPr/>
              <a:t>20</a:t>
            </a:fld>
            <a:endParaRPr lang="en-US" altLang="en-US">
              <a:latin typeface="Calibri" panose="020F0502020204030204" pitchFamily="34" charset="0"/>
            </a:endParaRPr>
          </a:p>
        </p:txBody>
      </p:sp>
    </p:spTree>
    <p:extLst>
      <p:ext uri="{BB962C8B-B14F-4D97-AF65-F5344CB8AC3E}">
        <p14:creationId xmlns:p14="http://schemas.microsoft.com/office/powerpoint/2010/main" val="2670858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a:extLst>
              <a:ext uri="{FF2B5EF4-FFF2-40B4-BE49-F238E27FC236}">
                <a16:creationId xmlns:a16="http://schemas.microsoft.com/office/drawing/2014/main" id="{7F45B7FF-2BBF-BA48-975F-59F0F21441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a:extLst>
              <a:ext uri="{FF2B5EF4-FFF2-40B4-BE49-F238E27FC236}">
                <a16:creationId xmlns:a16="http://schemas.microsoft.com/office/drawing/2014/main" id="{912CC95A-A42B-094C-9E59-72C61BE0D4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dirty="0"/>
              <a:t>Revelation 16:14</a:t>
            </a:r>
            <a:r>
              <a:rPr lang="en-US" altLang="en-US" dirty="0"/>
              <a:t> </a:t>
            </a:r>
          </a:p>
          <a:p>
            <a:pPr eaLnBrk="1" hangingPunct="1"/>
            <a:r>
              <a:rPr lang="en-US" altLang="en-US" dirty="0"/>
              <a:t> </a:t>
            </a:r>
          </a:p>
          <a:p>
            <a:pPr eaLnBrk="1" hangingPunct="1"/>
            <a:r>
              <a:rPr lang="en-US" altLang="en-US" b="1" dirty="0"/>
              <a:t>“For they are spirits of demons, performing signs, which go out to the kings of the earth and of the whole world,</a:t>
            </a:r>
            <a:endParaRPr lang="en-US" altLang="en-US" dirty="0"/>
          </a:p>
        </p:txBody>
      </p:sp>
      <p:sp>
        <p:nvSpPr>
          <p:cNvPr id="45059" name="Slide Number Placeholder 3">
            <a:extLst>
              <a:ext uri="{FF2B5EF4-FFF2-40B4-BE49-F238E27FC236}">
                <a16:creationId xmlns:a16="http://schemas.microsoft.com/office/drawing/2014/main" id="{7A513562-EC76-8240-B5A9-7C39821855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1A13218-3E98-764B-B3F1-F6D80FD84A4E}" type="slidenum">
              <a:rPr lang="en-US" altLang="en-US">
                <a:latin typeface="Calibri" panose="020F0502020204030204" pitchFamily="34" charset="0"/>
              </a:rPr>
              <a:pPr/>
              <a:t>21</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2B58661A-FD54-0E45-A7B4-3A6E2065FC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a:extLst>
              <a:ext uri="{FF2B5EF4-FFF2-40B4-BE49-F238E27FC236}">
                <a16:creationId xmlns:a16="http://schemas.microsoft.com/office/drawing/2014/main" id="{B6D70BEE-DA1D-B64D-A0D2-A147773B3A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to gather them to the battle of that great day of God Almighty.”</a:t>
            </a:r>
            <a:endParaRPr lang="en-US" altLang="en-US"/>
          </a:p>
          <a:p>
            <a:pPr eaLnBrk="1" hangingPunct="1"/>
            <a:r>
              <a:rPr lang="en-US" altLang="en-US"/>
              <a:t> </a:t>
            </a:r>
          </a:p>
          <a:p>
            <a:pPr eaLnBrk="1" hangingPunct="1"/>
            <a:r>
              <a:rPr lang="en-US" altLang="en-US"/>
              <a:t>These false teachers point to the miracles and signs they are doing as evidence that what they are saying is true.</a:t>
            </a:r>
          </a:p>
          <a:p>
            <a:pPr eaLnBrk="1" hangingPunct="1"/>
            <a:r>
              <a:rPr lang="en-US" altLang="en-US"/>
              <a:t> </a:t>
            </a:r>
          </a:p>
          <a:p>
            <a:pPr eaLnBrk="1" hangingPunct="1"/>
            <a:r>
              <a:rPr lang="en-US" altLang="en-US"/>
              <a:t>But these false signs are demon inspired to deceive men and women. They are counterfeits. The closer they get to the original, the more credible the counterfeit appears.</a:t>
            </a:r>
          </a:p>
        </p:txBody>
      </p:sp>
      <p:sp>
        <p:nvSpPr>
          <p:cNvPr id="47107" name="Slide Number Placeholder 3">
            <a:extLst>
              <a:ext uri="{FF2B5EF4-FFF2-40B4-BE49-F238E27FC236}">
                <a16:creationId xmlns:a16="http://schemas.microsoft.com/office/drawing/2014/main" id="{B20A9722-38EF-364D-B2EA-B768C15550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65C419-5CEB-A943-A71D-CA36B0CF506E}" type="slidenum">
              <a:rPr lang="en-US" altLang="en-US">
                <a:latin typeface="Calibri" panose="020F0502020204030204" pitchFamily="34" charset="0"/>
              </a:rPr>
              <a:pPr/>
              <a:t>22</a:t>
            </a:fld>
            <a:endParaRPr lang="en-US"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a:extLst>
              <a:ext uri="{FF2B5EF4-FFF2-40B4-BE49-F238E27FC236}">
                <a16:creationId xmlns:a16="http://schemas.microsoft.com/office/drawing/2014/main" id="{3CCB8404-CBF7-024C-84F1-B6E07185D2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a:extLst>
              <a:ext uri="{FF2B5EF4-FFF2-40B4-BE49-F238E27FC236}">
                <a16:creationId xmlns:a16="http://schemas.microsoft.com/office/drawing/2014/main" id="{3D94EBB8-6E06-7D4E-B11D-30E1E5A31E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If anyone comes to you even if they claim miraculous signs and they can heal the sick. If they disregard the plain teachings of the Bible, beware!</a:t>
            </a:r>
          </a:p>
        </p:txBody>
      </p:sp>
      <p:sp>
        <p:nvSpPr>
          <p:cNvPr id="49155" name="Slide Number Placeholder 3">
            <a:extLst>
              <a:ext uri="{FF2B5EF4-FFF2-40B4-BE49-F238E27FC236}">
                <a16:creationId xmlns:a16="http://schemas.microsoft.com/office/drawing/2014/main" id="{8442A510-A30B-F44D-BD66-1D1607C279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83A8A6B-7DC3-EF48-BD30-BCCDDDB05177}" type="slidenum">
              <a:rPr lang="en-US" altLang="en-US">
                <a:latin typeface="Calibri" panose="020F0502020204030204" pitchFamily="34" charset="0"/>
              </a:rPr>
              <a:pPr/>
              <a:t>23</a:t>
            </a:fld>
            <a:endParaRPr lang="en-US" altLang="en-US">
              <a:latin typeface="Calibri" panose="020F0502020204030204" pitchFamily="34" charset="0"/>
            </a:endParaRPr>
          </a:p>
        </p:txBody>
      </p:sp>
    </p:spTree>
    <p:extLst>
      <p:ext uri="{BB962C8B-B14F-4D97-AF65-F5344CB8AC3E}">
        <p14:creationId xmlns:p14="http://schemas.microsoft.com/office/powerpoint/2010/main" val="4052233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ED5605C7-33A1-324F-AA3E-CB13A6545C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a:extLst>
              <a:ext uri="{FF2B5EF4-FFF2-40B4-BE49-F238E27FC236}">
                <a16:creationId xmlns:a16="http://schemas.microsoft.com/office/drawing/2014/main" id="{C8F98332-9C0D-BB4B-85B1-0F448F1FEE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Savior then moves to the area of </a:t>
            </a:r>
            <a:r>
              <a:rPr lang="en-US" altLang="en-US" b="1"/>
              <a:t>politics.</a:t>
            </a:r>
            <a:endParaRPr lang="en-US" altLang="en-US"/>
          </a:p>
        </p:txBody>
      </p:sp>
      <p:sp>
        <p:nvSpPr>
          <p:cNvPr id="53251" name="Slide Number Placeholder 3">
            <a:extLst>
              <a:ext uri="{FF2B5EF4-FFF2-40B4-BE49-F238E27FC236}">
                <a16:creationId xmlns:a16="http://schemas.microsoft.com/office/drawing/2014/main" id="{878D79BD-17BF-2746-890C-90874FD6A7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AC54DA-7556-6F4F-B533-5B988C76CEBD}" type="slidenum">
              <a:rPr lang="en-US" altLang="en-US">
                <a:latin typeface="Calibri" panose="020F0502020204030204" pitchFamily="34" charset="0"/>
              </a:rPr>
              <a:pPr/>
              <a:t>24</a:t>
            </a:fld>
            <a:endParaRPr lang="en-US"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ED26838-5ECB-DB41-9037-7D5970B02A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2B8F3F5C-1EE6-504E-AA1B-5AA43787EF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92500" lnSpcReduction="20000"/>
          </a:bodyPr>
          <a:lstStyle/>
          <a:p>
            <a:pPr eaLnBrk="1" hangingPunct="1"/>
            <a:r>
              <a:rPr lang="en-US" altLang="en-US" dirty="0"/>
              <a:t>He discusses international conflict—</a:t>
            </a:r>
            <a:r>
              <a:rPr lang="en-US" altLang="en-US" b="1" dirty="0"/>
              <a:t>War</a:t>
            </a:r>
            <a:endParaRPr lang="en-US" altLang="en-US" dirty="0"/>
          </a:p>
          <a:p>
            <a:pPr eaLnBrk="1" hangingPunct="1"/>
            <a:r>
              <a:rPr lang="en-US" altLang="en-US" dirty="0"/>
              <a:t> </a:t>
            </a:r>
          </a:p>
          <a:p>
            <a:pPr eaLnBrk="1" hangingPunct="1"/>
            <a:r>
              <a:rPr lang="en-US" altLang="en-US" dirty="0"/>
              <a:t>Jesus predicts the very events we see occurring around us today.</a:t>
            </a:r>
          </a:p>
          <a:p>
            <a:pPr eaLnBrk="1" hangingPunct="1"/>
            <a:r>
              <a:rPr lang="en-US" altLang="en-US" dirty="0"/>
              <a:t> </a:t>
            </a:r>
          </a:p>
          <a:p>
            <a:pPr eaLnBrk="1" hangingPunct="1"/>
            <a:r>
              <a:rPr lang="en-US" altLang="en-US" dirty="0"/>
              <a:t>Matthew 24:6 says, </a:t>
            </a:r>
            <a:r>
              <a:rPr lang="en-US" altLang="en-US" b="1" dirty="0"/>
              <a:t>“And you will hear of wars and rumors of wars.”</a:t>
            </a:r>
            <a:endParaRPr lang="en-US" altLang="en-US" dirty="0"/>
          </a:p>
          <a:p>
            <a:pPr eaLnBrk="1" hangingPunct="1"/>
            <a:r>
              <a:rPr lang="en-US" altLang="en-US" dirty="0"/>
              <a:t> </a:t>
            </a:r>
          </a:p>
          <a:p>
            <a:pPr eaLnBrk="1" hangingPunct="1"/>
            <a:r>
              <a:rPr lang="en-US" altLang="en-US" dirty="0"/>
              <a:t>Haven’t we always had wars down through history?</a:t>
            </a:r>
          </a:p>
          <a:p>
            <a:pPr eaLnBrk="1" hangingPunct="1"/>
            <a:r>
              <a:rPr lang="en-US" altLang="en-US" dirty="0"/>
              <a:t>If we’ve had conflict throughout the centuries what sense does it make to say war is a sign of the end of the world?</a:t>
            </a:r>
          </a:p>
          <a:p>
            <a:pPr eaLnBrk="1" hangingPunct="1"/>
            <a:r>
              <a:rPr lang="en-US" altLang="en-US" dirty="0"/>
              <a:t> </a:t>
            </a:r>
          </a:p>
          <a:p>
            <a:pPr eaLnBrk="1" hangingPunct="1"/>
            <a:r>
              <a:rPr lang="en-US" altLang="en-US" dirty="0"/>
              <a:t>Let’s notice carefully what Jesus said, “You will hear of wars and rumors of wars.”</a:t>
            </a:r>
          </a:p>
          <a:p>
            <a:pPr eaLnBrk="1" hangingPunct="1"/>
            <a:r>
              <a:rPr lang="en-US" altLang="en-US" dirty="0"/>
              <a:t> </a:t>
            </a:r>
          </a:p>
          <a:p>
            <a:pPr eaLnBrk="1" hangingPunct="1"/>
            <a:r>
              <a:rPr lang="en-US" altLang="en-US" dirty="0"/>
              <a:t>“Wars” is in the plural.</a:t>
            </a:r>
          </a:p>
          <a:p>
            <a:pPr eaLnBrk="1" hangingPunct="1"/>
            <a:endParaRPr lang="en-US" altLang="en-US" dirty="0"/>
          </a:p>
          <a:p>
            <a:pPr algn="l" fontAlgn="base"/>
            <a:r>
              <a:rPr lang="en-US" b="1" i="0" u="none" strike="noStrike" dirty="0">
                <a:solidFill>
                  <a:srgbClr val="212529"/>
                </a:solidFill>
                <a:effectLst/>
                <a:latin typeface="inherit"/>
              </a:rPr>
              <a:t>Rumor of War?</a:t>
            </a:r>
            <a:endParaRPr lang="en-US" b="0" i="0" u="none" strike="noStrike" dirty="0">
              <a:solidFill>
                <a:srgbClr val="212529"/>
              </a:solidFill>
              <a:effectLst/>
              <a:latin typeface="Poppins" pitchFamily="2" charset="77"/>
            </a:endParaRPr>
          </a:p>
          <a:p>
            <a:pPr algn="l" fontAlgn="base"/>
            <a:r>
              <a:rPr lang="en-US" b="0" i="0" u="none" strike="noStrike" dirty="0">
                <a:solidFill>
                  <a:srgbClr val="000000"/>
                </a:solidFill>
                <a:effectLst/>
                <a:latin typeface="Poppins" pitchFamily="2" charset="77"/>
              </a:rPr>
              <a:t>Though Putin has claimed that he will not invade Ukraine, the 100,000 troops he has amassed on the Ukrainian border send another message. It signals, too, just how serious he is about Ukraine and NATO, even if he has ulterior motives, such as possession of Ukraine’s major ports on the Black Sea, as well as tightening his grip on the flow of oil to Western Europe, with a major pipeline running through Ukraine.</a:t>
            </a:r>
          </a:p>
          <a:p>
            <a:pPr fontAlgn="base"/>
            <a:r>
              <a:rPr lang="en-US" dirty="0">
                <a:effectLst/>
                <a:latin typeface="inherit"/>
              </a:rPr>
              <a:t>Look up and lift up your heads, because your redemption draws near</a:t>
            </a:r>
            <a:endParaRPr lang="en-US" altLang="en-US" dirty="0"/>
          </a:p>
        </p:txBody>
      </p:sp>
      <p:sp>
        <p:nvSpPr>
          <p:cNvPr id="55299" name="Slide Number Placeholder 3">
            <a:extLst>
              <a:ext uri="{FF2B5EF4-FFF2-40B4-BE49-F238E27FC236}">
                <a16:creationId xmlns:a16="http://schemas.microsoft.com/office/drawing/2014/main" id="{AF9B1AFC-B662-AB46-930B-B4EACD284D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3D0023-4A3E-2D49-BD0E-A77757CA8654}" type="slidenum">
              <a:rPr lang="en-US" altLang="en-US">
                <a:latin typeface="Calibri" panose="020F0502020204030204" pitchFamily="34" charset="0"/>
              </a:rPr>
              <a:pPr/>
              <a:t>25</a:t>
            </a:fld>
            <a:endParaRPr lang="en-US"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B618405C-0DC9-A84A-972E-A80B8575C0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a:extLst>
              <a:ext uri="{FF2B5EF4-FFF2-40B4-BE49-F238E27FC236}">
                <a16:creationId xmlns:a16="http://schemas.microsoft.com/office/drawing/2014/main" id="{2A5ACBC5-30B4-444A-AA25-930603EF9F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dirty="0"/>
              <a:t>Matthew 24:7</a:t>
            </a:r>
            <a:r>
              <a:rPr lang="en-US" altLang="en-US" dirty="0"/>
              <a:t> </a:t>
            </a:r>
          </a:p>
          <a:p>
            <a:pPr eaLnBrk="1" hangingPunct="1"/>
            <a:r>
              <a:rPr lang="en-US" altLang="en-US" dirty="0"/>
              <a:t> </a:t>
            </a:r>
          </a:p>
          <a:p>
            <a:pPr eaLnBrk="1" hangingPunct="1"/>
            <a:r>
              <a:rPr lang="en-US" altLang="en-US" b="1" dirty="0"/>
              <a:t>“For nation will rise against nation, and kingdom against kingdom.”</a:t>
            </a:r>
          </a:p>
          <a:p>
            <a:pPr eaLnBrk="1" hangingPunct="1"/>
            <a:endParaRPr lang="en-US" altLang="en-US" b="1" dirty="0"/>
          </a:p>
          <a:p>
            <a:pPr eaLnBrk="1" hangingPunct="1"/>
            <a:endParaRPr lang="en-US" altLang="en-US" dirty="0"/>
          </a:p>
        </p:txBody>
      </p:sp>
      <p:sp>
        <p:nvSpPr>
          <p:cNvPr id="57347" name="Slide Number Placeholder 3">
            <a:extLst>
              <a:ext uri="{FF2B5EF4-FFF2-40B4-BE49-F238E27FC236}">
                <a16:creationId xmlns:a16="http://schemas.microsoft.com/office/drawing/2014/main" id="{C7A2C16A-579C-5B4A-BE2F-D37B4F35EC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90255B-ED63-024C-A72A-3E3DBD62565A}" type="slidenum">
              <a:rPr lang="en-US" altLang="en-US">
                <a:latin typeface="Calibri" panose="020F0502020204030204" pitchFamily="34" charset="0"/>
              </a:rPr>
              <a:pPr/>
              <a:t>26</a:t>
            </a:fld>
            <a:endParaRPr lang="en-US"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424242"/>
                </a:solidFill>
                <a:effectLst/>
                <a:latin typeface="proxima-nova"/>
              </a:rPr>
              <a:t>Since our founding in 2001, the core of Adventist Peace Fellowship’s mission has been to follow the call of Jesus to promote peace and justice among and for all of God’s children. </a:t>
            </a:r>
            <a:r>
              <a:rPr lang="en-US" b="1" i="0" u="none" strike="noStrike" dirty="0">
                <a:solidFill>
                  <a:srgbClr val="424242"/>
                </a:solidFill>
                <a:effectLst/>
                <a:latin typeface="proxima-nova"/>
              </a:rPr>
              <a:t>We believe in following Christ’s example of living counter-culture to the world’s inclination towards violence</a:t>
            </a:r>
            <a:r>
              <a:rPr lang="en-US" b="0" i="0" u="none" strike="noStrike" dirty="0">
                <a:solidFill>
                  <a:srgbClr val="424242"/>
                </a:solidFill>
                <a:effectLst/>
                <a:latin typeface="proxima-nova"/>
              </a:rPr>
              <a:t>. Today, more than ever, this message and mission are essential.</a:t>
            </a:r>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27</a:t>
            </a:fld>
            <a:endParaRPr lang="en-US" altLang="en-US"/>
          </a:p>
        </p:txBody>
      </p:sp>
    </p:spTree>
    <p:extLst>
      <p:ext uri="{BB962C8B-B14F-4D97-AF65-F5344CB8AC3E}">
        <p14:creationId xmlns:p14="http://schemas.microsoft.com/office/powerpoint/2010/main" val="2700039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looking at the inception and the progress of the war initiated by Russia. Over night it resulted in million refuges. </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28</a:t>
            </a:fld>
            <a:endParaRPr lang="en-US" altLang="en-US"/>
          </a:p>
        </p:txBody>
      </p:sp>
    </p:spTree>
    <p:extLst>
      <p:ext uri="{BB962C8B-B14F-4D97-AF65-F5344CB8AC3E}">
        <p14:creationId xmlns:p14="http://schemas.microsoft.com/office/powerpoint/2010/main" val="3612587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l" fontAlgn="base"/>
            <a:endParaRPr lang="en-US" dirty="0">
              <a:effectLst/>
              <a:latin typeface="inherit"/>
            </a:endParaRPr>
          </a:p>
          <a:p>
            <a:pPr algn="l" fontAlgn="base"/>
            <a:r>
              <a:rPr lang="en-US" b="0" i="0" u="none" strike="noStrike" dirty="0">
                <a:solidFill>
                  <a:srgbClr val="212529"/>
                </a:solidFill>
                <a:effectLst/>
                <a:latin typeface="Poppins" pitchFamily="2" charset="77"/>
              </a:rPr>
              <a:t>However much the West wants a diplomatic solution, they refuse to concede to the demand that Ukraine never join NATO. Thus, Putin sees “little ground for optimism.” Though some experts claim that Russia would never invade and that all this saber-rattling is designed merely to wring concessions from the West, plans are being made in case he does, including “brutal” economic sanctions. That would be bad enough, but there are serious concerns that such actions could quickly escalate into wider armed conflict, with both sides possessing nuclear weapons.</a:t>
            </a:r>
            <a:endParaRPr lang="en-US" b="0" i="0" u="none" strike="noStrike" dirty="0">
              <a:solidFill>
                <a:srgbClr val="000000"/>
              </a:solidFill>
              <a:effectLst/>
              <a:latin typeface="Poppins" pitchFamily="2" charset="77"/>
            </a:endParaRPr>
          </a:p>
          <a:p>
            <a:pPr algn="l" fontAlgn="base"/>
            <a:endParaRPr lang="en-US" b="0" i="0" u="none" strike="noStrike" dirty="0">
              <a:solidFill>
                <a:srgbClr val="000000"/>
              </a:solidFill>
              <a:effectLst/>
              <a:latin typeface="Poppins" pitchFamily="2" charset="77"/>
            </a:endParaRPr>
          </a:p>
          <a:p>
            <a:pPr algn="l" fontAlgn="base"/>
            <a:r>
              <a:rPr lang="en-US" b="0" i="0" u="none" strike="noStrike" dirty="0">
                <a:solidFill>
                  <a:srgbClr val="000000"/>
                </a:solidFill>
                <a:effectLst/>
                <a:latin typeface="Poppins" pitchFamily="2" charset="77"/>
              </a:rPr>
              <a:t>Almost two thousand years ago, Jesus signaled that before His return, “nation shall rise against nation” (Matthew 24:7) and that we would hear of “wars and rumors of wars” (Matthew 24:6). This latest crisis is yet another fulfillment of that warning. However much people have predicted that human progress, science, and reason would usher in an era of utopia and peace, it has never happened and, according to the Bible—which predicts “a time of trouble, such as never was since there was a nation even to that same time” (Daniel 12:1)—it never will. Instead, things will get only worse before Christ returns.</a:t>
            </a:r>
          </a:p>
          <a:p>
            <a:pPr algn="l" fontAlgn="base"/>
            <a:endParaRPr lang="en-US" b="0" i="0" u="none" strike="noStrike" dirty="0">
              <a:solidFill>
                <a:srgbClr val="000000"/>
              </a:solidFill>
              <a:effectLst/>
              <a:latin typeface="Poppins" pitchFamily="2" charset="77"/>
            </a:endParaRPr>
          </a:p>
          <a:p>
            <a:pPr algn="l" fontAlgn="base"/>
            <a:r>
              <a:rPr lang="en-US" b="0" i="0" u="none" strike="noStrike" dirty="0">
                <a:solidFill>
                  <a:srgbClr val="000000"/>
                </a:solidFill>
                <a:effectLst/>
                <a:latin typeface="Poppins" pitchFamily="2" charset="77"/>
              </a:rPr>
              <a:t>Yet, amid these signs, Jesus also said, “Look up and lift up your heads, because your redemption draws near” (Luke 21:28). In other words, however bad things get, we have hope because Jesus will return, and all these wars, rumors of wars, and troubles will be over forever.</a:t>
            </a:r>
          </a:p>
          <a:p>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29</a:t>
            </a:fld>
            <a:endParaRPr lang="en-US" altLang="en-US"/>
          </a:p>
        </p:txBody>
      </p:sp>
    </p:spTree>
    <p:extLst>
      <p:ext uri="{BB962C8B-B14F-4D97-AF65-F5344CB8AC3E}">
        <p14:creationId xmlns:p14="http://schemas.microsoft.com/office/powerpoint/2010/main" val="913196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3EFC928C-436F-1947-85A3-FB45CC8772E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A0C44D12-18BC-FF4D-B7ED-8FCB1E4E7D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u="none" strike="noStrike" cap="all" dirty="0">
                <a:solidFill>
                  <a:srgbClr val="000000"/>
                </a:solidFill>
                <a:effectLst/>
                <a:latin typeface="quasimoda"/>
              </a:rPr>
              <a:t>UKRAINIANS TURN TO GOD UNDER THREAT OF WAR - </a:t>
            </a:r>
            <a:r>
              <a:rPr lang="en-US" b="0" i="0" u="none" strike="noStrike" dirty="0">
                <a:solidFill>
                  <a:srgbClr val="EEEEEE"/>
                </a:solidFill>
                <a:effectLst/>
                <a:latin typeface="Inter"/>
              </a:rPr>
              <a:t>Local Christians gather at 7.30am every morning to pray for protection and peace in the central square of </a:t>
            </a:r>
            <a:r>
              <a:rPr lang="en-US" b="0" i="0" u="none" strike="noStrike" dirty="0" err="1">
                <a:solidFill>
                  <a:srgbClr val="EEEEEE"/>
                </a:solidFill>
                <a:effectLst/>
                <a:latin typeface="Inter"/>
              </a:rPr>
              <a:t>Kharkiv</a:t>
            </a:r>
            <a:r>
              <a:rPr lang="en-US" b="0" i="0" u="none" strike="noStrike" dirty="0">
                <a:solidFill>
                  <a:srgbClr val="EEEEEE"/>
                </a:solidFill>
                <a:effectLst/>
                <a:latin typeface="Inter"/>
              </a:rPr>
              <a:t> (30 km/19 miles to the Eastern border). </a:t>
            </a:r>
            <a:endParaRPr lang="en-US" b="1" i="0" u="none" strike="noStrike" cap="all" dirty="0">
              <a:solidFill>
                <a:srgbClr val="000000"/>
              </a:solidFill>
              <a:effectLst/>
              <a:latin typeface="quasimoda"/>
            </a:endParaRPr>
          </a:p>
          <a:p>
            <a:pPr eaLnBrk="1" hangingPunct="1"/>
            <a:endParaRPr lang="en-US" altLang="en-US" dirty="0"/>
          </a:p>
        </p:txBody>
      </p:sp>
      <p:sp>
        <p:nvSpPr>
          <p:cNvPr id="16387" name="Slide Number Placeholder 3">
            <a:extLst>
              <a:ext uri="{FF2B5EF4-FFF2-40B4-BE49-F238E27FC236}">
                <a16:creationId xmlns:a16="http://schemas.microsoft.com/office/drawing/2014/main" id="{D1B4A6A2-EF10-974E-BCC9-D6A620D933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D633C6B-4048-484C-8D8C-0E300B6A0C78}" type="slidenum">
              <a:rPr lang="en-US" altLang="en-US">
                <a:latin typeface="Calibri" panose="020F0502020204030204" pitchFamily="34" charset="0"/>
              </a:rPr>
              <a:pPr/>
              <a:t>30</a:t>
            </a:fld>
            <a:endParaRPr lang="en-US" altLang="en-US">
              <a:latin typeface="Calibri" panose="020F0502020204030204" pitchFamily="34" charset="0"/>
            </a:endParaRPr>
          </a:p>
        </p:txBody>
      </p:sp>
    </p:spTree>
    <p:extLst>
      <p:ext uri="{BB962C8B-B14F-4D97-AF65-F5344CB8AC3E}">
        <p14:creationId xmlns:p14="http://schemas.microsoft.com/office/powerpoint/2010/main" val="4233916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a:extLst>
              <a:ext uri="{FF2B5EF4-FFF2-40B4-BE49-F238E27FC236}">
                <a16:creationId xmlns:a16="http://schemas.microsoft.com/office/drawing/2014/main" id="{26537918-A294-3F41-8564-2154BE7F0E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Notes Placeholder 2">
            <a:extLst>
              <a:ext uri="{FF2B5EF4-FFF2-40B4-BE49-F238E27FC236}">
                <a16:creationId xmlns:a16="http://schemas.microsoft.com/office/drawing/2014/main" id="{1FDEA7B3-F5A1-4A4E-9BDD-68EB2CDB56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Jesus predicted just before the end there would be international conflicts on a global scale.</a:t>
            </a:r>
            <a:endParaRPr lang="en-US" altLang="en-US"/>
          </a:p>
          <a:p>
            <a:pPr eaLnBrk="1" hangingPunct="1"/>
            <a:r>
              <a:rPr lang="en-US" altLang="en-US"/>
              <a:t> </a:t>
            </a:r>
          </a:p>
          <a:p>
            <a:pPr eaLnBrk="1" hangingPunct="1"/>
            <a:r>
              <a:rPr lang="en-US" altLang="en-US"/>
              <a:t>In other words, there would be world wars.</a:t>
            </a:r>
          </a:p>
        </p:txBody>
      </p:sp>
      <p:sp>
        <p:nvSpPr>
          <p:cNvPr id="59395" name="Slide Number Placeholder 3">
            <a:extLst>
              <a:ext uri="{FF2B5EF4-FFF2-40B4-BE49-F238E27FC236}">
                <a16:creationId xmlns:a16="http://schemas.microsoft.com/office/drawing/2014/main" id="{A499F994-133E-6D47-9C88-D47EBCBC63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442A4B-2DE4-0342-9D90-46D12CFE0906}" type="slidenum">
              <a:rPr lang="en-US" altLang="en-US">
                <a:latin typeface="Calibri" panose="020F0502020204030204" pitchFamily="34" charset="0"/>
              </a:rPr>
              <a:pPr/>
              <a:t>31</a:t>
            </a:fld>
            <a:endParaRPr lang="en-US"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A492D65C-4140-E64B-A4A7-38EAEB03B0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Notes Placeholder 2">
            <a:extLst>
              <a:ext uri="{FF2B5EF4-FFF2-40B4-BE49-F238E27FC236}">
                <a16:creationId xmlns:a16="http://schemas.microsoft.com/office/drawing/2014/main" id="{F4BF6553-3D02-4843-8C2C-DEA7A610AE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Having launched into the 21st century we look back on </a:t>
            </a:r>
            <a:r>
              <a:rPr lang="en-US" altLang="en-US" b="1"/>
              <a:t>the 20th century</a:t>
            </a:r>
            <a:r>
              <a:rPr lang="en-US" altLang="en-US"/>
              <a:t> as the bloodiest of all. Some estimated in the 20th century there were </a:t>
            </a:r>
            <a:r>
              <a:rPr lang="en-US" altLang="en-US" b="1"/>
              <a:t>180 million deaths from war alone.</a:t>
            </a:r>
            <a:endParaRPr lang="en-US" altLang="en-US"/>
          </a:p>
          <a:p>
            <a:pPr eaLnBrk="1" hangingPunct="1"/>
            <a:r>
              <a:rPr lang="en-US" altLang="en-US"/>
              <a:t> </a:t>
            </a:r>
          </a:p>
          <a:p>
            <a:pPr eaLnBrk="1" hangingPunct="1"/>
            <a:r>
              <a:rPr lang="en-US" altLang="en-US"/>
              <a:t>The 20th and 21st centuries have been engulfed in the flames of war.</a:t>
            </a:r>
          </a:p>
          <a:p>
            <a:pPr eaLnBrk="1" hangingPunct="1"/>
            <a:r>
              <a:rPr lang="en-US" altLang="en-US"/>
              <a:t> </a:t>
            </a:r>
          </a:p>
          <a:p>
            <a:pPr eaLnBrk="1" hangingPunct="1"/>
            <a:r>
              <a:rPr lang="en-US" altLang="en-US"/>
              <a:t>Think about the devastation in Sudan as war rages on, and what about the uncertainty in so many of the African nations and the devastation that is taking place in Libya. Of course, the Middle East is a hotspot of conflict. Iraq and Syria have been divested by war. Jesus’ words are being rapidly fulfilled.</a:t>
            </a:r>
          </a:p>
        </p:txBody>
      </p:sp>
      <p:sp>
        <p:nvSpPr>
          <p:cNvPr id="61443" name="Slide Number Placeholder 3">
            <a:extLst>
              <a:ext uri="{FF2B5EF4-FFF2-40B4-BE49-F238E27FC236}">
                <a16:creationId xmlns:a16="http://schemas.microsoft.com/office/drawing/2014/main" id="{82B3E763-2DE0-E24C-89A2-1843088ED0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7A6D3B-BFAD-0841-B780-AF04E21F1852}" type="slidenum">
              <a:rPr lang="en-US" altLang="en-US">
                <a:latin typeface="Calibri" panose="020F0502020204030204" pitchFamily="34" charset="0"/>
              </a:rPr>
              <a:pPr/>
              <a:t>32</a:t>
            </a:fld>
            <a:endParaRPr lang="en-US" altLang="en-US">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6464584-E16C-0B4B-9AC2-BDA59627EA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a:extLst>
              <a:ext uri="{FF2B5EF4-FFF2-40B4-BE49-F238E27FC236}">
                <a16:creationId xmlns:a16="http://schemas.microsoft.com/office/drawing/2014/main" id="{CF19E1F3-7819-594B-995F-5CE212D1D1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World </a:t>
            </a:r>
            <a:r>
              <a:rPr lang="en-US" altLang="en-US" b="1" dirty="0"/>
              <a:t>peace</a:t>
            </a:r>
            <a:r>
              <a:rPr lang="en-US" altLang="en-US" dirty="0"/>
              <a:t> is very </a:t>
            </a:r>
            <a:r>
              <a:rPr lang="en-US" altLang="en-US" b="1" dirty="0"/>
              <a:t>fragile</a:t>
            </a:r>
            <a:r>
              <a:rPr lang="en-US" altLang="en-US" dirty="0"/>
              <a:t>.</a:t>
            </a:r>
          </a:p>
          <a:p>
            <a:pPr eaLnBrk="1" hangingPunct="1"/>
            <a:r>
              <a:rPr lang="en-US" altLang="en-US" dirty="0"/>
              <a:t> </a:t>
            </a:r>
          </a:p>
          <a:p>
            <a:pPr eaLnBrk="1" hangingPunct="1"/>
            <a:r>
              <a:rPr lang="en-US" altLang="en-US" dirty="0"/>
              <a:t>The Bible predicts that all human attempts to achieve world peace will fail.</a:t>
            </a:r>
          </a:p>
          <a:p>
            <a:pPr eaLnBrk="1" hangingPunct="1"/>
            <a:r>
              <a:rPr lang="en-US" altLang="en-US" dirty="0"/>
              <a:t> </a:t>
            </a:r>
          </a:p>
          <a:p>
            <a:pPr eaLnBrk="1" hangingPunct="1"/>
            <a:r>
              <a:rPr lang="en-US" altLang="en-US" dirty="0"/>
              <a:t>The apostle Paul describes it this way:</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Failed peace talks. Failed negations.</a:t>
            </a:r>
          </a:p>
          <a:p>
            <a:pPr eaLnBrk="1" hangingPunct="1"/>
            <a:endParaRPr lang="en-US" altLang="en-US" dirty="0"/>
          </a:p>
        </p:txBody>
      </p:sp>
      <p:sp>
        <p:nvSpPr>
          <p:cNvPr id="63491" name="Slide Number Placeholder 3">
            <a:extLst>
              <a:ext uri="{FF2B5EF4-FFF2-40B4-BE49-F238E27FC236}">
                <a16:creationId xmlns:a16="http://schemas.microsoft.com/office/drawing/2014/main" id="{983B633D-CB05-E347-A1D0-64316319C07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E67FF5-ABBD-164F-92EE-63FDD3A72CD5}" type="slidenum">
              <a:rPr lang="en-US" altLang="en-US">
                <a:latin typeface="Calibri" panose="020F0502020204030204" pitchFamily="34" charset="0"/>
              </a:rPr>
              <a:pPr/>
              <a:t>33</a:t>
            </a:fld>
            <a:endParaRPr lang="en-US" altLang="en-US">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a:extLst>
              <a:ext uri="{FF2B5EF4-FFF2-40B4-BE49-F238E27FC236}">
                <a16:creationId xmlns:a16="http://schemas.microsoft.com/office/drawing/2014/main" id="{3F37C440-0BA2-1E40-AA01-961FECB47E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a:extLst>
              <a:ext uri="{FF2B5EF4-FFF2-40B4-BE49-F238E27FC236}">
                <a16:creationId xmlns:a16="http://schemas.microsoft.com/office/drawing/2014/main" id="{D14B3235-390B-FA4A-917F-959BAE0165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1 Thessalonians 5:3</a:t>
            </a:r>
            <a:r>
              <a:rPr lang="en-US" altLang="en-US"/>
              <a:t> </a:t>
            </a:r>
          </a:p>
          <a:p>
            <a:pPr eaLnBrk="1" hangingPunct="1"/>
            <a:r>
              <a:rPr lang="en-US" altLang="en-US"/>
              <a:t> </a:t>
            </a:r>
          </a:p>
          <a:p>
            <a:pPr eaLnBrk="1" hangingPunct="1"/>
            <a:r>
              <a:rPr lang="en-US" altLang="en-US" b="1"/>
              <a:t>“For when they say, ‘Peace and safety!’ then sudden destruction comes upon them . . . and they shall not escape.”</a:t>
            </a:r>
            <a:endParaRPr lang="en-US" altLang="en-US"/>
          </a:p>
          <a:p>
            <a:pPr eaLnBrk="1" hangingPunct="1"/>
            <a:r>
              <a:rPr lang="en-US" altLang="en-US"/>
              <a:t> </a:t>
            </a:r>
          </a:p>
          <a:p>
            <a:pPr eaLnBrk="1" hangingPunct="1"/>
            <a:r>
              <a:rPr lang="en-US" altLang="en-US"/>
              <a:t>A classic example of a peace treaty that was supposed to end all war is the:</a:t>
            </a:r>
          </a:p>
        </p:txBody>
      </p:sp>
      <p:sp>
        <p:nvSpPr>
          <p:cNvPr id="65539" name="Slide Number Placeholder 3">
            <a:extLst>
              <a:ext uri="{FF2B5EF4-FFF2-40B4-BE49-F238E27FC236}">
                <a16:creationId xmlns:a16="http://schemas.microsoft.com/office/drawing/2014/main" id="{35EAA57F-682E-C04A-B5FA-EE73471AD9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B41F12-B943-7245-B8A0-0856AA9E54D0}" type="slidenum">
              <a:rPr lang="en-US" altLang="en-US">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338CD7A8-105D-304E-B7F6-93F45D8299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6" name="Notes Placeholder 2">
            <a:extLst>
              <a:ext uri="{FF2B5EF4-FFF2-40B4-BE49-F238E27FC236}">
                <a16:creationId xmlns:a16="http://schemas.microsoft.com/office/drawing/2014/main" id="{32588E73-9631-D642-B7BA-824AD6D5A2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Treaty of Versailles</a:t>
            </a:r>
            <a:endParaRPr lang="en-US" altLang="en-US"/>
          </a:p>
          <a:p>
            <a:pPr eaLnBrk="1" hangingPunct="1"/>
            <a:r>
              <a:rPr lang="en-US" altLang="en-US" b="1"/>
              <a:t>June 28, 1919 leading to The League of Nations</a:t>
            </a:r>
            <a:endParaRPr lang="en-US" altLang="en-US"/>
          </a:p>
          <a:p>
            <a:pPr eaLnBrk="1" hangingPunct="1"/>
            <a:r>
              <a:rPr lang="en-US" altLang="en-US"/>
              <a:t> </a:t>
            </a:r>
          </a:p>
          <a:p>
            <a:pPr eaLnBrk="1" hangingPunct="1"/>
            <a:r>
              <a:rPr lang="en-US" altLang="en-US"/>
              <a:t>Of course, it wasn’t long until the worst world war in history, World War II, broke out.</a:t>
            </a:r>
          </a:p>
          <a:p>
            <a:pPr eaLnBrk="1" hangingPunct="1"/>
            <a:r>
              <a:rPr lang="en-US" altLang="en-US"/>
              <a:t>This led to the formation of:</a:t>
            </a:r>
          </a:p>
        </p:txBody>
      </p:sp>
      <p:sp>
        <p:nvSpPr>
          <p:cNvPr id="67587" name="Slide Number Placeholder 3">
            <a:extLst>
              <a:ext uri="{FF2B5EF4-FFF2-40B4-BE49-F238E27FC236}">
                <a16:creationId xmlns:a16="http://schemas.microsoft.com/office/drawing/2014/main" id="{0EFFAA4E-FF22-EE4C-9E96-9C855964A1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0604DA-4793-FD45-A8FD-AF822BD04FDF}" type="slidenum">
              <a:rPr lang="en-US" altLang="en-US">
                <a:latin typeface="Calibri" panose="020F0502020204030204" pitchFamily="34" charset="0"/>
              </a:rPr>
              <a:pPr/>
              <a:t>35</a:t>
            </a:fld>
            <a:endParaRPr lang="en-US" altLang="en-US">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a:extLst>
              <a:ext uri="{FF2B5EF4-FFF2-40B4-BE49-F238E27FC236}">
                <a16:creationId xmlns:a16="http://schemas.microsoft.com/office/drawing/2014/main" id="{0B95D758-BBA3-444E-BA6C-01849D6A47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Notes Placeholder 2">
            <a:extLst>
              <a:ext uri="{FF2B5EF4-FFF2-40B4-BE49-F238E27FC236}">
                <a16:creationId xmlns:a16="http://schemas.microsoft.com/office/drawing/2014/main" id="{B7B3C37E-C1BF-6B4C-9D17-C4E8404568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The United Nations, 1945</a:t>
            </a:r>
            <a:endParaRPr lang="en-US" altLang="en-US"/>
          </a:p>
          <a:p>
            <a:pPr eaLnBrk="1" hangingPunct="1"/>
            <a:r>
              <a:rPr lang="en-US" altLang="en-US"/>
              <a:t> </a:t>
            </a:r>
          </a:p>
          <a:p>
            <a:pPr eaLnBrk="1" hangingPunct="1"/>
            <a:r>
              <a:rPr lang="en-US" altLang="en-US"/>
              <a:t>For all of its best efforts the United Nations has failed to achieve world peace. War has continued to engulf the planet.</a:t>
            </a:r>
          </a:p>
          <a:p>
            <a:pPr eaLnBrk="1" hangingPunct="1"/>
            <a:r>
              <a:rPr lang="en-US" altLang="en-US"/>
              <a:t> </a:t>
            </a:r>
          </a:p>
          <a:p>
            <a:pPr eaLnBrk="1" hangingPunct="1"/>
            <a:r>
              <a:rPr lang="en-US" altLang="en-US"/>
              <a:t>The Bible says, “When they say peace and safety, then sudden destruction comes upon them.”</a:t>
            </a:r>
          </a:p>
          <a:p>
            <a:pPr eaLnBrk="1" hangingPunct="1"/>
            <a:r>
              <a:rPr lang="en-US" altLang="en-US"/>
              <a:t>We are seeing these prophecies being fulfilled today.</a:t>
            </a:r>
          </a:p>
          <a:p>
            <a:pPr eaLnBrk="1" hangingPunct="1"/>
            <a:r>
              <a:rPr lang="en-US" altLang="en-US"/>
              <a:t> </a:t>
            </a:r>
          </a:p>
          <a:p>
            <a:pPr eaLnBrk="1" hangingPunct="1"/>
            <a:r>
              <a:rPr lang="en-US" altLang="en-US"/>
              <a:t>The Bible is so accurate. It speaks of our day.</a:t>
            </a:r>
          </a:p>
          <a:p>
            <a:pPr eaLnBrk="1" hangingPunct="1"/>
            <a:r>
              <a:rPr lang="en-US" altLang="en-US"/>
              <a:t>The Bible says Jesus would come at a time when the human race has the </a:t>
            </a:r>
          </a:p>
        </p:txBody>
      </p:sp>
      <p:sp>
        <p:nvSpPr>
          <p:cNvPr id="69635" name="Slide Number Placeholder 3">
            <a:extLst>
              <a:ext uri="{FF2B5EF4-FFF2-40B4-BE49-F238E27FC236}">
                <a16:creationId xmlns:a16="http://schemas.microsoft.com/office/drawing/2014/main" id="{CF850D0F-01B2-B340-A316-49F25E614F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532DD9-853E-1143-A364-36A145BF40C1}" type="slidenum">
              <a:rPr lang="en-US" altLang="en-US">
                <a:latin typeface="Calibri" panose="020F0502020204030204" pitchFamily="34" charset="0"/>
              </a:rPr>
              <a:pPr/>
              <a:t>36</a:t>
            </a:fld>
            <a:endParaRPr lang="en-US"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a:extLst>
              <a:ext uri="{FF2B5EF4-FFF2-40B4-BE49-F238E27FC236}">
                <a16:creationId xmlns:a16="http://schemas.microsoft.com/office/drawing/2014/main" id="{2940BCD6-7B69-274B-B525-B6B38D0E79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Notes Placeholder 2">
            <a:extLst>
              <a:ext uri="{FF2B5EF4-FFF2-40B4-BE49-F238E27FC236}">
                <a16:creationId xmlns:a16="http://schemas.microsoft.com/office/drawing/2014/main" id="{243F4BF1-7DE6-4D48-9919-4E248E0AA7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dirty="0"/>
              <a:t>Potential for world destruction.</a:t>
            </a:r>
            <a:endParaRPr lang="en-US" altLang="en-US" dirty="0"/>
          </a:p>
          <a:p>
            <a:pPr eaLnBrk="1" hangingPunct="1"/>
            <a:r>
              <a:rPr lang="en-US" altLang="en-US" dirty="0"/>
              <a:t> </a:t>
            </a:r>
          </a:p>
          <a:p>
            <a:pPr eaLnBrk="1" hangingPunct="1"/>
            <a:r>
              <a:rPr lang="en-US" altLang="en-US" dirty="0"/>
              <a:t>Never before in history has the human race had the ability or the capacity to destroy itself.</a:t>
            </a:r>
          </a:p>
          <a:p>
            <a:pPr eaLnBrk="1" hangingPunct="1"/>
            <a:r>
              <a:rPr lang="en-US" altLang="en-US" dirty="0"/>
              <a:t> </a:t>
            </a:r>
          </a:p>
          <a:p>
            <a:pPr eaLnBrk="1" hangingPunct="1"/>
            <a:r>
              <a:rPr lang="en-US" altLang="en-US" dirty="0"/>
              <a:t>Revelation describes it this way:</a:t>
            </a:r>
          </a:p>
          <a:p>
            <a:pPr eaLnBrk="1" hangingPunct="1"/>
            <a:endParaRPr lang="en-US" altLang="en-US" dirty="0"/>
          </a:p>
          <a:p>
            <a:pPr algn="l"/>
            <a:r>
              <a:rPr lang="en-US" b="0" i="0" u="none" strike="noStrike" dirty="0">
                <a:solidFill>
                  <a:srgbClr val="4D5156"/>
                </a:solidFill>
                <a:effectLst/>
                <a:latin typeface="arial" panose="020B0604020202020204" pitchFamily="34" charset="0"/>
              </a:rPr>
              <a:t>The North Atlantic Treaty Organization, also called the North Atlantic Alliance, is an intergovernmental military alliance among 28 European countries and 2 North American countries. Established in the aftermath of World War II, the organization implements the North Atlantic Treaty, signed 4 April 1949. </a:t>
            </a:r>
            <a:r>
              <a:rPr lang="en-US" b="0" i="0" u="none" strike="noStrike" dirty="0">
                <a:solidFill>
                  <a:srgbClr val="660099"/>
                </a:solidFill>
                <a:effectLst/>
                <a:latin typeface="arial" panose="020B0604020202020204" pitchFamily="34" charset="0"/>
                <a:hlinkClick r:id="rId3"/>
              </a:rPr>
              <a:t>Wikipedia</a:t>
            </a:r>
            <a:endParaRPr lang="en-US" b="0" i="0" u="none" strike="noStrike" dirty="0">
              <a:solidFill>
                <a:srgbClr val="4D5156"/>
              </a:solidFill>
              <a:effectLst/>
              <a:latin typeface="arial" panose="020B0604020202020204" pitchFamily="34" charset="0"/>
            </a:endParaRPr>
          </a:p>
          <a:p>
            <a:pPr algn="l"/>
            <a:r>
              <a:rPr lang="en-US" b="1" i="0" u="none" strike="noStrike" dirty="0">
                <a:solidFill>
                  <a:srgbClr val="202124"/>
                </a:solidFill>
                <a:effectLst/>
                <a:latin typeface="arial" panose="020B0604020202020204" pitchFamily="34" charset="0"/>
                <a:hlinkClick r:id="rId4"/>
              </a:rPr>
              <a:t>Headquarters</a:t>
            </a:r>
            <a:r>
              <a:rPr lang="en-US" b="1" i="0" u="none" strike="noStrike" dirty="0">
                <a:solidFill>
                  <a:srgbClr val="202124"/>
                </a:solidFill>
                <a:effectLst/>
                <a:latin typeface="arial" panose="020B0604020202020204" pitchFamily="34" charset="0"/>
              </a:rPr>
              <a:t>: </a:t>
            </a:r>
            <a:r>
              <a:rPr lang="en-US" b="0" i="0" u="none" strike="noStrike" dirty="0">
                <a:solidFill>
                  <a:srgbClr val="660099"/>
                </a:solidFill>
                <a:effectLst/>
                <a:latin typeface="arial" panose="020B0604020202020204" pitchFamily="34" charset="0"/>
                <a:hlinkClick r:id="rId5"/>
              </a:rPr>
              <a:t>Brussels, Belgium</a:t>
            </a:r>
            <a:endParaRPr lang="en-US" b="0" i="0" u="none" strike="noStrike" dirty="0">
              <a:solidFill>
                <a:srgbClr val="202124"/>
              </a:solidFill>
              <a:effectLst/>
              <a:latin typeface="arial" panose="020B0604020202020204" pitchFamily="34" charset="0"/>
            </a:endParaRPr>
          </a:p>
          <a:p>
            <a:pPr algn="l"/>
            <a:r>
              <a:rPr lang="en-US" b="1" i="0" u="none" strike="noStrike" dirty="0">
                <a:solidFill>
                  <a:srgbClr val="202124"/>
                </a:solidFill>
                <a:effectLst/>
                <a:latin typeface="arial" panose="020B0604020202020204" pitchFamily="34" charset="0"/>
                <a:hlinkClick r:id="rId6"/>
              </a:rPr>
              <a:t>Founded</a:t>
            </a:r>
            <a:r>
              <a:rPr lang="en-US" b="1" i="0" u="none" strike="noStrike" dirty="0">
                <a:solidFill>
                  <a:srgbClr val="202124"/>
                </a:solidFill>
                <a:effectLst/>
                <a:latin typeface="arial" panose="020B0604020202020204" pitchFamily="34" charset="0"/>
              </a:rPr>
              <a:t>: </a:t>
            </a:r>
            <a:r>
              <a:rPr lang="en-US" b="0" i="0" u="none" strike="noStrike" dirty="0">
                <a:solidFill>
                  <a:srgbClr val="3C4043"/>
                </a:solidFill>
                <a:effectLst/>
                <a:latin typeface="arial" panose="020B0604020202020204" pitchFamily="34" charset="0"/>
              </a:rPr>
              <a:t>April 4, 1949, </a:t>
            </a:r>
            <a:r>
              <a:rPr lang="en-US" b="0" i="0" u="none" strike="noStrike" dirty="0">
                <a:solidFill>
                  <a:srgbClr val="660099"/>
                </a:solidFill>
                <a:effectLst/>
                <a:latin typeface="arial" panose="020B0604020202020204" pitchFamily="34" charset="0"/>
                <a:hlinkClick r:id="rId7"/>
              </a:rPr>
              <a:t>Washington, D.C.</a:t>
            </a:r>
            <a:endParaRPr lang="en-US" b="0" i="0" u="none" strike="noStrike" dirty="0">
              <a:solidFill>
                <a:srgbClr val="202124"/>
              </a:solidFill>
              <a:effectLst/>
              <a:latin typeface="arial" panose="020B0604020202020204" pitchFamily="34" charset="0"/>
            </a:endParaRPr>
          </a:p>
          <a:p>
            <a:pPr algn="l"/>
            <a:r>
              <a:rPr lang="en-US" b="1" i="0" u="none" strike="noStrike" dirty="0">
                <a:solidFill>
                  <a:srgbClr val="202124"/>
                </a:solidFill>
                <a:effectLst/>
                <a:latin typeface="arial" panose="020B0604020202020204" pitchFamily="34" charset="0"/>
                <a:hlinkClick r:id="rId8"/>
              </a:rPr>
              <a:t>Founders</a:t>
            </a:r>
            <a:r>
              <a:rPr lang="en-US" b="1" i="0" u="none" strike="noStrike" dirty="0">
                <a:solidFill>
                  <a:srgbClr val="202124"/>
                </a:solidFill>
                <a:effectLst/>
                <a:latin typeface="arial" panose="020B0604020202020204" pitchFamily="34" charset="0"/>
              </a:rPr>
              <a:t>: </a:t>
            </a:r>
            <a:r>
              <a:rPr lang="en-US" b="0" i="0" u="none" strike="noStrike" dirty="0">
                <a:solidFill>
                  <a:srgbClr val="660099"/>
                </a:solidFill>
                <a:effectLst/>
                <a:latin typeface="arial" panose="020B0604020202020204" pitchFamily="34" charset="0"/>
                <a:hlinkClick r:id="rId9"/>
              </a:rPr>
              <a:t>United States</a:t>
            </a:r>
            <a:r>
              <a:rPr lang="en-US" b="0" i="0" u="none" strike="noStrike" dirty="0">
                <a:solidFill>
                  <a:srgbClr val="3C4043"/>
                </a:solidFill>
                <a:effectLst/>
                <a:latin typeface="arial" panose="020B0604020202020204" pitchFamily="34" charset="0"/>
              </a:rPr>
              <a:t>, </a:t>
            </a:r>
            <a:r>
              <a:rPr lang="en-US" b="0" i="0" u="none" strike="noStrike" dirty="0">
                <a:solidFill>
                  <a:srgbClr val="660099"/>
                </a:solidFill>
                <a:effectLst/>
                <a:latin typeface="arial" panose="020B0604020202020204" pitchFamily="34" charset="0"/>
                <a:hlinkClick r:id="rId10"/>
              </a:rPr>
              <a:t>United Kingdom</a:t>
            </a:r>
            <a:r>
              <a:rPr lang="en-US" b="0" i="0" u="none" strike="noStrike" dirty="0">
                <a:solidFill>
                  <a:srgbClr val="3C4043"/>
                </a:solidFill>
                <a:effectLst/>
                <a:latin typeface="arial" panose="020B0604020202020204" pitchFamily="34" charset="0"/>
              </a:rPr>
              <a:t>, </a:t>
            </a:r>
            <a:r>
              <a:rPr lang="en-US" b="0" i="0" u="none" strike="noStrike" dirty="0">
                <a:solidFill>
                  <a:srgbClr val="660099"/>
                </a:solidFill>
                <a:effectLst/>
                <a:latin typeface="arial" panose="020B0604020202020204" pitchFamily="34" charset="0"/>
                <a:hlinkClick r:id="rId11"/>
              </a:rPr>
              <a:t>France</a:t>
            </a:r>
            <a:r>
              <a:rPr lang="en-US" b="0" i="0" u="none" strike="noStrike" dirty="0">
                <a:solidFill>
                  <a:srgbClr val="3C4043"/>
                </a:solidFill>
                <a:effectLst/>
                <a:latin typeface="arial" panose="020B0604020202020204" pitchFamily="34" charset="0"/>
              </a:rPr>
              <a:t>, </a:t>
            </a:r>
            <a:r>
              <a:rPr lang="en-US" b="0" i="0" u="none" strike="noStrike" dirty="0">
                <a:solidFill>
                  <a:srgbClr val="660099"/>
                </a:solidFill>
                <a:effectLst/>
                <a:latin typeface="arial" panose="020B0604020202020204" pitchFamily="34" charset="0"/>
                <a:hlinkClick r:id="rId12"/>
              </a:rPr>
              <a:t>Italy</a:t>
            </a:r>
            <a:r>
              <a:rPr lang="en-US" b="0" i="0" u="none" strike="noStrike" dirty="0">
                <a:solidFill>
                  <a:srgbClr val="3C4043"/>
                </a:solidFill>
                <a:effectLst/>
                <a:latin typeface="arial" panose="020B0604020202020204" pitchFamily="34" charset="0"/>
              </a:rPr>
              <a:t>, </a:t>
            </a:r>
            <a:r>
              <a:rPr lang="en-US" b="0" i="0" u="none" strike="noStrike" dirty="0">
                <a:solidFill>
                  <a:srgbClr val="660099"/>
                </a:solidFill>
                <a:effectLst/>
                <a:latin typeface="arial" panose="020B0604020202020204" pitchFamily="34" charset="0"/>
                <a:hlinkClick r:id="rId13"/>
              </a:rPr>
              <a:t>Norway</a:t>
            </a:r>
            <a:endParaRPr lang="en-US" b="0" i="0" u="none" strike="noStrike" dirty="0">
              <a:solidFill>
                <a:srgbClr val="202124"/>
              </a:solidFill>
              <a:effectLst/>
              <a:latin typeface="arial" panose="020B0604020202020204" pitchFamily="34" charset="0"/>
            </a:endParaRPr>
          </a:p>
          <a:p>
            <a:pPr eaLnBrk="1" hangingPunct="1"/>
            <a:endParaRPr lang="en-US" altLang="en-US" dirty="0"/>
          </a:p>
        </p:txBody>
      </p:sp>
      <p:sp>
        <p:nvSpPr>
          <p:cNvPr id="71683" name="Slide Number Placeholder 3">
            <a:extLst>
              <a:ext uri="{FF2B5EF4-FFF2-40B4-BE49-F238E27FC236}">
                <a16:creationId xmlns:a16="http://schemas.microsoft.com/office/drawing/2014/main" id="{B465C97B-E8FE-A240-88C2-007D28520A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41139C-D5E5-0C42-94EF-FB1FF8E054F9}" type="slidenum">
              <a:rPr lang="en-US" altLang="en-US">
                <a:latin typeface="Calibri" panose="020F0502020204030204" pitchFamily="34" charset="0"/>
              </a:rPr>
              <a:pPr/>
              <a:t>37</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a:extLst>
              <a:ext uri="{FF2B5EF4-FFF2-40B4-BE49-F238E27FC236}">
                <a16:creationId xmlns:a16="http://schemas.microsoft.com/office/drawing/2014/main" id="{7859FFC6-C135-1F43-B0F5-8C45654E74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0" name="Notes Placeholder 2">
            <a:extLst>
              <a:ext uri="{FF2B5EF4-FFF2-40B4-BE49-F238E27FC236}">
                <a16:creationId xmlns:a16="http://schemas.microsoft.com/office/drawing/2014/main" id="{7252808B-CD73-EC47-817D-158053FF69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Revelation 11:18</a:t>
            </a:r>
            <a:r>
              <a:rPr lang="en-US" altLang="en-US"/>
              <a:t> </a:t>
            </a:r>
          </a:p>
          <a:p>
            <a:pPr eaLnBrk="1" hangingPunct="1"/>
            <a:r>
              <a:rPr lang="en-US" altLang="en-US"/>
              <a:t> </a:t>
            </a:r>
          </a:p>
          <a:p>
            <a:pPr eaLnBrk="1" hangingPunct="1"/>
            <a:r>
              <a:rPr lang="en-US" altLang="en-US" b="1"/>
              <a:t>“The nations were angry, and Your wrath has come, and the time of the dead, that they should be judged, and that You should reward Your servants the prophets and the saints,</a:t>
            </a:r>
            <a:endParaRPr lang="en-US" altLang="en-US"/>
          </a:p>
        </p:txBody>
      </p:sp>
      <p:sp>
        <p:nvSpPr>
          <p:cNvPr id="73731" name="Slide Number Placeholder 3">
            <a:extLst>
              <a:ext uri="{FF2B5EF4-FFF2-40B4-BE49-F238E27FC236}">
                <a16:creationId xmlns:a16="http://schemas.microsoft.com/office/drawing/2014/main" id="{BB614AB9-35DA-1A48-9CD6-16207D4181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C430F3E-1068-7341-B448-6E8429AE20A5}" type="slidenum">
              <a:rPr lang="en-US" altLang="en-US">
                <a:latin typeface="Calibri" panose="020F0502020204030204" pitchFamily="34" charset="0"/>
              </a:rPr>
              <a:pPr/>
              <a:t>38</a:t>
            </a:fld>
            <a:endParaRPr lang="en-US"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a:extLst>
              <a:ext uri="{FF2B5EF4-FFF2-40B4-BE49-F238E27FC236}">
                <a16:creationId xmlns:a16="http://schemas.microsoft.com/office/drawing/2014/main" id="{1B90ACAF-147B-8C49-9D3E-A822CA2414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8" name="Notes Placeholder 2">
            <a:extLst>
              <a:ext uri="{FF2B5EF4-FFF2-40B4-BE49-F238E27FC236}">
                <a16:creationId xmlns:a16="http://schemas.microsoft.com/office/drawing/2014/main" id="{C523AADB-1B09-1044-9A22-9FF07D8E9D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and those who fear Your name, small and great, and should destroy those who destroy the earth.”</a:t>
            </a:r>
            <a:endParaRPr lang="en-US" altLang="en-US"/>
          </a:p>
          <a:p>
            <a:pPr eaLnBrk="1" hangingPunct="1"/>
            <a:r>
              <a:rPr lang="en-US" altLang="en-US"/>
              <a:t> </a:t>
            </a:r>
          </a:p>
          <a:p>
            <a:pPr eaLnBrk="1" hangingPunct="1"/>
            <a:r>
              <a:rPr lang="en-US" altLang="en-US"/>
              <a:t>So, when Jesus comes to give out His reward He comes at a time when humans has the capacity to destroy the earth.</a:t>
            </a:r>
          </a:p>
          <a:p>
            <a:pPr eaLnBrk="1" hangingPunct="1"/>
            <a:r>
              <a:rPr lang="en-US" altLang="en-US"/>
              <a:t> </a:t>
            </a:r>
          </a:p>
          <a:p>
            <a:pPr eaLnBrk="1" hangingPunct="1"/>
            <a:r>
              <a:rPr lang="en-US" altLang="en-US"/>
              <a:t>Did the human race have the ability to destroy the earth 100 years ago? Certainly not.</a:t>
            </a:r>
          </a:p>
          <a:p>
            <a:pPr eaLnBrk="1" hangingPunct="1"/>
            <a:r>
              <a:rPr lang="en-US" altLang="en-US"/>
              <a:t> </a:t>
            </a:r>
          </a:p>
          <a:p>
            <a:pPr eaLnBrk="1" hangingPunct="1"/>
            <a:r>
              <a:rPr lang="en-US" altLang="en-US"/>
              <a:t>Today we have nuclear weaponry enough to destroy the earth multiple times over.</a:t>
            </a:r>
          </a:p>
          <a:p>
            <a:pPr eaLnBrk="1" hangingPunct="1"/>
            <a:r>
              <a:rPr lang="en-US" altLang="en-US"/>
              <a:t> </a:t>
            </a:r>
          </a:p>
          <a:p>
            <a:pPr eaLnBrk="1" hangingPunct="1"/>
            <a:r>
              <a:rPr lang="en-US" altLang="en-US"/>
              <a:t>Jesus said that when the world would be gripped with fear, He would step across the threshold of eternity into time.</a:t>
            </a:r>
          </a:p>
          <a:p>
            <a:pPr eaLnBrk="1" hangingPunct="1"/>
            <a:r>
              <a:rPr lang="en-US" altLang="en-US"/>
              <a:t> </a:t>
            </a:r>
          </a:p>
          <a:p>
            <a:pPr eaLnBrk="1" hangingPunct="1"/>
            <a:r>
              <a:rPr lang="en-US" altLang="en-US"/>
              <a:t>He will come to deliver us.</a:t>
            </a:r>
          </a:p>
        </p:txBody>
      </p:sp>
      <p:sp>
        <p:nvSpPr>
          <p:cNvPr id="75779" name="Slide Number Placeholder 3">
            <a:extLst>
              <a:ext uri="{FF2B5EF4-FFF2-40B4-BE49-F238E27FC236}">
                <a16:creationId xmlns:a16="http://schemas.microsoft.com/office/drawing/2014/main" id="{284578D4-D0DA-6A4B-BFB7-535638D875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EFCDCDB-B0D6-A948-BE8E-BB57D86F4772}" type="slidenum">
              <a:rPr lang="en-US" altLang="en-US">
                <a:latin typeface="Calibri" panose="020F0502020204030204" pitchFamily="34" charset="0"/>
              </a:rPr>
              <a:pPr/>
              <a:t>39</a:t>
            </a:fld>
            <a:endParaRPr lang="en-US" altLang="en-US">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a:extLst>
              <a:ext uri="{FF2B5EF4-FFF2-40B4-BE49-F238E27FC236}">
                <a16:creationId xmlns:a16="http://schemas.microsoft.com/office/drawing/2014/main" id="{DE96999B-A20D-F346-A459-C230250271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6" name="Notes Placeholder 2">
            <a:extLst>
              <a:ext uri="{FF2B5EF4-FFF2-40B4-BE49-F238E27FC236}">
                <a16:creationId xmlns:a16="http://schemas.microsoft.com/office/drawing/2014/main" id="{5E54FB04-ED56-AF48-9577-FBB84DABBD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Luke 21:26</a:t>
            </a:r>
            <a:r>
              <a:rPr lang="en-US" altLang="en-US"/>
              <a:t> </a:t>
            </a:r>
          </a:p>
          <a:p>
            <a:pPr eaLnBrk="1" hangingPunct="1"/>
            <a:r>
              <a:rPr lang="en-US" altLang="en-US"/>
              <a:t> </a:t>
            </a:r>
          </a:p>
          <a:p>
            <a:pPr eaLnBrk="1" hangingPunct="1"/>
            <a:r>
              <a:rPr lang="en-US" altLang="en-US" b="1"/>
              <a:t>“Men’s hearts failing them from fear and the expectation of those things which are coming on the earth,</a:t>
            </a:r>
            <a:r>
              <a:rPr lang="en-US" altLang="en-US"/>
              <a:t> </a:t>
            </a:r>
          </a:p>
        </p:txBody>
      </p:sp>
      <p:sp>
        <p:nvSpPr>
          <p:cNvPr id="77827" name="Slide Number Placeholder 3">
            <a:extLst>
              <a:ext uri="{FF2B5EF4-FFF2-40B4-BE49-F238E27FC236}">
                <a16:creationId xmlns:a16="http://schemas.microsoft.com/office/drawing/2014/main" id="{0FCE4DDB-CC86-F845-9123-EB114D8CBB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D1BB716-F655-054E-9A2B-37D65EADC281}" type="slidenum">
              <a:rPr lang="en-US" altLang="en-US">
                <a:latin typeface="Calibri" panose="020F0502020204030204" pitchFamily="34" charset="0"/>
              </a:rPr>
              <a:pPr/>
              <a:t>40</a:t>
            </a:fld>
            <a:endParaRPr lang="en-US" altLang="en-US">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a:extLst>
              <a:ext uri="{FF2B5EF4-FFF2-40B4-BE49-F238E27FC236}">
                <a16:creationId xmlns:a16="http://schemas.microsoft.com/office/drawing/2014/main" id="{918C7EC5-BD8D-D545-918E-3F5A59A15D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a:extLst>
              <a:ext uri="{FF2B5EF4-FFF2-40B4-BE49-F238E27FC236}">
                <a16:creationId xmlns:a16="http://schemas.microsoft.com/office/drawing/2014/main" id="{9718BFAD-4834-AB4E-B689-73BFD122E9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for the powers of heaven will be shaken.”</a:t>
            </a:r>
            <a:endParaRPr lang="en-US" altLang="en-US"/>
          </a:p>
          <a:p>
            <a:pPr eaLnBrk="1" hangingPunct="1"/>
            <a:r>
              <a:rPr lang="en-US" altLang="en-US"/>
              <a:t> </a:t>
            </a:r>
          </a:p>
          <a:p>
            <a:pPr eaLnBrk="1" hangingPunct="1"/>
            <a:r>
              <a:rPr lang="en-US" altLang="en-US"/>
              <a:t>When you are fearful, don't look around you.</a:t>
            </a:r>
          </a:p>
          <a:p>
            <a:pPr eaLnBrk="1" hangingPunct="1"/>
            <a:r>
              <a:rPr lang="en-US" altLang="en-US"/>
              <a:t>Look up for the coming of the Lord draws nigh.</a:t>
            </a:r>
          </a:p>
          <a:p>
            <a:pPr eaLnBrk="1" hangingPunct="1"/>
            <a:r>
              <a:rPr lang="en-US" altLang="en-US"/>
              <a:t> </a:t>
            </a:r>
          </a:p>
          <a:p>
            <a:pPr eaLnBrk="1" hangingPunct="1"/>
            <a:r>
              <a:rPr lang="en-US" altLang="en-US"/>
              <a:t>I think I hear the footsteps of the coming of Jesus.</a:t>
            </a:r>
          </a:p>
          <a:p>
            <a:pPr eaLnBrk="1" hangingPunct="1"/>
            <a:r>
              <a:rPr lang="en-US" altLang="en-US"/>
              <a:t>All of history is moving to a grand climax.</a:t>
            </a:r>
          </a:p>
          <a:p>
            <a:pPr eaLnBrk="1" hangingPunct="1"/>
            <a:r>
              <a:rPr lang="en-US" altLang="en-US"/>
              <a:t> </a:t>
            </a:r>
          </a:p>
          <a:p>
            <a:pPr eaLnBrk="1" hangingPunct="1"/>
            <a:r>
              <a:rPr lang="en-US" altLang="en-US"/>
              <a:t>Jesus says lift your eyes off the earth and focus them on divine reality. “I am about to return.”</a:t>
            </a:r>
          </a:p>
          <a:p>
            <a:pPr eaLnBrk="1" hangingPunct="1"/>
            <a:r>
              <a:rPr lang="en-US" altLang="en-US"/>
              <a:t> </a:t>
            </a:r>
          </a:p>
          <a:p>
            <a:pPr eaLnBrk="1" hangingPunct="1"/>
            <a:r>
              <a:rPr lang="en-US" altLang="en-US"/>
              <a:t>Revelation reveals there is hope. There are signs in the world of religion, signs in the world of politics, and</a:t>
            </a:r>
          </a:p>
        </p:txBody>
      </p:sp>
      <p:sp>
        <p:nvSpPr>
          <p:cNvPr id="79875" name="Slide Number Placeholder 3">
            <a:extLst>
              <a:ext uri="{FF2B5EF4-FFF2-40B4-BE49-F238E27FC236}">
                <a16:creationId xmlns:a16="http://schemas.microsoft.com/office/drawing/2014/main" id="{629D3F2C-6C16-7347-9ECD-5238A2DEF6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E57CF9-D3B5-444C-9875-89B92E0531BA}" type="slidenum">
              <a:rPr lang="en-US" altLang="en-US">
                <a:latin typeface="Calibri" panose="020F0502020204030204" pitchFamily="34" charset="0"/>
              </a:rPr>
              <a:pPr/>
              <a:t>41</a:t>
            </a:fld>
            <a:endParaRPr lang="en-US" altLang="en-US">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a:extLst>
              <a:ext uri="{FF2B5EF4-FFF2-40B4-BE49-F238E27FC236}">
                <a16:creationId xmlns:a16="http://schemas.microsoft.com/office/drawing/2014/main" id="{E4C64C88-DA3E-EB49-9D9F-1FAB5DD41E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Notes Placeholder 2">
            <a:extLst>
              <a:ext uri="{FF2B5EF4-FFF2-40B4-BE49-F238E27FC236}">
                <a16:creationId xmlns:a16="http://schemas.microsoft.com/office/drawing/2014/main" id="{76D844E3-E15D-E04E-8DDF-57D470647BA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Signs in the </a:t>
            </a:r>
            <a:r>
              <a:rPr lang="en-US" altLang="en-US" b="1"/>
              <a:t>world of nature</a:t>
            </a:r>
            <a:r>
              <a:rPr lang="en-US" altLang="en-US"/>
              <a:t>.</a:t>
            </a:r>
          </a:p>
          <a:p>
            <a:pPr eaLnBrk="1" hangingPunct="1"/>
            <a:r>
              <a:rPr lang="en-US" altLang="en-US"/>
              <a:t> </a:t>
            </a:r>
          </a:p>
          <a:p>
            <a:pPr eaLnBrk="1" hangingPunct="1"/>
            <a:r>
              <a:rPr lang="en-US" altLang="en-US"/>
              <a:t>The Bible predicts that all nature will be out of control just before the coming of Jesus.</a:t>
            </a:r>
          </a:p>
          <a:p>
            <a:pPr eaLnBrk="1" hangingPunct="1"/>
            <a:r>
              <a:rPr lang="en-US" altLang="en-US"/>
              <a:t>We should expect tornadoes, fires, floods, hurricanes, and an epidemic of destruction that we can hardly imagine.</a:t>
            </a:r>
          </a:p>
        </p:txBody>
      </p:sp>
      <p:sp>
        <p:nvSpPr>
          <p:cNvPr id="81923" name="Slide Number Placeholder 3">
            <a:extLst>
              <a:ext uri="{FF2B5EF4-FFF2-40B4-BE49-F238E27FC236}">
                <a16:creationId xmlns:a16="http://schemas.microsoft.com/office/drawing/2014/main" id="{FFC05975-9FD9-1941-8CF8-46A60323D3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B9C42E4-887F-B846-84D5-9AD82EEAFD44}" type="slidenum">
              <a:rPr lang="en-US" altLang="en-US">
                <a:latin typeface="Calibri" panose="020F0502020204030204" pitchFamily="34" charset="0"/>
              </a:rPr>
              <a:pPr/>
              <a:t>42</a:t>
            </a:fld>
            <a:endParaRPr lang="en-US" altLang="en-US">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25C3B221-982E-884B-BA20-1A06AA709F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0" name="Notes Placeholder 2">
            <a:extLst>
              <a:ext uri="{FF2B5EF4-FFF2-40B4-BE49-F238E27FC236}">
                <a16:creationId xmlns:a16="http://schemas.microsoft.com/office/drawing/2014/main" id="{DAC4D515-D36C-4C40-84A7-2DFB8C2290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Among these natural disasters is the Bible’s prediction for world-wide hunger and </a:t>
            </a:r>
            <a:r>
              <a:rPr lang="en-US" altLang="en-US" b="1"/>
              <a:t>famine.</a:t>
            </a:r>
            <a:endParaRPr lang="en-US" altLang="en-US"/>
          </a:p>
        </p:txBody>
      </p:sp>
      <p:sp>
        <p:nvSpPr>
          <p:cNvPr id="83971" name="Slide Number Placeholder 3">
            <a:extLst>
              <a:ext uri="{FF2B5EF4-FFF2-40B4-BE49-F238E27FC236}">
                <a16:creationId xmlns:a16="http://schemas.microsoft.com/office/drawing/2014/main" id="{5AF85561-5E3A-FE4B-A59A-07C9368D91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5FD92D7-74BB-C04B-BCBA-BE69D6045145}" type="slidenum">
              <a:rPr lang="en-US" altLang="en-US">
                <a:latin typeface="Calibri" panose="020F0502020204030204" pitchFamily="34" charset="0"/>
              </a:rPr>
              <a:pPr/>
              <a:t>43</a:t>
            </a:fld>
            <a:endParaRPr lang="en-US" altLang="en-US">
              <a:latin typeface="Calibri" panose="020F050202020403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a:extLst>
              <a:ext uri="{FF2B5EF4-FFF2-40B4-BE49-F238E27FC236}">
                <a16:creationId xmlns:a16="http://schemas.microsoft.com/office/drawing/2014/main" id="{072E7ADE-CFD4-ED47-91CA-DB13179098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8" name="Notes Placeholder 2">
            <a:extLst>
              <a:ext uri="{FF2B5EF4-FFF2-40B4-BE49-F238E27FC236}">
                <a16:creationId xmlns:a16="http://schemas.microsoft.com/office/drawing/2014/main" id="{B0A615E5-333D-F341-8FE3-6356586E81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Matthew 24:7 </a:t>
            </a:r>
            <a:endParaRPr lang="en-US" altLang="en-US"/>
          </a:p>
          <a:p>
            <a:pPr eaLnBrk="1" hangingPunct="1"/>
            <a:r>
              <a:rPr lang="en-US" altLang="en-US"/>
              <a:t> </a:t>
            </a:r>
          </a:p>
          <a:p>
            <a:pPr eaLnBrk="1" hangingPunct="1"/>
            <a:r>
              <a:rPr lang="en-US" altLang="en-US" b="1"/>
              <a:t>“There will be famines, pestilences, and earthquakes in various places.”</a:t>
            </a:r>
            <a:endParaRPr lang="en-US" altLang="en-US"/>
          </a:p>
          <a:p>
            <a:pPr eaLnBrk="1" hangingPunct="1"/>
            <a:r>
              <a:rPr lang="en-US" altLang="en-US"/>
              <a:t> </a:t>
            </a:r>
          </a:p>
          <a:p>
            <a:pPr eaLnBrk="1" hangingPunct="1"/>
            <a:r>
              <a:rPr lang="en-US" altLang="en-US"/>
              <a:t>Haven’t we always had famines?</a:t>
            </a:r>
          </a:p>
          <a:p>
            <a:pPr eaLnBrk="1" hangingPunct="1"/>
            <a:r>
              <a:rPr lang="en-US" altLang="en-US"/>
              <a:t>Haven’t there always been hungry children?</a:t>
            </a:r>
          </a:p>
          <a:p>
            <a:pPr eaLnBrk="1" hangingPunct="1"/>
            <a:r>
              <a:rPr lang="en-US" altLang="en-US"/>
              <a:t> </a:t>
            </a:r>
          </a:p>
          <a:p>
            <a:pPr eaLnBrk="1" hangingPunct="1"/>
            <a:r>
              <a:rPr lang="en-US" altLang="en-US"/>
              <a:t>Yes, we have, but here is the difference.</a:t>
            </a:r>
          </a:p>
          <a:p>
            <a:pPr eaLnBrk="1" hangingPunct="1"/>
            <a:endParaRPr lang="en-US" altLang="en-US"/>
          </a:p>
          <a:p>
            <a:pPr eaLnBrk="1" hangingPunct="1"/>
            <a:r>
              <a:rPr lang="en-US" altLang="en-US"/>
              <a:t>Jesus didn’t predict </a:t>
            </a:r>
            <a:r>
              <a:rPr lang="en-US" altLang="en-US" b="1"/>
              <a:t>a</a:t>
            </a:r>
            <a:r>
              <a:rPr lang="en-US" altLang="en-US"/>
              <a:t> famine but He said there would be famines –plural – famines on an international scale; hunger on an unprecedented scale just before the coming of Jesus.</a:t>
            </a:r>
          </a:p>
          <a:p>
            <a:pPr eaLnBrk="1" hangingPunct="1"/>
            <a:endParaRPr lang="en-US" altLang="en-US"/>
          </a:p>
          <a:p>
            <a:pPr eaLnBrk="1" hangingPunct="1"/>
            <a:r>
              <a:rPr lang="en-US" altLang="en-US"/>
              <a:t>As we look out over our world, indeed, this prophecy as others is being fulfilled. </a:t>
            </a:r>
          </a:p>
        </p:txBody>
      </p:sp>
      <p:sp>
        <p:nvSpPr>
          <p:cNvPr id="86019" name="Slide Number Placeholder 3">
            <a:extLst>
              <a:ext uri="{FF2B5EF4-FFF2-40B4-BE49-F238E27FC236}">
                <a16:creationId xmlns:a16="http://schemas.microsoft.com/office/drawing/2014/main" id="{CEE3E4A2-2F89-9344-8BBA-61C0C98F401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7695EF9-FA47-144F-9B4A-5C52C67F6268}" type="slidenum">
              <a:rPr lang="en-US" altLang="en-US">
                <a:latin typeface="Calibri" panose="020F0502020204030204" pitchFamily="34" charset="0"/>
              </a:rPr>
              <a:pPr/>
              <a:t>44</a:t>
            </a:fld>
            <a:endParaRPr lang="en-US" altLang="en-US">
              <a:latin typeface="Calibri" panose="020F050202020403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a:extLst>
              <a:ext uri="{FF2B5EF4-FFF2-40B4-BE49-F238E27FC236}">
                <a16:creationId xmlns:a16="http://schemas.microsoft.com/office/drawing/2014/main" id="{6D4A6807-0BD5-2A49-A54F-A2F3B736AE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6" name="Notes Placeholder 2">
            <a:extLst>
              <a:ext uri="{FF2B5EF4-FFF2-40B4-BE49-F238E27FC236}">
                <a16:creationId xmlns:a16="http://schemas.microsoft.com/office/drawing/2014/main" id="{6C2A171D-3D0F-9E48-889A-920201CB75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pPr eaLnBrk="1" hangingPunct="1"/>
            <a:r>
              <a:rPr lang="en-US" altLang="en-US" dirty="0"/>
              <a:t>The </a:t>
            </a:r>
            <a:r>
              <a:rPr lang="en-US" altLang="en-US" b="1" dirty="0"/>
              <a:t>United Nations reported</a:t>
            </a:r>
            <a:r>
              <a:rPr lang="en-US" altLang="en-US" dirty="0"/>
              <a:t> recently there is a </a:t>
            </a:r>
            <a:r>
              <a:rPr lang="en-US" altLang="en-US" b="1" dirty="0"/>
              <a:t>severe food shortage in 38</a:t>
            </a:r>
            <a:r>
              <a:rPr lang="en-US" altLang="en-US" dirty="0"/>
              <a:t> of the major </a:t>
            </a:r>
            <a:r>
              <a:rPr lang="en-US" altLang="en-US" b="1" dirty="0"/>
              <a:t>countries</a:t>
            </a:r>
            <a:r>
              <a:rPr lang="en-US" altLang="en-US" dirty="0"/>
              <a:t> of the world.</a:t>
            </a:r>
          </a:p>
          <a:p>
            <a:pPr eaLnBrk="1" hangingPunct="1"/>
            <a:endParaRPr lang="en-US" altLang="en-US" dirty="0"/>
          </a:p>
          <a:p>
            <a:pPr algn="l"/>
            <a:r>
              <a:rPr lang="en-US" b="1" i="0" u="none" strike="noStrike" cap="all" dirty="0">
                <a:solidFill>
                  <a:srgbClr val="707070"/>
                </a:solidFill>
                <a:effectLst/>
                <a:latin typeface="Futura LT W01 Bold" panose="020B0602020204020303" pitchFamily="34" charset="-79"/>
                <a:cs typeface="Futura LT W01 Bold" panose="020B0602020204020303" pitchFamily="34" charset="-79"/>
              </a:rPr>
              <a:t>WHERE IS EXTREME POVERTY?</a:t>
            </a:r>
          </a:p>
          <a:p>
            <a:pPr algn="l"/>
            <a:r>
              <a:rPr lang="en-US" b="0" i="0" u="none" strike="noStrike" dirty="0">
                <a:effectLst/>
                <a:latin typeface="Lato" panose="020F0502020204030203" pitchFamily="34" charset="0"/>
              </a:rPr>
              <a:t>Sub-Saharan Africa is the region with the largest number of people living in extreme poverty. See below for a breakdown of where people living with less than $1.90 per day are located.</a:t>
            </a:r>
          </a:p>
          <a:p>
            <a:pPr algn="l">
              <a:buFont typeface="Arial" panose="020B0604020202020204" pitchFamily="34" charset="0"/>
              <a:buChar char="•"/>
            </a:pPr>
            <a:r>
              <a:rPr lang="en-US" b="0" i="0" u="none" strike="noStrike" dirty="0">
                <a:effectLst/>
                <a:latin typeface="Lato" panose="020F0502020204030203" pitchFamily="34" charset="0"/>
              </a:rPr>
              <a:t>413.3 million in Sub-Saharan Africa</a:t>
            </a:r>
          </a:p>
          <a:p>
            <a:pPr algn="l">
              <a:buFont typeface="Arial" panose="020B0604020202020204" pitchFamily="34" charset="0"/>
              <a:buChar char="•"/>
            </a:pPr>
            <a:r>
              <a:rPr lang="en-US" b="0" i="0" u="none" strike="noStrike" dirty="0">
                <a:effectLst/>
                <a:latin typeface="Lato" panose="020F0502020204030203" pitchFamily="34" charset="0"/>
              </a:rPr>
              <a:t>216.4 million in South Asia</a:t>
            </a:r>
          </a:p>
          <a:p>
            <a:pPr algn="l">
              <a:buFont typeface="Arial" panose="020B0604020202020204" pitchFamily="34" charset="0"/>
              <a:buChar char="•"/>
            </a:pPr>
            <a:r>
              <a:rPr lang="en-US" b="0" i="0" u="none" strike="noStrike" dirty="0">
                <a:effectLst/>
                <a:latin typeface="Lato" panose="020F0502020204030203" pitchFamily="34" charset="0"/>
              </a:rPr>
              <a:t>47.2 million in East Asia and Pacific</a:t>
            </a:r>
          </a:p>
          <a:p>
            <a:pPr algn="l">
              <a:buFont typeface="Arial" panose="020B0604020202020204" pitchFamily="34" charset="0"/>
              <a:buChar char="•"/>
            </a:pPr>
            <a:r>
              <a:rPr lang="en-US" b="0" i="0" u="none" strike="noStrike" dirty="0">
                <a:effectLst/>
                <a:latin typeface="Lato" panose="020F0502020204030203" pitchFamily="34" charset="0"/>
              </a:rPr>
              <a:t>25.9 million in Latin America and the Caribbean</a:t>
            </a:r>
          </a:p>
          <a:p>
            <a:pPr algn="l">
              <a:buFont typeface="Arial" panose="020B0604020202020204" pitchFamily="34" charset="0"/>
              <a:buChar char="•"/>
            </a:pPr>
            <a:r>
              <a:rPr lang="en-US" b="0" i="0" u="none" strike="noStrike" dirty="0">
                <a:effectLst/>
                <a:latin typeface="Lato" panose="020F0502020204030203" pitchFamily="34" charset="0"/>
              </a:rPr>
              <a:t>18.6 million in the Middle East and North Africa</a:t>
            </a:r>
          </a:p>
          <a:p>
            <a:pPr algn="l">
              <a:buFont typeface="Arial" panose="020B0604020202020204" pitchFamily="34" charset="0"/>
              <a:buChar char="•"/>
            </a:pPr>
            <a:r>
              <a:rPr lang="en-US" b="0" i="0" u="none" strike="noStrike" dirty="0">
                <a:effectLst/>
                <a:latin typeface="Lato" panose="020F0502020204030203" pitchFamily="34" charset="0"/>
              </a:rPr>
              <a:t>7.1 million in Europe and Central Asia</a:t>
            </a:r>
          </a:p>
          <a:p>
            <a:pPr eaLnBrk="1" hangingPunct="1"/>
            <a:endParaRPr lang="en-US" altLang="en-US" dirty="0"/>
          </a:p>
          <a:p>
            <a:pPr eaLnBrk="1" hangingPunct="1"/>
            <a:r>
              <a:rPr lang="en-US" b="0" i="0" u="none" strike="noStrike" dirty="0">
                <a:effectLst/>
                <a:latin typeface="Lato" panose="020F0502020204030203" pitchFamily="34" charset="0"/>
              </a:rPr>
              <a:t>Around the world, more than enough food is produced to feed the global population—but as many as 811 million people still go hungry.[4] After steadily declining for a decade, world hunger is on the rise, affecting 9.9 percent of people globally. From 2019 to 2020, the number of undernourished people grew by as many as 161 million, a crisis driven largely by conflict, climate change, and the COVID-19 pandemic.</a:t>
            </a:r>
            <a:r>
              <a:rPr lang="en-US" b="0" i="0" u="none" strike="noStrike" baseline="30000" dirty="0">
                <a:effectLst/>
                <a:latin typeface="Lato" panose="020F0502020204030203" pitchFamily="34" charset="0"/>
              </a:rPr>
              <a:t>5</a:t>
            </a:r>
            <a:endParaRPr lang="en-US" altLang="en-US" dirty="0"/>
          </a:p>
        </p:txBody>
      </p:sp>
      <p:sp>
        <p:nvSpPr>
          <p:cNvPr id="88067" name="Slide Number Placeholder 3">
            <a:extLst>
              <a:ext uri="{FF2B5EF4-FFF2-40B4-BE49-F238E27FC236}">
                <a16:creationId xmlns:a16="http://schemas.microsoft.com/office/drawing/2014/main" id="{1BAE44F2-7F23-464A-AE3C-5F24AD475C1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DE7729-E4F6-A24F-A111-0DE31DF3C53A}" type="slidenum">
              <a:rPr lang="en-US" altLang="en-US">
                <a:latin typeface="Calibri" panose="020F0502020204030204" pitchFamily="34" charset="0"/>
              </a:rPr>
              <a:pPr/>
              <a:t>45</a:t>
            </a:fld>
            <a:endParaRPr lang="en-US" altLang="en-US">
              <a:latin typeface="Calibri" panose="020F050202020403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a:extLst>
              <a:ext uri="{FF2B5EF4-FFF2-40B4-BE49-F238E27FC236}">
                <a16:creationId xmlns:a16="http://schemas.microsoft.com/office/drawing/2014/main" id="{3E83913D-B278-FB40-88D5-4B397E4D2E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4" name="Notes Placeholder 2">
            <a:extLst>
              <a:ext uri="{FF2B5EF4-FFF2-40B4-BE49-F238E27FC236}">
                <a16:creationId xmlns:a16="http://schemas.microsoft.com/office/drawing/2014/main" id="{795A617D-56D3-BD49-8B23-D2D67926A3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One-sixth</a:t>
            </a:r>
            <a:r>
              <a:rPr lang="en-US" altLang="en-US"/>
              <a:t> of the world’s population will go hungry tonight.</a:t>
            </a:r>
          </a:p>
          <a:p>
            <a:pPr eaLnBrk="1" hangingPunct="1"/>
            <a:r>
              <a:rPr lang="en-US" altLang="en-US"/>
              <a:t>It is staggering when you look at the immensity of world famine.</a:t>
            </a:r>
          </a:p>
          <a:p>
            <a:pPr eaLnBrk="1" hangingPunct="1"/>
            <a:r>
              <a:rPr lang="en-US" altLang="en-US"/>
              <a:t> </a:t>
            </a:r>
          </a:p>
          <a:p>
            <a:pPr eaLnBrk="1" hangingPunct="1"/>
            <a:r>
              <a:rPr lang="en-US" altLang="en-US"/>
              <a:t>Experts estimate that for two billion people in the world today – nearly one third of the world’s population – chronic hunger is an ever-present part of daily life.</a:t>
            </a:r>
          </a:p>
          <a:p>
            <a:pPr eaLnBrk="1" hangingPunct="1"/>
            <a:r>
              <a:rPr lang="en-US" altLang="en-US"/>
              <a:t> </a:t>
            </a:r>
          </a:p>
          <a:p>
            <a:pPr eaLnBrk="1" hangingPunct="1"/>
            <a:r>
              <a:rPr lang="en-US" altLang="en-US"/>
              <a:t>Jesus’ prediction regarding famine is coming true with uncanny accuracy.</a:t>
            </a:r>
          </a:p>
        </p:txBody>
      </p:sp>
      <p:sp>
        <p:nvSpPr>
          <p:cNvPr id="90115" name="Slide Number Placeholder 3">
            <a:extLst>
              <a:ext uri="{FF2B5EF4-FFF2-40B4-BE49-F238E27FC236}">
                <a16:creationId xmlns:a16="http://schemas.microsoft.com/office/drawing/2014/main" id="{E49F595E-85F8-484F-8507-649DE0B32B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88F55B-CBA7-FC4E-87FE-149E05ED2BCB}" type="slidenum">
              <a:rPr lang="en-US" altLang="en-US">
                <a:latin typeface="Calibri" panose="020F0502020204030204" pitchFamily="34" charset="0"/>
              </a:rPr>
              <a:pPr/>
              <a:t>46</a:t>
            </a:fld>
            <a:endParaRPr lang="en-US" altLang="en-US">
              <a:latin typeface="Calibri" panose="020F050202020403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warming.</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47</a:t>
            </a:fld>
            <a:endParaRPr lang="en-US" altLang="en-US"/>
          </a:p>
        </p:txBody>
      </p:sp>
    </p:spTree>
    <p:extLst>
      <p:ext uri="{BB962C8B-B14F-4D97-AF65-F5344CB8AC3E}">
        <p14:creationId xmlns:p14="http://schemas.microsoft.com/office/powerpoint/2010/main" val="24155042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a:extLst>
              <a:ext uri="{FF2B5EF4-FFF2-40B4-BE49-F238E27FC236}">
                <a16:creationId xmlns:a16="http://schemas.microsoft.com/office/drawing/2014/main" id="{142A5468-6477-CC43-8360-F512E41990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2" name="Notes Placeholder 2">
            <a:extLst>
              <a:ext uri="{FF2B5EF4-FFF2-40B4-BE49-F238E27FC236}">
                <a16:creationId xmlns:a16="http://schemas.microsoft.com/office/drawing/2014/main" id="{9E8BC60C-393C-CD43-A733-E2938265F1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Then He said there would also be </a:t>
            </a:r>
            <a:r>
              <a:rPr lang="en-US" altLang="en-US" b="1"/>
              <a:t>pestilences</a:t>
            </a:r>
            <a:r>
              <a:rPr lang="en-US" altLang="en-US"/>
              <a:t>.</a:t>
            </a:r>
          </a:p>
          <a:p>
            <a:pPr eaLnBrk="1" hangingPunct="1"/>
            <a:r>
              <a:rPr lang="en-US" altLang="en-US"/>
              <a:t> </a:t>
            </a:r>
          </a:p>
          <a:p>
            <a:pPr eaLnBrk="1" hangingPunct="1"/>
            <a:r>
              <a:rPr lang="en-US" altLang="en-US"/>
              <a:t>What is a pestilence?</a:t>
            </a:r>
          </a:p>
        </p:txBody>
      </p:sp>
      <p:sp>
        <p:nvSpPr>
          <p:cNvPr id="92163" name="Slide Number Placeholder 3">
            <a:extLst>
              <a:ext uri="{FF2B5EF4-FFF2-40B4-BE49-F238E27FC236}">
                <a16:creationId xmlns:a16="http://schemas.microsoft.com/office/drawing/2014/main" id="{4254D3FF-A764-AE4C-B91D-C67EA2DD55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0B7959-A95C-1F4E-B555-0F37C346E7E3}" type="slidenum">
              <a:rPr lang="en-US" altLang="en-US">
                <a:latin typeface="Calibri" panose="020F0502020204030204" pitchFamily="34" charset="0"/>
              </a:rPr>
              <a:pPr/>
              <a:t>48</a:t>
            </a:fld>
            <a:endParaRPr lang="en-US" altLang="en-US">
              <a:latin typeface="Calibri" panose="020F050202020403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a:extLst>
              <a:ext uri="{FF2B5EF4-FFF2-40B4-BE49-F238E27FC236}">
                <a16:creationId xmlns:a16="http://schemas.microsoft.com/office/drawing/2014/main" id="{0D229D03-75EB-A047-9D3D-E6BF2560F7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0" name="Notes Placeholder 2">
            <a:extLst>
              <a:ext uri="{FF2B5EF4-FFF2-40B4-BE49-F238E27FC236}">
                <a16:creationId xmlns:a16="http://schemas.microsoft.com/office/drawing/2014/main" id="{A62C34B7-E551-3848-815D-B2F55D55A8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A pestilence is a strange disease which afflicts human beings, crops and the environment.</a:t>
            </a:r>
            <a:endParaRPr lang="en-US" altLang="en-US"/>
          </a:p>
          <a:p>
            <a:pPr eaLnBrk="1" hangingPunct="1"/>
            <a:r>
              <a:rPr lang="en-US" altLang="en-US"/>
              <a:t> </a:t>
            </a:r>
          </a:p>
          <a:p>
            <a:pPr eaLnBrk="1" hangingPunct="1"/>
            <a:r>
              <a:rPr lang="en-US" altLang="en-US"/>
              <a:t>You’ve heard of pesticides on crops. The reason farmers put pesticide on crops is because these diseases are destroying them.</a:t>
            </a:r>
          </a:p>
          <a:p>
            <a:pPr eaLnBrk="1" hangingPunct="1"/>
            <a:r>
              <a:rPr lang="en-US" altLang="en-US"/>
              <a:t> </a:t>
            </a:r>
          </a:p>
          <a:p>
            <a:pPr eaLnBrk="1" hangingPunct="1"/>
            <a:r>
              <a:rPr lang="en-US" altLang="en-US"/>
              <a:t>Pestilences are rapidly spreading in various parts of the world.</a:t>
            </a:r>
          </a:p>
        </p:txBody>
      </p:sp>
      <p:sp>
        <p:nvSpPr>
          <p:cNvPr id="94211" name="Slide Number Placeholder 3">
            <a:extLst>
              <a:ext uri="{FF2B5EF4-FFF2-40B4-BE49-F238E27FC236}">
                <a16:creationId xmlns:a16="http://schemas.microsoft.com/office/drawing/2014/main" id="{244C362A-A284-084D-99A4-9001A26AE3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7DF039-0253-F242-BC3C-8EAEDCC10873}" type="slidenum">
              <a:rPr lang="en-US" altLang="en-US">
                <a:latin typeface="Calibri" panose="020F0502020204030204" pitchFamily="34" charset="0"/>
              </a:rPr>
              <a:pPr/>
              <a:t>49</a:t>
            </a:fld>
            <a:endParaRPr lang="en-US" altLang="en-US">
              <a:latin typeface="Calibri" panose="020F050202020403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Variants of Covid – 19. We went through all these variants.</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51</a:t>
            </a:fld>
            <a:endParaRPr lang="en-US" altLang="en-US"/>
          </a:p>
        </p:txBody>
      </p:sp>
    </p:spTree>
    <p:extLst>
      <p:ext uri="{BB962C8B-B14F-4D97-AF65-F5344CB8AC3E}">
        <p14:creationId xmlns:p14="http://schemas.microsoft.com/office/powerpoint/2010/main" val="4202281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a:extLst>
              <a:ext uri="{FF2B5EF4-FFF2-40B4-BE49-F238E27FC236}">
                <a16:creationId xmlns:a16="http://schemas.microsoft.com/office/drawing/2014/main" id="{9C49D625-5AC1-684E-A081-89D318C8E1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8" name="Notes Placeholder 2">
            <a:extLst>
              <a:ext uri="{FF2B5EF4-FFF2-40B4-BE49-F238E27FC236}">
                <a16:creationId xmlns:a16="http://schemas.microsoft.com/office/drawing/2014/main" id="{9FBDDB9B-E277-3D40-9BCC-B3D6C7372A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Jesus also said there would be </a:t>
            </a:r>
            <a:r>
              <a:rPr lang="en-US" altLang="en-US" b="1"/>
              <a:t>earthquakes</a:t>
            </a:r>
            <a:r>
              <a:rPr lang="en-US" altLang="en-US"/>
              <a:t>.</a:t>
            </a:r>
          </a:p>
        </p:txBody>
      </p:sp>
      <p:sp>
        <p:nvSpPr>
          <p:cNvPr id="96259" name="Slide Number Placeholder 3">
            <a:extLst>
              <a:ext uri="{FF2B5EF4-FFF2-40B4-BE49-F238E27FC236}">
                <a16:creationId xmlns:a16="http://schemas.microsoft.com/office/drawing/2014/main" id="{322625E6-1CEF-E14F-9588-CE23ED2027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905D11-6ED8-C84A-8B69-BABB463A6A9C}" type="slidenum">
              <a:rPr lang="en-US" altLang="en-US">
                <a:latin typeface="Calibri" panose="020F0502020204030204" pitchFamily="34" charset="0"/>
              </a:rPr>
              <a:pPr/>
              <a:t>52</a:t>
            </a:fld>
            <a:endParaRPr lang="en-US" altLang="en-US">
              <a:latin typeface="Calibri" panose="020F050202020403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a:extLst>
              <a:ext uri="{FF2B5EF4-FFF2-40B4-BE49-F238E27FC236}">
                <a16:creationId xmlns:a16="http://schemas.microsoft.com/office/drawing/2014/main" id="{30A17658-2008-5B46-818E-CBF4864DAF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6" name="Notes Placeholder 2">
            <a:extLst>
              <a:ext uri="{FF2B5EF4-FFF2-40B4-BE49-F238E27FC236}">
                <a16:creationId xmlns:a16="http://schemas.microsoft.com/office/drawing/2014/main" id="{1B81B5B1-EF8C-A647-AF9C-5695DF67DA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Matthew 24:7</a:t>
            </a:r>
            <a:r>
              <a:rPr lang="en-US" altLang="en-US"/>
              <a:t> </a:t>
            </a:r>
          </a:p>
          <a:p>
            <a:pPr eaLnBrk="1" hangingPunct="1"/>
            <a:r>
              <a:rPr lang="en-US" altLang="en-US"/>
              <a:t> </a:t>
            </a:r>
          </a:p>
          <a:p>
            <a:pPr eaLnBrk="1" hangingPunct="1"/>
            <a:r>
              <a:rPr lang="en-US" altLang="en-US" b="1"/>
              <a:t>“There will be famines, pestilences, and earthquakes in various places.”</a:t>
            </a:r>
            <a:endParaRPr lang="en-US" altLang="en-US"/>
          </a:p>
        </p:txBody>
      </p:sp>
      <p:sp>
        <p:nvSpPr>
          <p:cNvPr id="98307" name="Slide Number Placeholder 3">
            <a:extLst>
              <a:ext uri="{FF2B5EF4-FFF2-40B4-BE49-F238E27FC236}">
                <a16:creationId xmlns:a16="http://schemas.microsoft.com/office/drawing/2014/main" id="{D4A4CF85-837E-EA4F-9B2D-FBD2796DBF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7488BA0-1E38-D543-9502-DC38421BAEAF}" type="slidenum">
              <a:rPr lang="en-US" altLang="en-US">
                <a:latin typeface="Calibri" panose="020F0502020204030204" pitchFamily="34" charset="0"/>
              </a:rPr>
              <a:pPr/>
              <a:t>53</a:t>
            </a:fld>
            <a:endParaRPr lang="en-US" altLang="en-US">
              <a:latin typeface="Calibri" panose="020F050202020403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a:extLst>
              <a:ext uri="{FF2B5EF4-FFF2-40B4-BE49-F238E27FC236}">
                <a16:creationId xmlns:a16="http://schemas.microsoft.com/office/drawing/2014/main" id="{BDC31D90-B2F7-144B-A06A-5A878E30D0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4" name="Notes Placeholder 2">
            <a:extLst>
              <a:ext uri="{FF2B5EF4-FFF2-40B4-BE49-F238E27FC236}">
                <a16:creationId xmlns:a16="http://schemas.microsoft.com/office/drawing/2014/main" id="{DBB96E51-D951-5947-A0B4-87EE298766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It is estimated that the world currently experiences 50 earthquakes/day or nearly 20,000/year</a:t>
            </a:r>
            <a:endParaRPr lang="en-US" altLang="en-US"/>
          </a:p>
        </p:txBody>
      </p:sp>
      <p:sp>
        <p:nvSpPr>
          <p:cNvPr id="100355" name="Slide Number Placeholder 3">
            <a:extLst>
              <a:ext uri="{FF2B5EF4-FFF2-40B4-BE49-F238E27FC236}">
                <a16:creationId xmlns:a16="http://schemas.microsoft.com/office/drawing/2014/main" id="{1DA5EEBE-6E19-584E-8AE5-C68834502D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A91A99E-9B55-BE4C-ADE6-306E968FE2AB}" type="slidenum">
              <a:rPr lang="en-US" altLang="en-US">
                <a:latin typeface="Calibri" panose="020F0502020204030204" pitchFamily="34" charset="0"/>
              </a:rPr>
              <a:pPr/>
              <a:t>54</a:t>
            </a:fld>
            <a:endParaRPr lang="en-US" altLang="en-US">
              <a:latin typeface="Calibri" panose="020F050202020403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a:extLst>
              <a:ext uri="{FF2B5EF4-FFF2-40B4-BE49-F238E27FC236}">
                <a16:creationId xmlns:a16="http://schemas.microsoft.com/office/drawing/2014/main" id="{0C34F8D8-3B3B-BC49-B2EF-A89D915DFF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2" name="Notes Placeholder 2">
            <a:extLst>
              <a:ext uri="{FF2B5EF4-FFF2-40B4-BE49-F238E27FC236}">
                <a16:creationId xmlns:a16="http://schemas.microsoft.com/office/drawing/2014/main" id="{A0CAEBCB-4AFE-BB45-9495-EC99471283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Since the turn of the new millennium, it is estimated that there have been over 800,000 deaths from earthquakes and related tsunamis.</a:t>
            </a:r>
            <a:endParaRPr lang="en-US" altLang="en-US"/>
          </a:p>
          <a:p>
            <a:pPr eaLnBrk="1" hangingPunct="1"/>
            <a:r>
              <a:rPr lang="en-US" altLang="en-US"/>
              <a:t> </a:t>
            </a:r>
          </a:p>
          <a:p>
            <a:pPr eaLnBrk="1" hangingPunct="1"/>
            <a:r>
              <a:rPr lang="en-US" altLang="en-US"/>
              <a:t>Jesus continues:</a:t>
            </a:r>
          </a:p>
        </p:txBody>
      </p:sp>
      <p:sp>
        <p:nvSpPr>
          <p:cNvPr id="102403" name="Slide Number Placeholder 3">
            <a:extLst>
              <a:ext uri="{FF2B5EF4-FFF2-40B4-BE49-F238E27FC236}">
                <a16:creationId xmlns:a16="http://schemas.microsoft.com/office/drawing/2014/main" id="{4227CAC1-86FA-E34C-8BB7-0C735CF497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76A3940-B115-1E4B-BBCD-73148E8B1CD0}" type="slidenum">
              <a:rPr lang="en-US" altLang="en-US">
                <a:latin typeface="Calibri" panose="020F0502020204030204" pitchFamily="34" charset="0"/>
              </a:rPr>
              <a:pPr/>
              <a:t>55</a:t>
            </a:fld>
            <a:endParaRPr lang="en-US" altLang="en-US">
              <a:latin typeface="Calibri" panose="020F050202020403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F1F3F4"/>
                </a:solidFill>
                <a:effectLst/>
                <a:latin typeface="Roboto" panose="02000000000000000000" pitchFamily="2" charset="0"/>
              </a:rPr>
              <a:t>  Sep 21, 2021 </a:t>
            </a:r>
          </a:p>
          <a:p>
            <a:pPr algn="l"/>
            <a:endParaRPr lang="en-US" b="0" i="0" u="none" strike="noStrike" dirty="0">
              <a:solidFill>
                <a:srgbClr val="F1F3F4"/>
              </a:solidFill>
              <a:effectLst/>
              <a:latin typeface="Roboto" panose="02000000000000000000" pitchFamily="2" charset="0"/>
            </a:endParaRPr>
          </a:p>
          <a:p>
            <a:pPr algn="l"/>
            <a:r>
              <a:rPr lang="en-US" b="0" i="0" u="none" strike="noStrike" dirty="0">
                <a:solidFill>
                  <a:srgbClr val="F1F3F4"/>
                </a:solidFill>
                <a:effectLst/>
                <a:latin typeface="Roboto" panose="02000000000000000000" pitchFamily="2" charset="0"/>
              </a:rPr>
              <a:t>Tens of thousands of people across five Australian states and territories have reported feeling a strong earthquake on Wednesday morning. Geoscience </a:t>
            </a:r>
            <a:r>
              <a:rPr lang="en-US" b="0" i="0" u="none" strike="noStrike" dirty="0" err="1">
                <a:solidFill>
                  <a:srgbClr val="F1F3F4"/>
                </a:solidFill>
                <a:effectLst/>
                <a:latin typeface="Roboto" panose="02000000000000000000" pitchFamily="2" charset="0"/>
              </a:rPr>
              <a:t>Australi</a:t>
            </a:r>
            <a:r>
              <a:rPr lang="en-US" b="0" i="0" u="none" strike="noStrike" dirty="0">
                <a:solidFill>
                  <a:srgbClr val="F1F3F4"/>
                </a:solidFill>
                <a:effectLst/>
                <a:latin typeface="Roboto" panose="02000000000000000000" pitchFamily="2" charset="0"/>
              </a:rPr>
              <a:t>...</a:t>
            </a:r>
          </a:p>
          <a:p>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56</a:t>
            </a:fld>
            <a:endParaRPr lang="en-US" altLang="en-US"/>
          </a:p>
        </p:txBody>
      </p:sp>
    </p:spTree>
    <p:extLst>
      <p:ext uri="{BB962C8B-B14F-4D97-AF65-F5344CB8AC3E}">
        <p14:creationId xmlns:p14="http://schemas.microsoft.com/office/powerpoint/2010/main" val="40220433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a:extLst>
              <a:ext uri="{FF2B5EF4-FFF2-40B4-BE49-F238E27FC236}">
                <a16:creationId xmlns:a16="http://schemas.microsoft.com/office/drawing/2014/main" id="{21C68FEE-C2B1-F742-9A89-5F005DEDD3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0" name="Notes Placeholder 2">
            <a:extLst>
              <a:ext uri="{FF2B5EF4-FFF2-40B4-BE49-F238E27FC236}">
                <a16:creationId xmlns:a16="http://schemas.microsoft.com/office/drawing/2014/main" id="{D32D1F05-8769-7A4E-ABB7-AE97FD871F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Luke 21:11</a:t>
            </a:r>
            <a:r>
              <a:rPr lang="en-US" altLang="en-US"/>
              <a:t> </a:t>
            </a:r>
          </a:p>
          <a:p>
            <a:pPr eaLnBrk="1" hangingPunct="1"/>
            <a:r>
              <a:rPr lang="en-US" altLang="en-US"/>
              <a:t> </a:t>
            </a:r>
          </a:p>
          <a:p>
            <a:pPr eaLnBrk="1" hangingPunct="1"/>
            <a:r>
              <a:rPr lang="en-US" altLang="en-US" b="1"/>
              <a:t>“And there will be great earthquakes in various places, and famines and pestilences; </a:t>
            </a:r>
            <a:endParaRPr lang="en-US" altLang="en-US"/>
          </a:p>
        </p:txBody>
      </p:sp>
      <p:sp>
        <p:nvSpPr>
          <p:cNvPr id="104451" name="Slide Number Placeholder 3">
            <a:extLst>
              <a:ext uri="{FF2B5EF4-FFF2-40B4-BE49-F238E27FC236}">
                <a16:creationId xmlns:a16="http://schemas.microsoft.com/office/drawing/2014/main" id="{8AAFDC7C-E107-6F4A-9218-EC285D94AB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6E2865-F7FF-8D42-A15F-827E85FA781D}" type="slidenum">
              <a:rPr lang="en-US" altLang="en-US">
                <a:latin typeface="Calibri" panose="020F0502020204030204" pitchFamily="34" charset="0"/>
              </a:rPr>
              <a:pPr/>
              <a:t>57</a:t>
            </a:fld>
            <a:endParaRPr lang="en-US" altLang="en-US">
              <a:latin typeface="Calibri" panose="020F050202020403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a:extLst>
              <a:ext uri="{FF2B5EF4-FFF2-40B4-BE49-F238E27FC236}">
                <a16:creationId xmlns:a16="http://schemas.microsoft.com/office/drawing/2014/main" id="{89B22303-0CFF-2148-AD8B-65F10EFD61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6" name="Notes Placeholder 2">
            <a:extLst>
              <a:ext uri="{FF2B5EF4-FFF2-40B4-BE49-F238E27FC236}">
                <a16:creationId xmlns:a16="http://schemas.microsoft.com/office/drawing/2014/main" id="{5985253B-E440-9544-9053-114E127D8C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This </a:t>
            </a:r>
            <a:r>
              <a:rPr lang="en-US" altLang="en-US" b="1" dirty="0"/>
              <a:t>upheaval in nature</a:t>
            </a:r>
            <a:r>
              <a:rPr lang="en-US" altLang="en-US" dirty="0"/>
              <a:t> would reveal itself in various ways.</a:t>
            </a:r>
          </a:p>
          <a:p>
            <a:pPr eaLnBrk="1" hangingPunct="1"/>
            <a:r>
              <a:rPr lang="en-US" altLang="en-US" dirty="0"/>
              <a:t>Hurricanes, typhoons, tornadoes, floods, and fires would manifest themselves in rapid succession.</a:t>
            </a:r>
          </a:p>
          <a:p>
            <a:pPr eaLnBrk="1" hangingPunct="1"/>
            <a:r>
              <a:rPr lang="en-US" altLang="en-US" dirty="0"/>
              <a:t> </a:t>
            </a:r>
          </a:p>
          <a:p>
            <a:pPr eaLnBrk="1" hangingPunct="1"/>
            <a:r>
              <a:rPr lang="en-US" altLang="en-US" dirty="0"/>
              <a:t>The news is full of disasters affecting millions. there have been countless thousands more killed, injured, displaced or financially disrupted by fires, floods, heatwaves, volcanic eruptions, hurricanes and typhoons, tornadoes, or drought.</a:t>
            </a:r>
          </a:p>
        </p:txBody>
      </p:sp>
      <p:sp>
        <p:nvSpPr>
          <p:cNvPr id="108547" name="Slide Number Placeholder 3">
            <a:extLst>
              <a:ext uri="{FF2B5EF4-FFF2-40B4-BE49-F238E27FC236}">
                <a16:creationId xmlns:a16="http://schemas.microsoft.com/office/drawing/2014/main" id="{F5B84E63-0CDE-CF46-9C4F-978A1E0B4E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8BCE6B-0F7C-8B42-98A3-0DBDA74C4407}" type="slidenum">
              <a:rPr lang="en-US" altLang="en-US">
                <a:latin typeface="Calibri" panose="020F0502020204030204" pitchFamily="34" charset="0"/>
              </a:rPr>
              <a:pPr/>
              <a:t>58</a:t>
            </a:fld>
            <a:endParaRPr lang="en-US" altLang="en-US">
              <a:latin typeface="Calibri" panose="020F050202020403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a:extLst>
              <a:ext uri="{FF2B5EF4-FFF2-40B4-BE49-F238E27FC236}">
                <a16:creationId xmlns:a16="http://schemas.microsoft.com/office/drawing/2014/main" id="{85E3854C-6448-C54D-A3B6-5B31D4CF91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8" name="Notes Placeholder 2">
            <a:extLst>
              <a:ext uri="{FF2B5EF4-FFF2-40B4-BE49-F238E27FC236}">
                <a16:creationId xmlns:a16="http://schemas.microsoft.com/office/drawing/2014/main" id="{0C38039C-E2F9-8042-8372-A9ADCB892F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and there will be fearful sights and great signs from heaven.”</a:t>
            </a:r>
            <a:endParaRPr lang="en-US" altLang="en-US"/>
          </a:p>
        </p:txBody>
      </p:sp>
      <p:sp>
        <p:nvSpPr>
          <p:cNvPr id="106499" name="Slide Number Placeholder 3">
            <a:extLst>
              <a:ext uri="{FF2B5EF4-FFF2-40B4-BE49-F238E27FC236}">
                <a16:creationId xmlns:a16="http://schemas.microsoft.com/office/drawing/2014/main" id="{C05EFA1F-D70E-6849-974E-6FEB9F7944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0F1B93-FCD6-0B40-A1DA-BA8CD4B13C05}" type="slidenum">
              <a:rPr lang="en-US" altLang="en-US">
                <a:latin typeface="Calibri" panose="020F0502020204030204" pitchFamily="34" charset="0"/>
              </a:rPr>
              <a:pPr/>
              <a:t>59</a:t>
            </a:fld>
            <a:endParaRPr lang="en-US" altLang="en-US">
              <a:latin typeface="Calibri" panose="020F050202020403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a:extLst>
              <a:ext uri="{FF2B5EF4-FFF2-40B4-BE49-F238E27FC236}">
                <a16:creationId xmlns:a16="http://schemas.microsoft.com/office/drawing/2014/main" id="{A34F1EE1-C139-C044-8174-06859ECA06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4" name="Notes Placeholder 2">
            <a:extLst>
              <a:ext uri="{FF2B5EF4-FFF2-40B4-BE49-F238E27FC236}">
                <a16:creationId xmlns:a16="http://schemas.microsoft.com/office/drawing/2014/main" id="{75D2682A-70B1-F944-97E1-6E8AE30090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These natural disasters are signs of the return of our Lord.</a:t>
            </a:r>
            <a:endParaRPr lang="en-US" altLang="en-US"/>
          </a:p>
          <a:p>
            <a:pPr eaLnBrk="1" hangingPunct="1"/>
            <a:r>
              <a:rPr lang="en-US" altLang="en-US"/>
              <a:t>All of earth is crying out – “Oh Jesus, Come quickly.” Hearts are indeed failing for fear and for expectations of those things that are coming on the earth.</a:t>
            </a:r>
          </a:p>
          <a:p>
            <a:pPr eaLnBrk="1" hangingPunct="1"/>
            <a:r>
              <a:rPr lang="en-US" altLang="en-US"/>
              <a:t> </a:t>
            </a:r>
          </a:p>
          <a:p>
            <a:pPr eaLnBrk="1" hangingPunct="1"/>
            <a:r>
              <a:rPr lang="en-US" altLang="en-US"/>
              <a:t>We’ve seen an increase in the signs that Jesus foretold all around us. When you look at our world today it does seem that all nature is out of control.</a:t>
            </a:r>
          </a:p>
          <a:p>
            <a:pPr eaLnBrk="1" hangingPunct="1"/>
            <a:r>
              <a:rPr lang="en-US" altLang="en-US"/>
              <a:t> </a:t>
            </a:r>
          </a:p>
          <a:p>
            <a:pPr eaLnBrk="1" hangingPunct="1"/>
            <a:r>
              <a:rPr lang="en-US" altLang="en-US"/>
              <a:t>But those of us who have confidence in the Bible believe these are signposts on the way pointing to Jesus’ soon coming.</a:t>
            </a:r>
          </a:p>
          <a:p>
            <a:pPr eaLnBrk="1" hangingPunct="1"/>
            <a:r>
              <a:rPr lang="en-US" altLang="en-US"/>
              <a:t> </a:t>
            </a:r>
          </a:p>
          <a:p>
            <a:pPr eaLnBrk="1" hangingPunct="1"/>
            <a:r>
              <a:rPr lang="en-US" altLang="en-US"/>
              <a:t>We’ve seen what the Bible says regarding the signs of Jesus coming in the world of religion, world of politics and the world of nature </a:t>
            </a:r>
          </a:p>
        </p:txBody>
      </p:sp>
      <p:sp>
        <p:nvSpPr>
          <p:cNvPr id="110595" name="Slide Number Placeholder 3">
            <a:extLst>
              <a:ext uri="{FF2B5EF4-FFF2-40B4-BE49-F238E27FC236}">
                <a16:creationId xmlns:a16="http://schemas.microsoft.com/office/drawing/2014/main" id="{DCB9E51F-1F00-3441-880B-0F669D3865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2B5FCC-20F6-B545-ABF9-C049129388AF}" type="slidenum">
              <a:rPr lang="en-US" altLang="en-US">
                <a:latin typeface="Calibri" panose="020F0502020204030204" pitchFamily="34" charset="0"/>
              </a:rPr>
              <a:pPr/>
              <a:t>60</a:t>
            </a:fld>
            <a:endParaRPr lang="en-US" altLang="en-US">
              <a:latin typeface="Calibri" panose="020F050202020403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AFAD41A2-7A94-4045-A6D6-D7F0CC0128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96DEA9E6-D0A9-994B-9F18-D736552425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Now let’s look at His predictions regarding the </a:t>
            </a:r>
            <a:r>
              <a:rPr lang="en-US" altLang="en-US" b="1"/>
              <a:t>social</a:t>
            </a:r>
            <a:r>
              <a:rPr lang="en-US" altLang="en-US"/>
              <a:t> life around us.</a:t>
            </a:r>
          </a:p>
        </p:txBody>
      </p:sp>
      <p:sp>
        <p:nvSpPr>
          <p:cNvPr id="112643" name="Slide Number Placeholder 3">
            <a:extLst>
              <a:ext uri="{FF2B5EF4-FFF2-40B4-BE49-F238E27FC236}">
                <a16:creationId xmlns:a16="http://schemas.microsoft.com/office/drawing/2014/main" id="{16BB3A25-E410-AF47-8187-80DE5D171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FE3A16-0646-2144-8C75-95B7342D3FF8}" type="slidenum">
              <a:rPr lang="en-US" altLang="en-US">
                <a:latin typeface="Calibri" panose="020F0502020204030204" pitchFamily="34" charset="0"/>
              </a:rPr>
              <a:pPr/>
              <a:t>61</a:t>
            </a:fld>
            <a:endParaRPr lang="en-US" altLang="en-US">
              <a:latin typeface="Calibri" panose="020F050202020403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a:extLst>
              <a:ext uri="{FF2B5EF4-FFF2-40B4-BE49-F238E27FC236}">
                <a16:creationId xmlns:a16="http://schemas.microsoft.com/office/drawing/2014/main" id="{C5A2B3E3-F93F-4345-B8EC-40C91FD513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0" name="Notes Placeholder 2">
            <a:extLst>
              <a:ext uri="{FF2B5EF4-FFF2-40B4-BE49-F238E27FC236}">
                <a16:creationId xmlns:a16="http://schemas.microsoft.com/office/drawing/2014/main" id="{441A6CC9-51C7-1443-B36E-A54E4CC119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Our Lord predicted the moral fabric of society would fall apart just before the return of our Lord.</a:t>
            </a:r>
          </a:p>
          <a:p>
            <a:pPr eaLnBrk="1" hangingPunct="1"/>
            <a:r>
              <a:rPr lang="en-US" altLang="en-US"/>
              <a:t> </a:t>
            </a:r>
          </a:p>
          <a:p>
            <a:pPr eaLnBrk="1" hangingPunct="1"/>
            <a:r>
              <a:rPr lang="en-US" altLang="en-US" b="1"/>
              <a:t>Moral decay</a:t>
            </a:r>
            <a:r>
              <a:rPr lang="en-US" altLang="en-US"/>
              <a:t> and corruption would be prevalent everywhere.</a:t>
            </a:r>
          </a:p>
        </p:txBody>
      </p:sp>
      <p:sp>
        <p:nvSpPr>
          <p:cNvPr id="114691" name="Slide Number Placeholder 3">
            <a:extLst>
              <a:ext uri="{FF2B5EF4-FFF2-40B4-BE49-F238E27FC236}">
                <a16:creationId xmlns:a16="http://schemas.microsoft.com/office/drawing/2014/main" id="{B1405D8C-053E-2B46-A0C5-42F84E919B2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864CCAE-2484-114D-8308-40C50638C454}" type="slidenum">
              <a:rPr lang="en-US" altLang="en-US">
                <a:latin typeface="Calibri" panose="020F0502020204030204" pitchFamily="34" charset="0"/>
              </a:rPr>
              <a:pPr/>
              <a:t>62</a:t>
            </a:fld>
            <a:endParaRPr lang="en-US" altLang="en-US">
              <a:latin typeface="Calibri" panose="020F050202020403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u="none" strike="noStrike" dirty="0">
                <a:solidFill>
                  <a:srgbClr val="111111"/>
                </a:solidFill>
                <a:effectLst/>
                <a:latin typeface="Lora Regular"/>
              </a:rPr>
              <a:t>Civil disorder in January 6, 2021, Capitol riot.</a:t>
            </a:r>
          </a:p>
          <a:p>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63</a:t>
            </a:fld>
            <a:endParaRPr lang="en-US" altLang="en-US"/>
          </a:p>
        </p:txBody>
      </p:sp>
    </p:spTree>
    <p:extLst>
      <p:ext uri="{BB962C8B-B14F-4D97-AF65-F5344CB8AC3E}">
        <p14:creationId xmlns:p14="http://schemas.microsoft.com/office/powerpoint/2010/main" val="9497897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a:extLst>
              <a:ext uri="{FF2B5EF4-FFF2-40B4-BE49-F238E27FC236}">
                <a16:creationId xmlns:a16="http://schemas.microsoft.com/office/drawing/2014/main" id="{9C2920EF-4F66-7246-BA10-648F83B64D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8" name="Notes Placeholder 2">
            <a:extLst>
              <a:ext uri="{FF2B5EF4-FFF2-40B4-BE49-F238E27FC236}">
                <a16:creationId xmlns:a16="http://schemas.microsoft.com/office/drawing/2014/main" id="{7E16F7C8-98DA-3140-9BB0-8C3338E821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Matthew 24:37, 38</a:t>
            </a:r>
            <a:r>
              <a:rPr lang="en-US" altLang="en-US"/>
              <a:t> </a:t>
            </a:r>
          </a:p>
          <a:p>
            <a:pPr eaLnBrk="1" hangingPunct="1"/>
            <a:r>
              <a:rPr lang="en-US" altLang="en-US"/>
              <a:t> </a:t>
            </a:r>
          </a:p>
          <a:p>
            <a:pPr eaLnBrk="1" hangingPunct="1"/>
            <a:r>
              <a:rPr lang="en-US" altLang="en-US" b="1"/>
              <a:t>“But as the days of Noah were, so also will the coming of the Son of Man be.</a:t>
            </a:r>
            <a:endParaRPr lang="en-US" altLang="en-US"/>
          </a:p>
          <a:p>
            <a:pPr eaLnBrk="1" hangingPunct="1"/>
            <a:r>
              <a:rPr lang="en-US" altLang="en-US"/>
              <a:t> </a:t>
            </a:r>
          </a:p>
          <a:p>
            <a:pPr eaLnBrk="1" hangingPunct="1"/>
            <a:r>
              <a:rPr lang="en-US" altLang="en-US"/>
              <a:t>Jesus said, </a:t>
            </a:r>
            <a:r>
              <a:rPr lang="en-US" altLang="en-US" b="1"/>
              <a:t>“As it was in the days of Noah.”</a:t>
            </a:r>
            <a:endParaRPr lang="en-US" altLang="en-US"/>
          </a:p>
          <a:p>
            <a:pPr eaLnBrk="1" hangingPunct="1"/>
            <a:r>
              <a:rPr lang="en-US" altLang="en-US"/>
              <a:t> </a:t>
            </a:r>
          </a:p>
          <a:p>
            <a:pPr eaLnBrk="1" hangingPunct="1"/>
            <a:r>
              <a:rPr lang="en-US" altLang="en-US"/>
              <a:t>Many are familiar with the story of Noah’s ark full of animals that escaped the flood waters that destroyed the earth.</a:t>
            </a:r>
          </a:p>
          <a:p>
            <a:pPr eaLnBrk="1" hangingPunct="1"/>
            <a:r>
              <a:rPr lang="en-US" altLang="en-US"/>
              <a:t> </a:t>
            </a:r>
          </a:p>
          <a:p>
            <a:pPr eaLnBrk="1" hangingPunct="1"/>
            <a:r>
              <a:rPr lang="en-US" altLang="en-US"/>
              <a:t>But what was society like in Noah’s day, before the flood?</a:t>
            </a:r>
          </a:p>
          <a:p>
            <a:pPr eaLnBrk="1" hangingPunct="1"/>
            <a:r>
              <a:rPr lang="en-US" altLang="en-US"/>
              <a:t> </a:t>
            </a:r>
          </a:p>
          <a:p>
            <a:pPr eaLnBrk="1" hangingPunct="1"/>
            <a:r>
              <a:rPr lang="en-US" altLang="en-US"/>
              <a:t>Jesus gives a glimpse as He continues…</a:t>
            </a:r>
          </a:p>
        </p:txBody>
      </p:sp>
      <p:sp>
        <p:nvSpPr>
          <p:cNvPr id="116739" name="Slide Number Placeholder 3">
            <a:extLst>
              <a:ext uri="{FF2B5EF4-FFF2-40B4-BE49-F238E27FC236}">
                <a16:creationId xmlns:a16="http://schemas.microsoft.com/office/drawing/2014/main" id="{37CEF48D-668C-6B4D-9DA7-011F147C49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05EB039-3EC3-4845-812A-56FF3709BFDB}" type="slidenum">
              <a:rPr lang="en-US" altLang="en-US">
                <a:latin typeface="Calibri" panose="020F0502020204030204" pitchFamily="34" charset="0"/>
              </a:rPr>
              <a:pPr/>
              <a:t>64</a:t>
            </a:fld>
            <a:endParaRPr lang="en-US" altLang="en-US">
              <a:latin typeface="Calibri" panose="020F050202020403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a:extLst>
              <a:ext uri="{FF2B5EF4-FFF2-40B4-BE49-F238E27FC236}">
                <a16:creationId xmlns:a16="http://schemas.microsoft.com/office/drawing/2014/main" id="{82C903BB-9854-5E40-A316-D84ED1E216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6" name="Notes Placeholder 2">
            <a:extLst>
              <a:ext uri="{FF2B5EF4-FFF2-40B4-BE49-F238E27FC236}">
                <a16:creationId xmlns:a16="http://schemas.microsoft.com/office/drawing/2014/main" id="{CB56F5DC-5B3B-454B-9DAD-85B4ED6E34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For as in the days before the flood, they were eating and drinking, marrying and giving in marriage,</a:t>
            </a:r>
            <a:endParaRPr lang="en-US" altLang="en-US"/>
          </a:p>
        </p:txBody>
      </p:sp>
      <p:sp>
        <p:nvSpPr>
          <p:cNvPr id="118787" name="Slide Number Placeholder 3">
            <a:extLst>
              <a:ext uri="{FF2B5EF4-FFF2-40B4-BE49-F238E27FC236}">
                <a16:creationId xmlns:a16="http://schemas.microsoft.com/office/drawing/2014/main" id="{2FD693AE-6FF1-0348-9A01-5C211AF474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05E7A5-8AF6-304F-96E5-2DB193D4C10F}" type="slidenum">
              <a:rPr lang="en-US" altLang="en-US">
                <a:latin typeface="Calibri" panose="020F0502020204030204" pitchFamily="34" charset="0"/>
              </a:rPr>
              <a:pPr/>
              <a:t>65</a:t>
            </a:fld>
            <a:endParaRPr lang="en-US" altLang="en-US">
              <a:latin typeface="Calibri" panose="020F050202020403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a:extLst>
              <a:ext uri="{FF2B5EF4-FFF2-40B4-BE49-F238E27FC236}">
                <a16:creationId xmlns:a16="http://schemas.microsoft.com/office/drawing/2014/main" id="{5A58883A-5AAA-1041-A2B4-9443A7A569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4" name="Notes Placeholder 2">
            <a:extLst>
              <a:ext uri="{FF2B5EF4-FFF2-40B4-BE49-F238E27FC236}">
                <a16:creationId xmlns:a16="http://schemas.microsoft.com/office/drawing/2014/main" id="{D1DC7BCB-86CD-5245-8643-74876B8F3F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until the day that Noah entered the ark.”</a:t>
            </a:r>
            <a:endParaRPr lang="en-US" altLang="en-US"/>
          </a:p>
          <a:p>
            <a:pPr eaLnBrk="1" hangingPunct="1"/>
            <a:r>
              <a:rPr lang="en-US" altLang="en-US"/>
              <a:t> </a:t>
            </a:r>
          </a:p>
          <a:p>
            <a:pPr eaLnBrk="1" hangingPunct="1"/>
            <a:r>
              <a:rPr lang="en-US" altLang="en-US"/>
              <a:t>What’s wrong with eating and drinking? Nothing!</a:t>
            </a:r>
          </a:p>
          <a:p>
            <a:pPr eaLnBrk="1" hangingPunct="1"/>
            <a:r>
              <a:rPr lang="en-US" altLang="en-US"/>
              <a:t>What’s wrong with marrying and giving in marriage? Nothing!</a:t>
            </a:r>
          </a:p>
          <a:p>
            <a:pPr eaLnBrk="1" hangingPunct="1"/>
            <a:r>
              <a:rPr lang="en-US" altLang="en-US"/>
              <a:t> </a:t>
            </a:r>
          </a:p>
          <a:p>
            <a:pPr eaLnBrk="1" hangingPunct="1"/>
            <a:r>
              <a:rPr lang="en-US" altLang="en-US"/>
              <a:t>This passage describes a people who continued living self-centered godless lives.</a:t>
            </a:r>
          </a:p>
          <a:p>
            <a:pPr eaLnBrk="1" hangingPunct="1"/>
            <a:r>
              <a:rPr lang="en-US" altLang="en-US"/>
              <a:t> </a:t>
            </a:r>
          </a:p>
          <a:p>
            <a:pPr eaLnBrk="1" hangingPunct="1"/>
            <a:r>
              <a:rPr lang="en-US" altLang="en-US"/>
              <a:t>They took eating and drinking to excess.</a:t>
            </a:r>
          </a:p>
          <a:p>
            <a:pPr eaLnBrk="1" hangingPunct="1"/>
            <a:r>
              <a:rPr lang="en-US" altLang="en-US"/>
              <a:t>Pleasure dominated their lives.</a:t>
            </a:r>
          </a:p>
          <a:p>
            <a:pPr eaLnBrk="1" hangingPunct="1"/>
            <a:r>
              <a:rPr lang="en-US" altLang="en-US"/>
              <a:t> </a:t>
            </a:r>
          </a:p>
          <a:p>
            <a:pPr eaLnBrk="1" hangingPunct="1"/>
            <a:r>
              <a:rPr lang="en-US" altLang="en-US"/>
              <a:t>And they ignored the signs of the times.</a:t>
            </a:r>
          </a:p>
        </p:txBody>
      </p:sp>
      <p:sp>
        <p:nvSpPr>
          <p:cNvPr id="120835" name="Slide Number Placeholder 3">
            <a:extLst>
              <a:ext uri="{FF2B5EF4-FFF2-40B4-BE49-F238E27FC236}">
                <a16:creationId xmlns:a16="http://schemas.microsoft.com/office/drawing/2014/main" id="{78476DC4-9A82-4348-ADA8-F2D34AA86E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4E8F90-2C54-0944-A69F-AD9CF2E53B2B}" type="slidenum">
              <a:rPr lang="en-US" altLang="en-US">
                <a:latin typeface="Calibri" panose="020F0502020204030204" pitchFamily="34" charset="0"/>
              </a:rPr>
              <a:pPr/>
              <a:t>66</a:t>
            </a:fld>
            <a:endParaRPr lang="en-US" altLang="en-US">
              <a:latin typeface="Calibri" panose="020F050202020403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a:extLst>
              <a:ext uri="{FF2B5EF4-FFF2-40B4-BE49-F238E27FC236}">
                <a16:creationId xmlns:a16="http://schemas.microsoft.com/office/drawing/2014/main" id="{FE75FDD4-7689-BE4E-992F-B84F63A695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2" name="Notes Placeholder 2">
            <a:extLst>
              <a:ext uri="{FF2B5EF4-FFF2-40B4-BE49-F238E27FC236}">
                <a16:creationId xmlns:a16="http://schemas.microsoft.com/office/drawing/2014/main" id="{734F534D-3E97-F541-9846-AA18E5A0C3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Noah proclaimed, “A flood is coming.”</a:t>
            </a:r>
          </a:p>
          <a:p>
            <a:pPr eaLnBrk="1" hangingPunct="1"/>
            <a:r>
              <a:rPr lang="en-US" altLang="en-US"/>
              <a:t>Noah pointed out the decay of morality.</a:t>
            </a:r>
          </a:p>
          <a:p>
            <a:pPr eaLnBrk="1" hangingPunct="1"/>
            <a:r>
              <a:rPr lang="en-US" altLang="en-US"/>
              <a:t>He indicated that a flood was coming and yet people of his day continued to live their self-centered lives.</a:t>
            </a:r>
          </a:p>
          <a:p>
            <a:pPr eaLnBrk="1" hangingPunct="1"/>
            <a:r>
              <a:rPr lang="en-US" altLang="en-US"/>
              <a:t> </a:t>
            </a:r>
          </a:p>
          <a:p>
            <a:pPr eaLnBrk="1" hangingPunct="1"/>
            <a:r>
              <a:rPr lang="en-US" altLang="en-US"/>
              <a:t>They were not spiritually moved.</a:t>
            </a:r>
          </a:p>
          <a:p>
            <a:pPr eaLnBrk="1" hangingPunct="1"/>
            <a:r>
              <a:rPr lang="en-US" altLang="en-US"/>
              <a:t>They did not repent of their sins.</a:t>
            </a:r>
          </a:p>
          <a:p>
            <a:pPr eaLnBrk="1" hangingPunct="1"/>
            <a:r>
              <a:rPr lang="en-US" altLang="en-US"/>
              <a:t>Their minds were too occupied.</a:t>
            </a:r>
          </a:p>
          <a:p>
            <a:pPr eaLnBrk="1" hangingPunct="1"/>
            <a:r>
              <a:rPr lang="en-US" altLang="en-US"/>
              <a:t>They were enchanted with the here and now.</a:t>
            </a:r>
          </a:p>
          <a:p>
            <a:pPr eaLnBrk="1" hangingPunct="1"/>
            <a:r>
              <a:rPr lang="en-US" altLang="en-US"/>
              <a:t>Eternity was crowded out of their thinking.</a:t>
            </a:r>
          </a:p>
          <a:p>
            <a:pPr eaLnBrk="1" hangingPunct="1"/>
            <a:r>
              <a:rPr lang="en-US" altLang="en-US"/>
              <a:t> </a:t>
            </a:r>
          </a:p>
          <a:p>
            <a:pPr eaLnBrk="1" hangingPunct="1"/>
            <a:r>
              <a:rPr lang="en-US" altLang="en-US"/>
              <a:t>What about today? Jesus predicted there would be loose morality at the end of time, just like it was in the days of Noah.</a:t>
            </a:r>
          </a:p>
          <a:p>
            <a:pPr eaLnBrk="1" hangingPunct="1"/>
            <a:r>
              <a:rPr lang="en-US" altLang="en-US"/>
              <a:t> </a:t>
            </a:r>
          </a:p>
          <a:p>
            <a:pPr eaLnBrk="1" hangingPunct="1"/>
            <a:r>
              <a:rPr lang="en-US" altLang="en-US"/>
              <a:t>When Jesus uses the phrase, “marrying and giving in marriage” He was predicting:</a:t>
            </a:r>
          </a:p>
        </p:txBody>
      </p:sp>
      <p:sp>
        <p:nvSpPr>
          <p:cNvPr id="122883" name="Slide Number Placeholder 3">
            <a:extLst>
              <a:ext uri="{FF2B5EF4-FFF2-40B4-BE49-F238E27FC236}">
                <a16:creationId xmlns:a16="http://schemas.microsoft.com/office/drawing/2014/main" id="{0AD84B30-9DFB-2743-9469-3E776AA69D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9FCFEB9-50BA-3B44-B1D0-682886A73F55}" type="slidenum">
              <a:rPr lang="en-US" altLang="en-US">
                <a:latin typeface="Calibri" panose="020F0502020204030204" pitchFamily="34" charset="0"/>
              </a:rPr>
              <a:pPr/>
              <a:t>67</a:t>
            </a:fld>
            <a:endParaRPr lang="en-US" altLang="en-US">
              <a:latin typeface="Calibri" panose="020F050202020403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a:extLst>
              <a:ext uri="{FF2B5EF4-FFF2-40B4-BE49-F238E27FC236}">
                <a16:creationId xmlns:a16="http://schemas.microsoft.com/office/drawing/2014/main" id="{987FE86F-BD2D-E745-9607-9240831B7A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0" name="Notes Placeholder 2">
            <a:extLst>
              <a:ext uri="{FF2B5EF4-FFF2-40B4-BE49-F238E27FC236}">
                <a16:creationId xmlns:a16="http://schemas.microsoft.com/office/drawing/2014/main" id="{4062B9A0-B47E-944E-8FFD-87C28A2063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1) The break-up of the family unit.</a:t>
            </a:r>
            <a:endParaRPr lang="en-US" altLang="en-US"/>
          </a:p>
          <a:p>
            <a:pPr eaLnBrk="1" hangingPunct="1"/>
            <a:r>
              <a:rPr lang="en-US" altLang="en-US" b="1"/>
              <a:t>2) Complacent attitude toward spiritual things and moral living.</a:t>
            </a:r>
            <a:endParaRPr lang="en-US" altLang="en-US"/>
          </a:p>
          <a:p>
            <a:pPr eaLnBrk="1" hangingPunct="1"/>
            <a:r>
              <a:rPr lang="en-US" altLang="en-US"/>
              <a:t> </a:t>
            </a:r>
          </a:p>
          <a:p>
            <a:pPr eaLnBrk="1" hangingPunct="1"/>
            <a:r>
              <a:rPr lang="en-US" altLang="en-US"/>
              <a:t>Do we see that happening today?</a:t>
            </a:r>
          </a:p>
        </p:txBody>
      </p:sp>
      <p:sp>
        <p:nvSpPr>
          <p:cNvPr id="124931" name="Slide Number Placeholder 3">
            <a:extLst>
              <a:ext uri="{FF2B5EF4-FFF2-40B4-BE49-F238E27FC236}">
                <a16:creationId xmlns:a16="http://schemas.microsoft.com/office/drawing/2014/main" id="{2F2D9287-C47D-5146-AD02-54AF2CE8D6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6A34806-6197-014E-83B0-2F11F94AE63B}" type="slidenum">
              <a:rPr lang="en-US" altLang="en-US">
                <a:latin typeface="Calibri" panose="020F0502020204030204" pitchFamily="34" charset="0"/>
              </a:rPr>
              <a:pPr/>
              <a:t>68</a:t>
            </a:fld>
            <a:endParaRPr lang="en-US" altLang="en-US">
              <a:latin typeface="Calibri" panose="020F050202020403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a:extLst>
              <a:ext uri="{FF2B5EF4-FFF2-40B4-BE49-F238E27FC236}">
                <a16:creationId xmlns:a16="http://schemas.microsoft.com/office/drawing/2014/main" id="{CCB9BBBD-C22F-7741-9DE2-BA6E826D72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8" name="Notes Placeholder 2">
            <a:extLst>
              <a:ext uri="{FF2B5EF4-FFF2-40B4-BE49-F238E27FC236}">
                <a16:creationId xmlns:a16="http://schemas.microsoft.com/office/drawing/2014/main" id="{AE215EF5-C161-0741-9F64-389738E69B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The family unit which has been so secure for so many years is beginning to crack and crumble.</a:t>
            </a:r>
          </a:p>
          <a:p>
            <a:pPr eaLnBrk="1" hangingPunct="1"/>
            <a:r>
              <a:rPr lang="en-US" altLang="en-US" dirty="0"/>
              <a:t> </a:t>
            </a:r>
          </a:p>
          <a:p>
            <a:pPr eaLnBrk="1" hangingPunct="1"/>
            <a:r>
              <a:rPr lang="en-US" altLang="en-US" dirty="0"/>
              <a:t>The Biblical model for the family is being shattered in modern society.</a:t>
            </a:r>
          </a:p>
          <a:p>
            <a:pPr eaLnBrk="1" hangingPunct="1"/>
            <a:r>
              <a:rPr lang="en-US" altLang="en-US" dirty="0"/>
              <a:t> </a:t>
            </a:r>
          </a:p>
          <a:p>
            <a:pPr eaLnBrk="1" hangingPunct="1"/>
            <a:r>
              <a:rPr lang="en-US" altLang="en-US" dirty="0"/>
              <a:t>These prophecies are being fulfilled before our very eyes tonight.</a:t>
            </a:r>
          </a:p>
          <a:p>
            <a:pPr eaLnBrk="1" hangingPunct="1"/>
            <a:r>
              <a:rPr lang="en-US" altLang="en-US" dirty="0"/>
              <a:t> </a:t>
            </a:r>
          </a:p>
          <a:p>
            <a:pPr eaLnBrk="1" hangingPunct="1"/>
            <a:r>
              <a:rPr lang="en-US" altLang="en-US" dirty="0"/>
              <a:t>But what a tragedy that love has degenerated into sexual immorality in so many cases.</a:t>
            </a:r>
          </a:p>
          <a:p>
            <a:pPr eaLnBrk="1" hangingPunct="1"/>
            <a:r>
              <a:rPr lang="en-US" altLang="en-US" dirty="0"/>
              <a:t>What a tragedy that homes are breaking up.</a:t>
            </a:r>
          </a:p>
        </p:txBody>
      </p:sp>
      <p:sp>
        <p:nvSpPr>
          <p:cNvPr id="126979" name="Slide Number Placeholder 3">
            <a:extLst>
              <a:ext uri="{FF2B5EF4-FFF2-40B4-BE49-F238E27FC236}">
                <a16:creationId xmlns:a16="http://schemas.microsoft.com/office/drawing/2014/main" id="{F4486003-A0EB-A44A-B38E-1392570958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9EED7F-0B7A-5141-9A61-62A349F1E0B3}" type="slidenum">
              <a:rPr lang="en-US" altLang="en-US">
                <a:latin typeface="Calibri" panose="020F0502020204030204" pitchFamily="34" charset="0"/>
              </a:rPr>
              <a:pPr/>
              <a:t>69</a:t>
            </a:fld>
            <a:endParaRPr lang="en-US" altLang="en-US">
              <a:latin typeface="Calibri" panose="020F050202020403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a:extLst>
              <a:ext uri="{FF2B5EF4-FFF2-40B4-BE49-F238E27FC236}">
                <a16:creationId xmlns:a16="http://schemas.microsoft.com/office/drawing/2014/main" id="{C503D311-57B2-4744-9055-B481ABCBC9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4" name="Notes Placeholder 2">
            <a:extLst>
              <a:ext uri="{FF2B5EF4-FFF2-40B4-BE49-F238E27FC236}">
                <a16:creationId xmlns:a16="http://schemas.microsoft.com/office/drawing/2014/main" id="{BEF58CCD-A53A-024C-80C7-9DD76BB709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We live in a world of </a:t>
            </a:r>
            <a:r>
              <a:rPr lang="en-US" altLang="en-US" b="1"/>
              <a:t>rising crime and violence</a:t>
            </a:r>
            <a:r>
              <a:rPr lang="en-US" altLang="en-US"/>
              <a:t>, similar to Noah’s day</a:t>
            </a:r>
          </a:p>
        </p:txBody>
      </p:sp>
      <p:sp>
        <p:nvSpPr>
          <p:cNvPr id="131075" name="Slide Number Placeholder 3">
            <a:extLst>
              <a:ext uri="{FF2B5EF4-FFF2-40B4-BE49-F238E27FC236}">
                <a16:creationId xmlns:a16="http://schemas.microsoft.com/office/drawing/2014/main" id="{D525E9F8-3151-A542-8A73-FE503614FAF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872CD8-F302-B745-8486-613BE15BFED9}" type="slidenum">
              <a:rPr lang="en-US" altLang="en-US">
                <a:latin typeface="Calibri" panose="020F0502020204030204" pitchFamily="34" charset="0"/>
              </a:rPr>
              <a:pPr/>
              <a:t>70</a:t>
            </a:fld>
            <a:endParaRPr lang="en-US" altLang="en-US">
              <a:latin typeface="Calibri" panose="020F050202020403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a:extLst>
              <a:ext uri="{FF2B5EF4-FFF2-40B4-BE49-F238E27FC236}">
                <a16:creationId xmlns:a16="http://schemas.microsoft.com/office/drawing/2014/main" id="{C74BD1AD-0A85-D74B-8B1D-069AD22EAB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2" name="Notes Placeholder 2">
            <a:extLst>
              <a:ext uri="{FF2B5EF4-FFF2-40B4-BE49-F238E27FC236}">
                <a16:creationId xmlns:a16="http://schemas.microsoft.com/office/drawing/2014/main" id="{C45970EF-85F0-CF42-A9E2-9827870C70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Genesis 6:11, 12</a:t>
            </a:r>
            <a:r>
              <a:rPr lang="en-US" altLang="en-US"/>
              <a:t> state it this way: </a:t>
            </a:r>
          </a:p>
          <a:p>
            <a:pPr eaLnBrk="1" hangingPunct="1"/>
            <a:r>
              <a:rPr lang="en-US" altLang="en-US"/>
              <a:t> </a:t>
            </a:r>
          </a:p>
          <a:p>
            <a:pPr eaLnBrk="1" hangingPunct="1"/>
            <a:r>
              <a:rPr lang="en-US" altLang="en-US" b="1"/>
              <a:t>“The earth also was corrupt before God, and the earth</a:t>
            </a:r>
            <a:r>
              <a:rPr lang="en-US" altLang="en-US"/>
              <a:t> </a:t>
            </a:r>
            <a:r>
              <a:rPr lang="en-US" altLang="en-US" b="1"/>
              <a:t>was filled with violence.</a:t>
            </a:r>
            <a:endParaRPr lang="en-US" altLang="en-US"/>
          </a:p>
        </p:txBody>
      </p:sp>
      <p:sp>
        <p:nvSpPr>
          <p:cNvPr id="133123" name="Slide Number Placeholder 3">
            <a:extLst>
              <a:ext uri="{FF2B5EF4-FFF2-40B4-BE49-F238E27FC236}">
                <a16:creationId xmlns:a16="http://schemas.microsoft.com/office/drawing/2014/main" id="{EEC6E766-4573-DF4E-9623-845EE5C377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642AD4D-502E-6249-956C-75A27EBC0A0D}" type="slidenum">
              <a:rPr lang="en-US" altLang="en-US">
                <a:latin typeface="Calibri" panose="020F0502020204030204" pitchFamily="34" charset="0"/>
              </a:rPr>
              <a:pPr/>
              <a:t>71</a:t>
            </a:fld>
            <a:endParaRPr lang="en-US" altLang="en-US">
              <a:latin typeface="Calibri" panose="020F050202020403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a:extLst>
              <a:ext uri="{FF2B5EF4-FFF2-40B4-BE49-F238E27FC236}">
                <a16:creationId xmlns:a16="http://schemas.microsoft.com/office/drawing/2014/main" id="{57DA99D1-5B1B-6C44-91C8-1613D408F2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0" name="Notes Placeholder 2">
            <a:extLst>
              <a:ext uri="{FF2B5EF4-FFF2-40B4-BE49-F238E27FC236}">
                <a16:creationId xmlns:a16="http://schemas.microsoft.com/office/drawing/2014/main" id="{6F37F96B-44F8-DB4D-9F5F-045AB1DA37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So, God looked upon the earth, and indeed it was corrupt; for all flesh had corrupted their way on the earth.”</a:t>
            </a:r>
            <a:endParaRPr lang="en-US" altLang="en-US"/>
          </a:p>
          <a:p>
            <a:pPr eaLnBrk="1" hangingPunct="1"/>
            <a:r>
              <a:rPr lang="en-US" altLang="en-US"/>
              <a:t> </a:t>
            </a:r>
          </a:p>
          <a:p>
            <a:pPr eaLnBrk="1" hangingPunct="1"/>
            <a:r>
              <a:rPr lang="en-US" altLang="en-US"/>
              <a:t>In Noah’s day God destroyed the world with a flood because it was filled with violence.</a:t>
            </a:r>
          </a:p>
          <a:p>
            <a:pPr eaLnBrk="1" hangingPunct="1"/>
            <a:r>
              <a:rPr lang="en-US" altLang="en-US"/>
              <a:t> </a:t>
            </a:r>
          </a:p>
          <a:p>
            <a:pPr eaLnBrk="1" hangingPunct="1"/>
            <a:r>
              <a:rPr lang="en-US" altLang="en-US"/>
              <a:t>Is our earth filled with violence? Is it a global concern?</a:t>
            </a:r>
          </a:p>
          <a:p>
            <a:pPr eaLnBrk="1" hangingPunct="1"/>
            <a:r>
              <a:rPr lang="en-US" altLang="en-US"/>
              <a:t> </a:t>
            </a:r>
          </a:p>
          <a:p>
            <a:pPr eaLnBrk="1" hangingPunct="1"/>
            <a:r>
              <a:rPr lang="en-US" altLang="en-US"/>
              <a:t>Are world governments concerned about violence?</a:t>
            </a:r>
          </a:p>
          <a:p>
            <a:pPr eaLnBrk="1" hangingPunct="1"/>
            <a:r>
              <a:rPr lang="en-US" altLang="en-US"/>
              <a:t> </a:t>
            </a:r>
          </a:p>
          <a:p>
            <a:pPr eaLnBrk="1" hangingPunct="1"/>
            <a:r>
              <a:rPr lang="en-US" altLang="en-US"/>
              <a:t>Yes, governments are concerned.</a:t>
            </a:r>
          </a:p>
        </p:txBody>
      </p:sp>
      <p:sp>
        <p:nvSpPr>
          <p:cNvPr id="135171" name="Slide Number Placeholder 3">
            <a:extLst>
              <a:ext uri="{FF2B5EF4-FFF2-40B4-BE49-F238E27FC236}">
                <a16:creationId xmlns:a16="http://schemas.microsoft.com/office/drawing/2014/main" id="{42F2B50C-2BD1-F243-8FDF-17B8572166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E0AAB4-DEBA-B740-8366-AA0E2D98B88B}" type="slidenum">
              <a:rPr lang="en-US" altLang="en-US">
                <a:latin typeface="Calibri" panose="020F0502020204030204" pitchFamily="34" charset="0"/>
              </a:rPr>
              <a:pPr/>
              <a:t>72</a:t>
            </a:fld>
            <a:endParaRPr lang="en-US" altLang="en-US">
              <a:latin typeface="Calibri" panose="020F050202020403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a:extLst>
              <a:ext uri="{FF2B5EF4-FFF2-40B4-BE49-F238E27FC236}">
                <a16:creationId xmlns:a16="http://schemas.microsoft.com/office/drawing/2014/main" id="{EBD04E30-E67D-9B43-9EE9-5AD885CA1A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8" name="Notes Placeholder 2">
            <a:extLst>
              <a:ext uri="{FF2B5EF4-FFF2-40B4-BE49-F238E27FC236}">
                <a16:creationId xmlns:a16="http://schemas.microsoft.com/office/drawing/2014/main" id="{FF7EEA20-7E03-0040-A3C2-2B2189B74B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In 2014 the World Health Organization reported</a:t>
            </a:r>
            <a:r>
              <a:rPr lang="en-US" altLang="en-US"/>
              <a:t> a shocking summary of the problems of global violence and the efforts to address them.</a:t>
            </a:r>
          </a:p>
          <a:p>
            <a:pPr eaLnBrk="1" hangingPunct="1"/>
            <a:r>
              <a:rPr lang="en-US" altLang="en-US"/>
              <a:t> </a:t>
            </a:r>
          </a:p>
          <a:p>
            <a:pPr eaLnBrk="1" hangingPunct="1"/>
            <a:r>
              <a:rPr lang="en-US" altLang="en-US" b="1"/>
              <a:t>475,000 homicide deaths per year, 1 in 4 children has been physically abused, 1 in 3 women has been a victim of abuse, and 1 in 17 older people has been abused in past month.</a:t>
            </a:r>
            <a:endParaRPr lang="en-US" altLang="en-US"/>
          </a:p>
        </p:txBody>
      </p:sp>
      <p:sp>
        <p:nvSpPr>
          <p:cNvPr id="137219" name="Slide Number Placeholder 3">
            <a:extLst>
              <a:ext uri="{FF2B5EF4-FFF2-40B4-BE49-F238E27FC236}">
                <a16:creationId xmlns:a16="http://schemas.microsoft.com/office/drawing/2014/main" id="{0A8496E0-70E6-C440-8FFD-F683CE0D85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FC5734-04A9-3142-88B8-5A6320473FD7}" type="slidenum">
              <a:rPr lang="en-US" altLang="en-US">
                <a:latin typeface="Calibri" panose="020F0502020204030204" pitchFamily="34" charset="0"/>
              </a:rPr>
              <a:pPr/>
              <a:t>73</a:t>
            </a:fld>
            <a:endParaRPr lang="en-US" altLang="en-US">
              <a:latin typeface="Calibri" panose="020F050202020403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22240"/>
                </a:solidFill>
                <a:effectLst/>
                <a:latin typeface="PT Sans" panose="020B0503020203020204" pitchFamily="34" charset="77"/>
              </a:rPr>
              <a:t>Current data on US crime rates is difficult to come by. Most data from the </a:t>
            </a:r>
            <a:r>
              <a:rPr lang="en-US" b="0" i="0" dirty="0">
                <a:solidFill>
                  <a:srgbClr val="2050BE"/>
                </a:solidFill>
                <a:effectLst/>
                <a:latin typeface="PT Sans" panose="020B0503020203020204" pitchFamily="34" charset="77"/>
                <a:hlinkClick r:id="rId3" tooltip="US Federal Bureau of Investigation"/>
              </a:rPr>
              <a:t>US Federal Bureau of Investigation</a:t>
            </a:r>
            <a:r>
              <a:rPr lang="en-US" b="0" i="0" u="none" strike="noStrike" dirty="0">
                <a:solidFill>
                  <a:srgbClr val="222240"/>
                </a:solidFill>
                <a:effectLst/>
                <a:latin typeface="PT Sans" panose="020B0503020203020204" pitchFamily="34" charset="77"/>
              </a:rPr>
              <a:t> (FBI) is only available through 2018, a few exceptions such as </a:t>
            </a:r>
            <a:r>
              <a:rPr lang="en-US" b="0" i="0" dirty="0">
                <a:solidFill>
                  <a:srgbClr val="2050BE"/>
                </a:solidFill>
                <a:effectLst/>
                <a:latin typeface="PT Sans" panose="020B0503020203020204" pitchFamily="34" charset="77"/>
                <a:hlinkClick r:id="rId4"/>
              </a:rPr>
              <a:t>offense clearance statistics</a:t>
            </a:r>
            <a:r>
              <a:rPr lang="en-US" b="0" i="0" u="none" strike="noStrike" dirty="0">
                <a:solidFill>
                  <a:srgbClr val="222240"/>
                </a:solidFill>
                <a:effectLst/>
                <a:latin typeface="PT Sans" panose="020B0503020203020204" pitchFamily="34" charset="77"/>
              </a:rPr>
              <a:t> go through 2019, and for 2020, the year of COVID, you have to either reference preliminary figures published in September that cover January-July or bounce from metro area to metro area to find the statistics you're looking for. So, we did both!</a:t>
            </a:r>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74</a:t>
            </a:fld>
            <a:endParaRPr lang="en-US" altLang="en-US"/>
          </a:p>
        </p:txBody>
      </p:sp>
    </p:spTree>
    <p:extLst>
      <p:ext uri="{BB962C8B-B14F-4D97-AF65-F5344CB8AC3E}">
        <p14:creationId xmlns:p14="http://schemas.microsoft.com/office/powerpoint/2010/main" val="28809858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a:extLst>
              <a:ext uri="{FF2B5EF4-FFF2-40B4-BE49-F238E27FC236}">
                <a16:creationId xmlns:a16="http://schemas.microsoft.com/office/drawing/2014/main" id="{7D181C88-9A01-9F43-BC91-7AD66B502A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6" name="Notes Placeholder 2">
            <a:extLst>
              <a:ext uri="{FF2B5EF4-FFF2-40B4-BE49-F238E27FC236}">
                <a16:creationId xmlns:a16="http://schemas.microsoft.com/office/drawing/2014/main" id="{FBC2F312-328A-3D4E-A604-B2DB76D777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Bible also predicts </a:t>
            </a:r>
            <a:r>
              <a:rPr lang="en-US" altLang="en-US" b="1"/>
              <a:t>economic uncertainty</a:t>
            </a:r>
            <a:r>
              <a:rPr lang="en-US" altLang="en-US"/>
              <a:t> as a sign of the last days.</a:t>
            </a:r>
          </a:p>
        </p:txBody>
      </p:sp>
      <p:sp>
        <p:nvSpPr>
          <p:cNvPr id="139267" name="Slide Number Placeholder 3">
            <a:extLst>
              <a:ext uri="{FF2B5EF4-FFF2-40B4-BE49-F238E27FC236}">
                <a16:creationId xmlns:a16="http://schemas.microsoft.com/office/drawing/2014/main" id="{E4662562-A6D2-3F43-B715-FB7B944E64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6E5CD8-AB33-4344-8F5C-679C90D7A48B}" type="slidenum">
              <a:rPr lang="en-US" altLang="en-US">
                <a:latin typeface="Calibri" panose="020F0502020204030204" pitchFamily="34" charset="0"/>
              </a:rPr>
              <a:pPr/>
              <a:t>75</a:t>
            </a:fld>
            <a:endParaRPr lang="en-US" altLang="en-US">
              <a:latin typeface="Calibri" panose="020F050202020403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sure we are following the stock market because for many our retirement fund is invested.</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76</a:t>
            </a:fld>
            <a:endParaRPr lang="en-US" altLang="en-US"/>
          </a:p>
        </p:txBody>
      </p:sp>
    </p:spTree>
    <p:extLst>
      <p:ext uri="{BB962C8B-B14F-4D97-AF65-F5344CB8AC3E}">
        <p14:creationId xmlns:p14="http://schemas.microsoft.com/office/powerpoint/2010/main" val="3026211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77</a:t>
            </a:fld>
            <a:endParaRPr lang="en-US" altLang="en-US"/>
          </a:p>
        </p:txBody>
      </p:sp>
    </p:spTree>
    <p:extLst>
      <p:ext uri="{BB962C8B-B14F-4D97-AF65-F5344CB8AC3E}">
        <p14:creationId xmlns:p14="http://schemas.microsoft.com/office/powerpoint/2010/main" val="19887113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111111"/>
                </a:solidFill>
                <a:effectLst/>
                <a:latin typeface="TiemposTextWeb"/>
              </a:rPr>
              <a:t>For the third year in a row, millennials who participated in the </a:t>
            </a:r>
            <a:r>
              <a:rPr lang="en-US" b="0" i="0" u="none" strike="noStrike" dirty="0">
                <a:solidFill>
                  <a:srgbClr val="111111"/>
                </a:solidFill>
                <a:effectLst/>
                <a:latin typeface="TiemposTextWeb"/>
                <a:hlinkClick r:id="rId3"/>
              </a:rPr>
              <a:t>World Economic Forum's Global Shapers Survey 2017</a:t>
            </a:r>
            <a:r>
              <a:rPr lang="en-US" b="0" i="0" u="none" strike="noStrike" dirty="0">
                <a:solidFill>
                  <a:srgbClr val="111111"/>
                </a:solidFill>
                <a:effectLst/>
                <a:latin typeface="TiemposTextWeb"/>
              </a:rPr>
              <a:t> believe climate change is the most serious issue affecting the world </a:t>
            </a:r>
            <a:r>
              <a:rPr lang="en-US" b="0" i="0" u="none" strike="noStrike" dirty="0" err="1">
                <a:solidFill>
                  <a:srgbClr val="111111"/>
                </a:solidFill>
                <a:effectLst/>
                <a:latin typeface="TiemposTextWeb"/>
              </a:rPr>
              <a:t>today.</a:t>
            </a:r>
            <a:r>
              <a:rPr lang="en-US" dirty="0" err="1"/>
              <a:t>Millennials</a:t>
            </a:r>
            <a:r>
              <a:rPr lang="en-US" dirty="0"/>
              <a:t> protest  </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78</a:t>
            </a:fld>
            <a:endParaRPr lang="en-US" altLang="en-US"/>
          </a:p>
        </p:txBody>
      </p:sp>
    </p:spTree>
    <p:extLst>
      <p:ext uri="{BB962C8B-B14F-4D97-AF65-F5344CB8AC3E}">
        <p14:creationId xmlns:p14="http://schemas.microsoft.com/office/powerpoint/2010/main" val="12179260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a:extLst>
              <a:ext uri="{FF2B5EF4-FFF2-40B4-BE49-F238E27FC236}">
                <a16:creationId xmlns:a16="http://schemas.microsoft.com/office/drawing/2014/main" id="{BAD86195-785D-884A-B0D3-4F2392B117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4" name="Notes Placeholder 2">
            <a:extLst>
              <a:ext uri="{FF2B5EF4-FFF2-40B4-BE49-F238E27FC236}">
                <a16:creationId xmlns:a16="http://schemas.microsoft.com/office/drawing/2014/main" id="{C68B710B-2035-344E-B142-0D3C77EB3D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James 5:1-3</a:t>
            </a:r>
            <a:r>
              <a:rPr lang="en-US" altLang="en-US"/>
              <a:t> describes it this way: </a:t>
            </a:r>
          </a:p>
          <a:p>
            <a:pPr eaLnBrk="1" hangingPunct="1"/>
            <a:r>
              <a:rPr lang="en-US" altLang="en-US"/>
              <a:t> </a:t>
            </a:r>
          </a:p>
          <a:p>
            <a:pPr eaLnBrk="1" hangingPunct="1"/>
            <a:r>
              <a:rPr lang="en-US" altLang="en-US" b="1"/>
              <a:t>“Come now, you rich, weep and howl for your miseries that are coming upon you! Your riches are corrupted, and your garments are moth-eaten. . ..</a:t>
            </a:r>
            <a:endParaRPr lang="en-US" altLang="en-US"/>
          </a:p>
        </p:txBody>
      </p:sp>
      <p:sp>
        <p:nvSpPr>
          <p:cNvPr id="141315" name="Slide Number Placeholder 3">
            <a:extLst>
              <a:ext uri="{FF2B5EF4-FFF2-40B4-BE49-F238E27FC236}">
                <a16:creationId xmlns:a16="http://schemas.microsoft.com/office/drawing/2014/main" id="{6DD15C46-534A-E940-A4D4-CF528F1FC3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8B76EC-8171-8345-A05B-BD9176FA1747}" type="slidenum">
              <a:rPr lang="en-US" altLang="en-US">
                <a:latin typeface="Calibri" panose="020F0502020204030204" pitchFamily="34" charset="0"/>
              </a:rPr>
              <a:pPr/>
              <a:t>79</a:t>
            </a:fld>
            <a:endParaRPr lang="en-US" altLang="en-US">
              <a:latin typeface="Calibri" panose="020F050202020403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Slide Image Placeholder 1">
            <a:extLst>
              <a:ext uri="{FF2B5EF4-FFF2-40B4-BE49-F238E27FC236}">
                <a16:creationId xmlns:a16="http://schemas.microsoft.com/office/drawing/2014/main" id="{13ACE849-CB7C-1946-8760-B2027918EF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2" name="Notes Placeholder 2">
            <a:extLst>
              <a:ext uri="{FF2B5EF4-FFF2-40B4-BE49-F238E27FC236}">
                <a16:creationId xmlns:a16="http://schemas.microsoft.com/office/drawing/2014/main" id="{FD140B44-717B-824A-A6E3-2D6B3FA0B8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Your gold and silver are corroded, and their corrosion will be a witness against you and will eat your flesh like fire. You have heaped up treasure in the last days.”</a:t>
            </a:r>
            <a:endParaRPr lang="en-US" altLang="en-US"/>
          </a:p>
        </p:txBody>
      </p:sp>
      <p:sp>
        <p:nvSpPr>
          <p:cNvPr id="143363" name="Slide Number Placeholder 3">
            <a:extLst>
              <a:ext uri="{FF2B5EF4-FFF2-40B4-BE49-F238E27FC236}">
                <a16:creationId xmlns:a16="http://schemas.microsoft.com/office/drawing/2014/main" id="{10FB4521-5117-9243-9CF9-359F81B861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32A897-2131-EA4C-A809-67DC690B8124}" type="slidenum">
              <a:rPr lang="en-US" altLang="en-US">
                <a:latin typeface="Calibri" panose="020F0502020204030204" pitchFamily="34" charset="0"/>
              </a:rPr>
              <a:pPr/>
              <a:t>80</a:t>
            </a:fld>
            <a:endParaRPr lang="en-US" altLang="en-US">
              <a:latin typeface="Calibri" panose="020F050202020403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a:extLst>
              <a:ext uri="{FF2B5EF4-FFF2-40B4-BE49-F238E27FC236}">
                <a16:creationId xmlns:a16="http://schemas.microsoft.com/office/drawing/2014/main" id="{A6753EED-73B2-3947-989E-F1096A8528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0" name="Notes Placeholder 2">
            <a:extLst>
              <a:ext uri="{FF2B5EF4-FFF2-40B4-BE49-F238E27FC236}">
                <a16:creationId xmlns:a16="http://schemas.microsoft.com/office/drawing/2014/main" id="{9669BE7C-E3C8-994B-BB10-BBA68DF9A2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Revelation 18:17</a:t>
            </a:r>
            <a:r>
              <a:rPr lang="en-US" altLang="en-US"/>
              <a:t> </a:t>
            </a:r>
          </a:p>
          <a:p>
            <a:pPr eaLnBrk="1" hangingPunct="1"/>
            <a:r>
              <a:rPr lang="en-US" altLang="en-US"/>
              <a:t> </a:t>
            </a:r>
          </a:p>
          <a:p>
            <a:pPr eaLnBrk="1" hangingPunct="1"/>
            <a:r>
              <a:rPr lang="en-US" altLang="en-US" b="1"/>
              <a:t>“For in one hour such great riches came to nothing . . .”</a:t>
            </a:r>
            <a:endParaRPr lang="en-US" altLang="en-US"/>
          </a:p>
          <a:p>
            <a:pPr eaLnBrk="1" hangingPunct="1"/>
            <a:r>
              <a:rPr lang="en-US" altLang="en-US" b="1"/>
              <a:t> </a:t>
            </a:r>
            <a:endParaRPr lang="en-US" altLang="en-US"/>
          </a:p>
          <a:p>
            <a:pPr eaLnBrk="1" hangingPunct="1"/>
            <a:r>
              <a:rPr lang="en-US" altLang="en-US"/>
              <a:t>Wars have caused millions to flee their homes and become destitute living in refugee camps. Stock markets have crashed, earthquakes, tsunami’s, hurricanes, typhoons, floods, fires, and tornadoes have destroyed homes, businesses, causing tens of millions of people to struggle to survive on very, very little. Natural disasters</a:t>
            </a:r>
          </a:p>
          <a:p>
            <a:pPr eaLnBrk="1" hangingPunct="1"/>
            <a:r>
              <a:rPr lang="en-US" altLang="en-US"/>
              <a:t> </a:t>
            </a:r>
          </a:p>
          <a:p>
            <a:pPr eaLnBrk="1" hangingPunct="1"/>
            <a:r>
              <a:rPr lang="en-US" altLang="en-US"/>
              <a:t>My Friends Jesus is coming!</a:t>
            </a:r>
          </a:p>
          <a:p>
            <a:pPr eaLnBrk="1" hangingPunct="1"/>
            <a:r>
              <a:rPr lang="en-US" altLang="en-US"/>
              <a:t> </a:t>
            </a:r>
          </a:p>
          <a:p>
            <a:pPr eaLnBrk="1" hangingPunct="1"/>
            <a:r>
              <a:rPr lang="en-US" altLang="en-US"/>
              <a:t>These prophecies are being fulfilled before our very eyes.</a:t>
            </a:r>
          </a:p>
        </p:txBody>
      </p:sp>
      <p:sp>
        <p:nvSpPr>
          <p:cNvPr id="145411" name="Slide Number Placeholder 3">
            <a:extLst>
              <a:ext uri="{FF2B5EF4-FFF2-40B4-BE49-F238E27FC236}">
                <a16:creationId xmlns:a16="http://schemas.microsoft.com/office/drawing/2014/main" id="{C02C171E-B1CE-B74E-B034-0A0B7F2CE4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1C6696-D61F-6447-B5B1-E35E81DBC2A4}" type="slidenum">
              <a:rPr lang="en-US" altLang="en-US">
                <a:latin typeface="Calibri" panose="020F0502020204030204" pitchFamily="34" charset="0"/>
              </a:rPr>
              <a:pPr/>
              <a:t>81</a:t>
            </a:fld>
            <a:endParaRPr lang="en-US" altLang="en-US">
              <a:latin typeface="Calibri" panose="020F050202020403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it. God warns every generation. This is </a:t>
            </a:r>
            <a:r>
              <a:rPr lang="en-US"/>
              <a:t>our warning.</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83</a:t>
            </a:fld>
            <a:endParaRPr lang="en-US" altLang="en-US"/>
          </a:p>
        </p:txBody>
      </p:sp>
    </p:spTree>
    <p:extLst>
      <p:ext uri="{BB962C8B-B14F-4D97-AF65-F5344CB8AC3E}">
        <p14:creationId xmlns:p14="http://schemas.microsoft.com/office/powerpoint/2010/main" val="4789761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a:extLst>
              <a:ext uri="{FF2B5EF4-FFF2-40B4-BE49-F238E27FC236}">
                <a16:creationId xmlns:a16="http://schemas.microsoft.com/office/drawing/2014/main" id="{C0E37F0B-003D-4D4F-83A3-DE9197D348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8" name="Notes Placeholder 2">
            <a:extLst>
              <a:ext uri="{FF2B5EF4-FFF2-40B4-BE49-F238E27FC236}">
                <a16:creationId xmlns:a16="http://schemas.microsoft.com/office/drawing/2014/main" id="{48F94C36-E38F-5141-B1E0-BCB886DCDD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Signs are being fulfilled:</a:t>
            </a:r>
            <a:endParaRPr lang="en-US" altLang="en-US"/>
          </a:p>
        </p:txBody>
      </p:sp>
      <p:sp>
        <p:nvSpPr>
          <p:cNvPr id="147459" name="Slide Number Placeholder 3">
            <a:extLst>
              <a:ext uri="{FF2B5EF4-FFF2-40B4-BE49-F238E27FC236}">
                <a16:creationId xmlns:a16="http://schemas.microsoft.com/office/drawing/2014/main" id="{B81397D7-196E-D941-804C-87821FF0CD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55B04E-D9EA-9A4E-9EB7-B4644077BDAE}" type="slidenum">
              <a:rPr lang="en-US" altLang="en-US">
                <a:latin typeface="Calibri" panose="020F0502020204030204" pitchFamily="34" charset="0"/>
              </a:rPr>
              <a:pPr/>
              <a:t>84</a:t>
            </a:fld>
            <a:endParaRPr lang="en-US" altLang="en-US">
              <a:latin typeface="Calibri" panose="020F050202020403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a:extLst>
              <a:ext uri="{FF2B5EF4-FFF2-40B4-BE49-F238E27FC236}">
                <a16:creationId xmlns:a16="http://schemas.microsoft.com/office/drawing/2014/main" id="{56B7CB14-E03B-A744-A158-2BBE4D2764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6" name="Notes Placeholder 2">
            <a:extLst>
              <a:ext uri="{FF2B5EF4-FFF2-40B4-BE49-F238E27FC236}">
                <a16:creationId xmlns:a16="http://schemas.microsoft.com/office/drawing/2014/main" id="{9102B5FB-B425-6C47-B069-AA20108BC5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1. False christs and prophets</a:t>
            </a:r>
            <a:endParaRPr lang="en-US" altLang="en-US"/>
          </a:p>
          <a:p>
            <a:pPr eaLnBrk="1" hangingPunct="1"/>
            <a:r>
              <a:rPr lang="en-US" altLang="en-US" b="1"/>
              <a:t>2. Wars and rumors of wars</a:t>
            </a:r>
            <a:endParaRPr lang="en-US" altLang="en-US"/>
          </a:p>
          <a:p>
            <a:pPr eaLnBrk="1" hangingPunct="1"/>
            <a:r>
              <a:rPr lang="en-US" altLang="en-US" b="1"/>
              <a:t>3. Cries of peace, but no peace</a:t>
            </a:r>
            <a:endParaRPr lang="en-US" altLang="en-US"/>
          </a:p>
          <a:p>
            <a:pPr eaLnBrk="1" hangingPunct="1"/>
            <a:r>
              <a:rPr lang="en-US" altLang="en-US" b="1"/>
              <a:t>4. Famines</a:t>
            </a:r>
            <a:endParaRPr lang="en-US" altLang="en-US"/>
          </a:p>
          <a:p>
            <a:pPr eaLnBrk="1" hangingPunct="1"/>
            <a:r>
              <a:rPr lang="en-US" altLang="en-US" b="1"/>
              <a:t>5. Pestilences</a:t>
            </a:r>
            <a:endParaRPr lang="en-US" altLang="en-US"/>
          </a:p>
        </p:txBody>
      </p:sp>
      <p:sp>
        <p:nvSpPr>
          <p:cNvPr id="149507" name="Slide Number Placeholder 3">
            <a:extLst>
              <a:ext uri="{FF2B5EF4-FFF2-40B4-BE49-F238E27FC236}">
                <a16:creationId xmlns:a16="http://schemas.microsoft.com/office/drawing/2014/main" id="{4B1E7F97-B7D3-1043-9350-7BEA7E3E20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E29DCA0-81D1-954E-94B2-8FF6517D18AD}" type="slidenum">
              <a:rPr lang="en-US" altLang="en-US">
                <a:latin typeface="Calibri" panose="020F0502020204030204" pitchFamily="34" charset="0"/>
              </a:rPr>
              <a:pPr/>
              <a:t>85</a:t>
            </a:fld>
            <a:endParaRPr lang="en-US" altLang="en-US">
              <a:latin typeface="Calibri" panose="020F050202020403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a:extLst>
              <a:ext uri="{FF2B5EF4-FFF2-40B4-BE49-F238E27FC236}">
                <a16:creationId xmlns:a16="http://schemas.microsoft.com/office/drawing/2014/main" id="{6442FBC8-2E54-1B47-AA6A-5FA36D9CA1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4" name="Notes Placeholder 2">
            <a:extLst>
              <a:ext uri="{FF2B5EF4-FFF2-40B4-BE49-F238E27FC236}">
                <a16:creationId xmlns:a16="http://schemas.microsoft.com/office/drawing/2014/main" id="{6CF692FA-B4EE-0949-B8C9-9A8EA0387C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6. Earthquakes</a:t>
            </a:r>
            <a:endParaRPr lang="en-US" altLang="en-US"/>
          </a:p>
          <a:p>
            <a:pPr eaLnBrk="1" hangingPunct="1"/>
            <a:r>
              <a:rPr lang="en-US" altLang="en-US" b="1"/>
              <a:t>7. Sexual immorality</a:t>
            </a:r>
            <a:endParaRPr lang="en-US" altLang="en-US"/>
          </a:p>
          <a:p>
            <a:pPr eaLnBrk="1" hangingPunct="1"/>
            <a:r>
              <a:rPr lang="en-US" altLang="en-US" b="1"/>
              <a:t>8. Homes falling apart</a:t>
            </a:r>
            <a:endParaRPr lang="en-US" altLang="en-US"/>
          </a:p>
          <a:p>
            <a:pPr eaLnBrk="1" hangingPunct="1"/>
            <a:r>
              <a:rPr lang="en-US" altLang="en-US" b="1"/>
              <a:t>9. Violence filling our lands</a:t>
            </a:r>
            <a:endParaRPr lang="en-US" altLang="en-US"/>
          </a:p>
          <a:p>
            <a:pPr eaLnBrk="1" hangingPunct="1"/>
            <a:r>
              <a:rPr lang="en-US" altLang="en-US" b="1"/>
              <a:t>10. Economic uncertainty</a:t>
            </a:r>
            <a:r>
              <a:rPr lang="en-US" altLang="en-US"/>
              <a:t> All these signs are fulfilled.</a:t>
            </a:r>
          </a:p>
          <a:p>
            <a:pPr eaLnBrk="1" hangingPunct="1"/>
            <a:r>
              <a:rPr lang="en-US" altLang="en-US"/>
              <a:t> </a:t>
            </a:r>
          </a:p>
          <a:p>
            <a:pPr eaLnBrk="1" hangingPunct="1"/>
            <a:r>
              <a:rPr lang="en-US" altLang="en-US"/>
              <a:t>But there is one more sign which will prove beyond any shadow of a doubt that indeed we are living in the very last days of this world’s history.</a:t>
            </a:r>
          </a:p>
        </p:txBody>
      </p:sp>
      <p:sp>
        <p:nvSpPr>
          <p:cNvPr id="151555" name="Slide Number Placeholder 3">
            <a:extLst>
              <a:ext uri="{FF2B5EF4-FFF2-40B4-BE49-F238E27FC236}">
                <a16:creationId xmlns:a16="http://schemas.microsoft.com/office/drawing/2014/main" id="{127D4D9F-DB01-B741-B92A-273C54C97D0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A239510-CF7A-824C-A690-290402E4CB87}" type="slidenum">
              <a:rPr lang="en-US" altLang="en-US">
                <a:latin typeface="Calibri" panose="020F0502020204030204" pitchFamily="34" charset="0"/>
              </a:rPr>
              <a:pPr/>
              <a:t>86</a:t>
            </a:fld>
            <a:endParaRPr lang="en-US" altLang="en-US">
              <a:latin typeface="Calibri" panose="020F050202020403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a:extLst>
              <a:ext uri="{FF2B5EF4-FFF2-40B4-BE49-F238E27FC236}">
                <a16:creationId xmlns:a16="http://schemas.microsoft.com/office/drawing/2014/main" id="{468461F4-BDDD-8047-9402-7B5D252D7E0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2" name="Notes Placeholder 2">
            <a:extLst>
              <a:ext uri="{FF2B5EF4-FFF2-40B4-BE49-F238E27FC236}">
                <a16:creationId xmlns:a16="http://schemas.microsoft.com/office/drawing/2014/main" id="{396CCABD-E456-6543-8CAF-F84E7D4ADC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The final sign that Jesus gives of His soon return in Matthew 24 is the </a:t>
            </a:r>
            <a:r>
              <a:rPr lang="en-US" altLang="en-US" b="1"/>
              <a:t>gospel</a:t>
            </a:r>
            <a:r>
              <a:rPr lang="en-US" altLang="en-US"/>
              <a:t> being proclaimed </a:t>
            </a:r>
            <a:r>
              <a:rPr lang="en-US" altLang="en-US" b="1"/>
              <a:t>to the entire world.</a:t>
            </a:r>
            <a:endParaRPr lang="en-US" altLang="en-US"/>
          </a:p>
        </p:txBody>
      </p:sp>
      <p:sp>
        <p:nvSpPr>
          <p:cNvPr id="153603" name="Slide Number Placeholder 3">
            <a:extLst>
              <a:ext uri="{FF2B5EF4-FFF2-40B4-BE49-F238E27FC236}">
                <a16:creationId xmlns:a16="http://schemas.microsoft.com/office/drawing/2014/main" id="{6D55EFEF-1B6E-E94E-A271-CA2B600978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9BCF39A-E399-0E4A-8D0A-6C0C59990607}" type="slidenum">
              <a:rPr lang="en-US" altLang="en-US">
                <a:latin typeface="Calibri" panose="020F0502020204030204" pitchFamily="34" charset="0"/>
              </a:rPr>
              <a:pPr/>
              <a:t>87</a:t>
            </a:fld>
            <a:endParaRPr lang="en-US" altLang="en-US">
              <a:latin typeface="Calibri" panose="020F050202020403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a:extLst>
              <a:ext uri="{FF2B5EF4-FFF2-40B4-BE49-F238E27FC236}">
                <a16:creationId xmlns:a16="http://schemas.microsoft.com/office/drawing/2014/main" id="{3A34D641-C777-2147-9057-A778E45932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0" name="Notes Placeholder 2">
            <a:extLst>
              <a:ext uri="{FF2B5EF4-FFF2-40B4-BE49-F238E27FC236}">
                <a16:creationId xmlns:a16="http://schemas.microsoft.com/office/drawing/2014/main" id="{A18FED8D-D738-BE47-93F4-C918F59A19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Matthew 24:14</a:t>
            </a:r>
            <a:r>
              <a:rPr lang="en-US" altLang="en-US"/>
              <a:t> </a:t>
            </a:r>
          </a:p>
          <a:p>
            <a:pPr eaLnBrk="1" hangingPunct="1"/>
            <a:r>
              <a:rPr lang="en-US" altLang="en-US"/>
              <a:t> </a:t>
            </a:r>
          </a:p>
          <a:p>
            <a:pPr eaLnBrk="1" hangingPunct="1"/>
            <a:r>
              <a:rPr lang="en-US" altLang="en-US" b="1"/>
              <a:t>“And this gospel of the kingdom will be preached in all the world as a witness to all the nations, and then the end will come.”</a:t>
            </a:r>
            <a:endParaRPr lang="en-US" altLang="en-US"/>
          </a:p>
        </p:txBody>
      </p:sp>
      <p:sp>
        <p:nvSpPr>
          <p:cNvPr id="155651" name="Slide Number Placeholder 3">
            <a:extLst>
              <a:ext uri="{FF2B5EF4-FFF2-40B4-BE49-F238E27FC236}">
                <a16:creationId xmlns:a16="http://schemas.microsoft.com/office/drawing/2014/main" id="{4DA95F6C-DD86-904E-BD5A-90A320D8EA1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7D46BD-5D8A-8E49-9524-510A09CCBEF1}" type="slidenum">
              <a:rPr lang="en-US" altLang="en-US">
                <a:latin typeface="Calibri" panose="020F0502020204030204" pitchFamily="34" charset="0"/>
              </a:rPr>
              <a:pPr/>
              <a:t>88</a:t>
            </a:fld>
            <a:endParaRPr lang="en-US" altLang="en-US">
              <a:latin typeface="Calibri" panose="020F050202020403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FFFFFF"/>
                </a:solidFill>
                <a:effectLst/>
                <a:latin typeface="noto sans" panose="020B0502040504020204" pitchFamily="34" charset="0"/>
              </a:rPr>
              <a:t>I Will Go is the official strategic plan website of. the Seventh-day Adventist World Church.</a:t>
            </a:r>
            <a:endParaRPr lang="en-US" dirty="0"/>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89</a:t>
            </a:fld>
            <a:endParaRPr lang="en-US" altLang="en-US"/>
          </a:p>
        </p:txBody>
      </p:sp>
    </p:spTree>
    <p:extLst>
      <p:ext uri="{BB962C8B-B14F-4D97-AF65-F5344CB8AC3E}">
        <p14:creationId xmlns:p14="http://schemas.microsoft.com/office/powerpoint/2010/main" val="18335455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a:extLst>
              <a:ext uri="{FF2B5EF4-FFF2-40B4-BE49-F238E27FC236}">
                <a16:creationId xmlns:a16="http://schemas.microsoft.com/office/drawing/2014/main" id="{312EEEF5-D68B-5C44-9FD1-4D6D08A83B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8" name="Notes Placeholder 2">
            <a:extLst>
              <a:ext uri="{FF2B5EF4-FFF2-40B4-BE49-F238E27FC236}">
                <a16:creationId xmlns:a16="http://schemas.microsoft.com/office/drawing/2014/main" id="{C553D022-46B7-F649-94F0-6298AF3E3C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Revelation 14:6</a:t>
            </a:r>
            <a:r>
              <a:rPr lang="en-US" altLang="en-US"/>
              <a:t> also echoes this thought:</a:t>
            </a:r>
          </a:p>
          <a:p>
            <a:pPr eaLnBrk="1" hangingPunct="1"/>
            <a:r>
              <a:rPr lang="en-US" altLang="en-US" b="1"/>
              <a:t> </a:t>
            </a:r>
            <a:endParaRPr lang="en-US" altLang="en-US"/>
          </a:p>
          <a:p>
            <a:pPr eaLnBrk="1" hangingPunct="1"/>
            <a:r>
              <a:rPr lang="en-US" altLang="en-US" b="1"/>
              <a:t>“Then I saw another angel flying in the midst of heaven, having the everlasting gospel</a:t>
            </a:r>
            <a:endParaRPr lang="en-US" altLang="en-US"/>
          </a:p>
        </p:txBody>
      </p:sp>
      <p:sp>
        <p:nvSpPr>
          <p:cNvPr id="157699" name="Slide Number Placeholder 3">
            <a:extLst>
              <a:ext uri="{FF2B5EF4-FFF2-40B4-BE49-F238E27FC236}">
                <a16:creationId xmlns:a16="http://schemas.microsoft.com/office/drawing/2014/main" id="{BF22DDDF-0D26-C148-80ED-803C7A0203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377DE2-3104-BC40-A52B-A86F73C0484A}" type="slidenum">
              <a:rPr lang="en-US" altLang="en-US">
                <a:latin typeface="Calibri" panose="020F0502020204030204" pitchFamily="34" charset="0"/>
              </a:rPr>
              <a:pPr/>
              <a:t>90</a:t>
            </a:fld>
            <a:endParaRPr lang="en-US" altLang="en-US">
              <a:latin typeface="Calibri" panose="020F050202020403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a:extLst>
              <a:ext uri="{FF2B5EF4-FFF2-40B4-BE49-F238E27FC236}">
                <a16:creationId xmlns:a16="http://schemas.microsoft.com/office/drawing/2014/main" id="{712C9E65-E949-2E4A-BE9A-E46B3BF279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6" name="Notes Placeholder 2">
            <a:extLst>
              <a:ext uri="{FF2B5EF4-FFF2-40B4-BE49-F238E27FC236}">
                <a16:creationId xmlns:a16="http://schemas.microsoft.com/office/drawing/2014/main" id="{47A06967-4594-4A46-BCBF-BAA2429997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to preach to those who dwell on the earth—to every nation, tribe, tongue, and people.”</a:t>
            </a:r>
            <a:endParaRPr lang="en-US" altLang="en-US"/>
          </a:p>
          <a:p>
            <a:pPr eaLnBrk="1" hangingPunct="1"/>
            <a:r>
              <a:rPr lang="en-US" altLang="en-US"/>
              <a:t> </a:t>
            </a:r>
          </a:p>
          <a:p>
            <a:pPr eaLnBrk="1" hangingPunct="1"/>
            <a:r>
              <a:rPr lang="en-US" altLang="en-US"/>
              <a:t>In Revelation Jesus says you will know we have come to the end by the final sign.</a:t>
            </a:r>
          </a:p>
        </p:txBody>
      </p:sp>
      <p:sp>
        <p:nvSpPr>
          <p:cNvPr id="159747" name="Slide Number Placeholder 3">
            <a:extLst>
              <a:ext uri="{FF2B5EF4-FFF2-40B4-BE49-F238E27FC236}">
                <a16:creationId xmlns:a16="http://schemas.microsoft.com/office/drawing/2014/main" id="{DBAC960A-F665-E24B-BBCB-4D875F2026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1EE268-43F7-AE43-8B48-59A0BB67FE73}" type="slidenum">
              <a:rPr lang="en-US" altLang="en-US">
                <a:latin typeface="Calibri" panose="020F0502020204030204" pitchFamily="34" charset="0"/>
              </a:rPr>
              <a:pPr/>
              <a:t>91</a:t>
            </a:fld>
            <a:endParaRPr lang="en-US" altLang="en-US">
              <a:latin typeface="Calibri" panose="020F050202020403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a:extLst>
              <a:ext uri="{FF2B5EF4-FFF2-40B4-BE49-F238E27FC236}">
                <a16:creationId xmlns:a16="http://schemas.microsoft.com/office/drawing/2014/main" id="{A5962FC5-7790-B04F-9692-DE4BF18EF8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D7831DB8-0AAB-9044-A382-BD103FF5F033}"/>
              </a:ext>
            </a:extLst>
          </p:cNvPr>
          <p:cNvSpPr>
            <a:spLocks noGrp="1"/>
          </p:cNvSpPr>
          <p:nvPr>
            <p:ph type="body" idx="1"/>
          </p:nvPr>
        </p:nvSpPr>
        <p:spPr/>
        <p:txBody>
          <a:bodyPr>
            <a:normAutofit fontScale="70000" lnSpcReduction="20000"/>
          </a:bodyPr>
          <a:lstStyle/>
          <a:p>
            <a:pPr eaLnBrk="1" hangingPunct="1">
              <a:defRPr/>
            </a:pPr>
            <a:r>
              <a:rPr lang="en-US" dirty="0"/>
              <a:t>When you see the gospel going quickly around the world.</a:t>
            </a:r>
          </a:p>
          <a:p>
            <a:pPr eaLnBrk="1" hangingPunct="1">
              <a:defRPr/>
            </a:pPr>
            <a:r>
              <a:rPr lang="en-US" dirty="0"/>
              <a:t> </a:t>
            </a:r>
          </a:p>
          <a:p>
            <a:pPr eaLnBrk="1" hangingPunct="1">
              <a:defRPr/>
            </a:pPr>
            <a:r>
              <a:rPr lang="en-US" dirty="0"/>
              <a:t>This prophecy is rapidly being fulfilled today.</a:t>
            </a:r>
          </a:p>
          <a:p>
            <a:pPr eaLnBrk="1" hangingPunct="1">
              <a:defRPr/>
            </a:pPr>
            <a:r>
              <a:rPr lang="en-US" dirty="0"/>
              <a:t> </a:t>
            </a:r>
          </a:p>
          <a:p>
            <a:pPr eaLnBrk="1" hangingPunct="1">
              <a:defRPr/>
            </a:pPr>
            <a:r>
              <a:rPr lang="en-US" dirty="0"/>
              <a:t>Today the Gospel leaps across all barriers through radio, television, and the Internet. How many of you have a cell phone? Many people can receive text messages and Biblical presentations right on their cell phones today. God is reaching people in every way possible.</a:t>
            </a:r>
          </a:p>
          <a:p>
            <a:pPr eaLnBrk="1" hangingPunct="1">
              <a:defRPr/>
            </a:pPr>
            <a:r>
              <a:rPr lang="en-US" dirty="0"/>
              <a:t> </a:t>
            </a:r>
          </a:p>
          <a:p>
            <a:pPr eaLnBrk="1" hangingPunct="1">
              <a:defRPr/>
            </a:pPr>
            <a:r>
              <a:rPr lang="en-US" dirty="0"/>
              <a:t>In a mountain village of Southeast Asia, a remote tribe received a transistor radio. They began listening to the Short-Wave signal of Adventist World Radio, a Christian radio network, broadcasting truth filled Gospel presentations. As they listened to the Word of God, the whole village was transformed by God’s grace and became Christians.</a:t>
            </a:r>
          </a:p>
          <a:p>
            <a:pPr eaLnBrk="1" hangingPunct="1">
              <a:defRPr/>
            </a:pPr>
            <a:r>
              <a:rPr lang="en-US" dirty="0"/>
              <a:t> </a:t>
            </a:r>
          </a:p>
          <a:p>
            <a:pPr eaLnBrk="1" hangingPunct="1">
              <a:defRPr/>
            </a:pPr>
            <a:r>
              <a:rPr lang="en-US" dirty="0"/>
              <a:t>In a wealthy Middle Eastern home, a Muslim family began watching Christian Television, their lives were changed and they too now are committed to walk with Jesus.</a:t>
            </a:r>
          </a:p>
          <a:p>
            <a:pPr eaLnBrk="1" hangingPunct="1">
              <a:defRPr/>
            </a:pPr>
            <a:r>
              <a:rPr lang="en-US" dirty="0"/>
              <a:t> </a:t>
            </a:r>
          </a:p>
          <a:p>
            <a:pPr eaLnBrk="1" hangingPunct="1">
              <a:defRPr/>
            </a:pPr>
            <a:r>
              <a:rPr lang="en-US" dirty="0"/>
              <a:t>In a Siberian Prison, a hardened criminal heard the message of Christ through a satellite transmission and now is a consecrated believer.</a:t>
            </a:r>
          </a:p>
          <a:p>
            <a:pPr eaLnBrk="1" hangingPunct="1">
              <a:defRPr/>
            </a:pPr>
            <a:r>
              <a:rPr lang="en-US" dirty="0"/>
              <a:t> </a:t>
            </a:r>
          </a:p>
          <a:p>
            <a:pPr eaLnBrk="1" hangingPunct="1">
              <a:defRPr/>
            </a:pPr>
            <a:r>
              <a:rPr lang="en-US" dirty="0"/>
              <a:t>In a crowded European city, a desperate young man picked up a brochure advertising a series of meetings on Revelation’s prophecies just like the one you are attending.</a:t>
            </a:r>
          </a:p>
          <a:p>
            <a:pPr eaLnBrk="1" hangingPunct="1">
              <a:defRPr/>
            </a:pPr>
            <a:r>
              <a:rPr lang="en-US" dirty="0"/>
              <a:t>New hope flooded in to his heart and his life was changed.</a:t>
            </a:r>
          </a:p>
          <a:p>
            <a:pPr eaLnBrk="1" hangingPunct="1">
              <a:defRPr/>
            </a:pPr>
            <a:r>
              <a:rPr lang="en-US" dirty="0"/>
              <a:t> </a:t>
            </a:r>
          </a:p>
          <a:p>
            <a:pPr eaLnBrk="1" hangingPunct="1">
              <a:defRPr/>
            </a:pPr>
            <a:r>
              <a:rPr lang="en-US" dirty="0"/>
              <a:t>From remote villages to barren deserts, to wealthy homes in gated communities, prisons and the cities with their teeming masses, the Gospel is going forth in these last days in remarkable ways.</a:t>
            </a:r>
          </a:p>
          <a:p>
            <a:pPr eaLnBrk="1" hangingPunct="1">
              <a:defRPr/>
            </a:pPr>
            <a:r>
              <a:rPr lang="en-US" dirty="0"/>
              <a:t> </a:t>
            </a:r>
          </a:p>
          <a:p>
            <a:pPr eaLnBrk="1" hangingPunct="1">
              <a:defRPr/>
            </a:pPr>
            <a:r>
              <a:rPr lang="en-US" dirty="0"/>
              <a:t>God is working miracles around the world today.</a:t>
            </a:r>
          </a:p>
          <a:p>
            <a:pPr eaLnBrk="1" hangingPunct="1">
              <a:defRPr/>
            </a:pPr>
            <a:r>
              <a:rPr lang="en-US" dirty="0"/>
              <a:t>Millions are being stirred as never before with a sense of the urgency of the times.</a:t>
            </a:r>
          </a:p>
          <a:p>
            <a:pPr eaLnBrk="1" hangingPunct="1">
              <a:defRPr/>
            </a:pPr>
            <a:r>
              <a:rPr lang="en-US" dirty="0"/>
              <a:t>Millions are turning from the uncertainty of this world to seek for a better world to come.</a:t>
            </a:r>
          </a:p>
          <a:p>
            <a:pPr eaLnBrk="1" hangingPunct="1">
              <a:defRPr/>
            </a:pPr>
            <a:r>
              <a:rPr lang="en-US" dirty="0"/>
              <a:t>Many have sacrificed all to take the gospel to the far regions of the world.</a:t>
            </a:r>
          </a:p>
        </p:txBody>
      </p:sp>
      <p:sp>
        <p:nvSpPr>
          <p:cNvPr id="161795" name="Slide Number Placeholder 3">
            <a:extLst>
              <a:ext uri="{FF2B5EF4-FFF2-40B4-BE49-F238E27FC236}">
                <a16:creationId xmlns:a16="http://schemas.microsoft.com/office/drawing/2014/main" id="{27A9BDD0-6215-AD45-94AD-31306166DA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59A3419-316A-C94C-A6C2-E89AA58A2DAC}" type="slidenum">
              <a:rPr lang="en-US" altLang="en-US">
                <a:latin typeface="Calibri" panose="020F0502020204030204" pitchFamily="34" charset="0"/>
              </a:rPr>
              <a:pPr/>
              <a:t>92</a:t>
            </a:fld>
            <a:endParaRPr lang="en-US" altLang="en-US">
              <a:latin typeface="Calibri" panose="020F0502020204030204"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a:extLst>
              <a:ext uri="{FF2B5EF4-FFF2-40B4-BE49-F238E27FC236}">
                <a16:creationId xmlns:a16="http://schemas.microsoft.com/office/drawing/2014/main" id="{1C3F113C-3BC5-8749-A96B-BEAE569889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a:extLst>
              <a:ext uri="{FF2B5EF4-FFF2-40B4-BE49-F238E27FC236}">
                <a16:creationId xmlns:a16="http://schemas.microsoft.com/office/drawing/2014/main" id="{F9530BB4-BB20-C844-89DB-D72CB7985CD2}"/>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defRPr/>
            </a:pPr>
            <a:r>
              <a:rPr lang="en-US" b="1" dirty="0"/>
              <a:t>God is on the move</a:t>
            </a:r>
            <a:r>
              <a:rPr lang="en-US" dirty="0"/>
              <a:t>. Prophecy is being fulfilled.</a:t>
            </a:r>
          </a:p>
          <a:p>
            <a:pPr eaLnBrk="1" hangingPunct="1">
              <a:defRPr/>
            </a:pPr>
            <a:r>
              <a:rPr lang="en-US" dirty="0"/>
              <a:t> </a:t>
            </a:r>
          </a:p>
          <a:p>
            <a:pPr eaLnBrk="1" hangingPunct="1">
              <a:defRPr/>
            </a:pPr>
            <a:r>
              <a:rPr lang="en-US" dirty="0"/>
              <a:t>Around the World, God is doing something special.</a:t>
            </a:r>
          </a:p>
          <a:p>
            <a:pPr eaLnBrk="1" hangingPunct="1">
              <a:defRPr/>
            </a:pPr>
            <a:r>
              <a:rPr lang="en-US" dirty="0"/>
              <a:t>He is fulfilling His word.</a:t>
            </a:r>
          </a:p>
          <a:p>
            <a:pPr eaLnBrk="1" hangingPunct="1">
              <a:defRPr/>
            </a:pPr>
            <a:r>
              <a:rPr lang="en-US" dirty="0"/>
              <a:t> </a:t>
            </a:r>
          </a:p>
          <a:p>
            <a:pPr eaLnBrk="1" hangingPunct="1">
              <a:defRPr/>
            </a:pPr>
            <a:r>
              <a:rPr lang="en-US" dirty="0"/>
              <a:t>We are on the verge of the kingdom of God.</a:t>
            </a:r>
          </a:p>
          <a:p>
            <a:pPr eaLnBrk="1" hangingPunct="1">
              <a:defRPr/>
            </a:pPr>
            <a:r>
              <a:rPr lang="en-US" dirty="0"/>
              <a:t> </a:t>
            </a:r>
          </a:p>
          <a:p>
            <a:pPr eaLnBrk="1" hangingPunct="1">
              <a:defRPr/>
            </a:pPr>
            <a:r>
              <a:rPr lang="en-US" dirty="0"/>
              <a:t>The signs that our Lord gave are being fulfilled.</a:t>
            </a:r>
          </a:p>
          <a:p>
            <a:pPr eaLnBrk="1" hangingPunct="1">
              <a:defRPr/>
            </a:pPr>
            <a:r>
              <a:rPr lang="en-US" dirty="0"/>
              <a:t>It is the midnight hour. And God is appealing to men and women, He is appealing to you and me, to be ready for His return.</a:t>
            </a:r>
          </a:p>
        </p:txBody>
      </p:sp>
      <p:sp>
        <p:nvSpPr>
          <p:cNvPr id="163843" name="Slide Number Placeholder 3">
            <a:extLst>
              <a:ext uri="{FF2B5EF4-FFF2-40B4-BE49-F238E27FC236}">
                <a16:creationId xmlns:a16="http://schemas.microsoft.com/office/drawing/2014/main" id="{69D66917-D882-8E4A-953C-8D7CD09B42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5A63B0-FA20-D14C-8339-FD2977D5ADEC}" type="slidenum">
              <a:rPr lang="en-US" altLang="en-US">
                <a:latin typeface="Calibri" panose="020F0502020204030204" pitchFamily="34" charset="0"/>
              </a:rPr>
              <a:pPr/>
              <a:t>93</a:t>
            </a:fld>
            <a:endParaRPr lang="en-US" altLang="en-US">
              <a:latin typeface="Calibri" panose="020F0502020204030204"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a:extLst>
              <a:ext uri="{FF2B5EF4-FFF2-40B4-BE49-F238E27FC236}">
                <a16:creationId xmlns:a16="http://schemas.microsoft.com/office/drawing/2014/main" id="{211D9691-6DA2-074A-B0AE-00445505F6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0" name="Notes Placeholder 2">
            <a:extLst>
              <a:ext uri="{FF2B5EF4-FFF2-40B4-BE49-F238E27FC236}">
                <a16:creationId xmlns:a16="http://schemas.microsoft.com/office/drawing/2014/main" id="{0BD1639B-9234-8147-9D84-8C8C03E4BD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Would you like to raise your hand and say “Yes, Jesus, I believe you are coming soon.” </a:t>
            </a:r>
          </a:p>
          <a:p>
            <a:pPr>
              <a:spcBef>
                <a:spcPct val="0"/>
              </a:spcBef>
            </a:pPr>
            <a:endParaRPr lang="en-US" altLang="en-US" dirty="0"/>
          </a:p>
          <a:p>
            <a:pPr>
              <a:spcBef>
                <a:spcPct val="0"/>
              </a:spcBef>
            </a:pPr>
            <a:r>
              <a:rPr lang="en-US" altLang="en-US" dirty="0"/>
              <a:t>How many of you would want to say, “Lord, I want to be ready for your coming?”</a:t>
            </a:r>
          </a:p>
          <a:p>
            <a:pPr>
              <a:spcBef>
                <a:spcPct val="0"/>
              </a:spcBef>
            </a:pPr>
            <a:endParaRPr lang="en-US" altLang="en-US" dirty="0"/>
          </a:p>
          <a:p>
            <a:pPr>
              <a:spcBef>
                <a:spcPct val="0"/>
              </a:spcBef>
            </a:pPr>
            <a:r>
              <a:rPr lang="en-US" altLang="en-US" dirty="0"/>
              <a:t>Is there anything in your life that would keep you from being ready for Christ’s coming? Would you like to raise your hand right now and surrender that thing to Jesus as we pray?</a:t>
            </a:r>
          </a:p>
          <a:p>
            <a:pPr>
              <a:spcBef>
                <a:spcPct val="0"/>
              </a:spcBef>
            </a:pPr>
            <a:endParaRPr lang="en-US" altLang="en-US" dirty="0"/>
          </a:p>
        </p:txBody>
      </p:sp>
      <p:sp>
        <p:nvSpPr>
          <p:cNvPr id="165891" name="Slide Number Placeholder 3">
            <a:extLst>
              <a:ext uri="{FF2B5EF4-FFF2-40B4-BE49-F238E27FC236}">
                <a16:creationId xmlns:a16="http://schemas.microsoft.com/office/drawing/2014/main" id="{43C54890-A945-254A-85C8-7F78A2AA4C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6B14F63-6F5B-C64A-AFCF-B8662DF973E6}" type="slidenum">
              <a:rPr lang="en-US" altLang="en-US">
                <a:latin typeface="Calibri" panose="020F0502020204030204" pitchFamily="34" charset="0"/>
              </a:rPr>
              <a:pPr/>
              <a:t>94</a:t>
            </a:fld>
            <a:endParaRPr lang="en-US" altLang="en-US">
              <a:latin typeface="Calibri" panose="020F0502020204030204"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A3F64"/>
                </a:solidFill>
                <a:effectLst/>
                <a:latin typeface="Calibri" panose="020F0502020204030204" pitchFamily="34" charset="0"/>
                <a:ea typeface="Times New Roman" panose="02020603050405020304" pitchFamily="18" charset="0"/>
                <a:cs typeface="Calibri" panose="020F0502020204030204" pitchFamily="34" charset="0"/>
              </a:rPr>
              <a:t>F. E. Belden wrote many hymn tunes, gospel songs, and related texts in the early years of the Seventh-day Adventist Church. Belden was able to rapidly write both music and poetry together which enabled him to write a song to fit a sermon while it was still being delivered. He also wrote songs for evang­el­ist Bil­ly Sun­day. Though Belden’s later years were marred by misunderstandings with the church leadership over his royal he did donate his papers and manuscripts to the church’s seminary at his death. He died on December 2, 1945 in Battle Creek, Michigan.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1" i="1" dirty="0">
                <a:solidFill>
                  <a:srgbClr val="FF0000"/>
                </a:solidFill>
                <a:effectLst/>
                <a:latin typeface="Calibri" panose="020F0502020204030204" pitchFamily="34" charset="0"/>
                <a:ea typeface="Times New Roman" panose="02020603050405020304" pitchFamily="18" charset="0"/>
              </a:rPr>
              <a:t>Omens</a:t>
            </a:r>
            <a:r>
              <a:rPr lang="en-US" sz="1800" dirty="0">
                <a:solidFill>
                  <a:srgbClr val="333333"/>
                </a:solidFill>
                <a:effectLst/>
                <a:latin typeface="Calibri" panose="020F0502020204030204" pitchFamily="34" charset="0"/>
                <a:ea typeface="Times New Roman" panose="02020603050405020304" pitchFamily="18" charset="0"/>
              </a:rPr>
              <a:t> generally get a bad rap — that's probably because a lot of them predict bad stuff, at least according to superstition. But the interpretation of omens really depends on the country and culture. What's considered an ominous sign in one place might mean a lifetime of good luck somewhere else. Oscar Wilde once wrote that, “There is no such thing as an </a:t>
            </a:r>
            <a:r>
              <a:rPr lang="en-US" sz="1800" i="1" dirty="0">
                <a:solidFill>
                  <a:srgbClr val="333333"/>
                </a:solidFill>
                <a:effectLst/>
                <a:latin typeface="Calibri" panose="020F0502020204030204" pitchFamily="34" charset="0"/>
                <a:ea typeface="Times New Roman" panose="02020603050405020304" pitchFamily="18" charset="0"/>
              </a:rPr>
              <a:t>omen</a:t>
            </a:r>
            <a:r>
              <a:rPr lang="en-US" sz="1800" dirty="0">
                <a:solidFill>
                  <a:srgbClr val="333333"/>
                </a:solidFill>
                <a:effectLst/>
                <a:latin typeface="Calibri" panose="020F0502020204030204" pitchFamily="34" charset="0"/>
                <a:ea typeface="Times New Roman" panose="02020603050405020304" pitchFamily="18" charset="0"/>
              </a:rPr>
              <a:t>. Destiny does not send us heralds. She is too wise or too cruel for that.”</a:t>
            </a:r>
            <a:endParaRPr lang="en-US" sz="1800" dirty="0">
              <a:effectLst/>
              <a:latin typeface="Times New Roman" panose="02020603050405020304" pitchFamily="18" charset="0"/>
              <a:ea typeface="Times New Roman" panose="02020603050405020304" pitchFamily="18" charset="0"/>
            </a:endParaRPr>
          </a:p>
          <a:p>
            <a:endParaRPr lang="en-US" dirty="0"/>
          </a:p>
          <a:p>
            <a:endParaRPr lang="en-US" dirty="0"/>
          </a:p>
          <a:p>
            <a:r>
              <a:rPr lang="en-US" dirty="0"/>
              <a:t>Because we do not know which hour Jesus is coming. So be ready.</a:t>
            </a:r>
          </a:p>
        </p:txBody>
      </p:sp>
      <p:sp>
        <p:nvSpPr>
          <p:cNvPr id="4" name="Slide Number Placeholder 3"/>
          <p:cNvSpPr>
            <a:spLocks noGrp="1"/>
          </p:cNvSpPr>
          <p:nvPr>
            <p:ph type="sldNum" sz="quarter" idx="5"/>
          </p:nvPr>
        </p:nvSpPr>
        <p:spPr/>
        <p:txBody>
          <a:bodyPr/>
          <a:lstStyle/>
          <a:p>
            <a:fld id="{F7EB75B4-9A8D-904F-BEF6-75092F202322}" type="slidenum">
              <a:rPr lang="en-US" altLang="en-US" smtClean="0"/>
              <a:pPr/>
              <a:t>95</a:t>
            </a:fld>
            <a:endParaRPr lang="en-US" altLang="en-US"/>
          </a:p>
        </p:txBody>
      </p:sp>
    </p:spTree>
    <p:extLst>
      <p:ext uri="{BB962C8B-B14F-4D97-AF65-F5344CB8AC3E}">
        <p14:creationId xmlns:p14="http://schemas.microsoft.com/office/powerpoint/2010/main" val="4118441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4C9823A-22D0-784D-A88D-F69FC6DB6BDB}"/>
              </a:ext>
            </a:extLst>
          </p:cNvPr>
          <p:cNvSpPr>
            <a:spLocks noGrp="1"/>
          </p:cNvSpPr>
          <p:nvPr>
            <p:ph type="dt" sz="half" idx="10"/>
          </p:nvPr>
        </p:nvSpPr>
        <p:spPr/>
        <p:txBody>
          <a:bodyPr/>
          <a:lstStyle>
            <a:lvl1pPr>
              <a:defRPr/>
            </a:lvl1pPr>
          </a:lstStyle>
          <a:p>
            <a:fld id="{4A2B2460-6E42-934E-9E1D-9D4E70B5BD54}" type="datetimeFigureOut">
              <a:rPr lang="en-US" altLang="en-US"/>
              <a:pPr/>
              <a:t>3/5/22</a:t>
            </a:fld>
            <a:endParaRPr lang="en-US" altLang="en-US"/>
          </a:p>
        </p:txBody>
      </p:sp>
      <p:sp>
        <p:nvSpPr>
          <p:cNvPr id="5" name="Footer Placeholder 4">
            <a:extLst>
              <a:ext uri="{FF2B5EF4-FFF2-40B4-BE49-F238E27FC236}">
                <a16:creationId xmlns:a16="http://schemas.microsoft.com/office/drawing/2014/main" id="{F9BFFA3C-5E16-D44C-9F15-F08738CD9A1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177C323-2272-9B42-98D0-8908F63BF97E}"/>
              </a:ext>
            </a:extLst>
          </p:cNvPr>
          <p:cNvSpPr>
            <a:spLocks noGrp="1"/>
          </p:cNvSpPr>
          <p:nvPr>
            <p:ph type="sldNum" sz="quarter" idx="12"/>
          </p:nvPr>
        </p:nvSpPr>
        <p:spPr/>
        <p:txBody>
          <a:bodyPr/>
          <a:lstStyle>
            <a:lvl1pPr>
              <a:defRPr/>
            </a:lvl1pPr>
          </a:lstStyle>
          <a:p>
            <a:fld id="{89E8B2C5-945C-8F44-A590-9A54B40988E8}" type="slidenum">
              <a:rPr lang="en-US" altLang="en-US"/>
              <a:pPr/>
              <a:t>‹#›</a:t>
            </a:fld>
            <a:endParaRPr lang="en-US" altLang="en-US"/>
          </a:p>
        </p:txBody>
      </p:sp>
    </p:spTree>
    <p:extLst>
      <p:ext uri="{BB962C8B-B14F-4D97-AF65-F5344CB8AC3E}">
        <p14:creationId xmlns:p14="http://schemas.microsoft.com/office/powerpoint/2010/main" val="148440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93E56-0918-D347-91A9-2CAFA95BB24A}"/>
              </a:ext>
            </a:extLst>
          </p:cNvPr>
          <p:cNvSpPr>
            <a:spLocks noGrp="1"/>
          </p:cNvSpPr>
          <p:nvPr>
            <p:ph type="dt" sz="half" idx="10"/>
          </p:nvPr>
        </p:nvSpPr>
        <p:spPr/>
        <p:txBody>
          <a:bodyPr/>
          <a:lstStyle>
            <a:lvl1pPr>
              <a:defRPr/>
            </a:lvl1pPr>
          </a:lstStyle>
          <a:p>
            <a:fld id="{79B8CF75-226D-C34A-B0D5-DD9E52C8C942}" type="datetimeFigureOut">
              <a:rPr lang="en-US" altLang="en-US"/>
              <a:pPr/>
              <a:t>3/5/22</a:t>
            </a:fld>
            <a:endParaRPr lang="en-US" altLang="en-US"/>
          </a:p>
        </p:txBody>
      </p:sp>
      <p:sp>
        <p:nvSpPr>
          <p:cNvPr id="5" name="Footer Placeholder 4">
            <a:extLst>
              <a:ext uri="{FF2B5EF4-FFF2-40B4-BE49-F238E27FC236}">
                <a16:creationId xmlns:a16="http://schemas.microsoft.com/office/drawing/2014/main" id="{C3E29B6D-1D60-3843-8902-61E5B39FAEB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38E210F-1732-CA46-9CC7-12BE0567192A}"/>
              </a:ext>
            </a:extLst>
          </p:cNvPr>
          <p:cNvSpPr>
            <a:spLocks noGrp="1"/>
          </p:cNvSpPr>
          <p:nvPr>
            <p:ph type="sldNum" sz="quarter" idx="12"/>
          </p:nvPr>
        </p:nvSpPr>
        <p:spPr/>
        <p:txBody>
          <a:bodyPr/>
          <a:lstStyle>
            <a:lvl1pPr>
              <a:defRPr/>
            </a:lvl1pPr>
          </a:lstStyle>
          <a:p>
            <a:fld id="{A7B70D93-0A6A-FA42-82D7-D2DEBD4C4DB8}" type="slidenum">
              <a:rPr lang="en-US" altLang="en-US"/>
              <a:pPr/>
              <a:t>‹#›</a:t>
            </a:fld>
            <a:endParaRPr lang="en-US" altLang="en-US"/>
          </a:p>
        </p:txBody>
      </p:sp>
    </p:spTree>
    <p:extLst>
      <p:ext uri="{BB962C8B-B14F-4D97-AF65-F5344CB8AC3E}">
        <p14:creationId xmlns:p14="http://schemas.microsoft.com/office/powerpoint/2010/main" val="2047219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3D0FF5-2E11-8C49-A643-37AC3EA41DCE}"/>
              </a:ext>
            </a:extLst>
          </p:cNvPr>
          <p:cNvSpPr>
            <a:spLocks noGrp="1"/>
          </p:cNvSpPr>
          <p:nvPr>
            <p:ph type="dt" sz="half" idx="10"/>
          </p:nvPr>
        </p:nvSpPr>
        <p:spPr/>
        <p:txBody>
          <a:bodyPr/>
          <a:lstStyle>
            <a:lvl1pPr>
              <a:defRPr/>
            </a:lvl1pPr>
          </a:lstStyle>
          <a:p>
            <a:fld id="{7159AACF-752C-114A-9089-935F3EA00DA0}" type="datetimeFigureOut">
              <a:rPr lang="en-US" altLang="en-US"/>
              <a:pPr/>
              <a:t>3/5/22</a:t>
            </a:fld>
            <a:endParaRPr lang="en-US" altLang="en-US"/>
          </a:p>
        </p:txBody>
      </p:sp>
      <p:sp>
        <p:nvSpPr>
          <p:cNvPr id="5" name="Footer Placeholder 4">
            <a:extLst>
              <a:ext uri="{FF2B5EF4-FFF2-40B4-BE49-F238E27FC236}">
                <a16:creationId xmlns:a16="http://schemas.microsoft.com/office/drawing/2014/main" id="{7CF78BCC-8780-4C45-80E7-6C45B1DE3BC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1A0468A-A976-BB4A-85C0-16A95C18E2F6}"/>
              </a:ext>
            </a:extLst>
          </p:cNvPr>
          <p:cNvSpPr>
            <a:spLocks noGrp="1"/>
          </p:cNvSpPr>
          <p:nvPr>
            <p:ph type="sldNum" sz="quarter" idx="12"/>
          </p:nvPr>
        </p:nvSpPr>
        <p:spPr/>
        <p:txBody>
          <a:bodyPr/>
          <a:lstStyle>
            <a:lvl1pPr>
              <a:defRPr/>
            </a:lvl1pPr>
          </a:lstStyle>
          <a:p>
            <a:fld id="{0F2CA035-7E79-EF4B-9FD4-847ABA587F05}" type="slidenum">
              <a:rPr lang="en-US" altLang="en-US"/>
              <a:pPr/>
              <a:t>‹#›</a:t>
            </a:fld>
            <a:endParaRPr lang="en-US" altLang="en-US"/>
          </a:p>
        </p:txBody>
      </p:sp>
    </p:spTree>
    <p:extLst>
      <p:ext uri="{BB962C8B-B14F-4D97-AF65-F5344CB8AC3E}">
        <p14:creationId xmlns:p14="http://schemas.microsoft.com/office/powerpoint/2010/main" val="3219564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F384D5C-02DA-8E4D-BEA5-6541495B54E2}"/>
              </a:ext>
            </a:extLst>
          </p:cNvPr>
          <p:cNvSpPr>
            <a:spLocks noGrp="1"/>
          </p:cNvSpPr>
          <p:nvPr>
            <p:ph type="dt" sz="half" idx="10"/>
          </p:nvPr>
        </p:nvSpPr>
        <p:spPr/>
        <p:txBody>
          <a:bodyPr/>
          <a:lstStyle>
            <a:lvl1pPr>
              <a:defRPr/>
            </a:lvl1pPr>
          </a:lstStyle>
          <a:p>
            <a:fld id="{9E163BE3-BAC7-1C4C-9322-D4019DB61D82}" type="datetimeFigureOut">
              <a:rPr lang="en-US" altLang="en-US"/>
              <a:pPr/>
              <a:t>3/5/22</a:t>
            </a:fld>
            <a:endParaRPr lang="en-US" altLang="en-US"/>
          </a:p>
        </p:txBody>
      </p:sp>
      <p:sp>
        <p:nvSpPr>
          <p:cNvPr id="6" name="Footer Placeholder 4">
            <a:extLst>
              <a:ext uri="{FF2B5EF4-FFF2-40B4-BE49-F238E27FC236}">
                <a16:creationId xmlns:a16="http://schemas.microsoft.com/office/drawing/2014/main" id="{481E1DB8-E783-6C4A-AAF3-5F571F32B186}"/>
              </a:ext>
            </a:extLst>
          </p:cNvPr>
          <p:cNvSpPr>
            <a:spLocks noGrp="1"/>
          </p:cNvSpPr>
          <p:nvPr>
            <p:ph type="ftr" sz="quarter" idx="11"/>
          </p:nvPr>
        </p:nvSpPr>
        <p:spPr/>
        <p:txBody>
          <a:bodyPr/>
          <a:lstStyle>
            <a:lvl1pPr>
              <a:defRPr/>
            </a:lvl1pPr>
          </a:lstStyle>
          <a:p>
            <a:endParaRPr lang="en-US" altLang="en-US"/>
          </a:p>
        </p:txBody>
      </p:sp>
      <p:sp>
        <p:nvSpPr>
          <p:cNvPr id="7" name="Slide Number Placeholder 5">
            <a:extLst>
              <a:ext uri="{FF2B5EF4-FFF2-40B4-BE49-F238E27FC236}">
                <a16:creationId xmlns:a16="http://schemas.microsoft.com/office/drawing/2014/main" id="{B350E6D0-273E-FB40-8FA0-FB91D42C83BD}"/>
              </a:ext>
            </a:extLst>
          </p:cNvPr>
          <p:cNvSpPr>
            <a:spLocks noGrp="1"/>
          </p:cNvSpPr>
          <p:nvPr>
            <p:ph type="sldNum" sz="quarter" idx="12"/>
          </p:nvPr>
        </p:nvSpPr>
        <p:spPr/>
        <p:txBody>
          <a:bodyPr/>
          <a:lstStyle>
            <a:lvl1pPr>
              <a:defRPr/>
            </a:lvl1pPr>
          </a:lstStyle>
          <a:p>
            <a:fld id="{43D5374B-DF93-E043-9389-4EA2D2C2DBFC}" type="slidenum">
              <a:rPr lang="en-US" altLang="en-US"/>
              <a:pPr/>
              <a:t>‹#›</a:t>
            </a:fld>
            <a:endParaRPr lang="en-US" altLang="en-US"/>
          </a:p>
        </p:txBody>
      </p:sp>
    </p:spTree>
    <p:extLst>
      <p:ext uri="{BB962C8B-B14F-4D97-AF65-F5344CB8AC3E}">
        <p14:creationId xmlns:p14="http://schemas.microsoft.com/office/powerpoint/2010/main" val="2612701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B9E4B2A-3281-C34D-9928-4E2EA70D32F8}"/>
              </a:ext>
            </a:extLst>
          </p:cNvPr>
          <p:cNvSpPr>
            <a:spLocks noGrp="1"/>
          </p:cNvSpPr>
          <p:nvPr>
            <p:ph type="dt" sz="half" idx="10"/>
          </p:nvPr>
        </p:nvSpPr>
        <p:spPr/>
        <p:txBody>
          <a:bodyPr/>
          <a:lstStyle>
            <a:lvl1pPr>
              <a:defRPr/>
            </a:lvl1pPr>
          </a:lstStyle>
          <a:p>
            <a:fld id="{506624AA-95FD-834C-8BD4-CF1F55D683CB}" type="datetimeFigureOut">
              <a:rPr lang="en-US" altLang="en-US"/>
              <a:pPr/>
              <a:t>3/5/22</a:t>
            </a:fld>
            <a:endParaRPr lang="en-US" altLang="en-US"/>
          </a:p>
        </p:txBody>
      </p:sp>
      <p:sp>
        <p:nvSpPr>
          <p:cNvPr id="8" name="Footer Placeholder 4">
            <a:extLst>
              <a:ext uri="{FF2B5EF4-FFF2-40B4-BE49-F238E27FC236}">
                <a16:creationId xmlns:a16="http://schemas.microsoft.com/office/drawing/2014/main" id="{111DF9AF-14CD-F647-86A9-9F4A3641815D}"/>
              </a:ext>
            </a:extLst>
          </p:cNvPr>
          <p:cNvSpPr>
            <a:spLocks noGrp="1"/>
          </p:cNvSpPr>
          <p:nvPr>
            <p:ph type="ftr" sz="quarter" idx="11"/>
          </p:nvPr>
        </p:nvSpPr>
        <p:spPr/>
        <p:txBody>
          <a:bodyPr/>
          <a:lstStyle>
            <a:lvl1pPr>
              <a:defRPr/>
            </a:lvl1pPr>
          </a:lstStyle>
          <a:p>
            <a:endParaRPr lang="en-US" altLang="en-US"/>
          </a:p>
        </p:txBody>
      </p:sp>
      <p:sp>
        <p:nvSpPr>
          <p:cNvPr id="9" name="Slide Number Placeholder 5">
            <a:extLst>
              <a:ext uri="{FF2B5EF4-FFF2-40B4-BE49-F238E27FC236}">
                <a16:creationId xmlns:a16="http://schemas.microsoft.com/office/drawing/2014/main" id="{48C41AC3-3652-1B4C-B6B8-9702DF814EB9}"/>
              </a:ext>
            </a:extLst>
          </p:cNvPr>
          <p:cNvSpPr>
            <a:spLocks noGrp="1"/>
          </p:cNvSpPr>
          <p:nvPr>
            <p:ph type="sldNum" sz="quarter" idx="12"/>
          </p:nvPr>
        </p:nvSpPr>
        <p:spPr/>
        <p:txBody>
          <a:bodyPr/>
          <a:lstStyle>
            <a:lvl1pPr>
              <a:defRPr/>
            </a:lvl1pPr>
          </a:lstStyle>
          <a:p>
            <a:fld id="{55862A73-44C2-2244-84C3-ACC185575B03}" type="slidenum">
              <a:rPr lang="en-US" altLang="en-US"/>
              <a:pPr/>
              <a:t>‹#›</a:t>
            </a:fld>
            <a:endParaRPr lang="en-US" altLang="en-US"/>
          </a:p>
        </p:txBody>
      </p:sp>
    </p:spTree>
    <p:extLst>
      <p:ext uri="{BB962C8B-B14F-4D97-AF65-F5344CB8AC3E}">
        <p14:creationId xmlns:p14="http://schemas.microsoft.com/office/powerpoint/2010/main" val="3003303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874EB08-2634-4749-A6B0-C3E6BB900487}"/>
              </a:ext>
            </a:extLst>
          </p:cNvPr>
          <p:cNvSpPr>
            <a:spLocks noGrp="1"/>
          </p:cNvSpPr>
          <p:nvPr>
            <p:ph type="dt" sz="half" idx="10"/>
          </p:nvPr>
        </p:nvSpPr>
        <p:spPr/>
        <p:txBody>
          <a:bodyPr/>
          <a:lstStyle>
            <a:lvl1pPr>
              <a:defRPr/>
            </a:lvl1pPr>
          </a:lstStyle>
          <a:p>
            <a:fld id="{3258EDA3-08B8-B849-846F-A326EA5F0492}" type="datetimeFigureOut">
              <a:rPr lang="en-US" altLang="en-US"/>
              <a:pPr/>
              <a:t>3/5/22</a:t>
            </a:fld>
            <a:endParaRPr lang="en-US" altLang="en-US"/>
          </a:p>
        </p:txBody>
      </p:sp>
      <p:sp>
        <p:nvSpPr>
          <p:cNvPr id="4" name="Footer Placeholder 4">
            <a:extLst>
              <a:ext uri="{FF2B5EF4-FFF2-40B4-BE49-F238E27FC236}">
                <a16:creationId xmlns:a16="http://schemas.microsoft.com/office/drawing/2014/main" id="{EE642FB1-BF47-064B-97E2-CB27116244F8}"/>
              </a:ext>
            </a:extLst>
          </p:cNvPr>
          <p:cNvSpPr>
            <a:spLocks noGrp="1"/>
          </p:cNvSpPr>
          <p:nvPr>
            <p:ph type="ftr" sz="quarter" idx="11"/>
          </p:nvPr>
        </p:nvSpPr>
        <p:spPr/>
        <p:txBody>
          <a:bodyPr/>
          <a:lstStyle>
            <a:lvl1pPr>
              <a:defRPr/>
            </a:lvl1pPr>
          </a:lstStyle>
          <a:p>
            <a:endParaRPr lang="en-US" altLang="en-US"/>
          </a:p>
        </p:txBody>
      </p:sp>
      <p:sp>
        <p:nvSpPr>
          <p:cNvPr id="5" name="Slide Number Placeholder 5">
            <a:extLst>
              <a:ext uri="{FF2B5EF4-FFF2-40B4-BE49-F238E27FC236}">
                <a16:creationId xmlns:a16="http://schemas.microsoft.com/office/drawing/2014/main" id="{9275B980-EEDE-0E42-B357-2BC6319E7B6A}"/>
              </a:ext>
            </a:extLst>
          </p:cNvPr>
          <p:cNvSpPr>
            <a:spLocks noGrp="1"/>
          </p:cNvSpPr>
          <p:nvPr>
            <p:ph type="sldNum" sz="quarter" idx="12"/>
          </p:nvPr>
        </p:nvSpPr>
        <p:spPr/>
        <p:txBody>
          <a:bodyPr/>
          <a:lstStyle>
            <a:lvl1pPr>
              <a:defRPr/>
            </a:lvl1pPr>
          </a:lstStyle>
          <a:p>
            <a:fld id="{88AA9798-F62D-0C4A-9FBA-6B1C0CAB1328}" type="slidenum">
              <a:rPr lang="en-US" altLang="en-US"/>
              <a:pPr/>
              <a:t>‹#›</a:t>
            </a:fld>
            <a:endParaRPr lang="en-US" altLang="en-US"/>
          </a:p>
        </p:txBody>
      </p:sp>
    </p:spTree>
    <p:extLst>
      <p:ext uri="{BB962C8B-B14F-4D97-AF65-F5344CB8AC3E}">
        <p14:creationId xmlns:p14="http://schemas.microsoft.com/office/powerpoint/2010/main" val="1728724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2F303C9-F8DC-954A-8FF3-C25B12889F06}"/>
              </a:ext>
            </a:extLst>
          </p:cNvPr>
          <p:cNvSpPr>
            <a:spLocks noGrp="1"/>
          </p:cNvSpPr>
          <p:nvPr>
            <p:ph type="dt" sz="half" idx="10"/>
          </p:nvPr>
        </p:nvSpPr>
        <p:spPr/>
        <p:txBody>
          <a:bodyPr/>
          <a:lstStyle>
            <a:lvl1pPr>
              <a:defRPr/>
            </a:lvl1pPr>
          </a:lstStyle>
          <a:p>
            <a:fld id="{2F857CD7-CEC9-9847-9098-19B703EED90A}" type="datetimeFigureOut">
              <a:rPr lang="en-US" altLang="en-US"/>
              <a:pPr/>
              <a:t>3/5/22</a:t>
            </a:fld>
            <a:endParaRPr lang="en-US" altLang="en-US"/>
          </a:p>
        </p:txBody>
      </p:sp>
      <p:sp>
        <p:nvSpPr>
          <p:cNvPr id="3" name="Footer Placeholder 4">
            <a:extLst>
              <a:ext uri="{FF2B5EF4-FFF2-40B4-BE49-F238E27FC236}">
                <a16:creationId xmlns:a16="http://schemas.microsoft.com/office/drawing/2014/main" id="{BE814344-4D52-7149-BD5D-4C374237ABEC}"/>
              </a:ext>
            </a:extLst>
          </p:cNvPr>
          <p:cNvSpPr>
            <a:spLocks noGrp="1"/>
          </p:cNvSpPr>
          <p:nvPr>
            <p:ph type="ftr" sz="quarter" idx="11"/>
          </p:nvPr>
        </p:nvSpPr>
        <p:spPr/>
        <p:txBody>
          <a:bodyPr/>
          <a:lstStyle>
            <a:lvl1pPr>
              <a:defRPr/>
            </a:lvl1pPr>
          </a:lstStyle>
          <a:p>
            <a:endParaRPr lang="en-US" altLang="en-US"/>
          </a:p>
        </p:txBody>
      </p:sp>
      <p:sp>
        <p:nvSpPr>
          <p:cNvPr id="4" name="Slide Number Placeholder 5">
            <a:extLst>
              <a:ext uri="{FF2B5EF4-FFF2-40B4-BE49-F238E27FC236}">
                <a16:creationId xmlns:a16="http://schemas.microsoft.com/office/drawing/2014/main" id="{4ED33A08-7263-FA48-AE72-0032ACE54AEA}"/>
              </a:ext>
            </a:extLst>
          </p:cNvPr>
          <p:cNvSpPr>
            <a:spLocks noGrp="1"/>
          </p:cNvSpPr>
          <p:nvPr>
            <p:ph type="sldNum" sz="quarter" idx="12"/>
          </p:nvPr>
        </p:nvSpPr>
        <p:spPr/>
        <p:txBody>
          <a:bodyPr/>
          <a:lstStyle>
            <a:lvl1pPr>
              <a:defRPr/>
            </a:lvl1pPr>
          </a:lstStyle>
          <a:p>
            <a:fld id="{86C043ED-8619-2444-960D-26651535E543}" type="slidenum">
              <a:rPr lang="en-US" altLang="en-US"/>
              <a:pPr/>
              <a:t>‹#›</a:t>
            </a:fld>
            <a:endParaRPr lang="en-US" altLang="en-US"/>
          </a:p>
        </p:txBody>
      </p:sp>
    </p:spTree>
    <p:extLst>
      <p:ext uri="{BB962C8B-B14F-4D97-AF65-F5344CB8AC3E}">
        <p14:creationId xmlns:p14="http://schemas.microsoft.com/office/powerpoint/2010/main" val="3821660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CD7198-7896-EE47-A858-C0460438582F}"/>
              </a:ext>
            </a:extLst>
          </p:cNvPr>
          <p:cNvSpPr>
            <a:spLocks noGrp="1"/>
          </p:cNvSpPr>
          <p:nvPr>
            <p:ph type="dt" sz="half" idx="10"/>
          </p:nvPr>
        </p:nvSpPr>
        <p:spPr/>
        <p:txBody>
          <a:bodyPr/>
          <a:lstStyle>
            <a:lvl1pPr>
              <a:defRPr/>
            </a:lvl1pPr>
          </a:lstStyle>
          <a:p>
            <a:fld id="{5918207C-020E-4E49-911B-F03FF37A2318}" type="datetimeFigureOut">
              <a:rPr lang="en-US" altLang="en-US"/>
              <a:pPr/>
              <a:t>3/5/22</a:t>
            </a:fld>
            <a:endParaRPr lang="en-US" altLang="en-US"/>
          </a:p>
        </p:txBody>
      </p:sp>
      <p:sp>
        <p:nvSpPr>
          <p:cNvPr id="6" name="Footer Placeholder 4">
            <a:extLst>
              <a:ext uri="{FF2B5EF4-FFF2-40B4-BE49-F238E27FC236}">
                <a16:creationId xmlns:a16="http://schemas.microsoft.com/office/drawing/2014/main" id="{1487BC05-146E-1B4D-BE68-20F52AF25E10}"/>
              </a:ext>
            </a:extLst>
          </p:cNvPr>
          <p:cNvSpPr>
            <a:spLocks noGrp="1"/>
          </p:cNvSpPr>
          <p:nvPr>
            <p:ph type="ftr" sz="quarter" idx="11"/>
          </p:nvPr>
        </p:nvSpPr>
        <p:spPr/>
        <p:txBody>
          <a:bodyPr/>
          <a:lstStyle>
            <a:lvl1pPr>
              <a:defRPr/>
            </a:lvl1pPr>
          </a:lstStyle>
          <a:p>
            <a:endParaRPr lang="en-US" altLang="en-US"/>
          </a:p>
        </p:txBody>
      </p:sp>
      <p:sp>
        <p:nvSpPr>
          <p:cNvPr id="7" name="Slide Number Placeholder 5">
            <a:extLst>
              <a:ext uri="{FF2B5EF4-FFF2-40B4-BE49-F238E27FC236}">
                <a16:creationId xmlns:a16="http://schemas.microsoft.com/office/drawing/2014/main" id="{47C31F1D-C062-A140-A53D-7F734D22BBF9}"/>
              </a:ext>
            </a:extLst>
          </p:cNvPr>
          <p:cNvSpPr>
            <a:spLocks noGrp="1"/>
          </p:cNvSpPr>
          <p:nvPr>
            <p:ph type="sldNum" sz="quarter" idx="12"/>
          </p:nvPr>
        </p:nvSpPr>
        <p:spPr/>
        <p:txBody>
          <a:bodyPr/>
          <a:lstStyle>
            <a:lvl1pPr>
              <a:defRPr/>
            </a:lvl1pPr>
          </a:lstStyle>
          <a:p>
            <a:fld id="{281DFE71-58F1-F245-AD13-89D531AD72A6}" type="slidenum">
              <a:rPr lang="en-US" altLang="en-US"/>
              <a:pPr/>
              <a:t>‹#›</a:t>
            </a:fld>
            <a:endParaRPr lang="en-US" altLang="en-US"/>
          </a:p>
        </p:txBody>
      </p:sp>
    </p:spTree>
    <p:extLst>
      <p:ext uri="{BB962C8B-B14F-4D97-AF65-F5344CB8AC3E}">
        <p14:creationId xmlns:p14="http://schemas.microsoft.com/office/powerpoint/2010/main" val="2552801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3657806-F13F-6042-86E5-6B6ED1CD4C35}"/>
              </a:ext>
            </a:extLst>
          </p:cNvPr>
          <p:cNvSpPr>
            <a:spLocks noGrp="1"/>
          </p:cNvSpPr>
          <p:nvPr>
            <p:ph type="dt" sz="half" idx="10"/>
          </p:nvPr>
        </p:nvSpPr>
        <p:spPr/>
        <p:txBody>
          <a:bodyPr/>
          <a:lstStyle>
            <a:lvl1pPr>
              <a:defRPr/>
            </a:lvl1pPr>
          </a:lstStyle>
          <a:p>
            <a:fld id="{743C29F7-5994-B745-9431-6E33D96640FA}" type="datetimeFigureOut">
              <a:rPr lang="en-US" altLang="en-US"/>
              <a:pPr/>
              <a:t>3/5/22</a:t>
            </a:fld>
            <a:endParaRPr lang="en-US" altLang="en-US"/>
          </a:p>
        </p:txBody>
      </p:sp>
      <p:sp>
        <p:nvSpPr>
          <p:cNvPr id="6" name="Footer Placeholder 4">
            <a:extLst>
              <a:ext uri="{FF2B5EF4-FFF2-40B4-BE49-F238E27FC236}">
                <a16:creationId xmlns:a16="http://schemas.microsoft.com/office/drawing/2014/main" id="{1086E5E7-1C97-9840-BC61-8EBFD8E20854}"/>
              </a:ext>
            </a:extLst>
          </p:cNvPr>
          <p:cNvSpPr>
            <a:spLocks noGrp="1"/>
          </p:cNvSpPr>
          <p:nvPr>
            <p:ph type="ftr" sz="quarter" idx="11"/>
          </p:nvPr>
        </p:nvSpPr>
        <p:spPr/>
        <p:txBody>
          <a:bodyPr/>
          <a:lstStyle>
            <a:lvl1pPr>
              <a:defRPr/>
            </a:lvl1pPr>
          </a:lstStyle>
          <a:p>
            <a:endParaRPr lang="en-US" altLang="en-US"/>
          </a:p>
        </p:txBody>
      </p:sp>
      <p:sp>
        <p:nvSpPr>
          <p:cNvPr id="7" name="Slide Number Placeholder 5">
            <a:extLst>
              <a:ext uri="{FF2B5EF4-FFF2-40B4-BE49-F238E27FC236}">
                <a16:creationId xmlns:a16="http://schemas.microsoft.com/office/drawing/2014/main" id="{E939250E-4032-004D-92A3-CB439C56F9F4}"/>
              </a:ext>
            </a:extLst>
          </p:cNvPr>
          <p:cNvSpPr>
            <a:spLocks noGrp="1"/>
          </p:cNvSpPr>
          <p:nvPr>
            <p:ph type="sldNum" sz="quarter" idx="12"/>
          </p:nvPr>
        </p:nvSpPr>
        <p:spPr/>
        <p:txBody>
          <a:bodyPr/>
          <a:lstStyle>
            <a:lvl1pPr>
              <a:defRPr/>
            </a:lvl1pPr>
          </a:lstStyle>
          <a:p>
            <a:fld id="{B5E68343-DB48-464D-BB50-A8464561B62F}" type="slidenum">
              <a:rPr lang="en-US" altLang="en-US"/>
              <a:pPr/>
              <a:t>‹#›</a:t>
            </a:fld>
            <a:endParaRPr lang="en-US" altLang="en-US"/>
          </a:p>
        </p:txBody>
      </p:sp>
    </p:spTree>
    <p:extLst>
      <p:ext uri="{BB962C8B-B14F-4D97-AF65-F5344CB8AC3E}">
        <p14:creationId xmlns:p14="http://schemas.microsoft.com/office/powerpoint/2010/main" val="1576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84C930-7740-8A43-8243-95735A99D96F}"/>
              </a:ext>
            </a:extLst>
          </p:cNvPr>
          <p:cNvSpPr>
            <a:spLocks noGrp="1"/>
          </p:cNvSpPr>
          <p:nvPr>
            <p:ph type="dt" sz="half" idx="10"/>
          </p:nvPr>
        </p:nvSpPr>
        <p:spPr/>
        <p:txBody>
          <a:bodyPr/>
          <a:lstStyle>
            <a:lvl1pPr>
              <a:defRPr/>
            </a:lvl1pPr>
          </a:lstStyle>
          <a:p>
            <a:fld id="{C30C99EC-7241-6945-85B9-3B3F90DFBF65}" type="datetimeFigureOut">
              <a:rPr lang="en-US" altLang="en-US"/>
              <a:pPr/>
              <a:t>3/5/22</a:t>
            </a:fld>
            <a:endParaRPr lang="en-US" altLang="en-US"/>
          </a:p>
        </p:txBody>
      </p:sp>
      <p:sp>
        <p:nvSpPr>
          <p:cNvPr id="5" name="Footer Placeholder 4">
            <a:extLst>
              <a:ext uri="{FF2B5EF4-FFF2-40B4-BE49-F238E27FC236}">
                <a16:creationId xmlns:a16="http://schemas.microsoft.com/office/drawing/2014/main" id="{FFC73460-7F23-FF43-ADFF-CA0B2F219F5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249EAA6-4A0C-E743-B7FF-9A37D04D2860}"/>
              </a:ext>
            </a:extLst>
          </p:cNvPr>
          <p:cNvSpPr>
            <a:spLocks noGrp="1"/>
          </p:cNvSpPr>
          <p:nvPr>
            <p:ph type="sldNum" sz="quarter" idx="12"/>
          </p:nvPr>
        </p:nvSpPr>
        <p:spPr/>
        <p:txBody>
          <a:bodyPr/>
          <a:lstStyle>
            <a:lvl1pPr>
              <a:defRPr/>
            </a:lvl1pPr>
          </a:lstStyle>
          <a:p>
            <a:fld id="{3FE860F6-4948-D44E-B2F0-0C5C9676673E}" type="slidenum">
              <a:rPr lang="en-US" altLang="en-US"/>
              <a:pPr/>
              <a:t>‹#›</a:t>
            </a:fld>
            <a:endParaRPr lang="en-US" altLang="en-US"/>
          </a:p>
        </p:txBody>
      </p:sp>
    </p:spTree>
    <p:extLst>
      <p:ext uri="{BB962C8B-B14F-4D97-AF65-F5344CB8AC3E}">
        <p14:creationId xmlns:p14="http://schemas.microsoft.com/office/powerpoint/2010/main" val="136211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C1627-F89F-3541-B919-E073D12A2222}"/>
              </a:ext>
            </a:extLst>
          </p:cNvPr>
          <p:cNvSpPr>
            <a:spLocks noGrp="1"/>
          </p:cNvSpPr>
          <p:nvPr>
            <p:ph type="dt" sz="half" idx="10"/>
          </p:nvPr>
        </p:nvSpPr>
        <p:spPr/>
        <p:txBody>
          <a:bodyPr/>
          <a:lstStyle>
            <a:lvl1pPr>
              <a:defRPr/>
            </a:lvl1pPr>
          </a:lstStyle>
          <a:p>
            <a:fld id="{302F3531-B42F-1742-8AD8-D5C0FF9577A4}" type="datetimeFigureOut">
              <a:rPr lang="en-US" altLang="en-US"/>
              <a:pPr/>
              <a:t>3/5/22</a:t>
            </a:fld>
            <a:endParaRPr lang="en-US" altLang="en-US"/>
          </a:p>
        </p:txBody>
      </p:sp>
      <p:sp>
        <p:nvSpPr>
          <p:cNvPr id="5" name="Footer Placeholder 4">
            <a:extLst>
              <a:ext uri="{FF2B5EF4-FFF2-40B4-BE49-F238E27FC236}">
                <a16:creationId xmlns:a16="http://schemas.microsoft.com/office/drawing/2014/main" id="{FF9DDA85-CA19-D747-A1C3-CF8C11B6165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49FE347-07F9-3D4D-9859-0D3F878045A6}"/>
              </a:ext>
            </a:extLst>
          </p:cNvPr>
          <p:cNvSpPr>
            <a:spLocks noGrp="1"/>
          </p:cNvSpPr>
          <p:nvPr>
            <p:ph type="sldNum" sz="quarter" idx="12"/>
          </p:nvPr>
        </p:nvSpPr>
        <p:spPr/>
        <p:txBody>
          <a:bodyPr/>
          <a:lstStyle>
            <a:lvl1pPr>
              <a:defRPr/>
            </a:lvl1pPr>
          </a:lstStyle>
          <a:p>
            <a:fld id="{5B1325BA-8AFB-BF4C-AB28-FBAF57ABBAAC}" type="slidenum">
              <a:rPr lang="en-US" altLang="en-US"/>
              <a:pPr/>
              <a:t>‹#›</a:t>
            </a:fld>
            <a:endParaRPr lang="en-US" altLang="en-US"/>
          </a:p>
        </p:txBody>
      </p:sp>
    </p:spTree>
    <p:extLst>
      <p:ext uri="{BB962C8B-B14F-4D97-AF65-F5344CB8AC3E}">
        <p14:creationId xmlns:p14="http://schemas.microsoft.com/office/powerpoint/2010/main" val="1249931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A0712D0-55CC-9643-86D8-60B692A458AF}"/>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F8A4800-0FAF-DC4F-BADA-EEB22C230A83}"/>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9C3AF2B-4F1D-9340-9C5F-5ECC5DE53301}"/>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panose="020F0502020204030204" pitchFamily="34" charset="0"/>
              </a:defRPr>
            </a:lvl1pPr>
          </a:lstStyle>
          <a:p>
            <a:fld id="{2DFC8D50-0100-8E4E-99F5-C5C544E6E15D}" type="datetimeFigureOut">
              <a:rPr lang="en-US" altLang="en-US"/>
              <a:pPr/>
              <a:t>3/5/22</a:t>
            </a:fld>
            <a:endParaRPr lang="en-US" altLang="en-US"/>
          </a:p>
        </p:txBody>
      </p:sp>
      <p:sp>
        <p:nvSpPr>
          <p:cNvPr id="5" name="Footer Placeholder 4">
            <a:extLst>
              <a:ext uri="{FF2B5EF4-FFF2-40B4-BE49-F238E27FC236}">
                <a16:creationId xmlns:a16="http://schemas.microsoft.com/office/drawing/2014/main" id="{B4E8F0B9-B331-8549-8896-146C79A01194}"/>
              </a:ext>
            </a:extLst>
          </p:cNvPr>
          <p:cNvSpPr>
            <a:spLocks noGrp="1"/>
          </p:cNvSpPr>
          <p:nvPr>
            <p:ph type="ftr" sz="quarter" idx="3"/>
          </p:nvPr>
        </p:nvSpPr>
        <p:spPr>
          <a:xfrm>
            <a:off x="3124200" y="4767263"/>
            <a:ext cx="2895600" cy="274637"/>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FFFFFF"/>
                </a:solidFill>
                <a:latin typeface="Calibri" panose="020F0502020204030204" pitchFamily="34" charset="0"/>
              </a:defRPr>
            </a:lvl1pPr>
          </a:lstStyle>
          <a:p>
            <a:endParaRPr lang="en-US" altLang="en-US"/>
          </a:p>
        </p:txBody>
      </p:sp>
      <p:sp>
        <p:nvSpPr>
          <p:cNvPr id="6" name="Slide Number Placeholder 5">
            <a:extLst>
              <a:ext uri="{FF2B5EF4-FFF2-40B4-BE49-F238E27FC236}">
                <a16:creationId xmlns:a16="http://schemas.microsoft.com/office/drawing/2014/main" id="{7B4DC17E-1BD1-E243-B705-18389AA2AAE9}"/>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ED7FAC06-56CB-3C40-A411-361CD02DBBD2}"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0.jpeg"/></Relationships>
</file>

<file path=ppt/slides/_rels/slide9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e&amp;amp;#39;s Coming Again | Articles | Moody Church Media">
            <a:extLst>
              <a:ext uri="{FF2B5EF4-FFF2-40B4-BE49-F238E27FC236}">
                <a16:creationId xmlns:a16="http://schemas.microsoft.com/office/drawing/2014/main" id="{93E0C15A-3557-EA40-9800-8DA2E1DFC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133350"/>
            <a:ext cx="88900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657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H-08-000b-HD.jpg">
            <a:extLst>
              <a:ext uri="{FF2B5EF4-FFF2-40B4-BE49-F238E27FC236}">
                <a16:creationId xmlns:a16="http://schemas.microsoft.com/office/drawing/2014/main" id="{48D0B704-FC24-8348-AB5D-0B4A68E9E82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66481"/>
            <a:ext cx="9144000" cy="5248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163932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0918807-B62F-E940-B56B-20EC40A86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276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H-08-000b-HD.jpg">
            <a:extLst>
              <a:ext uri="{FF2B5EF4-FFF2-40B4-BE49-F238E27FC236}">
                <a16:creationId xmlns:a16="http://schemas.microsoft.com/office/drawing/2014/main" id="{48D0B704-FC24-8348-AB5D-0B4A68E9E82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66481"/>
            <a:ext cx="9144000" cy="5248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at is the blessed hope? | GotQuestions.org">
            <a:extLst>
              <a:ext uri="{FF2B5EF4-FFF2-40B4-BE49-F238E27FC236}">
                <a16:creationId xmlns:a16="http://schemas.microsoft.com/office/drawing/2014/main" id="{E44659F3-F1F0-6D43-BFED-B4A7C1B993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92"/>
          <a:stretch/>
        </p:blipFill>
        <p:spPr bwMode="auto">
          <a:xfrm>
            <a:off x="482600" y="482600"/>
            <a:ext cx="8178799" cy="4178299"/>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310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athan Greene THE BLESSED HOPE Second Coming Jesus Christ XL 40x60 canvas  giclee | eBay">
            <a:extLst>
              <a:ext uri="{FF2B5EF4-FFF2-40B4-BE49-F238E27FC236}">
                <a16:creationId xmlns:a16="http://schemas.microsoft.com/office/drawing/2014/main" id="{F759764E-F295-4641-8C3A-A679465C4B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574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descr="B-02-001-HD.jpg">
            <a:extLst>
              <a:ext uri="{FF2B5EF4-FFF2-40B4-BE49-F238E27FC236}">
                <a16:creationId xmlns:a16="http://schemas.microsoft.com/office/drawing/2014/main" id="{A401EF41-888F-6149-8A0D-58E936B0E903}"/>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662996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B-02-004-HD.jpg">
            <a:extLst>
              <a:ext uri="{FF2B5EF4-FFF2-40B4-BE49-F238E27FC236}">
                <a16:creationId xmlns:a16="http://schemas.microsoft.com/office/drawing/2014/main" id="{9987DDD1-5DDE-B84F-861E-5292265B4EA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2833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B-02-009-HD.jpg">
            <a:extLst>
              <a:ext uri="{FF2B5EF4-FFF2-40B4-BE49-F238E27FC236}">
                <a16:creationId xmlns:a16="http://schemas.microsoft.com/office/drawing/2014/main" id="{004B6365-6025-6745-A7A3-ADAD83ADB0DA}"/>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163255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B-02-010b-HD.jpg">
            <a:extLst>
              <a:ext uri="{FF2B5EF4-FFF2-40B4-BE49-F238E27FC236}">
                <a16:creationId xmlns:a16="http://schemas.microsoft.com/office/drawing/2014/main" id="{08488E1F-624B-6544-9DF0-1E46B29BA535}"/>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5884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B-02-011-HD.jpg">
            <a:extLst>
              <a:ext uri="{FF2B5EF4-FFF2-40B4-BE49-F238E27FC236}">
                <a16:creationId xmlns:a16="http://schemas.microsoft.com/office/drawing/2014/main" id="{B91AB905-109E-FF4C-80A1-0DC5AF1073A2}"/>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56993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descr="B-02-015a-HD.jpg">
            <a:extLst>
              <a:ext uri="{FF2B5EF4-FFF2-40B4-BE49-F238E27FC236}">
                <a16:creationId xmlns:a16="http://schemas.microsoft.com/office/drawing/2014/main" id="{8354ABDE-52BA-704B-9490-C01EE5B42DAB}"/>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38119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1" descr="B-02-015b-HD.jpg">
            <a:extLst>
              <a:ext uri="{FF2B5EF4-FFF2-40B4-BE49-F238E27FC236}">
                <a16:creationId xmlns:a16="http://schemas.microsoft.com/office/drawing/2014/main" id="{3CFF1F6F-F533-164F-AF43-9BE322CB10B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04331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1" descr="B-02-015c-HD.jpg">
            <a:extLst>
              <a:ext uri="{FF2B5EF4-FFF2-40B4-BE49-F238E27FC236}">
                <a16:creationId xmlns:a16="http://schemas.microsoft.com/office/drawing/2014/main" id="{A5EA5A40-BC77-304C-9608-D4B8A5EE3682}"/>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488597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1" descr="B-02-015f-HD.jpg">
            <a:extLst>
              <a:ext uri="{FF2B5EF4-FFF2-40B4-BE49-F238E27FC236}">
                <a16:creationId xmlns:a16="http://schemas.microsoft.com/office/drawing/2014/main" id="{62D84524-25E9-CA46-A7B7-878D091BEE1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1" descr="B-02-016-HD.jpg">
            <a:extLst>
              <a:ext uri="{FF2B5EF4-FFF2-40B4-BE49-F238E27FC236}">
                <a16:creationId xmlns:a16="http://schemas.microsoft.com/office/drawing/2014/main" id="{B4BFB1AF-F70D-6C43-AF3E-4067DF0F9E25}"/>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True Story of &amp;amp;#39;Waco&amp;amp;#39; Is Still One of Contention | History| Smithsonian  Magazine">
            <a:extLst>
              <a:ext uri="{FF2B5EF4-FFF2-40B4-BE49-F238E27FC236}">
                <a16:creationId xmlns:a16="http://schemas.microsoft.com/office/drawing/2014/main" id="{D95B2D2A-B991-8548-BB74-D3FFA2BEF7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433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101B3CC-B49F-4CE0-B198-228D1D428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descr="Guyana Tragedy: The Story of Jim Jones - Wikipedia">
            <a:extLst>
              <a:ext uri="{FF2B5EF4-FFF2-40B4-BE49-F238E27FC236}">
                <a16:creationId xmlns:a16="http://schemas.microsoft.com/office/drawing/2014/main" id="{80574F44-A87F-3642-AB19-32EA7598EF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31" r="-1" b="-1"/>
          <a:stretch/>
        </p:blipFill>
        <p:spPr bwMode="auto">
          <a:xfrm>
            <a:off x="186410" y="133350"/>
            <a:ext cx="3207717" cy="484111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0EE6CE29-F958-954D-8868-5BA454B84E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72" r="8692" b="-2"/>
          <a:stretch/>
        </p:blipFill>
        <p:spPr bwMode="auto">
          <a:xfrm>
            <a:off x="3579393" y="0"/>
            <a:ext cx="5563464"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08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0th Century Cult Leaders: Marshall Applewhite">
            <a:extLst>
              <a:ext uri="{FF2B5EF4-FFF2-40B4-BE49-F238E27FC236}">
                <a16:creationId xmlns:a16="http://schemas.microsoft.com/office/drawing/2014/main" id="{F23C9A27-FA68-4844-893D-830EBDA31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743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descr="B-02-029A-HD.jpg">
            <a:extLst>
              <a:ext uri="{FF2B5EF4-FFF2-40B4-BE49-F238E27FC236}">
                <a16:creationId xmlns:a16="http://schemas.microsoft.com/office/drawing/2014/main" id="{7F19A5D3-39DB-084A-BAAB-AB52505E22C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31332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B-02-018-HD.jpg">
            <a:extLst>
              <a:ext uri="{FF2B5EF4-FFF2-40B4-BE49-F238E27FC236}">
                <a16:creationId xmlns:a16="http://schemas.microsoft.com/office/drawing/2014/main" id="{EA85C40F-4CF7-A540-88A1-6AC7B5C48EE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descr="B-02-019-HD.jpg">
            <a:extLst>
              <a:ext uri="{FF2B5EF4-FFF2-40B4-BE49-F238E27FC236}">
                <a16:creationId xmlns:a16="http://schemas.microsoft.com/office/drawing/2014/main" id="{4FED06CC-99A1-D046-BDDC-EB319DA83E6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descr="B-02-022a-HD.jpg">
            <a:extLst>
              <a:ext uri="{FF2B5EF4-FFF2-40B4-BE49-F238E27FC236}">
                <a16:creationId xmlns:a16="http://schemas.microsoft.com/office/drawing/2014/main" id="{07DAD2FD-7342-4C43-B2C1-FE6E19BB0A5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75847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descr="B-02-030d-HD.jpg">
            <a:extLst>
              <a:ext uri="{FF2B5EF4-FFF2-40B4-BE49-F238E27FC236}">
                <a16:creationId xmlns:a16="http://schemas.microsoft.com/office/drawing/2014/main" id="{E8D59ABE-50F4-3241-96CB-01CB3EF5EE56}"/>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1" descr="B-02-034-HD.jpg">
            <a:extLst>
              <a:ext uri="{FF2B5EF4-FFF2-40B4-BE49-F238E27FC236}">
                <a16:creationId xmlns:a16="http://schemas.microsoft.com/office/drawing/2014/main" id="{DB4EFC3F-9DB3-9948-9F78-B9CD6F686EE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 descr="B-02-035-HD.jpg">
            <a:extLst>
              <a:ext uri="{FF2B5EF4-FFF2-40B4-BE49-F238E27FC236}">
                <a16:creationId xmlns:a16="http://schemas.microsoft.com/office/drawing/2014/main" id="{AF4FDA7F-D1F3-7F42-AFCD-B38BA2B6261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19D211-FE6C-9F44-A04F-B4A3A60EC25E}"/>
              </a:ext>
            </a:extLst>
          </p:cNvPr>
          <p:cNvSpPr txBox="1"/>
          <p:nvPr/>
        </p:nvSpPr>
        <p:spPr>
          <a:xfrm>
            <a:off x="152400" y="0"/>
            <a:ext cx="8839200" cy="5170646"/>
          </a:xfrm>
          <a:prstGeom prst="rect">
            <a:avLst/>
          </a:prstGeom>
          <a:noFill/>
        </p:spPr>
        <p:txBody>
          <a:bodyPr wrap="square">
            <a:spAutoFit/>
          </a:bodyPr>
          <a:lstStyle/>
          <a:p>
            <a:r>
              <a:rPr lang="en-US" sz="3000" dirty="0"/>
              <a:t>Over the last several days, increasing tensions and aggressive actions taken by the Russian government against Ukraine have created an onslaught of trauma for tens of thousands of innocent people, with possible repercussions for millions more. At the time of this writing, people are fleeing for their lives and sheltering</a:t>
            </a:r>
          </a:p>
          <a:p>
            <a:r>
              <a:rPr lang="en-US" sz="3000" dirty="0"/>
              <a:t>with their families as a result of this senseless violence. These attacks are coordinated, intentional, and aimed at\ dominance over others while spreading disinformation online and abroad.</a:t>
            </a:r>
          </a:p>
        </p:txBody>
      </p:sp>
    </p:spTree>
    <p:extLst>
      <p:ext uri="{BB962C8B-B14F-4D97-AF65-F5344CB8AC3E}">
        <p14:creationId xmlns:p14="http://schemas.microsoft.com/office/powerpoint/2010/main" val="2144848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ukraine and russia protests - putin and ukraine russia war stock pictures, royalty-free photos &amp; images">
            <a:extLst>
              <a:ext uri="{FF2B5EF4-FFF2-40B4-BE49-F238E27FC236}">
                <a16:creationId xmlns:a16="http://schemas.microsoft.com/office/drawing/2014/main" id="{398BB75D-A2A8-094C-911F-5D33E6ED6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944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kraine and russia protests - putin and ukraine russia war stock pictures, royalty-free photos &amp; images">
            <a:extLst>
              <a:ext uri="{FF2B5EF4-FFF2-40B4-BE49-F238E27FC236}">
                <a16:creationId xmlns:a16="http://schemas.microsoft.com/office/drawing/2014/main" id="{2D7B55EC-14E4-E74F-8F63-8463908B4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765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a:extLst>
              <a:ext uri="{FF2B5EF4-FFF2-40B4-BE49-F238E27FC236}">
                <a16:creationId xmlns:a16="http://schemas.microsoft.com/office/drawing/2014/main" id="{152750CE-BBD0-3F4E-9C03-1FD3B73E9E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513"/>
            <a:ext cx="91440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Local Christians gather at 7.30am every morning to pray for protection and peace in the central square of Kharkiv (30 km/19 miles to the Eastern border). Image: Rostyslav Stasyuk">
            <a:extLst>
              <a:ext uri="{FF2B5EF4-FFF2-40B4-BE49-F238E27FC236}">
                <a16:creationId xmlns:a16="http://schemas.microsoft.com/office/drawing/2014/main" id="{E871D4FE-6305-0C4E-B987-07722E7AD8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0"/>
            <a:ext cx="9136062"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989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1" descr="B-02-034b-HD.jpg">
            <a:extLst>
              <a:ext uri="{FF2B5EF4-FFF2-40B4-BE49-F238E27FC236}">
                <a16:creationId xmlns:a16="http://schemas.microsoft.com/office/drawing/2014/main" id="{464A2740-4294-8240-8B59-7189F578386F}"/>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1" descr="B-02-037-HD.jpg">
            <a:extLst>
              <a:ext uri="{FF2B5EF4-FFF2-40B4-BE49-F238E27FC236}">
                <a16:creationId xmlns:a16="http://schemas.microsoft.com/office/drawing/2014/main" id="{CEA95346-862A-F145-8123-13A1D825452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Picture 1" descr="B-02-037d-HD.jpg">
            <a:extLst>
              <a:ext uri="{FF2B5EF4-FFF2-40B4-BE49-F238E27FC236}">
                <a16:creationId xmlns:a16="http://schemas.microsoft.com/office/drawing/2014/main" id="{555DC16C-9898-FB43-AC32-A8F699E75957}"/>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descr="B-02-038-HD.jpg">
            <a:extLst>
              <a:ext uri="{FF2B5EF4-FFF2-40B4-BE49-F238E27FC236}">
                <a16:creationId xmlns:a16="http://schemas.microsoft.com/office/drawing/2014/main" id="{4B6D890E-7E6B-1145-BF85-0ADA1E2D144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1" descr="B-02-040A-HD.jpg">
            <a:extLst>
              <a:ext uri="{FF2B5EF4-FFF2-40B4-BE49-F238E27FC236}">
                <a16:creationId xmlns:a16="http://schemas.microsoft.com/office/drawing/2014/main" id="{267C6954-9F00-4542-8934-DF20FF72FE6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1" descr="B-02-040b-HD.jpg">
            <a:extLst>
              <a:ext uri="{FF2B5EF4-FFF2-40B4-BE49-F238E27FC236}">
                <a16:creationId xmlns:a16="http://schemas.microsoft.com/office/drawing/2014/main" id="{EE5E945B-FD2F-F844-9EE9-08E0A1A3567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1" descr="B-02-040b2-HD.jpg">
            <a:extLst>
              <a:ext uri="{FF2B5EF4-FFF2-40B4-BE49-F238E27FC236}">
                <a16:creationId xmlns:a16="http://schemas.microsoft.com/office/drawing/2014/main" id="{3BBDCEF7-41CD-DC43-88D6-81EAC930A90A}"/>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1" descr="B-02-041-HD.jpg">
            <a:extLst>
              <a:ext uri="{FF2B5EF4-FFF2-40B4-BE49-F238E27FC236}">
                <a16:creationId xmlns:a16="http://schemas.microsoft.com/office/drawing/2014/main" id="{E2932DC4-0286-1945-A0E8-3CB6267E2BC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1" descr="B-02-042-HD.jpg">
            <a:extLst>
              <a:ext uri="{FF2B5EF4-FFF2-40B4-BE49-F238E27FC236}">
                <a16:creationId xmlns:a16="http://schemas.microsoft.com/office/drawing/2014/main" id="{59EAD532-9641-1148-A446-6736A5C874BB}"/>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1" descr="B-02-048-HD.jpg">
            <a:extLst>
              <a:ext uri="{FF2B5EF4-FFF2-40B4-BE49-F238E27FC236}">
                <a16:creationId xmlns:a16="http://schemas.microsoft.com/office/drawing/2014/main" id="{2442F861-FD33-D147-A4CA-B9892E660C4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1" descr="B-02-049-HD.jpg">
            <a:extLst>
              <a:ext uri="{FF2B5EF4-FFF2-40B4-BE49-F238E27FC236}">
                <a16:creationId xmlns:a16="http://schemas.microsoft.com/office/drawing/2014/main" id="{46F442C7-150A-EE48-A01F-AF1EFB65F3F7}"/>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1" descr="B-02-050a-HD.jpg">
            <a:extLst>
              <a:ext uri="{FF2B5EF4-FFF2-40B4-BE49-F238E27FC236}">
                <a16:creationId xmlns:a16="http://schemas.microsoft.com/office/drawing/2014/main" id="{AD1D2A2F-02C8-A445-8B0E-2B398D6C4D45}"/>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descr="B-02-050e-HD.jpg">
            <a:extLst>
              <a:ext uri="{FF2B5EF4-FFF2-40B4-BE49-F238E27FC236}">
                <a16:creationId xmlns:a16="http://schemas.microsoft.com/office/drawing/2014/main" id="{4D16EF9C-123D-5C42-AE6A-D8A9C1E9506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1" descr="B-02-051-HD.jpg">
            <a:extLst>
              <a:ext uri="{FF2B5EF4-FFF2-40B4-BE49-F238E27FC236}">
                <a16:creationId xmlns:a16="http://schemas.microsoft.com/office/drawing/2014/main" id="{8CCC9E6F-376E-E046-BB6E-87AA63F30D4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1" descr="B-02-053-HD.jpg">
            <a:extLst>
              <a:ext uri="{FF2B5EF4-FFF2-40B4-BE49-F238E27FC236}">
                <a16:creationId xmlns:a16="http://schemas.microsoft.com/office/drawing/2014/main" id="{4D32DA60-2028-4149-AEF9-A4260CF4071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1" descr="B-02-054-HD.jpg">
            <a:extLst>
              <a:ext uri="{FF2B5EF4-FFF2-40B4-BE49-F238E27FC236}">
                <a16:creationId xmlns:a16="http://schemas.microsoft.com/office/drawing/2014/main" id="{74AA3365-E715-604A-AF89-07623D439DA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ggest Problems in World Today, According to Millennials">
            <a:extLst>
              <a:ext uri="{FF2B5EF4-FFF2-40B4-BE49-F238E27FC236}">
                <a16:creationId xmlns:a16="http://schemas.microsoft.com/office/drawing/2014/main" id="{60448CED-1207-C74A-8DD6-E44B72E47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05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1" descr="B-02-056-HD.jpg">
            <a:extLst>
              <a:ext uri="{FF2B5EF4-FFF2-40B4-BE49-F238E27FC236}">
                <a16:creationId xmlns:a16="http://schemas.microsoft.com/office/drawing/2014/main" id="{D59FCF65-F30A-ED45-B3CF-3F69CD121ED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descr="B-02-056b2-HD.jpg">
            <a:extLst>
              <a:ext uri="{FF2B5EF4-FFF2-40B4-BE49-F238E27FC236}">
                <a16:creationId xmlns:a16="http://schemas.microsoft.com/office/drawing/2014/main" id="{9A1F1119-ACB0-DA4D-909E-7D6117D0B9A7}"/>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OVID-19 Test Basics | FDA">
            <a:extLst>
              <a:ext uri="{FF2B5EF4-FFF2-40B4-BE49-F238E27FC236}">
                <a16:creationId xmlns:a16="http://schemas.microsoft.com/office/drawing/2014/main" id="{52EF043B-CA2B-CF49-B456-3592A8B24D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Shape 72">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56372" y="0"/>
            <a:ext cx="1487628" cy="51435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Tree>
    <p:extLst>
      <p:ext uri="{BB962C8B-B14F-4D97-AF65-F5344CB8AC3E}">
        <p14:creationId xmlns:p14="http://schemas.microsoft.com/office/powerpoint/2010/main" val="36724758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hat's the difference between omicron and delta | khou.com">
            <a:extLst>
              <a:ext uri="{FF2B5EF4-FFF2-40B4-BE49-F238E27FC236}">
                <a16:creationId xmlns:a16="http://schemas.microsoft.com/office/drawing/2014/main" id="{6A9F9341-69B6-2348-95F7-617127EA5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hat's the difference between omicron and delta | khou.com">
            <a:extLst>
              <a:ext uri="{FF2B5EF4-FFF2-40B4-BE49-F238E27FC236}">
                <a16:creationId xmlns:a16="http://schemas.microsoft.com/office/drawing/2014/main" id="{41F93B14-B2A9-9744-8FEE-8CC50A4D6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498600"/>
            <a:ext cx="3810000" cy="214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0579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descr="B-02-058-HD.jpg">
            <a:extLst>
              <a:ext uri="{FF2B5EF4-FFF2-40B4-BE49-F238E27FC236}">
                <a16:creationId xmlns:a16="http://schemas.microsoft.com/office/drawing/2014/main" id="{91106347-97DF-D143-8F4A-D0D86C3BD57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1" descr="B-02-058a-HD.jpg">
            <a:extLst>
              <a:ext uri="{FF2B5EF4-FFF2-40B4-BE49-F238E27FC236}">
                <a16:creationId xmlns:a16="http://schemas.microsoft.com/office/drawing/2014/main" id="{7137B23F-54E9-CC4A-9918-262CA7FF0574}"/>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Picture 1" descr="B-02-062b-HD.jpg">
            <a:extLst>
              <a:ext uri="{FF2B5EF4-FFF2-40B4-BE49-F238E27FC236}">
                <a16:creationId xmlns:a16="http://schemas.microsoft.com/office/drawing/2014/main" id="{BC01BB78-C632-0D43-83FF-90E2654A01D9}"/>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1" descr="B-02-062c-HD.jpg">
            <a:extLst>
              <a:ext uri="{FF2B5EF4-FFF2-40B4-BE49-F238E27FC236}">
                <a16:creationId xmlns:a16="http://schemas.microsoft.com/office/drawing/2014/main" id="{8BE4A060-27CD-A14D-AF75-AFF8D1B62FE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elbourne Earthquake Emergency | Tremors felt across VIC, NSW, SA and ACT |  7NEWS - YouTube">
            <a:extLst>
              <a:ext uri="{FF2B5EF4-FFF2-40B4-BE49-F238E27FC236}">
                <a16:creationId xmlns:a16="http://schemas.microsoft.com/office/drawing/2014/main" id="{ECE9BEC1-D26D-5E44-AE76-334CB6EAB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2014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1" descr="B-02-063-HD.jpg">
            <a:extLst>
              <a:ext uri="{FF2B5EF4-FFF2-40B4-BE49-F238E27FC236}">
                <a16:creationId xmlns:a16="http://schemas.microsoft.com/office/drawing/2014/main" id="{3397ECAC-9B7B-1242-8783-01EE6857322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Picture 1" descr="B-02-064b-HD.jpg">
            <a:extLst>
              <a:ext uri="{FF2B5EF4-FFF2-40B4-BE49-F238E27FC236}">
                <a16:creationId xmlns:a16="http://schemas.microsoft.com/office/drawing/2014/main" id="{19C20B72-FE2B-2145-B94A-D12A44CD831F}"/>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1" descr="B-02-064-HD.jpg">
            <a:extLst>
              <a:ext uri="{FF2B5EF4-FFF2-40B4-BE49-F238E27FC236}">
                <a16:creationId xmlns:a16="http://schemas.microsoft.com/office/drawing/2014/main" id="{00AADFB7-DF30-2A4A-A3F3-99649186A74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1" descr="B-02-065t-HD.jpg">
            <a:extLst>
              <a:ext uri="{FF2B5EF4-FFF2-40B4-BE49-F238E27FC236}">
                <a16:creationId xmlns:a16="http://schemas.microsoft.com/office/drawing/2014/main" id="{53CC2EC3-8341-CA49-A0C2-DB2A373041F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1" descr="B-02-065j-HD.jpg">
            <a:extLst>
              <a:ext uri="{FF2B5EF4-FFF2-40B4-BE49-F238E27FC236}">
                <a16:creationId xmlns:a16="http://schemas.microsoft.com/office/drawing/2014/main" id="{D1DA86FB-8B4D-C342-BFC8-407DC3DC715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1" descr="B-02-065k-HD.jpg">
            <a:extLst>
              <a:ext uri="{FF2B5EF4-FFF2-40B4-BE49-F238E27FC236}">
                <a16:creationId xmlns:a16="http://schemas.microsoft.com/office/drawing/2014/main" id="{4B4CBE1E-0AB5-F540-B03E-0DF6D0B2608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rosecutors Open Arguments Against Guy Reffitt in First Jan. 6 Trial - The  New York Times">
            <a:extLst>
              <a:ext uri="{FF2B5EF4-FFF2-40B4-BE49-F238E27FC236}">
                <a16:creationId xmlns:a16="http://schemas.microsoft.com/office/drawing/2014/main" id="{F0115A66-58E2-3345-BCA3-332B318BB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3350"/>
            <a:ext cx="8458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7093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1" descr="B-02-066-HD.jpg">
            <a:extLst>
              <a:ext uri="{FF2B5EF4-FFF2-40B4-BE49-F238E27FC236}">
                <a16:creationId xmlns:a16="http://schemas.microsoft.com/office/drawing/2014/main" id="{849D8656-DE18-2243-AA29-44A947D8DE5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1" descr="B-02-067-HD.jpg">
            <a:extLst>
              <a:ext uri="{FF2B5EF4-FFF2-40B4-BE49-F238E27FC236}">
                <a16:creationId xmlns:a16="http://schemas.microsoft.com/office/drawing/2014/main" id="{96C014CE-7F17-7F4C-93A2-474B8B3FA526}"/>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1" descr="B-02-068-HD.jpg">
            <a:extLst>
              <a:ext uri="{FF2B5EF4-FFF2-40B4-BE49-F238E27FC236}">
                <a16:creationId xmlns:a16="http://schemas.microsoft.com/office/drawing/2014/main" id="{EA252776-CE3D-DF4F-A28A-50A26479E796}"/>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7" name="Picture 1" descr="B-02-069b-HD.jpg">
            <a:extLst>
              <a:ext uri="{FF2B5EF4-FFF2-40B4-BE49-F238E27FC236}">
                <a16:creationId xmlns:a16="http://schemas.microsoft.com/office/drawing/2014/main" id="{BDD9C2F7-7544-6B49-8743-5536B468005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Picture 1" descr="B-02-069c-HD.jpg">
            <a:extLst>
              <a:ext uri="{FF2B5EF4-FFF2-40B4-BE49-F238E27FC236}">
                <a16:creationId xmlns:a16="http://schemas.microsoft.com/office/drawing/2014/main" id="{15599830-311E-A342-B2B8-D9811D3BF95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1" descr="B-02-069d-HD.jpg">
            <a:extLst>
              <a:ext uri="{FF2B5EF4-FFF2-40B4-BE49-F238E27FC236}">
                <a16:creationId xmlns:a16="http://schemas.microsoft.com/office/drawing/2014/main" id="{93787274-7F35-B44A-A25C-95CEA7BC558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1" descr="B-02-071d-HD.jpg">
            <a:extLst>
              <a:ext uri="{FF2B5EF4-FFF2-40B4-BE49-F238E27FC236}">
                <a16:creationId xmlns:a16="http://schemas.microsoft.com/office/drawing/2014/main" id="{6B73F930-ED85-3149-9125-A9CDFF7D692B}"/>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7" name="Picture 1" descr="B-02-075-HD.jpg">
            <a:extLst>
              <a:ext uri="{FF2B5EF4-FFF2-40B4-BE49-F238E27FC236}">
                <a16:creationId xmlns:a16="http://schemas.microsoft.com/office/drawing/2014/main" id="{E530EB8A-A411-774B-9913-37CCE186BEC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Picture 1" descr="B-02-076-HD.jpg">
            <a:extLst>
              <a:ext uri="{FF2B5EF4-FFF2-40B4-BE49-F238E27FC236}">
                <a16:creationId xmlns:a16="http://schemas.microsoft.com/office/drawing/2014/main" id="{AB7514C7-2440-084E-B241-02520ACE0EE7}"/>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1" descr="B-02-077-HD.jpg">
            <a:extLst>
              <a:ext uri="{FF2B5EF4-FFF2-40B4-BE49-F238E27FC236}">
                <a16:creationId xmlns:a16="http://schemas.microsoft.com/office/drawing/2014/main" id="{80435D3C-5222-DE44-BAA9-1D1C3EF0180C}"/>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DFB2E695-EA14-1F48-9902-A0C96624B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
            <a:ext cx="91440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096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1" name="Picture 1" descr="B-02-080b-HD.jpg">
            <a:extLst>
              <a:ext uri="{FF2B5EF4-FFF2-40B4-BE49-F238E27FC236}">
                <a16:creationId xmlns:a16="http://schemas.microsoft.com/office/drawing/2014/main" id="{2548161E-0258-C146-A840-8E6E10EF4363}"/>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Will Inflation Cause A Stock Market Crash In 2022? - Steve Forbes | What's  Ahead | Forbes - YouTube">
            <a:extLst>
              <a:ext uri="{FF2B5EF4-FFF2-40B4-BE49-F238E27FC236}">
                <a16:creationId xmlns:a16="http://schemas.microsoft.com/office/drawing/2014/main" id="{1AF9AB99-F544-5341-A741-A0D1932D80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09550"/>
            <a:ext cx="86106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070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7A72D0-B6B8-0443-8703-9A49C2D9C940}"/>
              </a:ext>
            </a:extLst>
          </p:cNvPr>
          <p:cNvSpPr txBox="1"/>
          <p:nvPr/>
        </p:nvSpPr>
        <p:spPr>
          <a:xfrm>
            <a:off x="609600" y="361950"/>
            <a:ext cx="7848600" cy="4524315"/>
          </a:xfrm>
          <a:prstGeom prst="rect">
            <a:avLst/>
          </a:prstGeom>
          <a:noFill/>
        </p:spPr>
        <p:txBody>
          <a:bodyPr wrap="square">
            <a:spAutoFit/>
          </a:bodyPr>
          <a:lstStyle/>
          <a:p>
            <a:pPr algn="l">
              <a:buFont typeface="Arial" panose="020B0604020202020204" pitchFamily="34" charset="0"/>
              <a:buChar char="•"/>
            </a:pPr>
            <a:r>
              <a:rPr lang="en-US" sz="3600" b="1" i="0" u="none" strike="noStrike" dirty="0">
                <a:solidFill>
                  <a:srgbClr val="FF0000"/>
                </a:solidFill>
                <a:effectLst/>
                <a:latin typeface="TiemposTextWeb"/>
              </a:rPr>
              <a:t>World Economic Forum surveys people every year about the biggest problems facing the world. </a:t>
            </a:r>
            <a:endParaRPr lang="en-US" sz="3600" b="0" i="0" u="none" strike="noStrike" dirty="0">
              <a:solidFill>
                <a:srgbClr val="FF0000"/>
              </a:solidFill>
              <a:effectLst/>
              <a:latin typeface="TiemposTextWeb"/>
            </a:endParaRPr>
          </a:p>
          <a:p>
            <a:pPr algn="l">
              <a:buFont typeface="Arial" panose="020B0604020202020204" pitchFamily="34" charset="0"/>
              <a:buChar char="•"/>
            </a:pPr>
            <a:r>
              <a:rPr lang="en-US" sz="3600" b="1" i="0" u="none" strike="noStrike" dirty="0">
                <a:solidFill>
                  <a:srgbClr val="FF0000"/>
                </a:solidFill>
                <a:effectLst/>
                <a:latin typeface="TiemposTextWeb"/>
              </a:rPr>
              <a:t>Climate change is the millennial generation's top concern for the third year in a row.</a:t>
            </a:r>
            <a:endParaRPr lang="en-US" sz="3600" b="0" i="0" u="none" strike="noStrike" dirty="0">
              <a:solidFill>
                <a:srgbClr val="FF0000"/>
              </a:solidFill>
              <a:effectLst/>
              <a:latin typeface="TiemposTextWeb"/>
            </a:endParaRPr>
          </a:p>
          <a:p>
            <a:pPr algn="l">
              <a:buFont typeface="Arial" panose="020B0604020202020204" pitchFamily="34" charset="0"/>
              <a:buChar char="•"/>
            </a:pPr>
            <a:r>
              <a:rPr lang="en-US" sz="3600" b="1" i="0" u="none" strike="noStrike" dirty="0">
                <a:solidFill>
                  <a:srgbClr val="FF0000"/>
                </a:solidFill>
                <a:effectLst/>
                <a:latin typeface="TiemposTextWeb"/>
              </a:rPr>
              <a:t>Millennials are also concerned about large scale conflict, wars, and inequality.</a:t>
            </a:r>
            <a:endParaRPr lang="en-US" sz="3600" b="0" i="0" u="none" strike="noStrike" dirty="0">
              <a:solidFill>
                <a:srgbClr val="FF0000"/>
              </a:solidFill>
              <a:effectLst/>
              <a:latin typeface="TiemposTextWeb"/>
            </a:endParaRPr>
          </a:p>
        </p:txBody>
      </p:sp>
    </p:spTree>
    <p:extLst>
      <p:ext uri="{BB962C8B-B14F-4D97-AF65-F5344CB8AC3E}">
        <p14:creationId xmlns:p14="http://schemas.microsoft.com/office/powerpoint/2010/main" val="2499994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orld news magazine cover | Magazine cover, Health magazine layout, Magazine">
            <a:extLst>
              <a:ext uri="{FF2B5EF4-FFF2-40B4-BE49-F238E27FC236}">
                <a16:creationId xmlns:a16="http://schemas.microsoft.com/office/drawing/2014/main" id="{A51639E4-7C0D-7047-94BC-F9F0686F123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05137" y="482600"/>
            <a:ext cx="3133724" cy="417829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52" name="Picture 4" descr="Biggest Problems in World Today, According to Millennials">
            <a:extLst>
              <a:ext uri="{FF2B5EF4-FFF2-40B4-BE49-F238E27FC236}">
                <a16:creationId xmlns:a16="http://schemas.microsoft.com/office/drawing/2014/main" id="{97275787-E5B3-D343-96D8-ACB778E548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7125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1" descr="B-02-080c-HD.jpg">
            <a:extLst>
              <a:ext uri="{FF2B5EF4-FFF2-40B4-BE49-F238E27FC236}">
                <a16:creationId xmlns:a16="http://schemas.microsoft.com/office/drawing/2014/main" id="{3F9C31C4-9013-334D-A8B9-25BBCDB171A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Picture 1" descr="B-02-080d-HD.jpg">
            <a:extLst>
              <a:ext uri="{FF2B5EF4-FFF2-40B4-BE49-F238E27FC236}">
                <a16:creationId xmlns:a16="http://schemas.microsoft.com/office/drawing/2014/main" id="{C7316AE0-1C1E-8042-90AA-CAABB680BEDB}"/>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Picture 1" descr="B-02-080g-HD.jpg">
            <a:extLst>
              <a:ext uri="{FF2B5EF4-FFF2-40B4-BE49-F238E27FC236}">
                <a16:creationId xmlns:a16="http://schemas.microsoft.com/office/drawing/2014/main" id="{52A32901-990B-CD44-A121-9FDCBD135B8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tthew 24:34 Truly I tell you, this generation will certainly not pass  away until all these things have happened. | New International Version  (NIV) | Download The Bible App Now">
            <a:extLst>
              <a:ext uri="{FF2B5EF4-FFF2-40B4-BE49-F238E27FC236}">
                <a16:creationId xmlns:a16="http://schemas.microsoft.com/office/drawing/2014/main" id="{D9597A8A-A42F-9F4E-AE45-C6EC32C9C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5750"/>
            <a:ext cx="8229600" cy="44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1708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8DD4061-527E-794B-84B1-A3E975373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50850"/>
            <a:ext cx="8534400" cy="424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6993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3" name="Picture 1" descr="B-02-082-HD.jpg">
            <a:extLst>
              <a:ext uri="{FF2B5EF4-FFF2-40B4-BE49-F238E27FC236}">
                <a16:creationId xmlns:a16="http://schemas.microsoft.com/office/drawing/2014/main" id="{483B8173-752D-C84F-AE0D-B424829FB12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1" name="Picture 1" descr="B-02-083-HD.jpg">
            <a:extLst>
              <a:ext uri="{FF2B5EF4-FFF2-40B4-BE49-F238E27FC236}">
                <a16:creationId xmlns:a16="http://schemas.microsoft.com/office/drawing/2014/main" id="{3C5D25B6-00EC-5345-9FB5-3FEA6D8054F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29" name="Picture 1" descr="B-02-084-HD.jpg">
            <a:extLst>
              <a:ext uri="{FF2B5EF4-FFF2-40B4-BE49-F238E27FC236}">
                <a16:creationId xmlns:a16="http://schemas.microsoft.com/office/drawing/2014/main" id="{ABD9A69D-2584-2444-8979-4017EF2DB98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7" name="Picture 1" descr="B-02-099-HD.jpg">
            <a:extLst>
              <a:ext uri="{FF2B5EF4-FFF2-40B4-BE49-F238E27FC236}">
                <a16:creationId xmlns:a16="http://schemas.microsoft.com/office/drawing/2014/main" id="{816156C7-6934-0640-B767-0491F91D57A6}"/>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5" name="Picture 1" descr="B-02-100-HD.jpg">
            <a:extLst>
              <a:ext uri="{FF2B5EF4-FFF2-40B4-BE49-F238E27FC236}">
                <a16:creationId xmlns:a16="http://schemas.microsoft.com/office/drawing/2014/main" id="{D5B800C1-2C13-854E-ABCD-B5652B6C621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73" name="Freeform: Shape 72">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87628" cy="51435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0242" name="Picture 2" descr="Ministry Magazine | Home">
            <a:extLst>
              <a:ext uri="{FF2B5EF4-FFF2-40B4-BE49-F238E27FC236}">
                <a16:creationId xmlns:a16="http://schemas.microsoft.com/office/drawing/2014/main" id="{3F3E6373-72BA-8A44-8432-86771D39D0D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0" y="0"/>
            <a:ext cx="4572000" cy="514349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Adventist Women's Ministries | I Will Go Reach My World Strategic Plan">
            <a:extLst>
              <a:ext uri="{FF2B5EF4-FFF2-40B4-BE49-F238E27FC236}">
                <a16:creationId xmlns:a16="http://schemas.microsoft.com/office/drawing/2014/main" id="{42EA4AB7-006F-8649-8057-234508BFFE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8332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3" name="Picture 1" descr="B-02-101-HD.jpg">
            <a:extLst>
              <a:ext uri="{FF2B5EF4-FFF2-40B4-BE49-F238E27FC236}">
                <a16:creationId xmlns:a16="http://schemas.microsoft.com/office/drawing/2014/main" id="{0ADB36C5-702F-404F-962E-8AC05DB5D075}"/>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1" name="Picture 1" descr="B-02-101b-HD.jpg">
            <a:extLst>
              <a:ext uri="{FF2B5EF4-FFF2-40B4-BE49-F238E27FC236}">
                <a16:creationId xmlns:a16="http://schemas.microsoft.com/office/drawing/2014/main" id="{96C337F3-5CED-6240-8A07-3ECC284EA29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1" descr="B-02-102-HD.jpg">
            <a:extLst>
              <a:ext uri="{FF2B5EF4-FFF2-40B4-BE49-F238E27FC236}">
                <a16:creationId xmlns:a16="http://schemas.microsoft.com/office/drawing/2014/main" id="{612B7CD3-4982-A645-9146-25461EA165DC}"/>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7" name="Picture 1" descr="B-02-103-HD.jpg">
            <a:extLst>
              <a:ext uri="{FF2B5EF4-FFF2-40B4-BE49-F238E27FC236}">
                <a16:creationId xmlns:a16="http://schemas.microsoft.com/office/drawing/2014/main" id="{7DC20233-B5BC-B74C-B27D-BE03084CA97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Picture 1" descr="B-02-104-HD.jpg">
            <a:extLst>
              <a:ext uri="{FF2B5EF4-FFF2-40B4-BE49-F238E27FC236}">
                <a16:creationId xmlns:a16="http://schemas.microsoft.com/office/drawing/2014/main" id="{4DB30FA4-1DE8-B64F-AD9A-8169FA1FD356}"/>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22F6364A-B358-4BEE-B158-0734D2C938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03651" y="1178110"/>
            <a:ext cx="0" cy="2782670"/>
          </a:xfrm>
          <a:prstGeom prst="line">
            <a:avLst/>
          </a:prstGeom>
          <a:ln w="19050">
            <a:solidFill>
              <a:srgbClr val="F18C07"/>
            </a:solidFill>
          </a:ln>
        </p:spPr>
        <p:style>
          <a:lnRef idx="1">
            <a:schemeClr val="accent1"/>
          </a:lnRef>
          <a:fillRef idx="0">
            <a:schemeClr val="accent1"/>
          </a:fillRef>
          <a:effectRef idx="0">
            <a:schemeClr val="accent1"/>
          </a:effectRef>
          <a:fontRef idx="minor">
            <a:schemeClr val="tx1"/>
          </a:fontRef>
        </p:style>
      </p:cxnSp>
      <p:pic>
        <p:nvPicPr>
          <p:cNvPr id="1026" name="Picture 2" descr="We Know not The Hour | Enid &amp; Austin Bhebe">
            <a:extLst>
              <a:ext uri="{FF2B5EF4-FFF2-40B4-BE49-F238E27FC236}">
                <a16:creationId xmlns:a16="http://schemas.microsoft.com/office/drawing/2014/main" id="{A37F57F7-1C0B-BE4D-951D-F97555F4D5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390221"/>
      </p:ext>
    </p:extLst>
  </p:cSld>
  <p:clrMapOvr>
    <a:masterClrMapping/>
  </p:clrMapOvr>
</p:sld>
</file>

<file path=ppt/theme/theme1.xml><?xml version="1.0" encoding="utf-8"?>
<a:theme xmlns:a="http://schemas.openxmlformats.org/drawingml/2006/main" name="Office Theme">
  <a:themeElements>
    <a:clrScheme name="Office">
      <a:dk1>
        <a:srgbClr val="EEECE1"/>
      </a:dk1>
      <a:lt1>
        <a:srgbClr val="FFFFFF"/>
      </a:lt1>
      <a:dk2>
        <a:srgbClr val="000000"/>
      </a:dk2>
      <a:lt2>
        <a:srgbClr val="FFFFFF"/>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3475</TotalTime>
  <Words>5650</Words>
  <Application>Microsoft Macintosh PowerPoint</Application>
  <PresentationFormat>On-screen Show (16:9)</PresentationFormat>
  <Paragraphs>509</Paragraphs>
  <Slides>95</Slides>
  <Notes>91</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95</vt:i4>
      </vt:variant>
    </vt:vector>
  </HeadingPairs>
  <TitlesOfParts>
    <vt:vector size="116" baseType="lpstr">
      <vt:lpstr>-apple-system</vt:lpstr>
      <vt:lpstr>Arial</vt:lpstr>
      <vt:lpstr>Arial</vt:lpstr>
      <vt:lpstr>Calibri</vt:lpstr>
      <vt:lpstr>Futura LT W01 Bold</vt:lpstr>
      <vt:lpstr>Georgia</vt:lpstr>
      <vt:lpstr>inherit</vt:lpstr>
      <vt:lpstr>Inter</vt:lpstr>
      <vt:lpstr>Lato</vt:lpstr>
      <vt:lpstr>Lora Regular</vt:lpstr>
      <vt:lpstr>noto sans</vt:lpstr>
      <vt:lpstr>noto serif</vt:lpstr>
      <vt:lpstr>open-sans</vt:lpstr>
      <vt:lpstr>Poppins</vt:lpstr>
      <vt:lpstr>proxima-nova</vt:lpstr>
      <vt:lpstr>PT Sans</vt:lpstr>
      <vt:lpstr>quasimoda</vt:lpstr>
      <vt:lpstr>Roboto</vt:lpstr>
      <vt:lpstr>TiemposTextWeb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Dave-Johns</dc:creator>
  <cp:lastModifiedBy>Ebenezer Samuel</cp:lastModifiedBy>
  <cp:revision>32</cp:revision>
  <dcterms:created xsi:type="dcterms:W3CDTF">2016-12-01T17:23:26Z</dcterms:created>
  <dcterms:modified xsi:type="dcterms:W3CDTF">2022-03-05T13:29:14Z</dcterms:modified>
</cp:coreProperties>
</file>