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68" r:id="rId2"/>
    <p:sldId id="269" r:id="rId3"/>
    <p:sldId id="256" r:id="rId4"/>
    <p:sldId id="276" r:id="rId5"/>
    <p:sldId id="271" r:id="rId6"/>
    <p:sldId id="257" r:id="rId7"/>
    <p:sldId id="272" r:id="rId8"/>
    <p:sldId id="290" r:id="rId9"/>
    <p:sldId id="273" r:id="rId10"/>
    <p:sldId id="274" r:id="rId11"/>
    <p:sldId id="275" r:id="rId12"/>
    <p:sldId id="278" r:id="rId13"/>
    <p:sldId id="280" r:id="rId14"/>
    <p:sldId id="282" r:id="rId15"/>
    <p:sldId id="284" r:id="rId16"/>
    <p:sldId id="289" r:id="rId17"/>
    <p:sldId id="285" r:id="rId18"/>
    <p:sldId id="286" r:id="rId19"/>
    <p:sldId id="277" r:id="rId20"/>
    <p:sldId id="258" r:id="rId21"/>
    <p:sldId id="259" r:id="rId22"/>
    <p:sldId id="287" r:id="rId23"/>
    <p:sldId id="288" r:id="rId24"/>
    <p:sldId id="260" r:id="rId25"/>
    <p:sldId id="261" r:id="rId26"/>
    <p:sldId id="262" r:id="rId27"/>
    <p:sldId id="291" r:id="rId28"/>
    <p:sldId id="263" r:id="rId29"/>
    <p:sldId id="267" r:id="rId30"/>
    <p:sldId id="265"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4"/>
  </p:normalViewPr>
  <p:slideViewPr>
    <p:cSldViewPr>
      <p:cViewPr varScale="1">
        <p:scale>
          <a:sx n="123" d="100"/>
          <a:sy n="123" d="100"/>
        </p:scale>
        <p:origin x="125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3074927-88F1-A134-2DE8-AFCAEEF3D20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4099" name="Rectangle 3">
            <a:extLst>
              <a:ext uri="{FF2B5EF4-FFF2-40B4-BE49-F238E27FC236}">
                <a16:creationId xmlns:a16="http://schemas.microsoft.com/office/drawing/2014/main" id="{3907F593-E297-E67A-C131-12969B602986}"/>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100" name="Rectangle 4">
            <a:extLst>
              <a:ext uri="{FF2B5EF4-FFF2-40B4-BE49-F238E27FC236}">
                <a16:creationId xmlns:a16="http://schemas.microsoft.com/office/drawing/2014/main" id="{40A8725E-DF50-571A-19E0-EE99F590922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2C51EFA4-6914-D4D8-72BB-E357B578DC2F}"/>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a:extLst>
              <a:ext uri="{FF2B5EF4-FFF2-40B4-BE49-F238E27FC236}">
                <a16:creationId xmlns:a16="http://schemas.microsoft.com/office/drawing/2014/main" id="{59ADB386-59ED-4FD5-19A6-AFE5102C7A74}"/>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4103" name="Rectangle 7">
            <a:extLst>
              <a:ext uri="{FF2B5EF4-FFF2-40B4-BE49-F238E27FC236}">
                <a16:creationId xmlns:a16="http://schemas.microsoft.com/office/drawing/2014/main" id="{CD4DB523-363A-5EEC-B775-99C9ADB1211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7586D1F-07CC-4C47-90A4-CAD3DAAAF2F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biblia.com/bible/esv/john/10/27-29#footnote6" TargetMode="External"/><Relationship Id="rId3" Type="http://schemas.openxmlformats.org/officeDocument/2006/relationships/hyperlink" Target="https://biblia.com/bible/esv/john/10/27-29#footnote1" TargetMode="External"/><Relationship Id="rId7" Type="http://schemas.openxmlformats.org/officeDocument/2006/relationships/hyperlink" Target="https://biblia.com/bible/esv/john/10/27-29#footnote5"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biblia.com/bible/esv/john/10/27-29#footnote4" TargetMode="External"/><Relationship Id="rId5" Type="http://schemas.openxmlformats.org/officeDocument/2006/relationships/hyperlink" Target="https://biblia.com/bible/esv/john/10/27-29#footnote3" TargetMode="External"/><Relationship Id="rId10" Type="http://schemas.openxmlformats.org/officeDocument/2006/relationships/hyperlink" Target="https://biblia.com/bible/esv/john/10/27-29#footnote8" TargetMode="External"/><Relationship Id="rId4" Type="http://schemas.openxmlformats.org/officeDocument/2006/relationships/hyperlink" Target="https://biblia.com/bible/esv/john/10/27-29#footnote2" TargetMode="External"/><Relationship Id="rId9" Type="http://schemas.openxmlformats.org/officeDocument/2006/relationships/hyperlink" Target="https://biblia.com/bible/esv/john/10/27-29#footnote7"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cap="all" dirty="0">
                <a:solidFill>
                  <a:schemeClr val="tx1"/>
                </a:solidFill>
                <a:effectLst/>
                <a:latin typeface="Arial" panose="020B0604020202020204" pitchFamily="34" charset="0"/>
                <a:ea typeface="+mn-ea"/>
                <a:cs typeface="Arial" panose="020B0604020202020204" pitchFamily="34" charset="0"/>
              </a:rPr>
              <a:t>Good morning and happy sabbath. once again it is with great joy and HUMILITY, I approach this pulpit and thank god for his mercy and goodness. god has been good to all of us. we enter his presence with thanksgiving. </a:t>
            </a:r>
            <a:r>
              <a:rPr lang="en-US" sz="1200" kern="1200" cap="all" dirty="0" err="1">
                <a:solidFill>
                  <a:schemeClr val="tx1"/>
                </a:solidFill>
                <a:effectLst/>
                <a:latin typeface="Arial" panose="020B0604020202020204" pitchFamily="34" charset="0"/>
                <a:ea typeface="+mn-ea"/>
                <a:cs typeface="Arial" panose="020B0604020202020204" pitchFamily="34" charset="0"/>
              </a:rPr>
              <a:t>i</a:t>
            </a:r>
            <a:r>
              <a:rPr lang="en-US" sz="1200" kern="1200" cap="all" dirty="0">
                <a:solidFill>
                  <a:schemeClr val="tx1"/>
                </a:solidFill>
                <a:effectLst/>
                <a:latin typeface="Arial" panose="020B0604020202020204" pitchFamily="34" charset="0"/>
                <a:ea typeface="+mn-ea"/>
                <a:cs typeface="Arial" panose="020B0604020202020204" pitchFamily="34" charset="0"/>
              </a:rPr>
              <a:t> am happy to see everyone. let us tune our hearts and minds heavenward. To day we celebrate communion and also Baptisms.</a:t>
            </a:r>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cap="all" dirty="0">
                <a:solidFill>
                  <a:schemeClr val="tx1"/>
                </a:solidFill>
                <a:effectLst/>
                <a:latin typeface="Arial" panose="020B0604020202020204" pitchFamily="34" charset="0"/>
                <a:ea typeface="+mn-ea"/>
                <a:cs typeface="Arial" panose="020B0604020202020204" pitchFamily="34" charset="0"/>
              </a:rPr>
              <a:t>please pray with me and pray for me as we listen to the word of god – prayer.</a:t>
            </a: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1</a:t>
            </a:fld>
            <a:endParaRPr lang="en-US" altLang="en-US"/>
          </a:p>
        </p:txBody>
      </p:sp>
    </p:spTree>
    <p:extLst>
      <p:ext uri="{BB962C8B-B14F-4D97-AF65-F5344CB8AC3E}">
        <p14:creationId xmlns:p14="http://schemas.microsoft.com/office/powerpoint/2010/main" val="2758051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This morning, after the meditation on the love and sacrifice of Jesus we will enter into a very solemn service celebrating the Lord’s Supper.</a:t>
            </a:r>
          </a:p>
          <a:p>
            <a:r>
              <a:rPr lang="en-US" sz="1200" kern="1200" dirty="0">
                <a:solidFill>
                  <a:schemeClr val="tx1"/>
                </a:solidFill>
                <a:effectLst/>
                <a:latin typeface="Arial" panose="020B0604020202020204" pitchFamily="34" charset="0"/>
                <a:ea typeface="+mn-ea"/>
                <a:cs typeface="Arial" panose="020B0604020202020204" pitchFamily="34" charset="0"/>
              </a:rPr>
              <a:t> </a:t>
            </a:r>
          </a:p>
          <a:p>
            <a:r>
              <a:rPr lang="en-US" sz="1200" kern="1200" dirty="0">
                <a:solidFill>
                  <a:schemeClr val="tx1"/>
                </a:solidFill>
                <a:effectLst/>
                <a:latin typeface="Arial" panose="020B0604020202020204" pitchFamily="34" charset="0"/>
                <a:ea typeface="+mn-ea"/>
                <a:cs typeface="Arial" panose="020B0604020202020204" pitchFamily="34" charset="0"/>
              </a:rPr>
              <a:t>The Lord’s Supper is a participation in the emblems of the body and blood of Jesus as an expression of faith in Him, our Lord and Savior. In this experience of communion, Christ is present to meet and strengthen His people. </a:t>
            </a:r>
          </a:p>
          <a:p>
            <a:r>
              <a:rPr lang="en-US" sz="1200" kern="1200" dirty="0">
                <a:solidFill>
                  <a:schemeClr val="tx1"/>
                </a:solidFill>
                <a:effectLst/>
                <a:latin typeface="Arial" panose="020B0604020202020204" pitchFamily="34" charset="0"/>
                <a:ea typeface="+mn-ea"/>
                <a:cs typeface="Arial" panose="020B0604020202020204" pitchFamily="34" charset="0"/>
              </a:rPr>
              <a:t> </a:t>
            </a:r>
          </a:p>
          <a:p>
            <a:r>
              <a:rPr lang="en-US" sz="1200" kern="1200" dirty="0">
                <a:solidFill>
                  <a:schemeClr val="tx1"/>
                </a:solidFill>
                <a:effectLst/>
                <a:latin typeface="Arial" panose="020B0604020202020204" pitchFamily="34" charset="0"/>
                <a:ea typeface="+mn-ea"/>
                <a:cs typeface="Arial" panose="020B0604020202020204" pitchFamily="34" charset="0"/>
              </a:rPr>
              <a:t>As we partake, we joyfully proclaim the Lord’s death until He comes again. Preparation for the Supper includes self-examination, repentance, and confession. </a:t>
            </a:r>
          </a:p>
          <a:p>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2</a:t>
            </a:fld>
            <a:endParaRPr lang="en-US" altLang="en-US"/>
          </a:p>
        </p:txBody>
      </p:sp>
    </p:spTree>
    <p:extLst>
      <p:ext uri="{BB962C8B-B14F-4D97-AF65-F5344CB8AC3E}">
        <p14:creationId xmlns:p14="http://schemas.microsoft.com/office/powerpoint/2010/main" val="2878981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3</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The Master ordained the service of foot-washing to signify renewed cleansing, to express a willingness to serve one another in Christlike humility and to unite our hearts in love. The communion service is open to all believing Christians.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1651317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4</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Unfortunately, the practice seems to be having the opposite effect on others these days. Some of my fellow ministers lament that it actually drives members away from celebrating the Lord’s Supper.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They note that many who attend Sabbath services on communion day choose to leave right after the sermon, while others avoid going to church altogether! And even for those who stay, the amount of time and energy invested in washing feet seems to overshadow the sharing of bread and wine.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3006347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5</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Please think about these questions.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1571404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7</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True greatness is to follow Jesus in the path of service and humility. For many, greatness consists in the accumulation of wealth, fame, and power. To such, the opportunity to “wash feet” represents the ultimate humiliation. Jesus here does the opposite of what seems natural to human experience.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2292366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It hardly seems possible that perhaps only 20% of Americans are genuinely </a:t>
            </a:r>
            <a:r>
              <a:rPr lang="en-US" sz="1200" b="0" i="1" u="none" strike="noStrike" kern="1200" dirty="0">
                <a:solidFill>
                  <a:schemeClr val="tx1"/>
                </a:solidFill>
                <a:effectLst/>
                <a:latin typeface="Arial" panose="020B0604020202020204" pitchFamily="34" charset="0"/>
                <a:ea typeface="+mn-ea"/>
                <a:cs typeface="Arial" panose="020B0604020202020204" pitchFamily="34" charset="0"/>
              </a:rPr>
              <a:t>happy</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a:t>
            </a:r>
          </a:p>
          <a:p>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It is because many people seek it through money, people, events etc. All of this is only temporary at best and can’t bring lasting </a:t>
            </a:r>
            <a:r>
              <a:rPr lang="en-US" sz="1200" b="0" i="1" u="none" strike="noStrike" kern="1200" dirty="0">
                <a:solidFill>
                  <a:schemeClr val="tx1"/>
                </a:solidFill>
                <a:effectLst/>
                <a:latin typeface="Arial" panose="020B0604020202020204" pitchFamily="34" charset="0"/>
                <a:ea typeface="+mn-ea"/>
                <a:cs typeface="Arial" panose="020B0604020202020204" pitchFamily="34" charset="0"/>
              </a:rPr>
              <a:t>happiness</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a:t>
            </a:r>
          </a:p>
          <a:p>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It is only by having a relationship with Jesus Christ and obedience to God’s Word that can bring me real </a:t>
            </a:r>
            <a:r>
              <a:rPr lang="en-US" sz="1200" b="0" i="1" u="none" strike="noStrike" kern="1200" dirty="0">
                <a:solidFill>
                  <a:schemeClr val="tx1"/>
                </a:solidFill>
                <a:effectLst/>
                <a:latin typeface="Arial" panose="020B0604020202020204" pitchFamily="34" charset="0"/>
                <a:ea typeface="+mn-ea"/>
                <a:cs typeface="Arial" panose="020B0604020202020204" pitchFamily="34" charset="0"/>
              </a:rPr>
              <a:t>happiness</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a:t>
            </a:r>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8</a:t>
            </a:fld>
            <a:endParaRPr lang="en-US" altLang="en-US"/>
          </a:p>
        </p:txBody>
      </p:sp>
    </p:spTree>
    <p:extLst>
      <p:ext uri="{BB962C8B-B14F-4D97-AF65-F5344CB8AC3E}">
        <p14:creationId xmlns:p14="http://schemas.microsoft.com/office/powerpoint/2010/main" val="1048403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9</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3859105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10</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975027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11</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459297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12</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462974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13</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What was to take place would remain with them for the rest of their lives.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It was His last act of dedication to these men whom He had known for three and a half years and upon whose shoulders the responsibility of the preaching of the gospel would now rest. </a:t>
            </a:r>
          </a:p>
          <a:p>
            <a:endParaRPr lang="en-US" altLang="en-US" dirty="0"/>
          </a:p>
        </p:txBody>
      </p:sp>
    </p:spTree>
    <p:extLst>
      <p:ext uri="{BB962C8B-B14F-4D97-AF65-F5344CB8AC3E}">
        <p14:creationId xmlns:p14="http://schemas.microsoft.com/office/powerpoint/2010/main" val="3675042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14</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Going back to our meditation, the full-body bath represents the complete cleansing that a person receives at the beginning of the Christian life (baptism).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In the ancient Eastern part of the world either they wore open sandals or walked barefoot. And the feet always become dirty and dusty. Therefore, needed continual cleansing.</a:t>
            </a:r>
          </a:p>
          <a:p>
            <a:endParaRPr lang="en-US" altLang="en-US" dirty="0"/>
          </a:p>
        </p:txBody>
      </p:sp>
    </p:spTree>
    <p:extLst>
      <p:ext uri="{BB962C8B-B14F-4D97-AF65-F5344CB8AC3E}">
        <p14:creationId xmlns:p14="http://schemas.microsoft.com/office/powerpoint/2010/main" val="3664785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15</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27 </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3"/>
              </a:rPr>
              <a:t>n</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My</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sheep hear my voice, and I </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knowthem</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and they follow me. </a:t>
            </a: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28 </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4"/>
              </a:rPr>
              <a:t>o</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I</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give </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themeternal</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life, and </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5"/>
              </a:rPr>
              <a:t>p</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they</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will never perish, </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and</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6"/>
              </a:rPr>
              <a:t>q</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no</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one will snatch them out of my hand. </a:t>
            </a: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29 </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My Father, </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7"/>
              </a:rPr>
              <a:t>r</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who</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has given them to me,</a:t>
            </a:r>
            <a:r>
              <a:rPr lang="en-US" sz="1200" b="0" i="0" u="none" strike="noStrike" kern="1200" baseline="30000" dirty="0">
                <a:solidFill>
                  <a:schemeClr val="tx1"/>
                </a:solidFill>
                <a:effectLst/>
                <a:latin typeface="Arial" panose="020B0604020202020204" pitchFamily="34" charset="0"/>
                <a:ea typeface="+mn-ea"/>
                <a:cs typeface="Arial" panose="020B0604020202020204" pitchFamily="34" charset="0"/>
                <a:hlinkClick r:id="rId8"/>
              </a:rPr>
              <a:t>1</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9"/>
              </a:rPr>
              <a:t>s</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isgreater</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than all, and no one is able to </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snatchthem</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out of </a:t>
            </a:r>
            <a:r>
              <a:rPr lang="en-US" sz="1200" b="0" i="0" u="none" strike="noStrike" kern="1200" baseline="30000" dirty="0" err="1">
                <a:solidFill>
                  <a:schemeClr val="tx1"/>
                </a:solidFill>
                <a:effectLst/>
                <a:latin typeface="Arial" panose="020B0604020202020204" pitchFamily="34" charset="0"/>
                <a:ea typeface="+mn-ea"/>
                <a:cs typeface="Arial" panose="020B0604020202020204" pitchFamily="34" charset="0"/>
                <a:hlinkClick r:id="rId10"/>
              </a:rPr>
              <a:t>t</a:t>
            </a:r>
            <a:r>
              <a:rPr lang="en-US" sz="1200" b="0" i="0" u="none" strike="noStrike" kern="1200" dirty="0" err="1">
                <a:solidFill>
                  <a:schemeClr val="tx1"/>
                </a:solidFill>
                <a:effectLst/>
                <a:latin typeface="Arial" panose="020B0604020202020204" pitchFamily="34" charset="0"/>
                <a:ea typeface="+mn-ea"/>
                <a:cs typeface="Arial" panose="020B0604020202020204" pitchFamily="34" charset="0"/>
              </a:rPr>
              <a:t>the</a:t>
            </a:r>
            <a:r>
              <a:rPr lang="en-US" sz="1200" b="0" i="0" u="none" strike="noStrike" kern="1200" dirty="0">
                <a:solidFill>
                  <a:schemeClr val="tx1"/>
                </a:solidFill>
                <a:effectLst/>
                <a:latin typeface="Arial" panose="020B0604020202020204" pitchFamily="34" charset="0"/>
                <a:ea typeface="+mn-ea"/>
                <a:cs typeface="Arial" panose="020B0604020202020204" pitchFamily="34" charset="0"/>
              </a:rPr>
              <a:t> Father’s hand.</a:t>
            </a: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1080188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16</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The image of Jesus washing the feet of His disciples represents His forgiveness of sins committed after baptism. The image of the disciples washing one another’s feet signifies our willingness to forgive those daily irritations and transgressions that threaten the unity in love that Jesus purposed for His disciples.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148750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17</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How better could He demonstrate His love for and confidence in them at this point than to take the place of a servant and wash their feet? </a:t>
            </a:r>
          </a:p>
          <a:p>
            <a:r>
              <a:rPr lang="en-US" sz="1200" kern="1200" dirty="0">
                <a:solidFill>
                  <a:schemeClr val="tx1"/>
                </a:solidFill>
                <a:effectLst/>
                <a:latin typeface="Arial" panose="020B0604020202020204" pitchFamily="34" charset="0"/>
                <a:ea typeface="+mn-ea"/>
                <a:cs typeface="Arial" panose="020B0604020202020204" pitchFamily="34" charset="0"/>
              </a:rPr>
              <a:t>They were totally unprepared for what took place. "He </a:t>
            </a:r>
            <a:r>
              <a:rPr lang="en-US" sz="1200" kern="1200" dirty="0" err="1">
                <a:solidFill>
                  <a:schemeClr val="tx1"/>
                </a:solidFill>
                <a:effectLst/>
                <a:latin typeface="Arial" panose="020B0604020202020204" pitchFamily="34" charset="0"/>
                <a:ea typeface="+mn-ea"/>
                <a:cs typeface="Arial" panose="020B0604020202020204" pitchFamily="34" charset="0"/>
              </a:rPr>
              <a:t>riseth</a:t>
            </a:r>
            <a:r>
              <a:rPr lang="en-US" sz="1200" kern="1200" dirty="0">
                <a:solidFill>
                  <a:schemeClr val="tx1"/>
                </a:solidFill>
                <a:effectLst/>
                <a:latin typeface="Arial" panose="020B0604020202020204" pitchFamily="34" charset="0"/>
                <a:ea typeface="+mn-ea"/>
                <a:cs typeface="Arial" panose="020B0604020202020204" pitchFamily="34" charset="0"/>
              </a:rPr>
              <a:t> from supper, and laid aside his garments </a:t>
            </a:r>
          </a:p>
          <a:p>
            <a:r>
              <a:rPr lang="en-US" sz="1200" kern="1200" dirty="0">
                <a:solidFill>
                  <a:schemeClr val="tx1"/>
                </a:solidFill>
                <a:effectLst/>
                <a:latin typeface="Arial" panose="020B0604020202020204" pitchFamily="34" charset="0"/>
                <a:ea typeface="+mn-ea"/>
                <a:cs typeface="Arial" panose="020B0604020202020204" pitchFamily="34" charset="0"/>
              </a:rPr>
              <a:t>And took a towel and girded himself. After that he </a:t>
            </a:r>
            <a:r>
              <a:rPr lang="en-US" sz="1200" kern="1200" dirty="0" err="1">
                <a:solidFill>
                  <a:schemeClr val="tx1"/>
                </a:solidFill>
                <a:effectLst/>
                <a:latin typeface="Arial" panose="020B0604020202020204" pitchFamily="34" charset="0"/>
                <a:ea typeface="+mn-ea"/>
                <a:cs typeface="Arial" panose="020B0604020202020204" pitchFamily="34" charset="0"/>
              </a:rPr>
              <a:t>poureth</a:t>
            </a:r>
            <a:r>
              <a:rPr lang="en-US" sz="1200" kern="1200" dirty="0">
                <a:solidFill>
                  <a:schemeClr val="tx1"/>
                </a:solidFill>
                <a:effectLst/>
                <a:latin typeface="Arial" panose="020B0604020202020204" pitchFamily="34" charset="0"/>
                <a:ea typeface="+mn-ea"/>
                <a:cs typeface="Arial" panose="020B0604020202020204" pitchFamily="34" charset="0"/>
              </a:rPr>
              <a:t> water into a basin, and began to wash the disciples' feet, and to wipe them with the towel wherewith he was girded" (John 13:4, 5).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23785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18</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True greatness is the King of the universe walking over to the corner of a room, picking up a towel and a basin of water, and stooping down to wash the feet of an unstable disciple such as Peter and a traitor such as Judas. True greatness does not need to brag or assert itself. It takes true greatness to exercise self-control or to act the role of a slave. It takes true greatness to do the right thing when everyone laughs at you or despises you in his or her heart. </a:t>
            </a:r>
          </a:p>
          <a:p>
            <a:endParaRPr lang="en-US" altLang="en-US" dirty="0"/>
          </a:p>
        </p:txBody>
      </p:sp>
    </p:spTree>
    <p:extLst>
      <p:ext uri="{BB962C8B-B14F-4D97-AF65-F5344CB8AC3E}">
        <p14:creationId xmlns:p14="http://schemas.microsoft.com/office/powerpoint/2010/main" val="4034288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True greatness is to have the same attitude as Jesus </a:t>
            </a:r>
            <a:r>
              <a:rPr lang="en-US" sz="1200" i="1" kern="1200" dirty="0">
                <a:solidFill>
                  <a:schemeClr val="tx1"/>
                </a:solidFill>
                <a:effectLst/>
                <a:latin typeface="Arial" panose="020B0604020202020204" pitchFamily="34" charset="0"/>
                <a:ea typeface="+mn-ea"/>
                <a:cs typeface="Arial" panose="020B0604020202020204" pitchFamily="34" charset="0"/>
              </a:rPr>
              <a:t>(Phil. 2:5), </a:t>
            </a:r>
            <a:r>
              <a:rPr lang="en-US" sz="1200" kern="1200" dirty="0">
                <a:solidFill>
                  <a:schemeClr val="tx1"/>
                </a:solidFill>
                <a:effectLst/>
                <a:latin typeface="Arial" panose="020B0604020202020204" pitchFamily="34" charset="0"/>
                <a:ea typeface="+mn-ea"/>
                <a:cs typeface="Arial" panose="020B0604020202020204" pitchFamily="34" charset="0"/>
              </a:rPr>
              <a:t>who was “in very nature God” </a:t>
            </a:r>
            <a:r>
              <a:rPr lang="en-US" sz="1200" i="1" kern="1200" dirty="0">
                <a:solidFill>
                  <a:schemeClr val="tx1"/>
                </a:solidFill>
                <a:effectLst/>
                <a:latin typeface="Arial" panose="020B0604020202020204" pitchFamily="34" charset="0"/>
                <a:ea typeface="+mn-ea"/>
                <a:cs typeface="Arial" panose="020B0604020202020204" pitchFamily="34" charset="0"/>
              </a:rPr>
              <a:t>(vs. 6, NIV) </a:t>
            </a:r>
            <a:r>
              <a:rPr lang="en-US" sz="1200" kern="1200" dirty="0">
                <a:solidFill>
                  <a:schemeClr val="tx1"/>
                </a:solidFill>
                <a:effectLst/>
                <a:latin typeface="Arial" panose="020B0604020202020204" pitchFamily="34" charset="0"/>
                <a:ea typeface="+mn-ea"/>
                <a:cs typeface="Arial" panose="020B0604020202020204" pitchFamily="34" charset="0"/>
              </a:rPr>
              <a:t>yet took “the very nature of a servant” </a:t>
            </a:r>
            <a:r>
              <a:rPr lang="en-US" sz="1200" i="1" kern="1200" dirty="0">
                <a:solidFill>
                  <a:schemeClr val="tx1"/>
                </a:solidFill>
                <a:effectLst/>
                <a:latin typeface="Arial" panose="020B0604020202020204" pitchFamily="34" charset="0"/>
                <a:ea typeface="+mn-ea"/>
                <a:cs typeface="Arial" panose="020B0604020202020204" pitchFamily="34" charset="0"/>
              </a:rPr>
              <a:t>(vs. 7) </a:t>
            </a:r>
            <a:r>
              <a:rPr lang="en-US" sz="1200" kern="1200" dirty="0">
                <a:solidFill>
                  <a:schemeClr val="tx1"/>
                </a:solidFill>
                <a:effectLst/>
                <a:latin typeface="Arial" panose="020B0604020202020204" pitchFamily="34" charset="0"/>
                <a:ea typeface="+mn-ea"/>
                <a:cs typeface="Arial" panose="020B0604020202020204" pitchFamily="34" charset="0"/>
              </a:rPr>
              <a:t>and “humbled himself ” </a:t>
            </a:r>
            <a:r>
              <a:rPr lang="en-US" sz="1200" i="1" kern="1200" dirty="0">
                <a:solidFill>
                  <a:schemeClr val="tx1"/>
                </a:solidFill>
                <a:effectLst/>
                <a:latin typeface="Arial" panose="020B0604020202020204" pitchFamily="34" charset="0"/>
                <a:ea typeface="+mn-ea"/>
                <a:cs typeface="Arial" panose="020B0604020202020204" pitchFamily="34" charset="0"/>
              </a:rPr>
              <a:t>(vs. 8). </a:t>
            </a:r>
            <a:r>
              <a:rPr lang="en-US" sz="1200" kern="1200" dirty="0">
                <a:solidFill>
                  <a:schemeClr val="tx1"/>
                </a:solidFill>
                <a:effectLst/>
                <a:latin typeface="Arial" panose="020B0604020202020204" pitchFamily="34" charset="0"/>
                <a:ea typeface="+mn-ea"/>
                <a:cs typeface="Arial" panose="020B0604020202020204" pitchFamily="34" charset="0"/>
              </a:rPr>
              <a:t>True greatness is to “consider others better than yourselves” </a:t>
            </a:r>
            <a:r>
              <a:rPr lang="en-US" sz="1200" i="1" kern="1200" dirty="0">
                <a:solidFill>
                  <a:schemeClr val="tx1"/>
                </a:solidFill>
                <a:effectLst/>
                <a:latin typeface="Arial" panose="020B0604020202020204" pitchFamily="34" charset="0"/>
                <a:ea typeface="+mn-ea"/>
                <a:cs typeface="Arial" panose="020B0604020202020204" pitchFamily="34" charset="0"/>
              </a:rPr>
              <a:t>(vs. 3)</a:t>
            </a:r>
            <a:r>
              <a:rPr lang="en-US" sz="1200" kern="1200" dirty="0">
                <a:solidFill>
                  <a:schemeClr val="tx1"/>
                </a:solidFill>
                <a:effectLst/>
                <a:latin typeface="Arial" panose="020B0604020202020204" pitchFamily="34" charset="0"/>
                <a:ea typeface="+mn-ea"/>
                <a:cs typeface="Arial" panose="020B0604020202020204" pitchFamily="34" charset="0"/>
              </a:rPr>
              <a:t>. True greatness is to follow Jesus in the path of service and humility. </a:t>
            </a:r>
          </a:p>
          <a:p>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19</a:t>
            </a:fld>
            <a:endParaRPr lang="en-US" altLang="en-US"/>
          </a:p>
        </p:txBody>
      </p:sp>
    </p:spTree>
    <p:extLst>
      <p:ext uri="{BB962C8B-B14F-4D97-AF65-F5344CB8AC3E}">
        <p14:creationId xmlns:p14="http://schemas.microsoft.com/office/powerpoint/2010/main" val="481869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In contrast, if our first thought in any situation is of our own advantage and self-interest, we are pursuing a false greatness. If our first reaction to any situation is to nag, belittle, criticize, and complain, we are exhibiting the opposite of humility and true greatness. Putting other people down says “I am better than you.” Considering others as better than yourself causes you to uplift, encourage, and praise. </a:t>
            </a:r>
          </a:p>
          <a:p>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20</a:t>
            </a:fld>
            <a:endParaRPr lang="en-US" altLang="en-US"/>
          </a:p>
        </p:txBody>
      </p:sp>
    </p:spTree>
    <p:extLst>
      <p:ext uri="{BB962C8B-B14F-4D97-AF65-F5344CB8AC3E}">
        <p14:creationId xmlns:p14="http://schemas.microsoft.com/office/powerpoint/2010/main" val="1732301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22</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Jesus starts with Judas, His betrayer, and moves around the circle before the wondering eyes of the disciples. The text says, "Having loved his own which were in the world, he loved them unto the end." The Greek word for "end" means "perfectly, wholly, completely." It seems, therefore, that here we find the highest expression of Jesus' love for His disciples thus far. </a:t>
            </a:r>
          </a:p>
          <a:p>
            <a:endParaRPr lang="en-US" altLang="en-US" dirty="0"/>
          </a:p>
        </p:txBody>
      </p:sp>
    </p:spTree>
    <p:extLst>
      <p:ext uri="{BB962C8B-B14F-4D97-AF65-F5344CB8AC3E}">
        <p14:creationId xmlns:p14="http://schemas.microsoft.com/office/powerpoint/2010/main" val="3190147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22F168-4729-9965-D02E-5105513168E6}"/>
              </a:ext>
            </a:extLst>
          </p:cNvPr>
          <p:cNvSpPr>
            <a:spLocks noGrp="1" noChangeArrowheads="1"/>
          </p:cNvSpPr>
          <p:nvPr>
            <p:ph type="sldNum" sz="quarter" idx="5"/>
          </p:nvPr>
        </p:nvSpPr>
        <p:spPr>
          <a:ln/>
        </p:spPr>
        <p:txBody>
          <a:bodyPr/>
          <a:lstStyle/>
          <a:p>
            <a:fld id="{C6DAB2FD-8BBE-034B-9353-FF65E432DEA7}" type="slidenum">
              <a:rPr lang="en-US" altLang="en-US"/>
              <a:pPr/>
              <a:t>23</a:t>
            </a:fld>
            <a:endParaRPr lang="en-US" altLang="en-US"/>
          </a:p>
        </p:txBody>
      </p:sp>
      <p:sp>
        <p:nvSpPr>
          <p:cNvPr id="5122" name="Rectangle 2">
            <a:extLst>
              <a:ext uri="{FF2B5EF4-FFF2-40B4-BE49-F238E27FC236}">
                <a16:creationId xmlns:a16="http://schemas.microsoft.com/office/drawing/2014/main" id="{6FF75657-3184-8BF7-17C0-392F40119A2A}"/>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757824D1-FFE0-EB58-666F-E5F9E4B841C0}"/>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altLang="en-US" dirty="0"/>
          </a:p>
        </p:txBody>
      </p:sp>
    </p:spTree>
    <p:extLst>
      <p:ext uri="{BB962C8B-B14F-4D97-AF65-F5344CB8AC3E}">
        <p14:creationId xmlns:p14="http://schemas.microsoft.com/office/powerpoint/2010/main" val="2524437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The washing of one another's feet is an act of loving dedication to one's partner, who is also a representative of all humanity, of our willingness to do for that one whatever may be necessary, even to the point of death. </a:t>
            </a:r>
          </a:p>
          <a:p>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24</a:t>
            </a:fld>
            <a:endParaRPr lang="en-US" altLang="en-US"/>
          </a:p>
        </p:txBody>
      </p:sp>
    </p:spTree>
    <p:extLst>
      <p:ext uri="{BB962C8B-B14F-4D97-AF65-F5344CB8AC3E}">
        <p14:creationId xmlns:p14="http://schemas.microsoft.com/office/powerpoint/2010/main" val="2281517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When we take the feet of our brother or sister in our hands and wash them, we are saying to him or her, "I love you as a brother or sister in Christ, and you can count on me to be of service to you, however humble it may be, even to the point of giving my life for you." Unless one enters into it in this spirit, prepared to make this commitment, it cannot be said that one has truly taken part in the service and has "washed one another's feet."</a:t>
            </a:r>
            <a:endParaRPr lang="en-US" sz="1200" dirty="0">
              <a:latin typeface="Calibri" panose="020F0502020204030204" pitchFamily="34" charset="0"/>
              <a:ea typeface="DengXian"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25</a:t>
            </a:fld>
            <a:endParaRPr lang="en-US" altLang="en-US"/>
          </a:p>
        </p:txBody>
      </p:sp>
    </p:spTree>
    <p:extLst>
      <p:ext uri="{BB962C8B-B14F-4D97-AF65-F5344CB8AC3E}">
        <p14:creationId xmlns:p14="http://schemas.microsoft.com/office/powerpoint/2010/main" val="649675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The key point of this lesson is that true greatness is not found in power, wealth, or fame; it is found in following Jesus along the path of service and humility. Jesus demonstrated this path when, in full awareness of the Cross He was about to experience, He never- the less was more concerned for the impact of the coming events on His disciples than He was for Himself. </a:t>
            </a:r>
            <a:endParaRPr lang="en-US" dirty="0"/>
          </a:p>
        </p:txBody>
      </p:sp>
      <p:sp>
        <p:nvSpPr>
          <p:cNvPr id="4" name="Slide Number Placeholder 3"/>
          <p:cNvSpPr>
            <a:spLocks noGrp="1"/>
          </p:cNvSpPr>
          <p:nvPr>
            <p:ph type="sldNum" sz="quarter" idx="5"/>
          </p:nvPr>
        </p:nvSpPr>
        <p:spPr/>
        <p:txBody>
          <a:bodyPr/>
          <a:lstStyle/>
          <a:p>
            <a:fld id="{A7586D1F-07CC-4C47-90A4-CAD3DAAAF2FE}" type="slidenum">
              <a:rPr lang="en-US" altLang="en-US" smtClean="0"/>
              <a:pPr/>
              <a:t>26</a:t>
            </a:fld>
            <a:endParaRPr lang="en-US" altLang="en-US"/>
          </a:p>
        </p:txBody>
      </p:sp>
    </p:spTree>
    <p:extLst>
      <p:ext uri="{BB962C8B-B14F-4D97-AF65-F5344CB8AC3E}">
        <p14:creationId xmlns:p14="http://schemas.microsoft.com/office/powerpoint/2010/main" val="2975854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88019F-C99A-5087-B93C-3E2AA227C073}"/>
              </a:ext>
            </a:extLst>
          </p:cNvPr>
          <p:cNvSpPr>
            <a:spLocks noGrp="1" noChangeArrowheads="1"/>
          </p:cNvSpPr>
          <p:nvPr>
            <p:ph type="sldNum" sz="quarter" idx="5"/>
          </p:nvPr>
        </p:nvSpPr>
        <p:spPr>
          <a:ln/>
        </p:spPr>
        <p:txBody>
          <a:bodyPr/>
          <a:lstStyle/>
          <a:p>
            <a:fld id="{20597B24-5D42-FF48-BA17-ACBF0641784F}" type="slidenum">
              <a:rPr lang="en-US" altLang="en-US"/>
              <a:pPr/>
              <a:t>29</a:t>
            </a:fld>
            <a:endParaRPr lang="en-US" altLang="en-US"/>
          </a:p>
        </p:txBody>
      </p:sp>
      <p:sp>
        <p:nvSpPr>
          <p:cNvPr id="19458" name="Rectangle 2">
            <a:extLst>
              <a:ext uri="{FF2B5EF4-FFF2-40B4-BE49-F238E27FC236}">
                <a16:creationId xmlns:a16="http://schemas.microsoft.com/office/drawing/2014/main" id="{8D4F1B65-FF72-BC4F-E814-4049598DEC2F}"/>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85DCCDCF-4313-0CF7-56E3-70D5906E3692}"/>
              </a:ext>
            </a:extLst>
          </p:cNvPr>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Next time when you wash one another’s feet remember it is more than a lesson. It is Love in Action. It is this service God wants us to show in our lives.</a:t>
            </a:r>
          </a:p>
          <a:p>
            <a:endParaRPr lang="en-US" altLang="en-US" b="1"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B1DB-AAE7-7B42-2FC1-1C23A528056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2A5514-680A-7E39-B7AB-5C247B45173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814F0A-CBEB-20BF-01DC-66F2852BDD9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1F386DF-F027-2A17-44B7-7C80E4AA7DE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6924BF-B756-6D7B-7E28-B1340A799B8B}"/>
              </a:ext>
            </a:extLst>
          </p:cNvPr>
          <p:cNvSpPr>
            <a:spLocks noGrp="1"/>
          </p:cNvSpPr>
          <p:nvPr>
            <p:ph type="sldNum" sz="quarter" idx="12"/>
          </p:nvPr>
        </p:nvSpPr>
        <p:spPr/>
        <p:txBody>
          <a:bodyPr/>
          <a:lstStyle>
            <a:lvl1pPr>
              <a:defRPr/>
            </a:lvl1pPr>
          </a:lstStyle>
          <a:p>
            <a:fld id="{90572B62-3904-7E4E-A4D2-C8E264A51423}" type="slidenum">
              <a:rPr lang="en-US" altLang="en-US"/>
              <a:pPr/>
              <a:t>‹#›</a:t>
            </a:fld>
            <a:endParaRPr lang="en-US" altLang="en-US"/>
          </a:p>
        </p:txBody>
      </p:sp>
    </p:spTree>
    <p:extLst>
      <p:ext uri="{BB962C8B-B14F-4D97-AF65-F5344CB8AC3E}">
        <p14:creationId xmlns:p14="http://schemas.microsoft.com/office/powerpoint/2010/main" val="1758365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3F1D-02B6-1F73-42CE-58F2D7B32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926CBC-B5F8-0E87-F16B-780E66EFFA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FE4E40-EE5E-88BC-54CD-570A7962BD3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4995D1C-A1CE-18D5-8ACB-AC971464EA7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B4CDB7E-0CA1-A266-77FD-AF192E6BE37A}"/>
              </a:ext>
            </a:extLst>
          </p:cNvPr>
          <p:cNvSpPr>
            <a:spLocks noGrp="1"/>
          </p:cNvSpPr>
          <p:nvPr>
            <p:ph type="sldNum" sz="quarter" idx="12"/>
          </p:nvPr>
        </p:nvSpPr>
        <p:spPr/>
        <p:txBody>
          <a:bodyPr/>
          <a:lstStyle>
            <a:lvl1pPr>
              <a:defRPr/>
            </a:lvl1pPr>
          </a:lstStyle>
          <a:p>
            <a:fld id="{38F7F471-8409-364C-9445-F5AC3D0F49F6}" type="slidenum">
              <a:rPr lang="en-US" altLang="en-US"/>
              <a:pPr/>
              <a:t>‹#›</a:t>
            </a:fld>
            <a:endParaRPr lang="en-US" altLang="en-US"/>
          </a:p>
        </p:txBody>
      </p:sp>
    </p:spTree>
    <p:extLst>
      <p:ext uri="{BB962C8B-B14F-4D97-AF65-F5344CB8AC3E}">
        <p14:creationId xmlns:p14="http://schemas.microsoft.com/office/powerpoint/2010/main" val="2831394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6ABD0-090F-A538-8483-9765B877FE4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31F6DF-0CE1-1D42-D518-9666C9C34FA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75CD1DB0-E59A-FDD7-BD19-BC9DB380267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844A25E-D8FD-16B2-5F52-D92ABCBD845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2D868D7-B5C4-C2CC-DAB5-A1609F16DCF1}"/>
              </a:ext>
            </a:extLst>
          </p:cNvPr>
          <p:cNvSpPr>
            <a:spLocks noGrp="1"/>
          </p:cNvSpPr>
          <p:nvPr>
            <p:ph type="sldNum" sz="quarter" idx="12"/>
          </p:nvPr>
        </p:nvSpPr>
        <p:spPr/>
        <p:txBody>
          <a:bodyPr/>
          <a:lstStyle>
            <a:lvl1pPr>
              <a:defRPr/>
            </a:lvl1pPr>
          </a:lstStyle>
          <a:p>
            <a:fld id="{69A0ACF1-B7A2-4040-8474-1DEBBEC52F17}" type="slidenum">
              <a:rPr lang="en-US" altLang="en-US"/>
              <a:pPr/>
              <a:t>‹#›</a:t>
            </a:fld>
            <a:endParaRPr lang="en-US" altLang="en-US"/>
          </a:p>
        </p:txBody>
      </p:sp>
    </p:spTree>
    <p:extLst>
      <p:ext uri="{BB962C8B-B14F-4D97-AF65-F5344CB8AC3E}">
        <p14:creationId xmlns:p14="http://schemas.microsoft.com/office/powerpoint/2010/main" val="3194527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B11D-C36E-5396-C6A7-972CC3ABC9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87A83B-60C5-DB67-626D-26F8DE8D891A}"/>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44189E-3F93-5B92-7D23-27F494BCD30E}"/>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8BE4B8-3542-4E3B-918F-1264E4FBF30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2203AB0-B417-BFAC-5B38-321F1FB69EB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9CC19A7-E458-EA01-A94E-D582CFC86235}"/>
              </a:ext>
            </a:extLst>
          </p:cNvPr>
          <p:cNvSpPr>
            <a:spLocks noGrp="1"/>
          </p:cNvSpPr>
          <p:nvPr>
            <p:ph type="sldNum" sz="quarter" idx="12"/>
          </p:nvPr>
        </p:nvSpPr>
        <p:spPr/>
        <p:txBody>
          <a:bodyPr/>
          <a:lstStyle>
            <a:lvl1pPr>
              <a:defRPr/>
            </a:lvl1pPr>
          </a:lstStyle>
          <a:p>
            <a:fld id="{1179452C-AFF4-3344-B0BF-F338C610AD75}" type="slidenum">
              <a:rPr lang="en-US" altLang="en-US"/>
              <a:pPr/>
              <a:t>‹#›</a:t>
            </a:fld>
            <a:endParaRPr lang="en-US" altLang="en-US"/>
          </a:p>
        </p:txBody>
      </p:sp>
    </p:spTree>
    <p:extLst>
      <p:ext uri="{BB962C8B-B14F-4D97-AF65-F5344CB8AC3E}">
        <p14:creationId xmlns:p14="http://schemas.microsoft.com/office/powerpoint/2010/main" val="2611151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D4DF-C2C8-D32C-9864-0BCA3A0E985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6713A6-79C9-6AC3-3E8E-49990BB100C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7D6EAC-FCCB-C7CD-A6E3-99F0B8D39FF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E788B2-3070-C22C-D82C-5A08C1A38F5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86E484-AFAC-DD2D-32E9-42EE0E60882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2557B9-6452-76CF-3EBC-7EDC6F4C179C}"/>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5CF3A8F2-B9EB-DBD8-9DA4-A12ABF41905F}"/>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4503067C-D0AF-0F7C-BC9E-B20140AAFB6F}"/>
              </a:ext>
            </a:extLst>
          </p:cNvPr>
          <p:cNvSpPr>
            <a:spLocks noGrp="1"/>
          </p:cNvSpPr>
          <p:nvPr>
            <p:ph type="sldNum" sz="quarter" idx="12"/>
          </p:nvPr>
        </p:nvSpPr>
        <p:spPr/>
        <p:txBody>
          <a:bodyPr/>
          <a:lstStyle>
            <a:lvl1pPr>
              <a:defRPr/>
            </a:lvl1pPr>
          </a:lstStyle>
          <a:p>
            <a:fld id="{3E8DE583-1B44-4240-AA19-8948BC369C03}" type="slidenum">
              <a:rPr lang="en-US" altLang="en-US"/>
              <a:pPr/>
              <a:t>‹#›</a:t>
            </a:fld>
            <a:endParaRPr lang="en-US" altLang="en-US"/>
          </a:p>
        </p:txBody>
      </p:sp>
    </p:spTree>
    <p:extLst>
      <p:ext uri="{BB962C8B-B14F-4D97-AF65-F5344CB8AC3E}">
        <p14:creationId xmlns:p14="http://schemas.microsoft.com/office/powerpoint/2010/main" val="306917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5CAD3-B0EA-D4B6-4D75-D4B23ABED1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64E08D-777B-9808-3BCB-F5A1B018DF86}"/>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979C181E-4B82-6ADB-8341-22ADB5373AA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AC6574D1-9DE3-C6D3-E5F6-A3B28359A38D}"/>
              </a:ext>
            </a:extLst>
          </p:cNvPr>
          <p:cNvSpPr>
            <a:spLocks noGrp="1"/>
          </p:cNvSpPr>
          <p:nvPr>
            <p:ph type="sldNum" sz="quarter" idx="12"/>
          </p:nvPr>
        </p:nvSpPr>
        <p:spPr/>
        <p:txBody>
          <a:bodyPr/>
          <a:lstStyle>
            <a:lvl1pPr>
              <a:defRPr/>
            </a:lvl1pPr>
          </a:lstStyle>
          <a:p>
            <a:fld id="{CDAFF357-F652-684D-AE8F-2D4AF2E2F829}" type="slidenum">
              <a:rPr lang="en-US" altLang="en-US"/>
              <a:pPr/>
              <a:t>‹#›</a:t>
            </a:fld>
            <a:endParaRPr lang="en-US" altLang="en-US"/>
          </a:p>
        </p:txBody>
      </p:sp>
    </p:spTree>
    <p:extLst>
      <p:ext uri="{BB962C8B-B14F-4D97-AF65-F5344CB8AC3E}">
        <p14:creationId xmlns:p14="http://schemas.microsoft.com/office/powerpoint/2010/main" val="473594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87C4FF-8462-11F1-F470-22CD159FA7F6}"/>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7CE0EF2-A650-4A89-5F74-F2FD02EFA6E3}"/>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BCC666E-A711-ECC6-CE57-93F8BA6DAF5A}"/>
              </a:ext>
            </a:extLst>
          </p:cNvPr>
          <p:cNvSpPr>
            <a:spLocks noGrp="1"/>
          </p:cNvSpPr>
          <p:nvPr>
            <p:ph type="sldNum" sz="quarter" idx="12"/>
          </p:nvPr>
        </p:nvSpPr>
        <p:spPr/>
        <p:txBody>
          <a:bodyPr/>
          <a:lstStyle>
            <a:lvl1pPr>
              <a:defRPr/>
            </a:lvl1pPr>
          </a:lstStyle>
          <a:p>
            <a:fld id="{5E620A40-E62D-584A-AE97-38279BE04777}" type="slidenum">
              <a:rPr lang="en-US" altLang="en-US"/>
              <a:pPr/>
              <a:t>‹#›</a:t>
            </a:fld>
            <a:endParaRPr lang="en-US" altLang="en-US"/>
          </a:p>
        </p:txBody>
      </p:sp>
    </p:spTree>
    <p:extLst>
      <p:ext uri="{BB962C8B-B14F-4D97-AF65-F5344CB8AC3E}">
        <p14:creationId xmlns:p14="http://schemas.microsoft.com/office/powerpoint/2010/main" val="2699244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7C8D-C180-29C6-EDBD-05D210768C7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1B0AFB-D018-9556-EB73-0F655D803EA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45F8DC-AFB3-65BD-2C56-53FB662601A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35C13-A2C4-4000-C442-616D5AB65F0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ED3D91E-6BE0-2789-2662-A6704489829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699A576-E876-A3C9-F779-B0EEAC67557C}"/>
              </a:ext>
            </a:extLst>
          </p:cNvPr>
          <p:cNvSpPr>
            <a:spLocks noGrp="1"/>
          </p:cNvSpPr>
          <p:nvPr>
            <p:ph type="sldNum" sz="quarter" idx="12"/>
          </p:nvPr>
        </p:nvSpPr>
        <p:spPr/>
        <p:txBody>
          <a:bodyPr/>
          <a:lstStyle>
            <a:lvl1pPr>
              <a:defRPr/>
            </a:lvl1pPr>
          </a:lstStyle>
          <a:p>
            <a:fld id="{E55CE97F-74D0-7047-99C5-16893C233B76}" type="slidenum">
              <a:rPr lang="en-US" altLang="en-US"/>
              <a:pPr/>
              <a:t>‹#›</a:t>
            </a:fld>
            <a:endParaRPr lang="en-US" altLang="en-US"/>
          </a:p>
        </p:txBody>
      </p:sp>
    </p:spTree>
    <p:extLst>
      <p:ext uri="{BB962C8B-B14F-4D97-AF65-F5344CB8AC3E}">
        <p14:creationId xmlns:p14="http://schemas.microsoft.com/office/powerpoint/2010/main" val="1647943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640A5-5826-1D1D-BF0F-96E1CE39AC1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34E908-2984-D4E1-8391-49AEC95121A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49C2B3-3A23-0C09-38D1-05BFB0876D1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9DCBA6-623B-D3C3-110A-FAEB4378657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C30007C-55A0-F827-92E0-BA956F383E3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FBF43F7-FFFC-924C-652F-22A1FB61EDED}"/>
              </a:ext>
            </a:extLst>
          </p:cNvPr>
          <p:cNvSpPr>
            <a:spLocks noGrp="1"/>
          </p:cNvSpPr>
          <p:nvPr>
            <p:ph type="sldNum" sz="quarter" idx="12"/>
          </p:nvPr>
        </p:nvSpPr>
        <p:spPr/>
        <p:txBody>
          <a:bodyPr/>
          <a:lstStyle>
            <a:lvl1pPr>
              <a:defRPr/>
            </a:lvl1pPr>
          </a:lstStyle>
          <a:p>
            <a:fld id="{9E8A8A21-291C-E94A-8173-B3315CA69BAC}" type="slidenum">
              <a:rPr lang="en-US" altLang="en-US"/>
              <a:pPr/>
              <a:t>‹#›</a:t>
            </a:fld>
            <a:endParaRPr lang="en-US" altLang="en-US"/>
          </a:p>
        </p:txBody>
      </p:sp>
    </p:spTree>
    <p:extLst>
      <p:ext uri="{BB962C8B-B14F-4D97-AF65-F5344CB8AC3E}">
        <p14:creationId xmlns:p14="http://schemas.microsoft.com/office/powerpoint/2010/main" val="469403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52C43-9B72-9922-3ECA-2248E847C0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E92030-8FD5-43F0-1FD8-D994DD78DD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C7914A-F24F-E0E0-1291-8CE90E1B8AD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9E6F5EE-368D-FCDC-6FA9-70DB8A9A97D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C14C1B4-25E5-8B83-E5C5-AAC5F23C097D}"/>
              </a:ext>
            </a:extLst>
          </p:cNvPr>
          <p:cNvSpPr>
            <a:spLocks noGrp="1"/>
          </p:cNvSpPr>
          <p:nvPr>
            <p:ph type="sldNum" sz="quarter" idx="12"/>
          </p:nvPr>
        </p:nvSpPr>
        <p:spPr/>
        <p:txBody>
          <a:bodyPr/>
          <a:lstStyle>
            <a:lvl1pPr>
              <a:defRPr/>
            </a:lvl1pPr>
          </a:lstStyle>
          <a:p>
            <a:fld id="{847984CE-E913-A343-AEE1-BA19FB799E69}" type="slidenum">
              <a:rPr lang="en-US" altLang="en-US"/>
              <a:pPr/>
              <a:t>‹#›</a:t>
            </a:fld>
            <a:endParaRPr lang="en-US" altLang="en-US"/>
          </a:p>
        </p:txBody>
      </p:sp>
    </p:spTree>
    <p:extLst>
      <p:ext uri="{BB962C8B-B14F-4D97-AF65-F5344CB8AC3E}">
        <p14:creationId xmlns:p14="http://schemas.microsoft.com/office/powerpoint/2010/main" val="3873683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D421DB-10CB-537D-4939-F7049B44DA59}"/>
              </a:ext>
            </a:extLst>
          </p:cNvPr>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93AFBC-7D83-2F16-56F6-43FA48C27537}"/>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5F7A6B-E8A2-42CC-FA9E-1D53B0572CC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F86A054-3D09-D916-FF1D-283987BAA26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A7B8D26-6B74-A24E-5F9A-5337129828A9}"/>
              </a:ext>
            </a:extLst>
          </p:cNvPr>
          <p:cNvSpPr>
            <a:spLocks noGrp="1"/>
          </p:cNvSpPr>
          <p:nvPr>
            <p:ph type="sldNum" sz="quarter" idx="12"/>
          </p:nvPr>
        </p:nvSpPr>
        <p:spPr/>
        <p:txBody>
          <a:bodyPr/>
          <a:lstStyle>
            <a:lvl1pPr>
              <a:defRPr/>
            </a:lvl1pPr>
          </a:lstStyle>
          <a:p>
            <a:fld id="{EC9C4E44-C48D-CB4F-946C-91A2ED670E37}" type="slidenum">
              <a:rPr lang="en-US" altLang="en-US"/>
              <a:pPr/>
              <a:t>‹#›</a:t>
            </a:fld>
            <a:endParaRPr lang="en-US" altLang="en-US"/>
          </a:p>
        </p:txBody>
      </p:sp>
    </p:spTree>
    <p:extLst>
      <p:ext uri="{BB962C8B-B14F-4D97-AF65-F5344CB8AC3E}">
        <p14:creationId xmlns:p14="http://schemas.microsoft.com/office/powerpoint/2010/main" val="2633201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E89906-458B-8947-C778-8B82CFF339D0}"/>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F099185-AB25-F260-3218-2E6D4064A27C}"/>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01593C8-2365-AF90-4F03-3C605A69C8F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5FF77747-C92D-7953-EBC5-96CF16590E7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8848D83B-4E2F-2338-946B-9BC73C2C6819}"/>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CF8DB03-67F3-C044-B129-4EA78654341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135B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33" name="Picture 1032">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035" name="Freeform: Shape 1034">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26" name="Picture 2" descr="Happy Sabbath Good Morning for Android - APK Download">
            <a:extLst>
              <a:ext uri="{FF2B5EF4-FFF2-40B4-BE49-F238E27FC236}">
                <a16:creationId xmlns:a16="http://schemas.microsoft.com/office/drawing/2014/main" id="{0EF05379-B1CA-D849-ABC1-8FDCF54F460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828800" y="1172029"/>
            <a:ext cx="5638800" cy="4513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38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913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057" name="Picture 2056">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2059" name="Freeform: Shape 2058">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050" name="Picture 2" descr="Free Lord's Supper Cliparts, Download Free Lord's Supper Cliparts png  images, Free ClipArts on Clipart Library">
            <a:extLst>
              <a:ext uri="{FF2B5EF4-FFF2-40B4-BE49-F238E27FC236}">
                <a16:creationId xmlns:a16="http://schemas.microsoft.com/office/drawing/2014/main" id="{9B4677FB-3B40-CAED-9A72-0DFEC448D22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14413" y="1066800"/>
            <a:ext cx="6205587"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180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472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8" name="Rectangle 205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784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3" name="Rectangle 2062">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ectangle 2064">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Rectangle 2066">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635" y="685800"/>
            <a:ext cx="8100729"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683CF0F-C08D-2FE7-7BEB-CBB2F966D959}"/>
              </a:ext>
            </a:extLst>
          </p:cNvPr>
          <p:cNvSpPr/>
          <p:nvPr/>
        </p:nvSpPr>
        <p:spPr>
          <a:xfrm>
            <a:off x="762000" y="1447800"/>
            <a:ext cx="7860364" cy="4149065"/>
          </a:xfrm>
          <a:prstGeom prst="rect">
            <a:avLst/>
          </a:prstGeom>
        </p:spPr>
        <p:txBody>
          <a:bodyPr vert="horz" lIns="91440" tIns="45720" rIns="91440" bIns="45720" rtlCol="0" anchor="t">
            <a:normAutofit/>
          </a:bodyPr>
          <a:lstStyle/>
          <a:p>
            <a:pPr marL="0" marR="0" indent="-228600">
              <a:lnSpc>
                <a:spcPct val="90000"/>
              </a:lnSpc>
              <a:spcBef>
                <a:spcPts val="0"/>
              </a:spcBef>
              <a:spcAft>
                <a:spcPts val="600"/>
              </a:spcAft>
              <a:buFont typeface="Arial" panose="020B0604020202020204" pitchFamily="34" charset="0"/>
              <a:buChar char="•"/>
            </a:pPr>
            <a:endParaRPr lang="en-US" sz="1700" b="1" dirty="0">
              <a:solidFill>
                <a:schemeClr val="bg1"/>
              </a:solidFill>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400" b="1" dirty="0">
                <a:solidFill>
                  <a:schemeClr val="bg1"/>
                </a:solidFill>
                <a:latin typeface="+mn-lt"/>
                <a:cs typeface="+mn-cs"/>
              </a:rPr>
              <a:t>What is the significance of the practice of foot-washing?</a:t>
            </a:r>
            <a:r>
              <a:rPr lang="en-US" sz="2400" dirty="0">
                <a:solidFill>
                  <a:schemeClr val="bg1"/>
                </a:solidFill>
                <a:latin typeface="+mn-lt"/>
                <a:cs typeface="+mn-cs"/>
              </a:rPr>
              <a:t> </a:t>
            </a:r>
          </a:p>
          <a:p>
            <a:pPr marL="0" marR="0" indent="-228600">
              <a:lnSpc>
                <a:spcPct val="90000"/>
              </a:lnSpc>
              <a:spcBef>
                <a:spcPts val="0"/>
              </a:spcBef>
              <a:spcAft>
                <a:spcPts val="600"/>
              </a:spcAft>
              <a:buFont typeface="Arial" panose="020B0604020202020204" pitchFamily="34" charset="0"/>
              <a:buChar char="•"/>
            </a:pPr>
            <a:endParaRPr lang="en-US" sz="2400" b="1" dirty="0">
              <a:solidFill>
                <a:schemeClr val="bg1"/>
              </a:solidFill>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400" b="1" dirty="0">
                <a:solidFill>
                  <a:schemeClr val="bg1"/>
                </a:solidFill>
                <a:latin typeface="+mn-lt"/>
                <a:cs typeface="+mn-cs"/>
              </a:rPr>
              <a:t>Is it merely a lingering trace of a past culture?</a:t>
            </a:r>
          </a:p>
          <a:p>
            <a:pPr indent="-228600">
              <a:lnSpc>
                <a:spcPct val="90000"/>
              </a:lnSpc>
              <a:spcBef>
                <a:spcPts val="0"/>
              </a:spcBef>
              <a:spcAft>
                <a:spcPts val="600"/>
              </a:spcAft>
              <a:buFont typeface="Arial" panose="020B0604020202020204" pitchFamily="34" charset="0"/>
              <a:buChar char="•"/>
            </a:pPr>
            <a:endParaRPr lang="en-US" sz="2400" b="1" dirty="0">
              <a:solidFill>
                <a:schemeClr val="bg1"/>
              </a:solidFill>
              <a:latin typeface="+mn-lt"/>
              <a:cs typeface="+mn-cs"/>
            </a:endParaRPr>
          </a:p>
          <a:p>
            <a:pPr indent="-228600">
              <a:lnSpc>
                <a:spcPct val="90000"/>
              </a:lnSpc>
              <a:spcBef>
                <a:spcPts val="0"/>
              </a:spcBef>
              <a:spcAft>
                <a:spcPts val="600"/>
              </a:spcAft>
              <a:buFont typeface="Arial" panose="020B0604020202020204" pitchFamily="34" charset="0"/>
              <a:buChar char="•"/>
            </a:pPr>
            <a:r>
              <a:rPr lang="en-US" sz="2400" b="1" dirty="0">
                <a:solidFill>
                  <a:schemeClr val="bg1"/>
                </a:solidFill>
                <a:latin typeface="+mn-lt"/>
                <a:cs typeface="+mn-cs"/>
              </a:rPr>
              <a:t>No. There is the possibility of a deeper and more meaningful lesson than simply one of humility, important as that may be. </a:t>
            </a:r>
            <a:endParaRPr lang="en-US" sz="2400" dirty="0">
              <a:solidFill>
                <a:schemeClr val="bg1"/>
              </a:solidFill>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400" dirty="0">
                <a:solidFill>
                  <a:schemeClr val="bg1"/>
                </a:solidFill>
                <a:latin typeface="+mn-lt"/>
                <a:cs typeface="+mn-cs"/>
              </a:rPr>
              <a:t> </a:t>
            </a:r>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215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30" name="Rectangle 3129">
            <a:extLst>
              <a:ext uri="{FF2B5EF4-FFF2-40B4-BE49-F238E27FC236}">
                <a16:creationId xmlns:a16="http://schemas.microsoft.com/office/drawing/2014/main" id="{0352D33D-F203-431A-A545-DB0A8A0D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2" name="Freeform: Shape 3131">
            <a:extLst>
              <a:ext uri="{FF2B5EF4-FFF2-40B4-BE49-F238E27FC236}">
                <a16:creationId xmlns:a16="http://schemas.microsoft.com/office/drawing/2014/main" id="{DEC33493-8EA2-4BEB-9BF0-04EE8ADD1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92417" cy="6858000"/>
          </a:xfrm>
          <a:custGeom>
            <a:avLst/>
            <a:gdLst>
              <a:gd name="connsiteX0" fmla="*/ 0 w 7856556"/>
              <a:gd name="connsiteY0" fmla="*/ 0 h 6858000"/>
              <a:gd name="connsiteX1" fmla="*/ 4680402 w 7856556"/>
              <a:gd name="connsiteY1" fmla="*/ 0 h 6858000"/>
              <a:gd name="connsiteX2" fmla="*/ 7856556 w 7856556"/>
              <a:gd name="connsiteY2" fmla="*/ 6858000 h 6858000"/>
              <a:gd name="connsiteX3" fmla="*/ 0 w 785655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856556" h="6858000">
                <a:moveTo>
                  <a:pt x="0" y="0"/>
                </a:moveTo>
                <a:lnTo>
                  <a:pt x="4680402" y="0"/>
                </a:lnTo>
                <a:lnTo>
                  <a:pt x="7856556"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34" name="Freeform: Shape 3133">
            <a:extLst>
              <a:ext uri="{FF2B5EF4-FFF2-40B4-BE49-F238E27FC236}">
                <a16:creationId xmlns:a16="http://schemas.microsoft.com/office/drawing/2014/main" id="{171D13A1-4626-4D50-9DF7-71BB7B6B7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46" y="0"/>
            <a:ext cx="5544885" cy="6858000"/>
          </a:xfrm>
          <a:custGeom>
            <a:avLst/>
            <a:gdLst>
              <a:gd name="connsiteX0" fmla="*/ 0 w 7393181"/>
              <a:gd name="connsiteY0" fmla="*/ 0 h 6858000"/>
              <a:gd name="connsiteX1" fmla="*/ 4217027 w 7393181"/>
              <a:gd name="connsiteY1" fmla="*/ 0 h 6858000"/>
              <a:gd name="connsiteX2" fmla="*/ 7393181 w 7393181"/>
              <a:gd name="connsiteY2" fmla="*/ 6858000 h 6858000"/>
              <a:gd name="connsiteX3" fmla="*/ 0 w 73931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93181" h="6858000">
                <a:moveTo>
                  <a:pt x="0" y="0"/>
                </a:moveTo>
                <a:lnTo>
                  <a:pt x="4217027" y="0"/>
                </a:lnTo>
                <a:lnTo>
                  <a:pt x="7393181"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78" name="Text Box 6">
            <a:extLst>
              <a:ext uri="{FF2B5EF4-FFF2-40B4-BE49-F238E27FC236}">
                <a16:creationId xmlns:a16="http://schemas.microsoft.com/office/drawing/2014/main" id="{EFBB4ABE-C1A5-4525-3E83-737E75FE1970}"/>
              </a:ext>
            </a:extLst>
          </p:cNvPr>
          <p:cNvSpPr txBox="1">
            <a:spLocks noChangeArrowheads="1"/>
          </p:cNvSpPr>
          <p:nvPr/>
        </p:nvSpPr>
        <p:spPr bwMode="auto">
          <a:xfrm>
            <a:off x="381000" y="228600"/>
            <a:ext cx="3657600" cy="64008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sz="2400" dirty="0">
                <a:latin typeface="+mn-lt"/>
                <a:cs typeface="+mn-cs"/>
              </a:rPr>
              <a:t>The incident is recorded in John 13. Jesus' time was becoming very short, and there were strivings among the disciples. </a:t>
            </a:r>
          </a:p>
          <a:p>
            <a:pPr indent="-228600">
              <a:lnSpc>
                <a:spcPct val="90000"/>
              </a:lnSpc>
              <a:spcAft>
                <a:spcPts val="600"/>
              </a:spcAft>
              <a:buFont typeface="Arial" panose="020B0604020202020204" pitchFamily="34" charset="0"/>
              <a:buChar char="•"/>
            </a:pPr>
            <a:r>
              <a:rPr lang="en-US" sz="2400" dirty="0">
                <a:latin typeface="+mn-lt"/>
                <a:cs typeface="+mn-cs"/>
              </a:rPr>
              <a:t>In 24 hours, He would be on the cross. How could He prepare them for what was coming? How could He lead their thoughts away from selfish interests? </a:t>
            </a:r>
          </a:p>
        </p:txBody>
      </p:sp>
      <p:pic>
        <p:nvPicPr>
          <p:cNvPr id="3077" name="Picture 5">
            <a:extLst>
              <a:ext uri="{FF2B5EF4-FFF2-40B4-BE49-F238E27FC236}">
                <a16:creationId xmlns:a16="http://schemas.microsoft.com/office/drawing/2014/main" id="{150DA754-E2AB-BB1E-B929-CCF3F61048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626" r="10217" b="-1"/>
          <a:stretch/>
        </p:blipFill>
        <p:spPr bwMode="auto">
          <a:xfrm>
            <a:off x="5491686" y="838199"/>
            <a:ext cx="2830599" cy="376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09697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1" name="Freeform: Shape 2078">
            <a:extLst>
              <a:ext uri="{FF2B5EF4-FFF2-40B4-BE49-F238E27FC236}">
                <a16:creationId xmlns:a16="http://schemas.microsoft.com/office/drawing/2014/main" id="{673E9FC8-2143-48A2-9DEE-AABBC7E30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265888"/>
          </a:xfrm>
          <a:custGeom>
            <a:avLst/>
            <a:gdLst>
              <a:gd name="connsiteX0" fmla="*/ 0 w 12188952"/>
              <a:gd name="connsiteY0" fmla="*/ 0 h 6265888"/>
              <a:gd name="connsiteX1" fmla="*/ 12188952 w 12188952"/>
              <a:gd name="connsiteY1" fmla="*/ 0 h 6265888"/>
              <a:gd name="connsiteX2" fmla="*/ 12188952 w 12188952"/>
              <a:gd name="connsiteY2" fmla="*/ 5061023 h 6265888"/>
              <a:gd name="connsiteX3" fmla="*/ 12188400 w 12188952"/>
              <a:gd name="connsiteY3" fmla="*/ 5061281 h 6265888"/>
              <a:gd name="connsiteX4" fmla="*/ 6096000 w 12188952"/>
              <a:gd name="connsiteY4" fmla="*/ 6265888 h 6265888"/>
              <a:gd name="connsiteX5" fmla="*/ 3601 w 12188952"/>
              <a:gd name="connsiteY5" fmla="*/ 5061281 h 6265888"/>
              <a:gd name="connsiteX6" fmla="*/ 0 w 12188952"/>
              <a:gd name="connsiteY6" fmla="*/ 5059596 h 626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6265888">
                <a:moveTo>
                  <a:pt x="0" y="0"/>
                </a:moveTo>
                <a:lnTo>
                  <a:pt x="12188952" y="0"/>
                </a:lnTo>
                <a:lnTo>
                  <a:pt x="12188952" y="5061023"/>
                </a:lnTo>
                <a:lnTo>
                  <a:pt x="12188400" y="5061281"/>
                </a:lnTo>
                <a:cubicBezTo>
                  <a:pt x="10489511" y="5817852"/>
                  <a:pt x="8380622" y="6265888"/>
                  <a:pt x="6096000" y="6265888"/>
                </a:cubicBezTo>
                <a:cubicBezTo>
                  <a:pt x="3811379" y="6265888"/>
                  <a:pt x="1702489" y="5817852"/>
                  <a:pt x="3601" y="5061281"/>
                </a:cubicBezTo>
                <a:lnTo>
                  <a:pt x="0" y="5059596"/>
                </a:ln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Word WEALTH on Row of Gold Coin Stacks Isolated White Stock Photo - Image  of heaps, increasing: 33884514">
            <a:extLst>
              <a:ext uri="{FF2B5EF4-FFF2-40B4-BE49-F238E27FC236}">
                <a16:creationId xmlns:a16="http://schemas.microsoft.com/office/drawing/2014/main" id="{3F7CACD9-2B7A-86F2-8C7A-D13B6C4E55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5"/>
          <a:stretch/>
        </p:blipFill>
        <p:spPr bwMode="auto">
          <a:xfrm>
            <a:off x="20" y="10"/>
            <a:ext cx="9075228" cy="5958700"/>
          </a:xfrm>
          <a:custGeom>
            <a:avLst/>
            <a:gdLst/>
            <a:ahLst/>
            <a:cxnLst/>
            <a:rect l="l" t="t" r="r" b="b"/>
            <a:pathLst>
              <a:path w="12187427" h="6003852">
                <a:moveTo>
                  <a:pt x="0" y="0"/>
                </a:moveTo>
                <a:lnTo>
                  <a:pt x="12187427" y="0"/>
                </a:lnTo>
                <a:lnTo>
                  <a:pt x="12187427" y="4772371"/>
                </a:lnTo>
                <a:lnTo>
                  <a:pt x="11865111" y="4913285"/>
                </a:lnTo>
                <a:cubicBezTo>
                  <a:pt x="10225213" y="5601147"/>
                  <a:pt x="8237833" y="6003852"/>
                  <a:pt x="6096000" y="6003852"/>
                </a:cubicBezTo>
                <a:cubicBezTo>
                  <a:pt x="3811379" y="6003852"/>
                  <a:pt x="1702489" y="5545663"/>
                  <a:pt x="3601" y="4771946"/>
                </a:cubicBezTo>
                <a:lnTo>
                  <a:pt x="0" y="4770223"/>
                </a:lnTo>
                <a:close/>
              </a:path>
            </a:pathLst>
          </a:cu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0B58755-400D-6102-10F9-6946B5F2EA14}"/>
              </a:ext>
            </a:extLst>
          </p:cNvPr>
          <p:cNvSpPr/>
          <p:nvPr/>
        </p:nvSpPr>
        <p:spPr>
          <a:xfrm>
            <a:off x="1447800" y="914400"/>
            <a:ext cx="6400800" cy="5029200"/>
          </a:xfrm>
          <a:prstGeom prst="rect">
            <a:avLst/>
          </a:prstGeom>
        </p:spPr>
        <p:txBody>
          <a:bodyPr vert="horz" lIns="91440" tIns="45720" rIns="91440" bIns="45720" rtlCol="0" anchor="t">
            <a:normAutofit/>
          </a:bodyPr>
          <a:lstStyle/>
          <a:p>
            <a:pPr marL="0" marR="0" indent="-228600">
              <a:lnSpc>
                <a:spcPct val="90000"/>
              </a:lnSpc>
              <a:spcBef>
                <a:spcPts val="0"/>
              </a:spcBef>
              <a:spcAft>
                <a:spcPts val="600"/>
              </a:spcAft>
              <a:buFont typeface="Arial" panose="020B0604020202020204" pitchFamily="34" charset="0"/>
              <a:buChar char="•"/>
            </a:pPr>
            <a:endParaRPr lang="en-US" sz="2100" dirty="0">
              <a:latin typeface="+mn-lt"/>
              <a:cs typeface="+mn-cs"/>
            </a:endParaRPr>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347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787F02CB-082B-E19F-5F56-B0E80554FD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83" r="2" b="2"/>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04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1" name="Rectangle 2062">
            <a:extLst>
              <a:ext uri="{FF2B5EF4-FFF2-40B4-BE49-F238E27FC236}">
                <a16:creationId xmlns:a16="http://schemas.microsoft.com/office/drawing/2014/main" id="{D153EDB2-4AAD-43F4-AE78-4D326C813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grpSp>
        <p:nvGrpSpPr>
          <p:cNvPr id="2072" name="Group 2064">
            <a:extLst>
              <a:ext uri="{FF2B5EF4-FFF2-40B4-BE49-F238E27FC236}">
                <a16:creationId xmlns:a16="http://schemas.microsoft.com/office/drawing/2014/main" id="{A3CB7779-72E2-4E92-AE18-6BBC335DD8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717" y="0"/>
            <a:ext cx="8323428" cy="6858000"/>
            <a:chOff x="547625" y="0"/>
            <a:chExt cx="11097905" cy="6858000"/>
          </a:xfrm>
        </p:grpSpPr>
        <p:sp>
          <p:nvSpPr>
            <p:cNvPr id="2066" name="Freeform: Shape 2065">
              <a:extLst>
                <a:ext uri="{FF2B5EF4-FFF2-40B4-BE49-F238E27FC236}">
                  <a16:creationId xmlns:a16="http://schemas.microsoft.com/office/drawing/2014/main" id="{175B9DA5-08BD-40EA-B06C-3D3CCD06A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7" name="Freeform: Shape 2066">
              <a:extLst>
                <a:ext uri="{FF2B5EF4-FFF2-40B4-BE49-F238E27FC236}">
                  <a16:creationId xmlns:a16="http://schemas.microsoft.com/office/drawing/2014/main" id="{9EE62D72-11EF-40E9-BF23-0FCAEACD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68" name="Freeform: Shape 2067">
              <a:extLst>
                <a:ext uri="{FF2B5EF4-FFF2-40B4-BE49-F238E27FC236}">
                  <a16:creationId xmlns:a16="http://schemas.microsoft.com/office/drawing/2014/main" id="{676336F2-6633-4E26-8760-05F94D87D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69" name="Freeform: Shape 2068">
              <a:extLst>
                <a:ext uri="{FF2B5EF4-FFF2-40B4-BE49-F238E27FC236}">
                  <a16:creationId xmlns:a16="http://schemas.microsoft.com/office/drawing/2014/main" id="{39F3102E-7749-422F-8F51-A148252B8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70" name="Freeform: Shape 2069">
              <a:extLst>
                <a:ext uri="{FF2B5EF4-FFF2-40B4-BE49-F238E27FC236}">
                  <a16:creationId xmlns:a16="http://schemas.microsoft.com/office/drawing/2014/main" id="{871191CD-1211-4C40-9D45-449D9BE65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pic>
        <p:nvPicPr>
          <p:cNvPr id="2050" name="Picture 2" descr="Matthew 20:20-28 &quot;The Way of the Servant&quot; -">
            <a:extLst>
              <a:ext uri="{FF2B5EF4-FFF2-40B4-BE49-F238E27FC236}">
                <a16:creationId xmlns:a16="http://schemas.microsoft.com/office/drawing/2014/main" id="{450CFA5E-DF20-E66F-91AE-E0E3FAE729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3000" y="899527"/>
            <a:ext cx="6857999" cy="389880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8FC5079-7D91-22DD-AA30-D609F685A137}"/>
              </a:ext>
            </a:extLst>
          </p:cNvPr>
          <p:cNvSpPr/>
          <p:nvPr/>
        </p:nvSpPr>
        <p:spPr>
          <a:xfrm>
            <a:off x="1371600" y="4343400"/>
            <a:ext cx="5911568" cy="2215991"/>
          </a:xfrm>
          <a:prstGeom prst="rect">
            <a:avLst/>
          </a:prstGeom>
        </p:spPr>
        <p:txBody>
          <a:bodyPr wrap="square">
            <a:spAutoFit/>
          </a:bodyPr>
          <a:lstStyle/>
          <a:p>
            <a:endParaRPr lang="en-US" dirty="0">
              <a:solidFill>
                <a:srgbClr val="FF0000"/>
              </a:solidFill>
              <a:highlight>
                <a:srgbClr val="FFFF00"/>
              </a:highlight>
              <a:latin typeface="Verdana" panose="020B0604030504040204" pitchFamily="34" charset="0"/>
              <a:ea typeface="Times New Roman" panose="02020603050405020304" pitchFamily="18" charset="0"/>
              <a:cs typeface="Times New Roman" panose="02020603050405020304" pitchFamily="18" charset="0"/>
            </a:endParaRPr>
          </a:p>
          <a:p>
            <a:endParaRPr lang="en-US" sz="2400" dirty="0">
              <a:solidFill>
                <a:srgbClr val="FF0000"/>
              </a:solidFill>
              <a:highlight>
                <a:srgbClr val="FFFF00"/>
              </a:highlight>
              <a:latin typeface="Verdana" panose="020B0604030504040204" pitchFamily="34" charset="0"/>
              <a:ea typeface="Times New Roman" panose="02020603050405020304" pitchFamily="18" charset="0"/>
              <a:cs typeface="Times New Roman" panose="02020603050405020304" pitchFamily="18" charset="0"/>
            </a:endParaRPr>
          </a:p>
          <a:p>
            <a:r>
              <a:rPr lang="en-US" sz="2400" dirty="0">
                <a:solidFill>
                  <a:srgbClr val="FF0000"/>
                </a:solidFill>
                <a:highlight>
                  <a:srgbClr val="FFFF00"/>
                </a:highlight>
                <a:latin typeface="Verdana" panose="020B0604030504040204" pitchFamily="34" charset="0"/>
                <a:ea typeface="Times New Roman" panose="02020603050405020304" pitchFamily="18" charset="0"/>
                <a:cs typeface="Times New Roman" panose="02020603050405020304" pitchFamily="18" charset="0"/>
              </a:rPr>
              <a:t>To convey His feelings and teach a truth that would never be forgotten, Jesus used an illustration-enacted a parable to convey His thoughts. </a:t>
            </a:r>
            <a:endParaRPr lang="en-US" sz="2400" dirty="0">
              <a:solidFill>
                <a:srgbClr val="FF0000"/>
              </a:solidFill>
              <a:highlight>
                <a:srgbClr val="FFFF00"/>
              </a:highlight>
            </a:endParaRPr>
          </a:p>
        </p:txBody>
      </p:sp>
    </p:spTree>
    <p:extLst>
      <p:ext uri="{BB962C8B-B14F-4D97-AF65-F5344CB8AC3E}">
        <p14:creationId xmlns:p14="http://schemas.microsoft.com/office/powerpoint/2010/main" val="3709857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A0A5CEA-4C98-19CC-E634-B139BBFC44D1}"/>
              </a:ext>
            </a:extLst>
          </p:cNvPr>
          <p:cNvSpPr/>
          <p:nvPr/>
        </p:nvSpPr>
        <p:spPr>
          <a:xfrm>
            <a:off x="304800" y="0"/>
            <a:ext cx="5029200" cy="6781800"/>
          </a:xfrm>
          <a:prstGeom prst="rect">
            <a:avLst/>
          </a:prstGeom>
        </p:spPr>
        <p:txBody>
          <a:bodyPr vert="horz" lIns="91440" tIns="45720" rIns="91440" bIns="45720" rtlCol="0">
            <a:normAutofit fontScale="25000" lnSpcReduction="20000"/>
          </a:bodyPr>
          <a:lstStyle/>
          <a:p>
            <a:pPr marL="0" marR="0" indent="-228600">
              <a:lnSpc>
                <a:spcPct val="90000"/>
              </a:lnSpc>
              <a:spcBef>
                <a:spcPts val="0"/>
              </a:spcBef>
              <a:spcAft>
                <a:spcPts val="600"/>
              </a:spcAft>
              <a:buFont typeface="Arial" panose="020B0604020202020204" pitchFamily="34" charset="0"/>
              <a:buChar char="•"/>
            </a:pPr>
            <a:endParaRPr lang="en-US" sz="112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12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11200" dirty="0">
                <a:highlight>
                  <a:srgbClr val="FFFF00"/>
                </a:highlight>
                <a:latin typeface="+mn-lt"/>
                <a:cs typeface="+mn-cs"/>
              </a:rPr>
              <a:t>"The whole life of Christ had been a life of unselfish service. </a:t>
            </a:r>
          </a:p>
          <a:p>
            <a:pPr marL="0" marR="0" indent="-228600">
              <a:lnSpc>
                <a:spcPct val="90000"/>
              </a:lnSpc>
              <a:spcBef>
                <a:spcPts val="0"/>
              </a:spcBef>
              <a:spcAft>
                <a:spcPts val="600"/>
              </a:spcAft>
              <a:buFont typeface="Arial" panose="020B0604020202020204" pitchFamily="34" charset="0"/>
              <a:buChar char="•"/>
            </a:pPr>
            <a:endParaRPr lang="en-US" sz="112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11200" dirty="0">
                <a:highlight>
                  <a:srgbClr val="FFFF00"/>
                </a:highlight>
                <a:latin typeface="+mn-lt"/>
                <a:cs typeface="+mn-cs"/>
              </a:rPr>
              <a:t>In Matt. 20:28 He said, 'Not to be ministered unto, but to minister' had been the lesson of His every act. </a:t>
            </a:r>
          </a:p>
          <a:p>
            <a:pPr marL="0" marR="0" indent="-228600">
              <a:lnSpc>
                <a:spcPct val="90000"/>
              </a:lnSpc>
              <a:spcBef>
                <a:spcPts val="0"/>
              </a:spcBef>
              <a:spcAft>
                <a:spcPts val="600"/>
              </a:spcAft>
              <a:buFont typeface="Arial" panose="020B0604020202020204" pitchFamily="34" charset="0"/>
              <a:buChar char="•"/>
            </a:pPr>
            <a:r>
              <a:rPr lang="en-US" sz="11200" dirty="0">
                <a:highlight>
                  <a:srgbClr val="FFFF00"/>
                </a:highlight>
                <a:latin typeface="+mn-lt"/>
                <a:cs typeface="+mn-cs"/>
              </a:rPr>
              <a:t>But not yet had the disciples learned the lesson. </a:t>
            </a:r>
          </a:p>
          <a:p>
            <a:pPr marL="0" marR="0" indent="-228600">
              <a:lnSpc>
                <a:spcPct val="90000"/>
              </a:lnSpc>
              <a:spcBef>
                <a:spcPts val="0"/>
              </a:spcBef>
              <a:spcAft>
                <a:spcPts val="600"/>
              </a:spcAft>
              <a:buFont typeface="Arial" panose="020B0604020202020204" pitchFamily="34" charset="0"/>
              <a:buChar char="•"/>
            </a:pPr>
            <a:endParaRPr lang="en-US" sz="112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11200" dirty="0">
                <a:highlight>
                  <a:srgbClr val="FFFF00"/>
                </a:highlight>
                <a:latin typeface="+mn-lt"/>
                <a:cs typeface="+mn-cs"/>
              </a:rPr>
              <a:t>At this last Passover supper, Jesus repeated His teaching by an illustration that impressed it forever on their minds and hearts" </a:t>
            </a:r>
          </a:p>
          <a:p>
            <a:pPr>
              <a:lnSpc>
                <a:spcPct val="90000"/>
              </a:lnSpc>
              <a:spcBef>
                <a:spcPts val="0"/>
              </a:spcBef>
              <a:spcAft>
                <a:spcPts val="600"/>
              </a:spcAft>
            </a:pPr>
            <a:endParaRPr lang="en-US" sz="8000" dirty="0">
              <a:highlight>
                <a:srgbClr val="FFFF00"/>
              </a:highlight>
            </a:endParaRPr>
          </a:p>
          <a:p>
            <a:pPr>
              <a:lnSpc>
                <a:spcPct val="90000"/>
              </a:lnSpc>
              <a:spcBef>
                <a:spcPts val="0"/>
              </a:spcBef>
              <a:spcAft>
                <a:spcPts val="600"/>
              </a:spcAft>
            </a:pPr>
            <a:r>
              <a:rPr lang="en-US" sz="8000" dirty="0">
                <a:highlight>
                  <a:srgbClr val="FFFF00"/>
                </a:highlight>
              </a:rPr>
              <a:t>(Ellen G. White, The Desire of Ages, p. 642). </a:t>
            </a:r>
          </a:p>
          <a:p>
            <a:pPr marL="0" marR="0" indent="-228600">
              <a:lnSpc>
                <a:spcPct val="90000"/>
              </a:lnSpc>
              <a:spcBef>
                <a:spcPts val="0"/>
              </a:spcBef>
              <a:spcAft>
                <a:spcPts val="600"/>
              </a:spcAft>
              <a:buFont typeface="Arial" panose="020B0604020202020204" pitchFamily="34" charset="0"/>
              <a:buChar char="•"/>
            </a:pPr>
            <a:endParaRPr lang="en-US" sz="112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indent="-228600">
              <a:lnSpc>
                <a:spcPct val="90000"/>
              </a:lnSpc>
              <a:spcBef>
                <a:spcPts val="0"/>
              </a:spcBef>
              <a:spcAft>
                <a:spcPts val="600"/>
              </a:spcAft>
              <a:buFont typeface="Arial" panose="020B0604020202020204" pitchFamily="34" charset="0"/>
              <a:buChar char="•"/>
            </a:pPr>
            <a:endParaRPr lang="en-US" sz="50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1600" dirty="0">
              <a:latin typeface="+mn-lt"/>
              <a:cs typeface="+mn-cs"/>
            </a:endParaRPr>
          </a:p>
        </p:txBody>
      </p:sp>
      <p:pic>
        <p:nvPicPr>
          <p:cNvPr id="3074" name="Picture 2" descr="A complicated trinity in the news: Dr. Ben Carson, Donald Trump and Ellen G.  White — GetReligion">
            <a:extLst>
              <a:ext uri="{FF2B5EF4-FFF2-40B4-BE49-F238E27FC236}">
                <a16:creationId xmlns:a16="http://schemas.microsoft.com/office/drawing/2014/main" id="{1F058DFB-1EA3-3D27-5E74-E74C7DEAE3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96" r="27796"/>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849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0" name="Rectangle 2069">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Rectangle 2071">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 y="0"/>
            <a:ext cx="9143772"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4" name="Rectangle 2073">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Rectangle 2075">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2697669-525B-9946-AB15-80D2B7C2653A}"/>
              </a:ext>
            </a:extLst>
          </p:cNvPr>
          <p:cNvSpPr/>
          <p:nvPr/>
        </p:nvSpPr>
        <p:spPr>
          <a:xfrm>
            <a:off x="990600" y="533399"/>
            <a:ext cx="7251573" cy="5266669"/>
          </a:xfrm>
          <a:prstGeom prst="rect">
            <a:avLst/>
          </a:prstGeom>
        </p:spPr>
        <p:txBody>
          <a:bodyPr vert="horz" lIns="91440" tIns="45720" rIns="91440" bIns="45720" rtlCol="0">
            <a:noAutofit/>
          </a:bodyPr>
          <a:lstStyle/>
          <a:p>
            <a:pPr marL="0" marR="0" indent="-228600">
              <a:lnSpc>
                <a:spcPct val="90000"/>
              </a:lnSpc>
              <a:spcBef>
                <a:spcPts val="0"/>
              </a:spcBef>
              <a:spcAft>
                <a:spcPts val="600"/>
              </a:spcAft>
              <a:buFont typeface="Arial" panose="020B0604020202020204" pitchFamily="34" charset="0"/>
              <a:buChar char="•"/>
            </a:pPr>
            <a:r>
              <a:rPr lang="en-US" sz="2800" b="1" dirty="0">
                <a:latin typeface="+mn-lt"/>
                <a:cs typeface="+mn-cs"/>
              </a:rPr>
              <a:t>More Than One Lesson</a:t>
            </a:r>
            <a:br>
              <a:rPr lang="en-US" sz="2800" dirty="0">
                <a:latin typeface="+mn-lt"/>
                <a:cs typeface="+mn-cs"/>
              </a:rPr>
            </a:br>
            <a:endParaRPr lang="en-US" sz="2800" dirty="0">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800" b="1" dirty="0">
                <a:latin typeface="+mn-lt"/>
                <a:cs typeface="+mn-cs"/>
              </a:rPr>
              <a:t>So, was it a lesson in humility?</a:t>
            </a:r>
            <a:r>
              <a:rPr lang="en-US" sz="2800" dirty="0">
                <a:latin typeface="+mn-lt"/>
                <a:cs typeface="+mn-cs"/>
              </a:rPr>
              <a:t> </a:t>
            </a:r>
          </a:p>
          <a:p>
            <a:pPr marL="0" marR="0" indent="-228600">
              <a:lnSpc>
                <a:spcPct val="90000"/>
              </a:lnSpc>
              <a:spcBef>
                <a:spcPts val="0"/>
              </a:spcBef>
              <a:spcAft>
                <a:spcPts val="600"/>
              </a:spcAft>
              <a:buFont typeface="Arial" panose="020B0604020202020204" pitchFamily="34" charset="0"/>
              <a:buChar char="•"/>
            </a:pPr>
            <a:endParaRPr lang="en-US" sz="2800" dirty="0">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Yes, there is no doubt about it, but there is more. </a:t>
            </a:r>
          </a:p>
          <a:p>
            <a:pPr marL="0" marR="0" indent="-228600">
              <a:lnSpc>
                <a:spcPct val="90000"/>
              </a:lnSpc>
              <a:spcBef>
                <a:spcPts val="0"/>
              </a:spcBef>
              <a:spcAft>
                <a:spcPts val="600"/>
              </a:spcAft>
              <a:buFont typeface="Arial" panose="020B0604020202020204" pitchFamily="34" charset="0"/>
              <a:buChar char="•"/>
            </a:pPr>
            <a:endParaRPr lang="en-US" sz="2800" dirty="0">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If we look deeper into this part of the service, we see it was more than a simple conforming to standard practice-and more than a lesson in being humble. </a:t>
            </a:r>
          </a:p>
        </p:txBody>
      </p:sp>
      <p:pic>
        <p:nvPicPr>
          <p:cNvPr id="2053" name="Picture 5" descr="A close-up of a person's hand with a wound&#10;&#10;Description automatically generated with low confidence">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66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62">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ectangle 2064">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 y="0"/>
            <a:ext cx="9143772"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Rectangle 2066">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9" name="Rectangle 2068">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1826" y="891540"/>
            <a:ext cx="8242174"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1EF7AA7-AD50-3AD4-7372-3924720EFDDB}"/>
              </a:ext>
            </a:extLst>
          </p:cNvPr>
          <p:cNvSpPr/>
          <p:nvPr/>
        </p:nvSpPr>
        <p:spPr>
          <a:xfrm>
            <a:off x="762000" y="304801"/>
            <a:ext cx="7480173" cy="5495268"/>
          </a:xfrm>
          <a:prstGeom prst="rect">
            <a:avLst/>
          </a:prstGeom>
        </p:spPr>
        <p:txBody>
          <a:bodyPr vert="horz" lIns="91440" tIns="45720" rIns="91440" bIns="45720" rtlCol="0">
            <a:normAutofit/>
          </a:bodyPr>
          <a:lstStyle/>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The key to the whole passage is verse 1: </a:t>
            </a:r>
            <a:r>
              <a:rPr lang="en-US" sz="2800" u="sng" dirty="0">
                <a:latin typeface="+mn-lt"/>
                <a:cs typeface="+mn-cs"/>
              </a:rPr>
              <a:t>"When Jesus knew that his hour was come, having loved his own which were in the world, he loved them unto the end." </a:t>
            </a:r>
            <a:endParaRPr lang="en-US" sz="2800"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2800" u="sng" dirty="0">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800" u="sng" dirty="0">
                <a:latin typeface="+mn-lt"/>
                <a:cs typeface="+mn-cs"/>
              </a:rPr>
              <a:t>Two thoughts</a:t>
            </a:r>
            <a:r>
              <a:rPr lang="en-US" sz="2800" dirty="0">
                <a:latin typeface="+mn-lt"/>
                <a:cs typeface="+mn-cs"/>
              </a:rPr>
              <a:t> here set the stage for what is to follow. </a:t>
            </a:r>
          </a:p>
          <a:p>
            <a:pPr marL="0" marR="0" indent="-228600">
              <a:lnSpc>
                <a:spcPct val="90000"/>
              </a:lnSpc>
              <a:spcBef>
                <a:spcPts val="0"/>
              </a:spcBef>
              <a:spcAft>
                <a:spcPts val="600"/>
              </a:spcAft>
              <a:buFont typeface="Arial" panose="020B0604020202020204" pitchFamily="34" charset="0"/>
              <a:buChar char="•"/>
            </a:pPr>
            <a:endParaRPr lang="en-US" sz="2800" u="sng"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800" u="sng" dirty="0">
                <a:highlight>
                  <a:srgbClr val="FFFF00"/>
                </a:highlight>
                <a:latin typeface="+mn-lt"/>
                <a:cs typeface="+mn-cs"/>
              </a:rPr>
              <a:t>First</a:t>
            </a:r>
            <a:r>
              <a:rPr lang="en-US" sz="2800" dirty="0">
                <a:highlight>
                  <a:srgbClr val="FFFF00"/>
                </a:highlight>
                <a:latin typeface="+mn-lt"/>
                <a:cs typeface="+mn-cs"/>
              </a:rPr>
              <a:t>,</a:t>
            </a:r>
            <a:r>
              <a:rPr lang="en-US" sz="2800" dirty="0">
                <a:latin typeface="+mn-lt"/>
                <a:cs typeface="+mn-cs"/>
              </a:rPr>
              <a:t> Jesus' self-consciousness in knowing that His hour has come, and </a:t>
            </a:r>
          </a:p>
          <a:p>
            <a:pPr marL="0" marR="0" indent="-228600">
              <a:lnSpc>
                <a:spcPct val="90000"/>
              </a:lnSpc>
              <a:spcBef>
                <a:spcPts val="0"/>
              </a:spcBef>
              <a:spcAft>
                <a:spcPts val="600"/>
              </a:spcAft>
              <a:buFont typeface="Arial" panose="020B0604020202020204" pitchFamily="34" charset="0"/>
              <a:buChar char="•"/>
            </a:pPr>
            <a:endParaRPr lang="en-US" sz="2800" u="sng"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2800" u="sng" dirty="0">
                <a:highlight>
                  <a:srgbClr val="FFFF00"/>
                </a:highlight>
                <a:latin typeface="+mn-lt"/>
                <a:cs typeface="+mn-cs"/>
              </a:rPr>
              <a:t>Second,</a:t>
            </a:r>
            <a:r>
              <a:rPr lang="en-US" sz="2800" dirty="0">
                <a:latin typeface="+mn-lt"/>
                <a:cs typeface="+mn-cs"/>
              </a:rPr>
              <a:t> His love for His disciples. </a:t>
            </a:r>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500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6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Right Triangle 206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7" name="Rectangle 206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E98D25E-2898-97E7-3587-BDACB7B3D2C5}"/>
              </a:ext>
            </a:extLst>
          </p:cNvPr>
          <p:cNvSpPr/>
          <p:nvPr/>
        </p:nvSpPr>
        <p:spPr>
          <a:xfrm>
            <a:off x="963930" y="1219200"/>
            <a:ext cx="6351270" cy="4550664"/>
          </a:xfrm>
          <a:prstGeom prst="rect">
            <a:avLst/>
          </a:prstGeom>
        </p:spPr>
        <p:txBody>
          <a:bodyPr vert="horz" lIns="91440" tIns="45720" rIns="91440" bIns="45720" rtlCol="0" anchor="t">
            <a:noAutofit/>
          </a:bodyPr>
          <a:lstStyle/>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It is significant that John should begin this chapter with </a:t>
            </a:r>
            <a:r>
              <a:rPr lang="en-US" sz="2800" b="1" u="sng" dirty="0">
                <a:latin typeface="+mn-lt"/>
                <a:cs typeface="+mn-cs"/>
              </a:rPr>
              <a:t>an expression of love.</a:t>
            </a:r>
            <a:r>
              <a:rPr lang="en-US" sz="2800" dirty="0">
                <a:latin typeface="+mn-lt"/>
                <a:cs typeface="+mn-cs"/>
              </a:rPr>
              <a:t> </a:t>
            </a:r>
          </a:p>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It must be that what follows is an unfolding in the form of a parabolic act, a dramatization of what love is.</a:t>
            </a:r>
          </a:p>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 </a:t>
            </a:r>
          </a:p>
          <a:p>
            <a:pPr marL="0" marR="0" indent="-228600">
              <a:lnSpc>
                <a:spcPct val="90000"/>
              </a:lnSpc>
              <a:spcBef>
                <a:spcPts val="0"/>
              </a:spcBef>
              <a:spcAft>
                <a:spcPts val="600"/>
              </a:spcAft>
              <a:buFont typeface="Arial" panose="020B0604020202020204" pitchFamily="34" charset="0"/>
              <a:buChar char="•"/>
            </a:pPr>
            <a:r>
              <a:rPr lang="en-US" sz="2800" dirty="0">
                <a:highlight>
                  <a:srgbClr val="FFFF00"/>
                </a:highlight>
                <a:latin typeface="+mn-lt"/>
                <a:cs typeface="+mn-cs"/>
              </a:rPr>
              <a:t>Here were circumstances for which words would have been totally inadequate, since they would soon be forgotten, but not so with actions.</a:t>
            </a:r>
            <a:r>
              <a:rPr lang="en-US" sz="2800" dirty="0">
                <a:latin typeface="+mn-lt"/>
                <a:cs typeface="+mn-cs"/>
              </a:rPr>
              <a:t> </a:t>
            </a:r>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89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3" name="Freeform: Shape 206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5" name="Freeform: Shape 206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7" name="Freeform: Shape 206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tangle 1">
            <a:extLst>
              <a:ext uri="{FF2B5EF4-FFF2-40B4-BE49-F238E27FC236}">
                <a16:creationId xmlns:a16="http://schemas.microsoft.com/office/drawing/2014/main" id="{4D5755CA-88E7-09D5-9C5D-7E27605A0512}"/>
              </a:ext>
            </a:extLst>
          </p:cNvPr>
          <p:cNvSpPr/>
          <p:nvPr/>
        </p:nvSpPr>
        <p:spPr>
          <a:xfrm>
            <a:off x="728740" y="1691639"/>
            <a:ext cx="8110460" cy="4526281"/>
          </a:xfrm>
          <a:prstGeom prst="rect">
            <a:avLst/>
          </a:prstGeom>
        </p:spPr>
        <p:txBody>
          <a:bodyPr vert="horz" lIns="91440" tIns="45720" rIns="91440" bIns="45720" rtlCol="0" anchor="t">
            <a:normAutofit fontScale="92500"/>
          </a:bodyPr>
          <a:lstStyle/>
          <a:p>
            <a:pPr indent="-228600">
              <a:lnSpc>
                <a:spcPct val="90000"/>
              </a:lnSpc>
              <a:spcAft>
                <a:spcPts val="600"/>
              </a:spcAft>
              <a:buFont typeface="Arial" panose="020B0604020202020204" pitchFamily="34" charset="0"/>
              <a:buChar char="•"/>
            </a:pPr>
            <a:r>
              <a:rPr lang="en-US" sz="2400" dirty="0">
                <a:highlight>
                  <a:srgbClr val="FFFF00"/>
                </a:highlight>
                <a:latin typeface="+mn-lt"/>
                <a:cs typeface="+mn-cs"/>
              </a:rPr>
              <a:t>Foot washing, on the other hand, represents the Christian’s ongoing need to deal with the soiling that comes from daily contact with the sinful world and its contamination.</a:t>
            </a:r>
            <a:r>
              <a:rPr lang="en-US" sz="2400" dirty="0">
                <a:latin typeface="+mn-lt"/>
                <a:cs typeface="+mn-cs"/>
              </a:rPr>
              <a:t> </a:t>
            </a:r>
          </a:p>
          <a:p>
            <a:pPr indent="-228600">
              <a:lnSpc>
                <a:spcPct val="90000"/>
              </a:lnSpc>
              <a:spcAft>
                <a:spcPts val="600"/>
              </a:spcAft>
              <a:buFont typeface="Arial" panose="020B0604020202020204" pitchFamily="34" charset="0"/>
              <a:buChar char="•"/>
            </a:pPr>
            <a:endParaRPr lang="en-US" sz="2400" dirty="0">
              <a:latin typeface="+mn-lt"/>
              <a:cs typeface="+mn-cs"/>
            </a:endParaRPr>
          </a:p>
          <a:p>
            <a:pPr indent="-228600">
              <a:lnSpc>
                <a:spcPct val="90000"/>
              </a:lnSpc>
              <a:spcAft>
                <a:spcPts val="600"/>
              </a:spcAft>
              <a:buFont typeface="Arial" panose="020B0604020202020204" pitchFamily="34" charset="0"/>
              <a:buChar char="•"/>
            </a:pPr>
            <a:r>
              <a:rPr lang="en-US" sz="2400" dirty="0">
                <a:latin typeface="+mn-lt"/>
                <a:cs typeface="+mn-cs"/>
              </a:rPr>
              <a:t>The foot is the part of the body that in ancient times came in regular contact with the earth and, therefore, needed continual cleansing. </a:t>
            </a:r>
          </a:p>
          <a:p>
            <a:pPr indent="-228600">
              <a:lnSpc>
                <a:spcPct val="90000"/>
              </a:lnSpc>
              <a:spcAft>
                <a:spcPts val="600"/>
              </a:spcAft>
              <a:buFont typeface="Arial" panose="020B0604020202020204" pitchFamily="34" charset="0"/>
              <a:buChar char="•"/>
            </a:pPr>
            <a:endParaRPr lang="en-US" sz="2400" dirty="0">
              <a:latin typeface="+mn-lt"/>
              <a:cs typeface="+mn-cs"/>
            </a:endParaRPr>
          </a:p>
          <a:p>
            <a:pPr indent="-228600">
              <a:lnSpc>
                <a:spcPct val="90000"/>
              </a:lnSpc>
              <a:spcAft>
                <a:spcPts val="600"/>
              </a:spcAft>
              <a:buFont typeface="Arial" panose="020B0604020202020204" pitchFamily="34" charset="0"/>
              <a:buChar char="•"/>
            </a:pPr>
            <a:r>
              <a:rPr lang="en-US" sz="2400" dirty="0">
                <a:highlight>
                  <a:srgbClr val="FFFF00"/>
                </a:highlight>
                <a:latin typeface="+mn-lt"/>
                <a:cs typeface="+mn-cs"/>
              </a:rPr>
              <a:t>The beautiful lesson that comes through in Jesus’ action is that our daily shortcomings as Christians do not call our original cleansing into question.</a:t>
            </a:r>
            <a:r>
              <a:rPr lang="en-US" sz="2400" dirty="0">
                <a:latin typeface="+mn-lt"/>
                <a:cs typeface="+mn-cs"/>
              </a:rPr>
              <a:t> It is not necessary to be rebaptized or to start all over every time we make a mistake. One who has bathed needs only to wash the feet again! </a:t>
            </a:r>
          </a:p>
          <a:p>
            <a:pPr indent="-228600">
              <a:lnSpc>
                <a:spcPct val="90000"/>
              </a:lnSpc>
              <a:spcAft>
                <a:spcPts val="600"/>
              </a:spcAft>
              <a:buFont typeface="Arial" panose="020B0604020202020204" pitchFamily="34" charset="0"/>
              <a:buChar char="•"/>
            </a:pPr>
            <a:endParaRPr lang="en-US" sz="1900" dirty="0">
              <a:latin typeface="+mn-lt"/>
              <a:cs typeface="+mn-cs"/>
            </a:endParaRPr>
          </a:p>
          <a:p>
            <a:pPr indent="-228600">
              <a:lnSpc>
                <a:spcPct val="90000"/>
              </a:lnSpc>
              <a:spcAft>
                <a:spcPts val="600"/>
              </a:spcAft>
              <a:buFont typeface="Arial" panose="020B0604020202020204" pitchFamily="34" charset="0"/>
              <a:buChar char="•"/>
            </a:pPr>
            <a:endParaRPr lang="en-US" sz="1900" dirty="0">
              <a:latin typeface="+mn-lt"/>
              <a:cs typeface="+mn-cs"/>
            </a:endParaRPr>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468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0347E59-5705-FE92-073D-A7E89404ECEA}"/>
              </a:ext>
            </a:extLst>
          </p:cNvPr>
          <p:cNvSpPr/>
          <p:nvPr/>
        </p:nvSpPr>
        <p:spPr>
          <a:xfrm>
            <a:off x="0" y="5562600"/>
            <a:ext cx="7721600" cy="1447800"/>
          </a:xfrm>
          <a:prstGeom prst="rect">
            <a:avLst/>
          </a:prstGeom>
        </p:spPr>
        <p:txBody>
          <a:bodyPr vert="horz" lIns="91440" tIns="45720" rIns="91440" bIns="45720" rtlCol="0" anchor="b">
            <a:normAutofit fontScale="25000" lnSpcReduction="20000"/>
          </a:bodyPr>
          <a:lstStyle/>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u="sng"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endParaRPr lang="en-US" sz="9600" b="1" dirty="0">
              <a:solidFill>
                <a:schemeClr val="tx1">
                  <a:lumMod val="85000"/>
                  <a:lumOff val="15000"/>
                </a:schemeClr>
              </a:solidFill>
              <a:latin typeface="+mj-lt"/>
              <a:ea typeface="+mj-ea"/>
              <a:cs typeface="+mj-cs"/>
            </a:endParaRPr>
          </a:p>
          <a:p>
            <a:pPr algn="ctr">
              <a:lnSpc>
                <a:spcPct val="90000"/>
              </a:lnSpc>
              <a:spcAft>
                <a:spcPts val="600"/>
              </a:spcAft>
            </a:pPr>
            <a:r>
              <a:rPr lang="en-US" sz="9600" b="1" dirty="0">
                <a:solidFill>
                  <a:schemeClr val="tx1">
                    <a:lumMod val="85000"/>
                    <a:lumOff val="15000"/>
                  </a:schemeClr>
                </a:solidFill>
                <a:latin typeface="+mj-lt"/>
                <a:ea typeface="+mj-ea"/>
                <a:cs typeface="+mj-cs"/>
              </a:rPr>
              <a:t>According to </a:t>
            </a:r>
            <a:r>
              <a:rPr lang="en-US" sz="9600" b="1" dirty="0">
                <a:solidFill>
                  <a:schemeClr val="tx1">
                    <a:lumMod val="85000"/>
                    <a:lumOff val="15000"/>
                  </a:schemeClr>
                </a:solidFill>
              </a:rPr>
              <a:t>Jesus promise in </a:t>
            </a:r>
            <a:r>
              <a:rPr lang="en-US" sz="9600" b="1" i="1" dirty="0">
                <a:solidFill>
                  <a:schemeClr val="tx1">
                    <a:lumMod val="85000"/>
                    <a:lumOff val="15000"/>
                  </a:schemeClr>
                </a:solidFill>
              </a:rPr>
              <a:t>John 10:27-29. </a:t>
            </a:r>
            <a:r>
              <a:rPr lang="en-US" sz="9600" b="1" dirty="0">
                <a:solidFill>
                  <a:schemeClr val="tx1">
                    <a:lumMod val="85000"/>
                    <a:lumOff val="15000"/>
                  </a:schemeClr>
                </a:solidFill>
              </a:rPr>
              <a:t>We are </a:t>
            </a:r>
          </a:p>
          <a:p>
            <a:pPr algn="ctr">
              <a:lnSpc>
                <a:spcPct val="90000"/>
              </a:lnSpc>
              <a:spcAft>
                <a:spcPts val="600"/>
              </a:spcAft>
            </a:pPr>
            <a:r>
              <a:rPr lang="en-US" sz="9600" b="1" dirty="0">
                <a:solidFill>
                  <a:schemeClr val="tx1">
                    <a:lumMod val="85000"/>
                    <a:lumOff val="15000"/>
                  </a:schemeClr>
                </a:solidFill>
              </a:rPr>
              <a:t>secure if we do not choose to turn away</a:t>
            </a:r>
            <a:r>
              <a:rPr lang="en-US" sz="9600" b="1" i="1" dirty="0">
                <a:solidFill>
                  <a:schemeClr val="tx1">
                    <a:lumMod val="85000"/>
                    <a:lumOff val="15000"/>
                  </a:schemeClr>
                </a:solidFill>
              </a:rPr>
              <a:t>. </a:t>
            </a:r>
          </a:p>
          <a:p>
            <a:pPr marL="0" marR="0" algn="ctr">
              <a:lnSpc>
                <a:spcPct val="90000"/>
              </a:lnSpc>
              <a:spcAft>
                <a:spcPts val="600"/>
              </a:spcAft>
            </a:pPr>
            <a:r>
              <a:rPr lang="en-US" sz="1900" u="sng" dirty="0">
                <a:solidFill>
                  <a:schemeClr val="tx1">
                    <a:lumMod val="85000"/>
                    <a:lumOff val="15000"/>
                  </a:schemeClr>
                </a:solidFill>
                <a:latin typeface="+mj-lt"/>
                <a:ea typeface="+mj-ea"/>
                <a:cs typeface="+mj-cs"/>
              </a:rPr>
              <a:t>o</a:t>
            </a:r>
            <a:endParaRPr lang="en-US" sz="1900" i="1" dirty="0">
              <a:solidFill>
                <a:schemeClr val="tx1">
                  <a:lumMod val="85000"/>
                  <a:lumOff val="15000"/>
                </a:schemeClr>
              </a:solidFill>
              <a:latin typeface="+mj-lt"/>
              <a:ea typeface="+mj-ea"/>
              <a:cs typeface="+mj-cs"/>
            </a:endParaRPr>
          </a:p>
          <a:p>
            <a:pPr marL="0" marR="0" algn="ctr">
              <a:lnSpc>
                <a:spcPct val="90000"/>
              </a:lnSpc>
              <a:spcAft>
                <a:spcPts val="600"/>
              </a:spcAft>
            </a:pPr>
            <a:endParaRPr lang="en-US" sz="1900" dirty="0">
              <a:solidFill>
                <a:schemeClr val="tx1">
                  <a:lumMod val="85000"/>
                  <a:lumOff val="15000"/>
                </a:schemeClr>
              </a:solidFill>
              <a:latin typeface="+mj-lt"/>
              <a:ea typeface="+mj-ea"/>
              <a:cs typeface="+mj-cs"/>
            </a:endParaRPr>
          </a:p>
        </p:txBody>
      </p:sp>
      <p:pic>
        <p:nvPicPr>
          <p:cNvPr id="5122" name="Picture 2" descr="A group of sheep in a field&#10;&#10;Description automatically generated with medium confidence">
            <a:extLst>
              <a:ext uri="{FF2B5EF4-FFF2-40B4-BE49-F238E27FC236}">
                <a16:creationId xmlns:a16="http://schemas.microsoft.com/office/drawing/2014/main" id="{1775D36B-9744-81B0-FAEF-1C91C6FCCD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5"/>
          <a:stretch/>
        </p:blipFill>
        <p:spPr bwMode="auto">
          <a:xfrm>
            <a:off x="21" y="282160"/>
            <a:ext cx="9143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pic>
        <p:nvPicPr>
          <p:cNvPr id="2053" name="Picture 5" descr="A close-up of a person's hand with a wound&#10;&#10;Description automatically generated with low confidence">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229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280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Freeform: Shape 6150">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7707" y="0"/>
            <a:ext cx="7328585"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146" name="Picture 2" descr="Jesus poured water into a basin, and began to wash the disciples' feet, and to wipe them with a towel.">
            <a:extLst>
              <a:ext uri="{FF2B5EF4-FFF2-40B4-BE49-F238E27FC236}">
                <a16:creationId xmlns:a16="http://schemas.microsoft.com/office/drawing/2014/main" id="{3773284F-3EA9-91EF-4C3C-6E83E60616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227" r="2" b="13732"/>
          <a:stretch/>
        </p:blipFill>
        <p:spPr bwMode="auto">
          <a:xfrm>
            <a:off x="1095447" y="10"/>
            <a:ext cx="6953105"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107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8" name="Rectangle 205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atthew 20:20-28 &quot;The Way of the Servant&quot; -">
            <a:extLst>
              <a:ext uri="{FF2B5EF4-FFF2-40B4-BE49-F238E27FC236}">
                <a16:creationId xmlns:a16="http://schemas.microsoft.com/office/drawing/2014/main" id="{B3E21EDC-0FBA-077D-1909-DE0DC950A75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6200" y="228600"/>
            <a:ext cx="9066657"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003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a:extLst>
              <a:ext uri="{FF2B5EF4-FFF2-40B4-BE49-F238E27FC236}">
                <a16:creationId xmlns:a16="http://schemas.microsoft.com/office/drawing/2014/main" id="{150DA754-E2AB-BB1E-B929-CCF3F6104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00400" cy="2306638"/>
          </a:xfrm>
          <a:prstGeom prst="rect">
            <a:avLst/>
          </a:prstGeom>
          <a:noFill/>
          <a:extLst>
            <a:ext uri="{909E8E84-426E-40DD-AFC4-6F175D3DCCD1}">
              <a14:hiddenFill xmlns:a14="http://schemas.microsoft.com/office/drawing/2010/main">
                <a:solidFill>
                  <a:srgbClr val="FFFFFF"/>
                </a:solidFill>
              </a14:hiddenFill>
            </a:ext>
          </a:extLst>
        </p:spPr>
      </p:pic>
      <p:sp>
        <p:nvSpPr>
          <p:cNvPr id="3078" name="Text Box 6">
            <a:extLst>
              <a:ext uri="{FF2B5EF4-FFF2-40B4-BE49-F238E27FC236}">
                <a16:creationId xmlns:a16="http://schemas.microsoft.com/office/drawing/2014/main" id="{EFBB4ABE-C1A5-4525-3E83-737E75FE1970}"/>
              </a:ext>
            </a:extLst>
          </p:cNvPr>
          <p:cNvSpPr txBox="1">
            <a:spLocks noChangeArrowheads="1"/>
          </p:cNvSpPr>
          <p:nvPr/>
        </p:nvSpPr>
        <p:spPr bwMode="auto">
          <a:xfrm>
            <a:off x="0" y="0"/>
            <a:ext cx="8991600" cy="668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sz="3600" b="1" dirty="0"/>
              <a:t>Philippians 2:5-11 </a:t>
            </a:r>
            <a:br>
              <a:rPr lang="en-US" altLang="en-US" sz="3600" b="1" dirty="0"/>
            </a:br>
            <a:r>
              <a:rPr lang="en-US" altLang="en-US" sz="3600" b="1" dirty="0"/>
              <a:t>               5 Let this mind be in you,                                                                                                                                                                       </a:t>
            </a:r>
          </a:p>
          <a:p>
            <a:pPr algn="r"/>
            <a:r>
              <a:rPr lang="en-US" altLang="en-US" sz="3600" b="1" dirty="0"/>
              <a:t>                                which was also in            </a:t>
            </a:r>
          </a:p>
          <a:p>
            <a:pPr algn="r"/>
            <a:r>
              <a:rPr lang="en-US" altLang="en-US" sz="3600" b="1"/>
              <a:t>                   Christ Jesus: 6 Who, being in the form of God, thought it not robbery to be equal with God: 7 But made himself of no reputation, and took upon him the form of a servant, and was made in the likeness of men: 8 And being found in fashion as a man, he humbled himself, and became obedient unto death, even the death of the cross. </a:t>
            </a:r>
          </a:p>
        </p:txBody>
      </p:sp>
    </p:spTree>
    <p:extLst>
      <p:ext uri="{BB962C8B-B14F-4D97-AF65-F5344CB8AC3E}">
        <p14:creationId xmlns:p14="http://schemas.microsoft.com/office/powerpoint/2010/main" val="3919798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8E470D60-B4F9-2E7C-CE29-C0EC4AE7D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00400" cy="2306638"/>
          </a:xfrm>
          <a:prstGeom prst="rect">
            <a:avLst/>
          </a:prstGeom>
          <a:noFill/>
          <a:extLst>
            <a:ext uri="{909E8E84-426E-40DD-AFC4-6F175D3DCCD1}">
              <a14:hiddenFill xmlns:a14="http://schemas.microsoft.com/office/drawing/2010/main">
                <a:solidFill>
                  <a:srgbClr val="FFFFFF"/>
                </a:solidFill>
              </a14:hiddenFill>
            </a:ext>
          </a:extLst>
        </p:spPr>
      </p:pic>
      <p:sp>
        <p:nvSpPr>
          <p:cNvPr id="6147" name="Text Box 3">
            <a:extLst>
              <a:ext uri="{FF2B5EF4-FFF2-40B4-BE49-F238E27FC236}">
                <a16:creationId xmlns:a16="http://schemas.microsoft.com/office/drawing/2014/main" id="{25CA8119-902E-CD6E-70A5-283EC89CE7EE}"/>
              </a:ext>
            </a:extLst>
          </p:cNvPr>
          <p:cNvSpPr txBox="1">
            <a:spLocks noChangeArrowheads="1"/>
          </p:cNvSpPr>
          <p:nvPr/>
        </p:nvSpPr>
        <p:spPr bwMode="auto">
          <a:xfrm>
            <a:off x="-2125980" y="1192924"/>
            <a:ext cx="132588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endParaRPr lang="en-US" altLang="en-US" sz="3600" b="1" dirty="0"/>
          </a:p>
          <a:p>
            <a:pPr algn="r"/>
            <a:endParaRPr lang="en-US" altLang="en-US" sz="3600" b="1" dirty="0"/>
          </a:p>
          <a:p>
            <a:pPr algn="r"/>
            <a:endParaRPr lang="en-US" altLang="en-US" sz="3600" b="1" dirty="0"/>
          </a:p>
          <a:p>
            <a:pPr algn="r"/>
            <a:endParaRPr lang="en-US" altLang="en-US" sz="3600" b="1" dirty="0"/>
          </a:p>
        </p:txBody>
      </p:sp>
      <p:pic>
        <p:nvPicPr>
          <p:cNvPr id="8194" name="Picture 2" descr="I am better than you' - Do not follow the Sunnah of Satan - Respect -  YouTube">
            <a:extLst>
              <a:ext uri="{FF2B5EF4-FFF2-40B4-BE49-F238E27FC236}">
                <a16:creationId xmlns:a16="http://schemas.microsoft.com/office/drawing/2014/main" id="{97197269-13EE-EAE2-92D2-1B54127208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317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911B0687-6F0D-FE8F-C00D-FE3BEF0B15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00400" cy="2306638"/>
          </a:xfrm>
          <a:prstGeom prst="rect">
            <a:avLst/>
          </a:prstGeom>
          <a:noFill/>
          <a:extLst>
            <a:ext uri="{909E8E84-426E-40DD-AFC4-6F175D3DCCD1}">
              <a14:hiddenFill xmlns:a14="http://schemas.microsoft.com/office/drawing/2010/main">
                <a:solidFill>
                  <a:srgbClr val="FFFFFF"/>
                </a:solidFill>
              </a14:hiddenFill>
            </a:ext>
          </a:extLst>
        </p:spPr>
      </p:pic>
      <p:sp>
        <p:nvSpPr>
          <p:cNvPr id="7171" name="Text Box 3">
            <a:extLst>
              <a:ext uri="{FF2B5EF4-FFF2-40B4-BE49-F238E27FC236}">
                <a16:creationId xmlns:a16="http://schemas.microsoft.com/office/drawing/2014/main" id="{072BD894-96A3-810D-5F6D-28767C8A2145}"/>
              </a:ext>
            </a:extLst>
          </p:cNvPr>
          <p:cNvSpPr txBox="1">
            <a:spLocks noChangeArrowheads="1"/>
          </p:cNvSpPr>
          <p:nvPr/>
        </p:nvSpPr>
        <p:spPr bwMode="auto">
          <a:xfrm>
            <a:off x="0" y="1"/>
            <a:ext cx="8382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endParaRPr lang="en-US" altLang="en-US" sz="3600" b="1" dirty="0"/>
          </a:p>
          <a:p>
            <a:pPr algn="r"/>
            <a:endParaRPr lang="en-US" altLang="en-US" sz="3600" b="1" dirty="0"/>
          </a:p>
          <a:p>
            <a:pPr algn="r"/>
            <a:endParaRPr lang="en-US" altLang="en-US" sz="3600" b="1" dirty="0"/>
          </a:p>
          <a:p>
            <a:pPr algn="r"/>
            <a:endParaRPr lang="en-US" altLang="en-US" sz="3600" b="1" dirty="0"/>
          </a:p>
          <a:p>
            <a:pPr algn="r"/>
            <a:r>
              <a:rPr lang="en-US" altLang="en-US" sz="3600" b="1" dirty="0"/>
              <a:t>Luke 22:24 </a:t>
            </a:r>
          </a:p>
          <a:p>
            <a:pPr algn="r"/>
            <a:r>
              <a:rPr lang="en-US" altLang="en-US" sz="3600" b="1" dirty="0"/>
              <a:t>And there was also a strife among them, which of them should be accounted the greatest. </a:t>
            </a:r>
          </a:p>
        </p:txBody>
      </p:sp>
    </p:spTree>
    <p:extLst>
      <p:ext uri="{BB962C8B-B14F-4D97-AF65-F5344CB8AC3E}">
        <p14:creationId xmlns:p14="http://schemas.microsoft.com/office/powerpoint/2010/main" val="536884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E559D998-AB6C-46E1-B394-118E9A1E2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WASHING JUDAS'S FEET-JAMES JACOB PRASCH-LIVE FROM ENGLAND - YouTube">
            <a:extLst>
              <a:ext uri="{FF2B5EF4-FFF2-40B4-BE49-F238E27FC236}">
                <a16:creationId xmlns:a16="http://schemas.microsoft.com/office/drawing/2014/main" id="{6FA6A6CE-6C14-F01D-0637-77637CFDE5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33" r="6043" b="-1"/>
          <a:stretch/>
        </p:blipFill>
        <p:spPr bwMode="auto">
          <a:xfrm>
            <a:off x="20" y="1"/>
            <a:ext cx="9143980" cy="6721475"/>
          </a:xfrm>
          <a:custGeom>
            <a:avLst/>
            <a:gdLst/>
            <a:ahLst/>
            <a:cxnLst/>
            <a:rect l="l" t="t" r="r" b="b"/>
            <a:pathLst>
              <a:path w="12192000" h="6721475">
                <a:moveTo>
                  <a:pt x="4721175" y="5742856"/>
                </a:moveTo>
                <a:lnTo>
                  <a:pt x="4722110" y="5743067"/>
                </a:lnTo>
                <a:cubicBezTo>
                  <a:pt x="4721144" y="5743709"/>
                  <a:pt x="4718265" y="5744315"/>
                  <a:pt x="4717201" y="5744338"/>
                </a:cubicBezTo>
                <a:close/>
                <a:moveTo>
                  <a:pt x="0" y="0"/>
                </a:moveTo>
                <a:lnTo>
                  <a:pt x="12192000" y="0"/>
                </a:lnTo>
                <a:lnTo>
                  <a:pt x="12192000" y="834942"/>
                </a:lnTo>
                <a:lnTo>
                  <a:pt x="12192000" y="2274073"/>
                </a:lnTo>
                <a:lnTo>
                  <a:pt x="12192000" y="6586253"/>
                </a:lnTo>
                <a:lnTo>
                  <a:pt x="12140861" y="6605451"/>
                </a:lnTo>
                <a:cubicBezTo>
                  <a:pt x="12126657" y="6607665"/>
                  <a:pt x="12093590" y="6662867"/>
                  <a:pt x="12080162" y="6661300"/>
                </a:cubicBezTo>
                <a:cubicBezTo>
                  <a:pt x="11978189" y="6685453"/>
                  <a:pt x="11967362" y="6708506"/>
                  <a:pt x="11917886" y="6696520"/>
                </a:cubicBezTo>
                <a:cubicBezTo>
                  <a:pt x="11872780" y="6694805"/>
                  <a:pt x="11928862" y="6731720"/>
                  <a:pt x="11894611" y="6718680"/>
                </a:cubicBezTo>
                <a:cubicBezTo>
                  <a:pt x="11860360" y="6705640"/>
                  <a:pt x="11736092" y="6642174"/>
                  <a:pt x="11712380" y="6618279"/>
                </a:cubicBezTo>
                <a:cubicBezTo>
                  <a:pt x="11688668" y="6594384"/>
                  <a:pt x="11627913" y="6617875"/>
                  <a:pt x="11585367" y="6575313"/>
                </a:cubicBezTo>
                <a:lnTo>
                  <a:pt x="11516471" y="6498621"/>
                </a:lnTo>
                <a:cubicBezTo>
                  <a:pt x="11468275" y="6496789"/>
                  <a:pt x="11507336" y="6461535"/>
                  <a:pt x="11462693" y="6445069"/>
                </a:cubicBezTo>
                <a:cubicBezTo>
                  <a:pt x="11417568" y="6443442"/>
                  <a:pt x="11408022" y="6391555"/>
                  <a:pt x="11369713" y="6383596"/>
                </a:cubicBezTo>
                <a:cubicBezTo>
                  <a:pt x="11354318" y="6389646"/>
                  <a:pt x="11288329" y="6334752"/>
                  <a:pt x="11273970" y="6323928"/>
                </a:cubicBezTo>
                <a:cubicBezTo>
                  <a:pt x="11231914" y="6325320"/>
                  <a:pt x="11221974" y="6315486"/>
                  <a:pt x="11195085" y="6302909"/>
                </a:cubicBezTo>
                <a:cubicBezTo>
                  <a:pt x="11164087" y="6332691"/>
                  <a:pt x="11171650" y="6306732"/>
                  <a:pt x="11143409" y="6303556"/>
                </a:cubicBezTo>
                <a:cubicBezTo>
                  <a:pt x="11125907" y="6299917"/>
                  <a:pt x="11102604" y="6295777"/>
                  <a:pt x="11085936" y="6294307"/>
                </a:cubicBezTo>
                <a:cubicBezTo>
                  <a:pt x="11057494" y="6294603"/>
                  <a:pt x="11029907" y="6276438"/>
                  <a:pt x="11030954" y="6291426"/>
                </a:cubicBezTo>
                <a:cubicBezTo>
                  <a:pt x="11007785" y="6293943"/>
                  <a:pt x="10982006" y="6298120"/>
                  <a:pt x="10951061" y="6296182"/>
                </a:cubicBezTo>
                <a:cubicBezTo>
                  <a:pt x="10885366" y="6259348"/>
                  <a:pt x="10915289" y="6295910"/>
                  <a:pt x="10857722" y="6283099"/>
                </a:cubicBezTo>
                <a:cubicBezTo>
                  <a:pt x="10806647" y="6270732"/>
                  <a:pt x="10707076" y="6237654"/>
                  <a:pt x="10644617" y="6221981"/>
                </a:cubicBezTo>
                <a:cubicBezTo>
                  <a:pt x="10616447" y="6217166"/>
                  <a:pt x="10558604" y="6206555"/>
                  <a:pt x="10519278" y="6201735"/>
                </a:cubicBezTo>
                <a:cubicBezTo>
                  <a:pt x="10495462" y="6203254"/>
                  <a:pt x="10473831" y="6189810"/>
                  <a:pt x="10445982" y="6199677"/>
                </a:cubicBezTo>
                <a:cubicBezTo>
                  <a:pt x="10436537" y="6203715"/>
                  <a:pt x="10409282" y="6202908"/>
                  <a:pt x="10383866" y="6195830"/>
                </a:cubicBezTo>
                <a:cubicBezTo>
                  <a:pt x="10374828" y="6204037"/>
                  <a:pt x="10347865" y="6195374"/>
                  <a:pt x="10336853" y="6195219"/>
                </a:cubicBezTo>
                <a:cubicBezTo>
                  <a:pt x="10323587" y="6201929"/>
                  <a:pt x="10274742" y="6192863"/>
                  <a:pt x="10261099" y="6185468"/>
                </a:cubicBezTo>
                <a:lnTo>
                  <a:pt x="10126498" y="6173953"/>
                </a:lnTo>
                <a:lnTo>
                  <a:pt x="10082167" y="6171858"/>
                </a:lnTo>
                <a:cubicBezTo>
                  <a:pt x="10074568" y="6173927"/>
                  <a:pt x="10046861" y="6172599"/>
                  <a:pt x="10039238" y="6173522"/>
                </a:cubicBezTo>
                <a:cubicBezTo>
                  <a:pt x="9998459" y="6163421"/>
                  <a:pt x="9984395" y="6162931"/>
                  <a:pt x="9960017" y="6158007"/>
                </a:cubicBezTo>
                <a:cubicBezTo>
                  <a:pt x="9918981" y="6157865"/>
                  <a:pt x="9888742" y="6161064"/>
                  <a:pt x="9847790" y="6151239"/>
                </a:cubicBezTo>
                <a:lnTo>
                  <a:pt x="9728307" y="6131032"/>
                </a:lnTo>
                <a:cubicBezTo>
                  <a:pt x="9675057" y="6140618"/>
                  <a:pt x="9602036" y="6132224"/>
                  <a:pt x="9584505" y="6119612"/>
                </a:cubicBezTo>
                <a:cubicBezTo>
                  <a:pt x="9518953" y="6105336"/>
                  <a:pt x="9415430" y="6079210"/>
                  <a:pt x="9343050" y="6073910"/>
                </a:cubicBezTo>
                <a:lnTo>
                  <a:pt x="9231368" y="6022005"/>
                </a:lnTo>
                <a:lnTo>
                  <a:pt x="9194808" y="6011926"/>
                </a:lnTo>
                <a:lnTo>
                  <a:pt x="9189244" y="6002687"/>
                </a:lnTo>
                <a:lnTo>
                  <a:pt x="9151230" y="5991485"/>
                </a:lnTo>
                <a:lnTo>
                  <a:pt x="9150208" y="5992550"/>
                </a:lnTo>
                <a:cubicBezTo>
                  <a:pt x="9147046" y="5994681"/>
                  <a:pt x="9143082" y="5995773"/>
                  <a:pt x="9137316" y="5994719"/>
                </a:cubicBezTo>
                <a:cubicBezTo>
                  <a:pt x="9138863" y="6014203"/>
                  <a:pt x="9130953" y="6000914"/>
                  <a:pt x="9113810" y="5996085"/>
                </a:cubicBezTo>
                <a:cubicBezTo>
                  <a:pt x="9112389" y="6025268"/>
                  <a:pt x="9068115" y="5990834"/>
                  <a:pt x="9053451" y="6004399"/>
                </a:cubicBezTo>
                <a:lnTo>
                  <a:pt x="9005484" y="6001114"/>
                </a:lnTo>
                <a:lnTo>
                  <a:pt x="9005199" y="6001354"/>
                </a:lnTo>
                <a:cubicBezTo>
                  <a:pt x="9003144" y="6001574"/>
                  <a:pt x="9000325" y="6001246"/>
                  <a:pt x="8996230" y="6000143"/>
                </a:cubicBezTo>
                <a:lnTo>
                  <a:pt x="8990392" y="5998082"/>
                </a:lnTo>
                <a:lnTo>
                  <a:pt x="8974335" y="5994856"/>
                </a:lnTo>
                <a:lnTo>
                  <a:pt x="8968009" y="5995556"/>
                </a:lnTo>
                <a:lnTo>
                  <a:pt x="8963046" y="5997781"/>
                </a:lnTo>
                <a:cubicBezTo>
                  <a:pt x="8954691" y="5989830"/>
                  <a:pt x="8955518" y="5980882"/>
                  <a:pt x="8928986" y="6000969"/>
                </a:cubicBezTo>
                <a:cubicBezTo>
                  <a:pt x="8898032" y="5999949"/>
                  <a:pt x="8789301" y="5985294"/>
                  <a:pt x="8752442" y="5981737"/>
                </a:cubicBezTo>
                <a:cubicBezTo>
                  <a:pt x="8719820" y="5971017"/>
                  <a:pt x="8748195" y="5984678"/>
                  <a:pt x="8707845" y="5979636"/>
                </a:cubicBezTo>
                <a:cubicBezTo>
                  <a:pt x="8671607" y="5960101"/>
                  <a:pt x="8639143" y="5976541"/>
                  <a:pt x="8596069" y="5971064"/>
                </a:cubicBezTo>
                <a:lnTo>
                  <a:pt x="8525228" y="5985906"/>
                </a:lnTo>
                <a:lnTo>
                  <a:pt x="8510981" y="5979991"/>
                </a:lnTo>
                <a:lnTo>
                  <a:pt x="8506165" y="5976990"/>
                </a:lnTo>
                <a:cubicBezTo>
                  <a:pt x="8502647" y="5975213"/>
                  <a:pt x="8500046" y="5974402"/>
                  <a:pt x="8497966" y="5974252"/>
                </a:cubicBezTo>
                <a:lnTo>
                  <a:pt x="8497592" y="5974431"/>
                </a:lnTo>
                <a:lnTo>
                  <a:pt x="8490247" y="5971381"/>
                </a:lnTo>
                <a:lnTo>
                  <a:pt x="8367180" y="5957339"/>
                </a:lnTo>
                <a:cubicBezTo>
                  <a:pt x="8362022" y="5955314"/>
                  <a:pt x="8357731" y="5955662"/>
                  <a:pt x="8353797" y="5957145"/>
                </a:cubicBezTo>
                <a:lnTo>
                  <a:pt x="8352370" y="5957985"/>
                </a:lnTo>
                <a:lnTo>
                  <a:pt x="8320102" y="5940567"/>
                </a:lnTo>
                <a:lnTo>
                  <a:pt x="8314430" y="5940241"/>
                </a:lnTo>
                <a:lnTo>
                  <a:pt x="8295171" y="5926346"/>
                </a:lnTo>
                <a:lnTo>
                  <a:pt x="8284274" y="5920523"/>
                </a:lnTo>
                <a:lnTo>
                  <a:pt x="8283147" y="5916080"/>
                </a:lnTo>
                <a:cubicBezTo>
                  <a:pt x="8280843" y="5912835"/>
                  <a:pt x="8276149" y="5910187"/>
                  <a:pt x="8266073" y="5908905"/>
                </a:cubicBezTo>
                <a:lnTo>
                  <a:pt x="8263374" y="5909135"/>
                </a:lnTo>
                <a:lnTo>
                  <a:pt x="8252031" y="5899292"/>
                </a:lnTo>
                <a:cubicBezTo>
                  <a:pt x="8248857" y="5895442"/>
                  <a:pt x="8246645" y="5891160"/>
                  <a:pt x="8245832" y="5886300"/>
                </a:cubicBezTo>
                <a:cubicBezTo>
                  <a:pt x="8181825" y="5889207"/>
                  <a:pt x="8147128" y="5855085"/>
                  <a:pt x="8090269" y="5840139"/>
                </a:cubicBezTo>
                <a:cubicBezTo>
                  <a:pt x="8025465" y="5816997"/>
                  <a:pt x="7967068" y="5795761"/>
                  <a:pt x="7905405" y="5798166"/>
                </a:cubicBezTo>
                <a:cubicBezTo>
                  <a:pt x="7835117" y="5783254"/>
                  <a:pt x="7780963" y="5781023"/>
                  <a:pt x="7718742" y="5772451"/>
                </a:cubicBezTo>
                <a:lnTo>
                  <a:pt x="7614344" y="5775922"/>
                </a:lnTo>
                <a:lnTo>
                  <a:pt x="7527540" y="5770094"/>
                </a:lnTo>
                <a:lnTo>
                  <a:pt x="7519568" y="5767541"/>
                </a:lnTo>
                <a:cubicBezTo>
                  <a:pt x="7513990" y="5766202"/>
                  <a:pt x="7510170" y="5765852"/>
                  <a:pt x="7507409" y="5766206"/>
                </a:cubicBezTo>
                <a:lnTo>
                  <a:pt x="7507037" y="5766533"/>
                </a:lnTo>
                <a:lnTo>
                  <a:pt x="7495792" y="5764581"/>
                </a:lnTo>
                <a:cubicBezTo>
                  <a:pt x="7476983" y="5760463"/>
                  <a:pt x="7422525" y="5777879"/>
                  <a:pt x="7405388" y="5772686"/>
                </a:cubicBezTo>
                <a:cubicBezTo>
                  <a:pt x="7374786" y="5775636"/>
                  <a:pt x="7333987" y="5776741"/>
                  <a:pt x="7312177" y="5782281"/>
                </a:cubicBezTo>
                <a:lnTo>
                  <a:pt x="7310850" y="5783723"/>
                </a:lnTo>
                <a:lnTo>
                  <a:pt x="7218557" y="5758474"/>
                </a:lnTo>
                <a:lnTo>
                  <a:pt x="7201099" y="5753924"/>
                </a:lnTo>
                <a:lnTo>
                  <a:pt x="7197001" y="5748566"/>
                </a:lnTo>
                <a:cubicBezTo>
                  <a:pt x="7192109" y="5745043"/>
                  <a:pt x="7184503" y="5742904"/>
                  <a:pt x="7170805" y="5743918"/>
                </a:cubicBezTo>
                <a:lnTo>
                  <a:pt x="7096985" y="5731690"/>
                </a:lnTo>
                <a:cubicBezTo>
                  <a:pt x="7061145" y="5730712"/>
                  <a:pt x="7050186" y="5729735"/>
                  <a:pt x="7018493" y="5732064"/>
                </a:cubicBezTo>
                <a:cubicBezTo>
                  <a:pt x="6937525" y="5721126"/>
                  <a:pt x="6943642" y="5696960"/>
                  <a:pt x="6904143" y="5702558"/>
                </a:cubicBezTo>
                <a:cubicBezTo>
                  <a:pt x="6871919" y="5707766"/>
                  <a:pt x="6787986" y="5688692"/>
                  <a:pt x="6708219" y="5674603"/>
                </a:cubicBezTo>
                <a:cubicBezTo>
                  <a:pt x="6649103" y="5665148"/>
                  <a:pt x="6628103" y="5651047"/>
                  <a:pt x="6549452" y="5645827"/>
                </a:cubicBezTo>
                <a:cubicBezTo>
                  <a:pt x="6472151" y="5601737"/>
                  <a:pt x="6409693" y="5625460"/>
                  <a:pt x="6317557" y="5599027"/>
                </a:cubicBezTo>
                <a:cubicBezTo>
                  <a:pt x="6297548" y="5583505"/>
                  <a:pt x="6209289" y="5600698"/>
                  <a:pt x="6168671" y="5596940"/>
                </a:cubicBezTo>
                <a:cubicBezTo>
                  <a:pt x="6128053" y="5593182"/>
                  <a:pt x="6090537" y="5579634"/>
                  <a:pt x="6073845" y="5576478"/>
                </a:cubicBezTo>
                <a:lnTo>
                  <a:pt x="6068527" y="5578015"/>
                </a:lnTo>
                <a:lnTo>
                  <a:pt x="6048635" y="5577332"/>
                </a:lnTo>
                <a:lnTo>
                  <a:pt x="6041280" y="5585681"/>
                </a:lnTo>
                <a:lnTo>
                  <a:pt x="6010089" y="5590774"/>
                </a:lnTo>
                <a:cubicBezTo>
                  <a:pt x="5998678" y="5591361"/>
                  <a:pt x="5970125" y="5590448"/>
                  <a:pt x="5957374" y="5587130"/>
                </a:cubicBezTo>
                <a:lnTo>
                  <a:pt x="5758917" y="5571438"/>
                </a:lnTo>
                <a:lnTo>
                  <a:pt x="5626958" y="5570415"/>
                </a:lnTo>
                <a:lnTo>
                  <a:pt x="5470904" y="5584435"/>
                </a:lnTo>
                <a:cubicBezTo>
                  <a:pt x="5478132" y="5597463"/>
                  <a:pt x="5439008" y="5583397"/>
                  <a:pt x="5432758" y="5595688"/>
                </a:cubicBezTo>
                <a:cubicBezTo>
                  <a:pt x="5429367" y="5605720"/>
                  <a:pt x="5391826" y="5610404"/>
                  <a:pt x="5381665" y="5613390"/>
                </a:cubicBezTo>
                <a:lnTo>
                  <a:pt x="5261761" y="5633807"/>
                </a:lnTo>
                <a:cubicBezTo>
                  <a:pt x="5251596" y="5633991"/>
                  <a:pt x="5230549" y="5642301"/>
                  <a:pt x="5222961" y="5644931"/>
                </a:cubicBezTo>
                <a:lnTo>
                  <a:pt x="5174658" y="5647921"/>
                </a:lnTo>
                <a:lnTo>
                  <a:pt x="5156553" y="5655144"/>
                </a:lnTo>
                <a:lnTo>
                  <a:pt x="5142596" y="5658544"/>
                </a:lnTo>
                <a:lnTo>
                  <a:pt x="5139595" y="5660645"/>
                </a:lnTo>
                <a:cubicBezTo>
                  <a:pt x="5133875" y="5664685"/>
                  <a:pt x="5128077" y="5668496"/>
                  <a:pt x="5121657" y="5671498"/>
                </a:cubicBezTo>
                <a:cubicBezTo>
                  <a:pt x="5108318" y="5642879"/>
                  <a:pt x="5064854" y="5692315"/>
                  <a:pt x="5065789" y="5664927"/>
                </a:cubicBezTo>
                <a:cubicBezTo>
                  <a:pt x="5028194" y="5676443"/>
                  <a:pt x="5038945" y="5647354"/>
                  <a:pt x="5011512" y="5681308"/>
                </a:cubicBezTo>
                <a:cubicBezTo>
                  <a:pt x="4937025" y="5680925"/>
                  <a:pt x="4916355" y="5667918"/>
                  <a:pt x="4840439" y="5705325"/>
                </a:cubicBezTo>
                <a:cubicBezTo>
                  <a:pt x="4806741" y="5721967"/>
                  <a:pt x="4784108" y="5733113"/>
                  <a:pt x="4762445" y="5733093"/>
                </a:cubicBezTo>
                <a:cubicBezTo>
                  <a:pt x="4741324" y="5737594"/>
                  <a:pt x="4729483" y="5740416"/>
                  <a:pt x="4723183" y="5742108"/>
                </a:cubicBezTo>
                <a:lnTo>
                  <a:pt x="4721175" y="5742856"/>
                </a:lnTo>
                <a:lnTo>
                  <a:pt x="4715526" y="5741581"/>
                </a:lnTo>
                <a:cubicBezTo>
                  <a:pt x="4680149" y="5748537"/>
                  <a:pt x="4524746" y="5749345"/>
                  <a:pt x="4515811" y="5751483"/>
                </a:cubicBezTo>
                <a:cubicBezTo>
                  <a:pt x="4457821" y="5764595"/>
                  <a:pt x="4462660" y="5765336"/>
                  <a:pt x="4428540" y="5762134"/>
                </a:cubicBezTo>
                <a:cubicBezTo>
                  <a:pt x="4423305" y="5758763"/>
                  <a:pt x="4368975" y="5765057"/>
                  <a:pt x="4362874" y="5763480"/>
                </a:cubicBezTo>
                <a:lnTo>
                  <a:pt x="4316963" y="5756865"/>
                </a:lnTo>
                <a:lnTo>
                  <a:pt x="4315109" y="5758206"/>
                </a:lnTo>
                <a:cubicBezTo>
                  <a:pt x="4306124" y="5761577"/>
                  <a:pt x="4299996" y="5761576"/>
                  <a:pt x="4295141" y="5760085"/>
                </a:cubicBezTo>
                <a:lnTo>
                  <a:pt x="4290061" y="5757168"/>
                </a:lnTo>
                <a:lnTo>
                  <a:pt x="4276140" y="5757414"/>
                </a:lnTo>
                <a:lnTo>
                  <a:pt x="4248115" y="5755090"/>
                </a:lnTo>
                <a:lnTo>
                  <a:pt x="4202048" y="5757885"/>
                </a:lnTo>
                <a:cubicBezTo>
                  <a:pt x="4201946" y="5758305"/>
                  <a:pt x="4201844" y="5758724"/>
                  <a:pt x="4201744" y="5759144"/>
                </a:cubicBezTo>
                <a:cubicBezTo>
                  <a:pt x="4200117" y="5761981"/>
                  <a:pt x="4197141" y="5764100"/>
                  <a:pt x="4191246" y="5764778"/>
                </a:cubicBezTo>
                <a:cubicBezTo>
                  <a:pt x="4204214" y="5782067"/>
                  <a:pt x="4161275" y="5780172"/>
                  <a:pt x="4142743" y="5780643"/>
                </a:cubicBezTo>
                <a:cubicBezTo>
                  <a:pt x="4124718" y="5787709"/>
                  <a:pt x="4099100" y="5801289"/>
                  <a:pt x="4083095" y="5807176"/>
                </a:cubicBezTo>
                <a:lnTo>
                  <a:pt x="4074544" y="5808011"/>
                </a:lnTo>
                <a:cubicBezTo>
                  <a:pt x="4074505" y="5808112"/>
                  <a:pt x="4074464" y="5808211"/>
                  <a:pt x="4074425" y="5808310"/>
                </a:cubicBezTo>
                <a:cubicBezTo>
                  <a:pt x="4072679" y="5809094"/>
                  <a:pt x="4069907" y="5809595"/>
                  <a:pt x="4065508" y="5809754"/>
                </a:cubicBezTo>
                <a:lnTo>
                  <a:pt x="4058952" y="5809536"/>
                </a:lnTo>
                <a:lnTo>
                  <a:pt x="4042362" y="5811157"/>
                </a:lnTo>
                <a:lnTo>
                  <a:pt x="4036994" y="5813591"/>
                </a:lnTo>
                <a:lnTo>
                  <a:pt x="4035361" y="5817258"/>
                </a:lnTo>
                <a:lnTo>
                  <a:pt x="4033776" y="5817023"/>
                </a:lnTo>
                <a:cubicBezTo>
                  <a:pt x="4021425" y="5812159"/>
                  <a:pt x="4016875" y="5803783"/>
                  <a:pt x="4004536" y="5829591"/>
                </a:cubicBezTo>
                <a:cubicBezTo>
                  <a:pt x="3976668" y="5822526"/>
                  <a:pt x="3972978" y="5837855"/>
                  <a:pt x="3936844" y="5847048"/>
                </a:cubicBezTo>
                <a:cubicBezTo>
                  <a:pt x="3920507" y="5839324"/>
                  <a:pt x="3908536" y="5844013"/>
                  <a:pt x="3897273" y="5852703"/>
                </a:cubicBezTo>
                <a:cubicBezTo>
                  <a:pt x="3861093" y="5852207"/>
                  <a:pt x="3829629" y="5866077"/>
                  <a:pt x="3789758" y="5872941"/>
                </a:cubicBezTo>
                <a:cubicBezTo>
                  <a:pt x="3741008" y="5887647"/>
                  <a:pt x="3725130" y="5889624"/>
                  <a:pt x="3682511" y="5896864"/>
                </a:cubicBezTo>
                <a:lnTo>
                  <a:pt x="3610033" y="5929135"/>
                </a:lnTo>
                <a:lnTo>
                  <a:pt x="3603853" y="5927773"/>
                </a:lnTo>
                <a:cubicBezTo>
                  <a:pt x="3599581" y="5927154"/>
                  <a:pt x="3596727" y="5927154"/>
                  <a:pt x="3594734" y="5927609"/>
                </a:cubicBezTo>
                <a:lnTo>
                  <a:pt x="3594499" y="5927878"/>
                </a:lnTo>
                <a:lnTo>
                  <a:pt x="3585976" y="5927188"/>
                </a:lnTo>
                <a:cubicBezTo>
                  <a:pt x="3571624" y="5925397"/>
                  <a:pt x="3549390" y="5939596"/>
                  <a:pt x="3536133" y="5936887"/>
                </a:cubicBezTo>
                <a:cubicBezTo>
                  <a:pt x="3513941" y="5941183"/>
                  <a:pt x="3488623" y="5934918"/>
                  <a:pt x="3473221" y="5940548"/>
                </a:cubicBezTo>
                <a:lnTo>
                  <a:pt x="3400726" y="5952596"/>
                </a:lnTo>
                <a:lnTo>
                  <a:pt x="3375936" y="5941189"/>
                </a:lnTo>
                <a:lnTo>
                  <a:pt x="3348220" y="5944802"/>
                </a:lnTo>
                <a:cubicBezTo>
                  <a:pt x="3337207" y="5945475"/>
                  <a:pt x="3327055" y="5946237"/>
                  <a:pt x="3319640" y="5949737"/>
                </a:cubicBezTo>
                <a:lnTo>
                  <a:pt x="3248530" y="5968289"/>
                </a:lnTo>
                <a:lnTo>
                  <a:pt x="3210309" y="5954736"/>
                </a:lnTo>
                <a:cubicBezTo>
                  <a:pt x="3206089" y="5952812"/>
                  <a:pt x="3200153" y="5952268"/>
                  <a:pt x="3190376" y="5954857"/>
                </a:cubicBezTo>
                <a:lnTo>
                  <a:pt x="3188146" y="5956038"/>
                </a:lnTo>
                <a:cubicBezTo>
                  <a:pt x="3182626" y="5954058"/>
                  <a:pt x="3141857" y="5956624"/>
                  <a:pt x="3108597" y="5957358"/>
                </a:cubicBezTo>
                <a:cubicBezTo>
                  <a:pt x="3055969" y="5959784"/>
                  <a:pt x="3048941" y="5952417"/>
                  <a:pt x="2988585" y="5960444"/>
                </a:cubicBezTo>
                <a:cubicBezTo>
                  <a:pt x="2928854" y="5964632"/>
                  <a:pt x="2917952" y="5959591"/>
                  <a:pt x="2876541" y="5967961"/>
                </a:cubicBezTo>
                <a:lnTo>
                  <a:pt x="2626865" y="5968713"/>
                </a:lnTo>
                <a:cubicBezTo>
                  <a:pt x="2562349" y="5946800"/>
                  <a:pt x="2563423" y="5977398"/>
                  <a:pt x="2491423" y="5970428"/>
                </a:cubicBezTo>
                <a:cubicBezTo>
                  <a:pt x="2433092" y="6035904"/>
                  <a:pt x="2455710" y="5995425"/>
                  <a:pt x="2415618" y="6003657"/>
                </a:cubicBezTo>
                <a:lnTo>
                  <a:pt x="2290099" y="6001093"/>
                </a:lnTo>
                <a:cubicBezTo>
                  <a:pt x="2257058" y="5987464"/>
                  <a:pt x="2202459" y="6022632"/>
                  <a:pt x="2161715" y="6004244"/>
                </a:cubicBezTo>
                <a:cubicBezTo>
                  <a:pt x="2122715" y="6007244"/>
                  <a:pt x="2080451" y="6015292"/>
                  <a:pt x="2056090" y="6019086"/>
                </a:cubicBezTo>
                <a:cubicBezTo>
                  <a:pt x="2019829" y="6026050"/>
                  <a:pt x="1978840" y="6038739"/>
                  <a:pt x="1944154" y="6046026"/>
                </a:cubicBezTo>
                <a:cubicBezTo>
                  <a:pt x="1925868" y="6034021"/>
                  <a:pt x="1896028" y="6059125"/>
                  <a:pt x="1847969" y="6062810"/>
                </a:cubicBezTo>
                <a:cubicBezTo>
                  <a:pt x="1827978" y="6048913"/>
                  <a:pt x="1815571" y="6065486"/>
                  <a:pt x="1777084" y="6047209"/>
                </a:cubicBezTo>
                <a:cubicBezTo>
                  <a:pt x="1775440" y="6049158"/>
                  <a:pt x="1773398" y="6050977"/>
                  <a:pt x="1771026" y="6052610"/>
                </a:cubicBezTo>
                <a:cubicBezTo>
                  <a:pt x="1757252" y="6062088"/>
                  <a:pt x="1735529" y="6063344"/>
                  <a:pt x="1722510" y="6055412"/>
                </a:cubicBezTo>
                <a:cubicBezTo>
                  <a:pt x="1691780" y="6043382"/>
                  <a:pt x="1662322" y="6038247"/>
                  <a:pt x="1633942" y="6035716"/>
                </a:cubicBezTo>
                <a:lnTo>
                  <a:pt x="1586146" y="6045126"/>
                </a:lnTo>
                <a:cubicBezTo>
                  <a:pt x="1567949" y="6050358"/>
                  <a:pt x="1545901" y="6061305"/>
                  <a:pt x="1524749" y="6067115"/>
                </a:cubicBezTo>
                <a:cubicBezTo>
                  <a:pt x="1502587" y="6070337"/>
                  <a:pt x="1478014" y="6065935"/>
                  <a:pt x="1459243" y="6079986"/>
                </a:cubicBezTo>
                <a:cubicBezTo>
                  <a:pt x="1421475" y="6095139"/>
                  <a:pt x="1374525" y="6079162"/>
                  <a:pt x="1349458" y="6115647"/>
                </a:cubicBezTo>
                <a:cubicBezTo>
                  <a:pt x="1273277" y="6137331"/>
                  <a:pt x="1121513" y="6171202"/>
                  <a:pt x="1009213" y="6196169"/>
                </a:cubicBezTo>
                <a:cubicBezTo>
                  <a:pt x="939017" y="6208471"/>
                  <a:pt x="866896" y="6205091"/>
                  <a:pt x="808573" y="6211966"/>
                </a:cubicBezTo>
                <a:cubicBezTo>
                  <a:pt x="802824" y="6209126"/>
                  <a:pt x="726017" y="6232905"/>
                  <a:pt x="719550" y="6231933"/>
                </a:cubicBezTo>
                <a:lnTo>
                  <a:pt x="698796" y="6232599"/>
                </a:lnTo>
                <a:cubicBezTo>
                  <a:pt x="689834" y="6236836"/>
                  <a:pt x="683493" y="6237437"/>
                  <a:pt x="678328" y="6236429"/>
                </a:cubicBezTo>
                <a:lnTo>
                  <a:pt x="672785" y="6234027"/>
                </a:lnTo>
                <a:lnTo>
                  <a:pt x="658407" y="6235638"/>
                </a:lnTo>
                <a:lnTo>
                  <a:pt x="629186" y="6236074"/>
                </a:lnTo>
                <a:lnTo>
                  <a:pt x="624559" y="6238724"/>
                </a:lnTo>
                <a:lnTo>
                  <a:pt x="581799" y="6243380"/>
                </a:lnTo>
                <a:cubicBezTo>
                  <a:pt x="581737" y="6243807"/>
                  <a:pt x="581672" y="6244236"/>
                  <a:pt x="581609" y="6244664"/>
                </a:cubicBezTo>
                <a:cubicBezTo>
                  <a:pt x="580205" y="6247646"/>
                  <a:pt x="577332" y="6250048"/>
                  <a:pt x="571300" y="6251300"/>
                </a:cubicBezTo>
                <a:cubicBezTo>
                  <a:pt x="551624" y="6261209"/>
                  <a:pt x="484500" y="6294596"/>
                  <a:pt x="463550" y="6304115"/>
                </a:cubicBezTo>
                <a:cubicBezTo>
                  <a:pt x="453137" y="6305662"/>
                  <a:pt x="449732" y="6307620"/>
                  <a:pt x="445607" y="6308407"/>
                </a:cubicBezTo>
                <a:lnTo>
                  <a:pt x="438800" y="6308835"/>
                </a:lnTo>
                <a:cubicBezTo>
                  <a:pt x="417223" y="6317125"/>
                  <a:pt x="343313" y="6348349"/>
                  <a:pt x="316139" y="6358155"/>
                </a:cubicBezTo>
                <a:cubicBezTo>
                  <a:pt x="298482" y="6352074"/>
                  <a:pt x="286557" y="6357914"/>
                  <a:pt x="275749" y="6367668"/>
                </a:cubicBezTo>
                <a:cubicBezTo>
                  <a:pt x="238275" y="6370726"/>
                  <a:pt x="207077" y="6387621"/>
                  <a:pt x="166497" y="6398366"/>
                </a:cubicBezTo>
                <a:lnTo>
                  <a:pt x="1" y="6464830"/>
                </a:lnTo>
                <a:lnTo>
                  <a:pt x="1" y="2274073"/>
                </a:lnTo>
                <a:lnTo>
                  <a:pt x="0" y="2274073"/>
                </a:lnTo>
                <a:close/>
              </a:path>
            </a:pathLst>
          </a:cu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421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7" name="Rectangle 2066">
            <a:extLst>
              <a:ext uri="{FF2B5EF4-FFF2-40B4-BE49-F238E27FC236}">
                <a16:creationId xmlns:a16="http://schemas.microsoft.com/office/drawing/2014/main" id="{004A8AE1-9605-41DC-920F-A4B8E8F23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9" name="Arc 206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90889" flipH="1">
            <a:off x="536887" y="795372"/>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1E4B706-C29C-4CDB-1B3A-7EF47F3C1D16}"/>
              </a:ext>
            </a:extLst>
          </p:cNvPr>
          <p:cNvSpPr/>
          <p:nvPr/>
        </p:nvSpPr>
        <p:spPr>
          <a:xfrm>
            <a:off x="559900" y="1371600"/>
            <a:ext cx="4465647" cy="5168040"/>
          </a:xfrm>
          <a:prstGeom prst="rect">
            <a:avLst/>
          </a:prstGeom>
        </p:spPr>
        <p:txBody>
          <a:bodyPr vert="horz" lIns="91440" tIns="45720" rIns="91440" bIns="45720" rtlCol="0">
            <a:normAutofit fontScale="70000" lnSpcReduction="20000"/>
          </a:bodyPr>
          <a:lstStyle/>
          <a:p>
            <a:pPr marL="0" marR="0" indent="-228600">
              <a:lnSpc>
                <a:spcPct val="90000"/>
              </a:lnSpc>
              <a:spcBef>
                <a:spcPts val="0"/>
              </a:spcBef>
              <a:spcAft>
                <a:spcPts val="600"/>
              </a:spcAft>
              <a:buFont typeface="Arial" panose="020B0604020202020204" pitchFamily="34" charset="0"/>
              <a:buChar char="•"/>
            </a:pPr>
            <a:endParaRPr lang="en-US" dirty="0">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4100" dirty="0">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4100" dirty="0">
                <a:latin typeface="+mn-lt"/>
                <a:cs typeface="+mn-cs"/>
              </a:rPr>
              <a:t>What He seemed to be saying to each one was, </a:t>
            </a:r>
          </a:p>
          <a:p>
            <a:pPr marL="0" marR="0" indent="-228600">
              <a:lnSpc>
                <a:spcPct val="90000"/>
              </a:lnSpc>
              <a:spcBef>
                <a:spcPts val="0"/>
              </a:spcBef>
              <a:spcAft>
                <a:spcPts val="600"/>
              </a:spcAft>
              <a:buFont typeface="Arial" panose="020B0604020202020204" pitchFamily="34" charset="0"/>
              <a:buChar char="•"/>
            </a:pPr>
            <a:endParaRPr lang="en-US" sz="41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endParaRPr lang="en-US" sz="4100" dirty="0">
              <a:highlight>
                <a:srgbClr val="FFFF00"/>
              </a:highlight>
              <a:latin typeface="+mn-lt"/>
              <a:cs typeface="+mn-cs"/>
            </a:endParaRPr>
          </a:p>
          <a:p>
            <a:pPr marL="0" marR="0" indent="-228600">
              <a:lnSpc>
                <a:spcPct val="90000"/>
              </a:lnSpc>
              <a:spcBef>
                <a:spcPts val="0"/>
              </a:spcBef>
              <a:spcAft>
                <a:spcPts val="600"/>
              </a:spcAft>
              <a:buFont typeface="Arial" panose="020B0604020202020204" pitchFamily="34" charset="0"/>
              <a:buChar char="•"/>
            </a:pPr>
            <a:r>
              <a:rPr lang="en-US" sz="4100" dirty="0">
                <a:highlight>
                  <a:srgbClr val="FFFF00"/>
                </a:highlight>
                <a:latin typeface="+mn-lt"/>
                <a:cs typeface="+mn-cs"/>
              </a:rPr>
              <a:t>"I love you so much that you can count on Me to do anything for you, even to the point of washing your feet and, if necessary, dying for you." It was an act of complete love and dedication.</a:t>
            </a:r>
            <a:r>
              <a:rPr lang="en-US" sz="4100" dirty="0">
                <a:latin typeface="+mn-lt"/>
                <a:cs typeface="+mn-cs"/>
              </a:rPr>
              <a:t> </a:t>
            </a:r>
          </a:p>
        </p:txBody>
      </p:sp>
      <p:sp>
        <p:nvSpPr>
          <p:cNvPr id="2071" name="Oval 207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4297" y="1119031"/>
            <a:ext cx="3464953"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3" name="Oval 2072">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8095" y="4737713"/>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053" name="Picture 5" descr="A close-up of a person's hand with a wound&#10;&#10;Description automatically generated with low confidence">
            <a:extLst>
              <a:ext uri="{FF2B5EF4-FFF2-40B4-BE49-F238E27FC236}">
                <a16:creationId xmlns:a16="http://schemas.microsoft.com/office/drawing/2014/main" id="{E1F9BA0E-394C-3F78-3B24-B21B91F55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
          <a:stretch/>
        </p:blipFill>
        <p:spPr bwMode="auto">
          <a:xfrm>
            <a:off x="7721600" y="5791200"/>
            <a:ext cx="1422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91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19" name="Rectangle 821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1" name="Freeform: Shape 822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95" name="Text Box 3">
            <a:extLst>
              <a:ext uri="{FF2B5EF4-FFF2-40B4-BE49-F238E27FC236}">
                <a16:creationId xmlns:a16="http://schemas.microsoft.com/office/drawing/2014/main" id="{ADAEA8B4-84E7-844D-B61D-A3D756546317}"/>
              </a:ext>
            </a:extLst>
          </p:cNvPr>
          <p:cNvSpPr txBox="1">
            <a:spLocks noChangeArrowheads="1"/>
          </p:cNvSpPr>
          <p:nvPr/>
        </p:nvSpPr>
        <p:spPr bwMode="auto">
          <a:xfrm>
            <a:off x="505359" y="419101"/>
            <a:ext cx="5895441" cy="52958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3200" dirty="0">
                <a:latin typeface="+mn-lt"/>
                <a:cs typeface="+mn-cs"/>
              </a:rPr>
              <a:t>This seems to be the meaning of the ordinance, the meaning of which the disciples failed to see, as implied in Jesus' question to them, "Know ye what I have done to you?" </a:t>
            </a:r>
          </a:p>
          <a:p>
            <a:pPr indent="-228600">
              <a:lnSpc>
                <a:spcPct val="90000"/>
              </a:lnSpc>
              <a:spcAft>
                <a:spcPts val="600"/>
              </a:spcAft>
              <a:buFont typeface="Arial" panose="020B0604020202020204" pitchFamily="34" charset="0"/>
              <a:buChar char="•"/>
            </a:pPr>
            <a:r>
              <a:rPr lang="en-US" sz="3200" dirty="0">
                <a:latin typeface="+mn-lt"/>
                <a:cs typeface="+mn-cs"/>
              </a:rPr>
              <a:t>This is what Jesus meant for us to continue when He said, "If I then, your Lord and Master, have washed your feet; ye also ought to wash one another's feet" (verse 14). </a:t>
            </a:r>
          </a:p>
        </p:txBody>
      </p:sp>
      <p:pic>
        <p:nvPicPr>
          <p:cNvPr id="8194" name="Picture 2">
            <a:extLst>
              <a:ext uri="{FF2B5EF4-FFF2-40B4-BE49-F238E27FC236}">
                <a16:creationId xmlns:a16="http://schemas.microsoft.com/office/drawing/2014/main" id="{6ED3E5F0-F1AB-E54D-FE67-A9520011B5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66907" y="3653162"/>
            <a:ext cx="2800893" cy="2061838"/>
          </a:xfrm>
          <a:prstGeom prst="rect">
            <a:avLst/>
          </a:prstGeom>
          <a:noFill/>
          <a:extLst>
            <a:ext uri="{909E8E84-426E-40DD-AFC4-6F175D3DCCD1}">
              <a14:hiddenFill xmlns:a14="http://schemas.microsoft.com/office/drawing/2010/main">
                <a:solidFill>
                  <a:srgbClr val="FFFFFF"/>
                </a:solidFill>
              </a14:hiddenFill>
            </a:ext>
          </a:extLst>
        </p:spPr>
      </p:pic>
      <p:sp>
        <p:nvSpPr>
          <p:cNvPr id="8223" name="Freeform: Shape 822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E21EA4A-F00F-2941-6119-575E67B3A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00400" cy="2306638"/>
          </a:xfrm>
          <a:prstGeom prst="rect">
            <a:avLst/>
          </a:prstGeom>
          <a:noFill/>
          <a:extLst>
            <a:ext uri="{909E8E84-426E-40DD-AFC4-6F175D3DCCD1}">
              <a14:hiddenFill xmlns:a14="http://schemas.microsoft.com/office/drawing/2010/main">
                <a:solidFill>
                  <a:srgbClr val="FFFFFF"/>
                </a:solidFill>
              </a14:hiddenFill>
            </a:ext>
          </a:extLst>
        </p:spPr>
      </p:pic>
      <p:sp>
        <p:nvSpPr>
          <p:cNvPr id="9219" name="Text Box 3">
            <a:extLst>
              <a:ext uri="{FF2B5EF4-FFF2-40B4-BE49-F238E27FC236}">
                <a16:creationId xmlns:a16="http://schemas.microsoft.com/office/drawing/2014/main" id="{B93EEF4F-8738-FB50-311C-6C678633A8CF}"/>
              </a:ext>
            </a:extLst>
          </p:cNvPr>
          <p:cNvSpPr txBox="1">
            <a:spLocks noChangeArrowheads="1"/>
          </p:cNvSpPr>
          <p:nvPr/>
        </p:nvSpPr>
        <p:spPr bwMode="auto">
          <a:xfrm>
            <a:off x="609600" y="-381000"/>
            <a:ext cx="23622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altLang="en-US" sz="3600" b="1" dirty="0"/>
          </a:p>
          <a:p>
            <a:endParaRPr lang="en-US" altLang="en-US" sz="3600" b="1" dirty="0"/>
          </a:p>
          <a:p>
            <a:endParaRPr lang="en-US" altLang="en-US" sz="3600" b="1" dirty="0"/>
          </a:p>
          <a:p>
            <a:endParaRPr lang="en-US" altLang="en-US" sz="3600" b="1" dirty="0"/>
          </a:p>
          <a:p>
            <a:endParaRPr lang="en-US" altLang="en-US" sz="3600" b="1" dirty="0"/>
          </a:p>
        </p:txBody>
      </p:sp>
      <p:sp>
        <p:nvSpPr>
          <p:cNvPr id="2" name="Rectangle 1">
            <a:extLst>
              <a:ext uri="{FF2B5EF4-FFF2-40B4-BE49-F238E27FC236}">
                <a16:creationId xmlns:a16="http://schemas.microsoft.com/office/drawing/2014/main" id="{9F01FF97-D7C2-E0F5-9A11-83155E127060}"/>
              </a:ext>
            </a:extLst>
          </p:cNvPr>
          <p:cNvSpPr/>
          <p:nvPr/>
        </p:nvSpPr>
        <p:spPr>
          <a:xfrm>
            <a:off x="457200" y="1752600"/>
            <a:ext cx="8077200" cy="4216539"/>
          </a:xfrm>
          <a:prstGeom prst="rect">
            <a:avLst/>
          </a:prstGeom>
        </p:spPr>
        <p:txBody>
          <a:bodyPr wrap="square">
            <a:spAutoFit/>
          </a:bodyPr>
          <a:lstStyle/>
          <a:p>
            <a:pPr marL="0" marR="0">
              <a:spcBef>
                <a:spcPts val="0"/>
              </a:spcBef>
              <a:spcAft>
                <a:spcPts val="0"/>
              </a:spcAft>
            </a:pPr>
            <a:r>
              <a:rPr lang="en-US" sz="24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endParaRPr lang="en-US" sz="28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2400" dirty="0">
                <a:solidFill>
                  <a:srgbClr val="FF0000"/>
                </a:solidFill>
                <a:latin typeface="Verdana" panose="020B0604030504040204" pitchFamily="34" charset="0"/>
                <a:ea typeface="Times New Roman" panose="02020603050405020304" pitchFamily="18" charset="0"/>
                <a:cs typeface="Times New Roman" panose="02020603050405020304" pitchFamily="18" charset="0"/>
              </a:rPr>
              <a:t>When we take the feet of our brother or sister in our hands and wash them, we are saying to him or her, "I love you as a brother or sister in Christ, and you can count on me to be of service to you, however humble it may be, even to the point of giving my life for you." Unless one enters into it in this spirit, prepared to make this commitment, it cannot be said that one has truly taken part in the service and has "washed one another's feet."</a:t>
            </a:r>
            <a:endParaRPr lang="en-US" sz="2400" dirty="0">
              <a:latin typeface="Calibri" panose="020F0502020204030204" pitchFamily="34" charset="0"/>
              <a:ea typeface="DengXian"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AF2BB637-E77D-9981-DB1D-3CCF1F994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00400" cy="2306638"/>
          </a:xfrm>
          <a:prstGeom prst="rect">
            <a:avLst/>
          </a:prstGeom>
          <a:noFill/>
          <a:extLst>
            <a:ext uri="{909E8E84-426E-40DD-AFC4-6F175D3DCCD1}">
              <a14:hiddenFill xmlns:a14="http://schemas.microsoft.com/office/drawing/2010/main">
                <a:solidFill>
                  <a:srgbClr val="FFFFFF"/>
                </a:solidFill>
              </a14:hiddenFill>
            </a:ext>
          </a:extLst>
        </p:spPr>
      </p:pic>
      <p:sp>
        <p:nvSpPr>
          <p:cNvPr id="10243" name="Text Box 3">
            <a:extLst>
              <a:ext uri="{FF2B5EF4-FFF2-40B4-BE49-F238E27FC236}">
                <a16:creationId xmlns:a16="http://schemas.microsoft.com/office/drawing/2014/main" id="{B59AEFCD-ACE5-7918-05E0-ED3D2665D1D8}"/>
              </a:ext>
            </a:extLst>
          </p:cNvPr>
          <p:cNvSpPr txBox="1">
            <a:spLocks noChangeArrowheads="1"/>
          </p:cNvSpPr>
          <p:nvPr/>
        </p:nvSpPr>
        <p:spPr bwMode="auto">
          <a:xfrm>
            <a:off x="0" y="0"/>
            <a:ext cx="89916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endParaRPr lang="en-US" altLang="en-US" sz="3600" b="1" dirty="0"/>
          </a:p>
          <a:p>
            <a:pPr algn="r"/>
            <a:endParaRPr lang="en-US" altLang="en-US" sz="3600" b="1" dirty="0"/>
          </a:p>
          <a:p>
            <a:pPr algn="r"/>
            <a:endParaRPr lang="en-US" altLang="en-US" sz="3600" b="1" dirty="0"/>
          </a:p>
          <a:p>
            <a:pPr algn="r"/>
            <a:endParaRPr lang="en-US" altLang="en-US" sz="3600" b="1" dirty="0"/>
          </a:p>
          <a:p>
            <a:pPr algn="r"/>
            <a:endParaRPr lang="en-US" altLang="en-US" sz="3600" b="1" dirty="0"/>
          </a:p>
        </p:txBody>
      </p:sp>
      <p:pic>
        <p:nvPicPr>
          <p:cNvPr id="3" name="Picture 2" descr="34 quotes from October general conference that highlight faith, hope,  becoming like the Savior - Church News">
            <a:extLst>
              <a:ext uri="{FF2B5EF4-FFF2-40B4-BE49-F238E27FC236}">
                <a16:creationId xmlns:a16="http://schemas.microsoft.com/office/drawing/2014/main" id="{496215E3-E8CD-F3FA-35C5-84A453E0E7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183630"/>
            <a:ext cx="8229600" cy="45981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6" name="Rectangle 2085">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ext&#10;&#10;Description automatically generated with medium confidence">
            <a:extLst>
              <a:ext uri="{FF2B5EF4-FFF2-40B4-BE49-F238E27FC236}">
                <a16:creationId xmlns:a16="http://schemas.microsoft.com/office/drawing/2014/main" id="{04390615-2C50-9485-5E3D-DD16D187BE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83" r="9584"/>
          <a:stretch/>
        </p:blipFill>
        <p:spPr bwMode="auto">
          <a:xfrm>
            <a:off x="20" y="431"/>
            <a:ext cx="6086455" cy="64083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B3AD614-E7F9-4679-601E-948F1FF05768}"/>
              </a:ext>
            </a:extLst>
          </p:cNvPr>
          <p:cNvSpPr/>
          <p:nvPr/>
        </p:nvSpPr>
        <p:spPr>
          <a:xfrm>
            <a:off x="6086472" y="0"/>
            <a:ext cx="3057508" cy="6857569"/>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endParaRPr lang="en-US" sz="2000" dirty="0">
              <a:latin typeface="+mn-lt"/>
              <a:cs typeface="+mn-cs"/>
            </a:endParaRPr>
          </a:p>
          <a:p>
            <a:pPr indent="-228600">
              <a:lnSpc>
                <a:spcPct val="90000"/>
              </a:lnSpc>
              <a:spcAft>
                <a:spcPts val="600"/>
              </a:spcAft>
              <a:buFont typeface="Arial" panose="020B0604020202020204" pitchFamily="34" charset="0"/>
              <a:buChar char="•"/>
            </a:pPr>
            <a:r>
              <a:rPr lang="en-US" sz="2000" dirty="0">
                <a:latin typeface="+mn-lt"/>
                <a:cs typeface="+mn-cs"/>
              </a:rPr>
              <a:t>The key to this ordinance is in verse 17 - “If ye know these things, </a:t>
            </a:r>
            <a:r>
              <a:rPr lang="en-US" sz="2000" i="1" dirty="0">
                <a:latin typeface="+mn-lt"/>
                <a:cs typeface="+mn-cs"/>
              </a:rPr>
              <a:t>happy</a:t>
            </a:r>
            <a:r>
              <a:rPr lang="en-US" sz="2000" dirty="0">
                <a:latin typeface="+mn-lt"/>
                <a:cs typeface="+mn-cs"/>
              </a:rPr>
              <a:t> are ye if ye do them.” The sequence is important, which is humbleness, holiness and then </a:t>
            </a:r>
            <a:r>
              <a:rPr lang="en-US" sz="2000" i="1" dirty="0">
                <a:latin typeface="+mn-lt"/>
                <a:cs typeface="+mn-cs"/>
              </a:rPr>
              <a:t>happiness</a:t>
            </a:r>
            <a:r>
              <a:rPr lang="en-US" sz="2000" dirty="0">
                <a:latin typeface="+mn-lt"/>
                <a:cs typeface="+mn-cs"/>
              </a:rPr>
              <a:t>. </a:t>
            </a:r>
          </a:p>
          <a:p>
            <a:pPr indent="-228600">
              <a:lnSpc>
                <a:spcPct val="90000"/>
              </a:lnSpc>
              <a:spcAft>
                <a:spcPts val="600"/>
              </a:spcAft>
              <a:buFont typeface="Arial" panose="020B0604020202020204" pitchFamily="34" charset="0"/>
              <a:buChar char="•"/>
            </a:pPr>
            <a:endParaRPr lang="en-US" sz="2000" i="1" dirty="0">
              <a:latin typeface="+mn-lt"/>
              <a:cs typeface="+mn-cs"/>
            </a:endParaRPr>
          </a:p>
          <a:p>
            <a:pPr indent="-228600">
              <a:lnSpc>
                <a:spcPct val="90000"/>
              </a:lnSpc>
              <a:spcAft>
                <a:spcPts val="600"/>
              </a:spcAft>
              <a:buFont typeface="Arial" panose="020B0604020202020204" pitchFamily="34" charset="0"/>
              <a:buChar char="•"/>
            </a:pPr>
            <a:r>
              <a:rPr lang="en-US" sz="2000" i="1" dirty="0">
                <a:latin typeface="+mn-lt"/>
                <a:cs typeface="+mn-cs"/>
              </a:rPr>
              <a:t>Happiness</a:t>
            </a:r>
            <a:r>
              <a:rPr lang="en-US" sz="2000" dirty="0">
                <a:latin typeface="+mn-lt"/>
                <a:cs typeface="+mn-cs"/>
              </a:rPr>
              <a:t> is the by- product of a life that is lived in humbleness and holiness (vv. 12-17). </a:t>
            </a:r>
          </a:p>
          <a:p>
            <a:pPr indent="-228600">
              <a:lnSpc>
                <a:spcPct val="90000"/>
              </a:lnSpc>
              <a:spcAft>
                <a:spcPts val="600"/>
              </a:spcAft>
              <a:buFont typeface="Arial" panose="020B0604020202020204" pitchFamily="34" charset="0"/>
              <a:buChar char="•"/>
            </a:pPr>
            <a:endParaRPr lang="en-US" sz="2000" dirty="0">
              <a:latin typeface="+mn-lt"/>
              <a:cs typeface="+mn-cs"/>
            </a:endParaRPr>
          </a:p>
          <a:p>
            <a:pPr indent="-228600">
              <a:lnSpc>
                <a:spcPct val="90000"/>
              </a:lnSpc>
              <a:spcAft>
                <a:spcPts val="600"/>
              </a:spcAft>
              <a:buFont typeface="Arial" panose="020B0604020202020204" pitchFamily="34" charset="0"/>
              <a:buChar char="•"/>
            </a:pPr>
            <a:r>
              <a:rPr lang="en-US" sz="2000" dirty="0">
                <a:latin typeface="+mn-lt"/>
                <a:cs typeface="+mn-cs"/>
              </a:rPr>
              <a:t>The world thinks that </a:t>
            </a:r>
            <a:r>
              <a:rPr lang="en-US" sz="2000" i="1" dirty="0">
                <a:latin typeface="+mn-lt"/>
                <a:cs typeface="+mn-cs"/>
              </a:rPr>
              <a:t>happiness</a:t>
            </a:r>
            <a:r>
              <a:rPr lang="en-US" sz="2000" dirty="0">
                <a:latin typeface="+mn-lt"/>
                <a:cs typeface="+mn-cs"/>
              </a:rPr>
              <a:t> is the result of others serving us, but real joy comes when we serve others.</a:t>
            </a:r>
          </a:p>
        </p:txBody>
      </p:sp>
      <p:sp>
        <p:nvSpPr>
          <p:cNvPr id="2088" name="Rectangle 2087">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0" name="Rectangle 2089">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8153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2" name="Rectangle 11271">
            <a:extLst>
              <a:ext uri="{FF2B5EF4-FFF2-40B4-BE49-F238E27FC236}">
                <a16:creationId xmlns:a16="http://schemas.microsoft.com/office/drawing/2014/main" id="{3B8A6984-1230-49D7-B72E-DE41BBFCC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4" name="Rectangle 11273">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a:extLst>
              <a:ext uri="{FF2B5EF4-FFF2-40B4-BE49-F238E27FC236}">
                <a16:creationId xmlns:a16="http://schemas.microsoft.com/office/drawing/2014/main" id="{80A548F8-36D2-F0EA-FF1F-E8F4C4F559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938" r="2528" b="-1"/>
          <a:stretch/>
        </p:blipFill>
        <p:spPr bwMode="auto">
          <a:xfrm>
            <a:off x="630936" y="2276857"/>
            <a:ext cx="3761613" cy="39001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74E07AE-6150-64E1-BFD1-2A6D59B168BD}"/>
              </a:ext>
            </a:extLst>
          </p:cNvPr>
          <p:cNvSpPr/>
          <p:nvPr/>
        </p:nvSpPr>
        <p:spPr>
          <a:xfrm>
            <a:off x="4572000" y="2276857"/>
            <a:ext cx="4114800" cy="3900106"/>
          </a:xfrm>
          <a:prstGeom prst="rect">
            <a:avLst/>
          </a:prstGeom>
        </p:spPr>
        <p:txBody>
          <a:bodyPr vert="horz" lIns="91440" tIns="45720" rIns="91440" bIns="45720" rtlCol="0" anchor="ctr">
            <a:normAutofit/>
          </a:bodyPr>
          <a:lstStyle/>
          <a:p>
            <a:pPr marL="0" marR="0" indent="-228600">
              <a:lnSpc>
                <a:spcPct val="90000"/>
              </a:lnSpc>
              <a:spcBef>
                <a:spcPts val="0"/>
              </a:spcBef>
              <a:spcAft>
                <a:spcPts val="600"/>
              </a:spcAft>
              <a:buFont typeface="Arial" panose="020B0604020202020204" pitchFamily="34" charset="0"/>
              <a:buChar char="•"/>
            </a:pPr>
            <a:r>
              <a:rPr lang="en-US" sz="2800" dirty="0">
                <a:latin typeface="+mn-lt"/>
                <a:cs typeface="+mn-cs"/>
              </a:rPr>
              <a:t>In washing the feet of His disciples and in praying for them, as well as for us, Jesus did the opposite of what comes naturally to the human spirit. In so doing, He set for us an example of true greatness. </a:t>
            </a:r>
          </a:p>
        </p:txBody>
      </p:sp>
      <p:sp>
        <p:nvSpPr>
          <p:cNvPr id="11267" name="Text Box 3">
            <a:extLst>
              <a:ext uri="{FF2B5EF4-FFF2-40B4-BE49-F238E27FC236}">
                <a16:creationId xmlns:a16="http://schemas.microsoft.com/office/drawing/2014/main" id="{2067C462-0FB9-9AB9-3192-C4344872F7F0}"/>
              </a:ext>
            </a:extLst>
          </p:cNvPr>
          <p:cNvSpPr txBox="1">
            <a:spLocks noChangeArrowheads="1"/>
          </p:cNvSpPr>
          <p:nvPr/>
        </p:nvSpPr>
        <p:spPr bwMode="auto">
          <a:xfrm>
            <a:off x="-152400" y="0"/>
            <a:ext cx="8991600" cy="253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Aft>
                <a:spcPts val="600"/>
              </a:spcAft>
            </a:pPr>
            <a:endParaRPr lang="en-US" altLang="en-US" sz="3600" b="1"/>
          </a:p>
          <a:p>
            <a:pPr algn="r">
              <a:spcAft>
                <a:spcPts val="600"/>
              </a:spcAft>
            </a:pPr>
            <a:endParaRPr lang="en-US" altLang="en-US" sz="3600" b="1"/>
          </a:p>
          <a:p>
            <a:pPr algn="r">
              <a:spcAft>
                <a:spcPts val="600"/>
              </a:spcAft>
            </a:pPr>
            <a:endParaRPr lang="en-US" altLang="en-US" sz="3600" b="1"/>
          </a:p>
          <a:p>
            <a:pPr algn="r">
              <a:spcAft>
                <a:spcPts val="600"/>
              </a:spcAft>
            </a:pPr>
            <a:endParaRPr lang="en-US" altLang="en-US" sz="3600"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E07239AE-EC65-CA3A-236A-09D275BBD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0" name="Rectangle 13319">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322" name="Freeform: Shape 13321">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2" y="1"/>
            <a:ext cx="866357"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tangle 1">
            <a:extLst>
              <a:ext uri="{FF2B5EF4-FFF2-40B4-BE49-F238E27FC236}">
                <a16:creationId xmlns:a16="http://schemas.microsoft.com/office/drawing/2014/main" id="{874E1C37-17A0-6CEF-42DE-017E4130A4AC}"/>
              </a:ext>
            </a:extLst>
          </p:cNvPr>
          <p:cNvSpPr/>
          <p:nvPr/>
        </p:nvSpPr>
        <p:spPr>
          <a:xfrm>
            <a:off x="628650" y="1825625"/>
            <a:ext cx="4045020" cy="4351338"/>
          </a:xfrm>
          <a:prstGeom prst="rect">
            <a:avLst/>
          </a:prstGeom>
        </p:spPr>
        <p:txBody>
          <a:bodyPr vert="horz" lIns="91440" tIns="45720" rIns="91440" bIns="45720" rtlCol="0">
            <a:normAutofit/>
          </a:bodyPr>
          <a:lstStyle/>
          <a:p>
            <a:pPr marL="0" marR="0" indent="-228600">
              <a:lnSpc>
                <a:spcPct val="90000"/>
              </a:lnSpc>
              <a:spcBef>
                <a:spcPts val="0"/>
              </a:spcBef>
              <a:spcAft>
                <a:spcPts val="600"/>
              </a:spcAft>
              <a:buFont typeface="Arial" panose="020B0604020202020204" pitchFamily="34" charset="0"/>
              <a:buChar char="•"/>
            </a:pPr>
            <a:r>
              <a:rPr lang="en-US" sz="3600" b="1" dirty="0">
                <a:solidFill>
                  <a:srgbClr val="FF0000"/>
                </a:solidFill>
                <a:latin typeface="+mn-lt"/>
                <a:cs typeface="+mn-cs"/>
              </a:rPr>
              <a:t>We will now separate for foot-washing. </a:t>
            </a:r>
          </a:p>
          <a:p>
            <a:pPr marL="0" marR="0" indent="-228600">
              <a:lnSpc>
                <a:spcPct val="90000"/>
              </a:lnSpc>
              <a:spcBef>
                <a:spcPts val="0"/>
              </a:spcBef>
              <a:spcAft>
                <a:spcPts val="600"/>
              </a:spcAft>
              <a:buFont typeface="Arial" panose="020B0604020202020204" pitchFamily="34" charset="0"/>
              <a:buChar char="•"/>
            </a:pPr>
            <a:r>
              <a:rPr lang="en-US" sz="3600" b="1" dirty="0">
                <a:solidFill>
                  <a:srgbClr val="FF0000"/>
                </a:solidFill>
                <a:latin typeface="+mn-lt"/>
                <a:cs typeface="+mn-cs"/>
              </a:rPr>
              <a:t>Please come back and join us in the sanctuary when we are all done.</a:t>
            </a:r>
          </a:p>
        </p:txBody>
      </p:sp>
      <p:sp>
        <p:nvSpPr>
          <p:cNvPr id="13324" name="Oval 13323">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8" y="3423959"/>
            <a:ext cx="405617"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A close-up of a leaf&#10;&#10;Description automatically generated with medium confidence">
            <a:extLst>
              <a:ext uri="{FF2B5EF4-FFF2-40B4-BE49-F238E27FC236}">
                <a16:creationId xmlns:a16="http://schemas.microsoft.com/office/drawing/2014/main" id="{8595EA21-B096-6472-3C63-8B59E70658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5388" y="2084808"/>
            <a:ext cx="2835788" cy="2044405"/>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13326" name="Freeform: Shape 13325">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1" y="1"/>
            <a:ext cx="1550211"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3328" name="Straight Connector 13327">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8"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3330" name="Freeform: Shape 13329">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5166682"/>
            <a:ext cx="1376793"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13332" name="Freeform: Shape 13331">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6033795"/>
            <a:ext cx="1493298"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34" name="Freeform: Shape 13333">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5519196"/>
            <a:ext cx="1005228"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3315" name="Text Box 3">
            <a:extLst>
              <a:ext uri="{FF2B5EF4-FFF2-40B4-BE49-F238E27FC236}">
                <a16:creationId xmlns:a16="http://schemas.microsoft.com/office/drawing/2014/main" id="{5745C103-7F98-E8ED-6C5B-E6A9838A88BE}"/>
              </a:ext>
            </a:extLst>
          </p:cNvPr>
          <p:cNvSpPr txBox="1">
            <a:spLocks noChangeArrowheads="1"/>
          </p:cNvSpPr>
          <p:nvPr/>
        </p:nvSpPr>
        <p:spPr bwMode="auto">
          <a:xfrm>
            <a:off x="0" y="0"/>
            <a:ext cx="8991600" cy="253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Aft>
                <a:spcPts val="600"/>
              </a:spcAft>
            </a:pPr>
            <a:endParaRPr lang="en-US" altLang="en-US" sz="3600" b="1"/>
          </a:p>
          <a:p>
            <a:pPr algn="r">
              <a:spcAft>
                <a:spcPts val="600"/>
              </a:spcAft>
            </a:pPr>
            <a:endParaRPr lang="en-US" altLang="en-US" sz="3600" b="1"/>
          </a:p>
          <a:p>
            <a:pPr algn="r">
              <a:spcAft>
                <a:spcPts val="600"/>
              </a:spcAft>
            </a:pPr>
            <a:endParaRPr lang="en-US" altLang="en-US" sz="3600" b="1"/>
          </a:p>
          <a:p>
            <a:pPr algn="r">
              <a:spcAft>
                <a:spcPts val="600"/>
              </a:spcAft>
            </a:pPr>
            <a:endParaRPr lang="en-US" altLang="en-US" sz="3600" b="1"/>
          </a:p>
        </p:txBody>
      </p:sp>
    </p:spTree>
    <p:extLst>
      <p:ext uri="{BB962C8B-B14F-4D97-AF65-F5344CB8AC3E}">
        <p14:creationId xmlns:p14="http://schemas.microsoft.com/office/powerpoint/2010/main" val="19741057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TotalTime>
  <Words>2450</Words>
  <Application>Microsoft Office PowerPoint</Application>
  <PresentationFormat>On-screen Show (4:3)</PresentationFormat>
  <Paragraphs>191</Paragraphs>
  <Slides>30</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Meiryo</vt:lpstr>
      <vt:lpstr>Arial</vt:lpstr>
      <vt:lpstr>Calibri</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Grace Baptist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Jerry Shirley</dc:creator>
  <cp:lastModifiedBy>Sigamoney, Sherwin</cp:lastModifiedBy>
  <cp:revision>10</cp:revision>
  <dcterms:created xsi:type="dcterms:W3CDTF">2014-01-24T16:55:47Z</dcterms:created>
  <dcterms:modified xsi:type="dcterms:W3CDTF">2022-07-02T15:00:59Z</dcterms:modified>
</cp:coreProperties>
</file>