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300" r:id="rId2"/>
    <p:sldId id="303" r:id="rId3"/>
    <p:sldId id="257" r:id="rId4"/>
    <p:sldId id="258" r:id="rId5"/>
    <p:sldId id="259" r:id="rId6"/>
    <p:sldId id="261"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 id="278" r:id="rId24"/>
    <p:sldId id="281" r:id="rId25"/>
    <p:sldId id="280" r:id="rId26"/>
    <p:sldId id="282" r:id="rId27"/>
    <p:sldId id="283" r:id="rId28"/>
    <p:sldId id="284" r:id="rId29"/>
    <p:sldId id="285" r:id="rId30"/>
    <p:sldId id="286" r:id="rId31"/>
    <p:sldId id="287" r:id="rId32"/>
    <p:sldId id="288" r:id="rId33"/>
    <p:sldId id="289" r:id="rId34"/>
    <p:sldId id="290" r:id="rId35"/>
    <p:sldId id="291" r:id="rId36"/>
    <p:sldId id="292" r:id="rId37"/>
    <p:sldId id="298" r:id="rId38"/>
    <p:sldId id="29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6327"/>
  </p:normalViewPr>
  <p:slideViewPr>
    <p:cSldViewPr snapToGrid="0" snapToObjects="1">
      <p:cViewPr varScale="1">
        <p:scale>
          <a:sx n="103" d="100"/>
          <a:sy n="103" d="100"/>
        </p:scale>
        <p:origin x="144" y="156"/>
      </p:cViewPr>
      <p:guideLst/>
    </p:cSldViewPr>
  </p:slideViewPr>
  <p:notesTextViewPr>
    <p:cViewPr>
      <p:scale>
        <a:sx n="1" d="1"/>
        <a:sy n="1" d="1"/>
      </p:scale>
      <p:origin x="0" y="0"/>
    </p:cViewPr>
  </p:notesTextViewPr>
  <p:notesViewPr>
    <p:cSldViewPr snapToGrid="0" snapToObjects="1">
      <p:cViewPr varScale="1">
        <p:scale>
          <a:sx n="127" d="100"/>
          <a:sy n="127" d="100"/>
        </p:scale>
        <p:origin x="3992"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03D228-29ED-784F-877F-CF11957E85A9}" type="datetimeFigureOut">
              <a:rPr lang="en-US" smtClean="0"/>
              <a:t>4/2/2022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F0C42E-E04C-A047-8AF5-CE4178B38931}" type="slidenum">
              <a:rPr lang="en-US" smtClean="0"/>
              <a:t>‹#›</a:t>
            </a:fld>
            <a:endParaRPr lang="en-US"/>
          </a:p>
        </p:txBody>
      </p:sp>
    </p:spTree>
    <p:extLst>
      <p:ext uri="{BB962C8B-B14F-4D97-AF65-F5344CB8AC3E}">
        <p14:creationId xmlns:p14="http://schemas.microsoft.com/office/powerpoint/2010/main" val="1106120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www.adventist.org/the-lords-supper/#preparing-for-the-Lords-supper-communion-service" TargetMode="External"/><Relationship Id="rId3" Type="http://schemas.openxmlformats.org/officeDocument/2006/relationships/hyperlink" Target="https://www.adventist.org/the-lords-supper/#what-is-the-Lords-supper" TargetMode="External"/><Relationship Id="rId7" Type="http://schemas.openxmlformats.org/officeDocument/2006/relationships/hyperlink" Target="https://www.adventist.org/the-lords-supper/#footwashing"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www.adventist.org/the-lords-supper/#wine" TargetMode="External"/><Relationship Id="rId5" Type="http://schemas.openxmlformats.org/officeDocument/2006/relationships/hyperlink" Target="https://www.adventist.org/the-lords-supper/#unleavened-bread-Jesus-body" TargetMode="External"/><Relationship Id="rId4" Type="http://schemas.openxmlformats.org/officeDocument/2006/relationships/hyperlink" Target="https://www.adventist.org/the-lords-supper/#emblems-and-ordinances-and-their-symbolism"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pewresearch.org/topic/coronavirus-disease-covid-19/"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and Happy Sabbath. It is good to be in the Sanctuary of God and worshipping with the saints of God. How are you all doing? How was your week? If you are like me you will thank for the Sabbath day otherwise, we all will be restless. So here we are, we have come to worship, fellowship and commune with God. I am happy you are here and I want to assure you that you are in the right place. I want to welcome you to the service this morning and later on the Lord’s Supper.</a:t>
            </a:r>
          </a:p>
          <a:p>
            <a:pPr marL="0" marR="0">
              <a:spcBef>
                <a:spcPts val="0"/>
              </a:spcBef>
              <a:spcAft>
                <a:spcPts val="0"/>
              </a:spcAft>
            </a:pPr>
            <a:r>
              <a:rPr lang="en-US" sz="1200" dirty="0">
                <a:effectLst/>
                <a:latin typeface="Noto Serif" panose="02020600060500020200" pitchFamily="18" charset="0"/>
                <a:ea typeface="Times New Roman" panose="02020603050405020304" pitchFamily="18" charset="0"/>
                <a:cs typeface="Times New Roman" panose="02020603050405020304" pitchFamily="18" charset="0"/>
              </a:rPr>
              <a:t>Seventh-day Adventist Christians take part in the Lord’s Supper, or communion service, as a commemoration of Jesus’ sacrificial death on the cross. It’s a time to reflect upon what Jesus has done for us, and to respectfully express this gratitude as a church family.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200" dirty="0">
                <a:effectLst/>
                <a:latin typeface="Noto Serif" panose="02020600060500020200" pitchFamily="18" charset="0"/>
                <a:ea typeface="Times New Roman" panose="02020603050405020304" pitchFamily="18" charset="0"/>
                <a:cs typeface="Times New Roman" panose="02020603050405020304" pitchFamily="18" charset="0"/>
              </a:rPr>
              <a:t>We’ll look at: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200" dirty="0">
                <a:solidFill>
                  <a:srgbClr val="000000"/>
                </a:solidFill>
                <a:effectLst/>
                <a:latin typeface="Noto Serif" panose="02020600060500020200" pitchFamily="18" charset="0"/>
                <a:ea typeface="Times New Roman" panose="02020603050405020304" pitchFamily="18" charset="0"/>
                <a:cs typeface="Times New Roman" panose="02020603050405020304" pitchFamily="18" charset="0"/>
                <a:hlinkClick r:id="rId3"/>
              </a:rPr>
              <a:t>What the Lord’s Supper is and what it means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200" dirty="0">
                <a:solidFill>
                  <a:srgbClr val="000000"/>
                </a:solidFill>
                <a:effectLst/>
                <a:latin typeface="Noto Serif" panose="02020600060500020200" pitchFamily="18" charset="0"/>
                <a:ea typeface="Times New Roman" panose="02020603050405020304" pitchFamily="18" charset="0"/>
                <a:cs typeface="Times New Roman" panose="02020603050405020304" pitchFamily="18" charset="0"/>
                <a:hlinkClick r:id="rId4"/>
              </a:rPr>
              <a:t>The “emblems” and “ordinances,” and their symbolism</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SzPts val="1000"/>
              <a:buFont typeface="Symbol" pitchFamily="2" charset="2"/>
              <a:buChar char=""/>
              <a:tabLst>
                <a:tab pos="914400" algn="l"/>
              </a:tabLst>
            </a:pPr>
            <a:r>
              <a:rPr lang="en-US" sz="1200" dirty="0">
                <a:solidFill>
                  <a:srgbClr val="000000"/>
                </a:solidFill>
                <a:effectLst/>
                <a:latin typeface="Noto Serif" panose="02020600060500020200" pitchFamily="18" charset="0"/>
                <a:ea typeface="Times New Roman" panose="02020603050405020304" pitchFamily="18" charset="0"/>
                <a:cs typeface="Times New Roman" panose="02020603050405020304" pitchFamily="18" charset="0"/>
                <a:hlinkClick r:id="rId5"/>
              </a:rPr>
              <a:t>Bread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SzPts val="1000"/>
              <a:buFont typeface="Symbol" pitchFamily="2" charset="2"/>
              <a:buChar char=""/>
              <a:tabLst>
                <a:tab pos="914400" algn="l"/>
              </a:tabLst>
            </a:pPr>
            <a:r>
              <a:rPr lang="en-US" sz="1200" dirty="0">
                <a:solidFill>
                  <a:srgbClr val="000000"/>
                </a:solidFill>
                <a:effectLst/>
                <a:latin typeface="Noto Serif" panose="02020600060500020200" pitchFamily="18" charset="0"/>
                <a:ea typeface="Times New Roman" panose="02020603050405020304" pitchFamily="18" charset="0"/>
                <a:cs typeface="Times New Roman" panose="02020603050405020304" pitchFamily="18" charset="0"/>
                <a:hlinkClick r:id="rId6"/>
              </a:rPr>
              <a:t>Wine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spcBef>
                <a:spcPts val="0"/>
              </a:spcBef>
              <a:spcAft>
                <a:spcPts val="0"/>
              </a:spcAft>
              <a:buSzPts val="1000"/>
              <a:buFont typeface="Symbol" pitchFamily="2" charset="2"/>
              <a:buChar char=""/>
              <a:tabLst>
                <a:tab pos="914400" algn="l"/>
              </a:tabLst>
            </a:pPr>
            <a:r>
              <a:rPr lang="en-US" sz="1200" dirty="0">
                <a:solidFill>
                  <a:srgbClr val="000000"/>
                </a:solidFill>
                <a:effectLst/>
                <a:latin typeface="Noto Serif" panose="02020600060500020200" pitchFamily="18" charset="0"/>
                <a:ea typeface="Times New Roman" panose="02020603050405020304" pitchFamily="18" charset="0"/>
                <a:cs typeface="Times New Roman" panose="02020603050405020304" pitchFamily="18" charset="0"/>
                <a:hlinkClick r:id="rId7"/>
              </a:rPr>
              <a:t>Footwashing</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200" dirty="0">
                <a:solidFill>
                  <a:srgbClr val="000000"/>
                </a:solidFill>
                <a:effectLst/>
                <a:latin typeface="Noto Serif" panose="02020600060500020200" pitchFamily="18" charset="0"/>
                <a:ea typeface="Times New Roman" panose="02020603050405020304" pitchFamily="18" charset="0"/>
                <a:cs typeface="Times New Roman" panose="02020603050405020304" pitchFamily="18" charset="0"/>
                <a:hlinkClick r:id="rId8"/>
              </a:rPr>
              <a:t>Preparing for the Lord’s Supper communion service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200" dirty="0">
                <a:effectLst/>
                <a:latin typeface="Noto Serif" panose="02020600060500020200" pitchFamily="18" charset="0"/>
                <a:ea typeface="Times New Roman" panose="02020603050405020304" pitchFamily="18" charset="0"/>
                <a:cs typeface="Times New Roman" panose="02020603050405020304" pitchFamily="18" charset="0"/>
              </a:rPr>
              <a:t>The Lord’s Supper is a simple celebration of Jesus’ sacrifice and promise, but its significance is profound. It is a unifying act of worship, joy, and remembrance of our Savior’s unmatchable love.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200" dirty="0">
                <a:effectLst/>
                <a:latin typeface="Noto Serif" panose="02020600060500020200" pitchFamily="18" charset="0"/>
                <a:ea typeface="Times New Roman" panose="02020603050405020304" pitchFamily="18" charset="0"/>
                <a:cs typeface="Times New Roman" panose="02020603050405020304" pitchFamily="18" charset="0"/>
              </a:rPr>
              <a:t>Seventh-day Adventists practice open communion. All believers who claim Jesus is their Lord are welcome to take part in the service.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a:t>
            </a:fld>
            <a:endParaRPr lang="en-US"/>
          </a:p>
        </p:txBody>
      </p:sp>
    </p:spTree>
    <p:extLst>
      <p:ext uri="{BB962C8B-B14F-4D97-AF65-F5344CB8AC3E}">
        <p14:creationId xmlns:p14="http://schemas.microsoft.com/office/powerpoint/2010/main" val="3042586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a:t>This morning I want you to come with me to the upper room. </a:t>
            </a:r>
            <a:r>
              <a:rPr lang="en-US" b="1" i="0" u="none" strike="noStrike" dirty="0">
                <a:solidFill>
                  <a:srgbClr val="121212"/>
                </a:solidFill>
                <a:effectLst/>
                <a:latin typeface="-apple-system"/>
              </a:rPr>
              <a:t>Luke 22:8-23 NLT</a:t>
            </a:r>
          </a:p>
          <a:p>
            <a:pPr algn="l" rtl="0"/>
            <a:r>
              <a:rPr lang="en-US" b="0" i="0" u="none" strike="noStrike" dirty="0">
                <a:solidFill>
                  <a:srgbClr val="121212"/>
                </a:solidFill>
                <a:effectLst/>
                <a:latin typeface="-apple-system"/>
              </a:rPr>
              <a:t>Jesus sent Peter and John ahead and said, “Go and prepare the Passover meal, so we can eat it together.” “Where do you want us to prepare it?” they asked him. He replied, “As soon as you enter Jerusalem, a man carrying a pitcher of water will meet you. Follow him. At the house he enters, say to the owner, ‘The Teacher asks: Where is the guest room where I can eat the Passover meal with my disciples?’ He will take you upstairs to a large room that is already set up. That is where you should prepare our meal.” They went off to the city and found everything just as Jesus had said, and they prepared the Passover meal there. When the time came, Jesus and the apostles sat down together at the table. </a:t>
            </a:r>
          </a:p>
          <a:p>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2</a:t>
            </a:fld>
            <a:endParaRPr lang="en-US"/>
          </a:p>
        </p:txBody>
      </p:sp>
    </p:spTree>
    <p:extLst>
      <p:ext uri="{BB962C8B-B14F-4D97-AF65-F5344CB8AC3E}">
        <p14:creationId xmlns:p14="http://schemas.microsoft.com/office/powerpoint/2010/main" val="2014845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is goo news but still we are finding our space in the new normal. </a:t>
            </a:r>
            <a:r>
              <a:rPr lang="en-US" b="0" i="0" u="none" strike="noStrike" dirty="0">
                <a:solidFill>
                  <a:srgbClr val="2A2A2A"/>
                </a:solidFill>
                <a:effectLst/>
                <a:latin typeface="Georgia" panose="02040502050405020303" pitchFamily="18" charset="0"/>
              </a:rPr>
              <a:t>Two years after the </a:t>
            </a:r>
            <a:r>
              <a:rPr lang="en-US" b="0" i="0" u="sng" dirty="0">
                <a:solidFill>
                  <a:srgbClr val="5D4488"/>
                </a:solidFill>
                <a:effectLst/>
                <a:latin typeface="Georgia" panose="02040502050405020303" pitchFamily="18" charset="0"/>
                <a:hlinkClick r:id="rId3"/>
              </a:rPr>
              <a:t>coronavirus outbreak</a:t>
            </a:r>
            <a:r>
              <a:rPr lang="en-US" b="0" i="0" u="none" strike="noStrike" dirty="0">
                <a:solidFill>
                  <a:srgbClr val="2A2A2A"/>
                </a:solidFill>
                <a:effectLst/>
                <a:latin typeface="Georgia" panose="02040502050405020303" pitchFamily="18" charset="0"/>
              </a:rPr>
              <a:t> upended life in the United States, Americans find themselves in an environment that is at once greatly improved and frustratingly familiar.</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3</a:t>
            </a:fld>
            <a:endParaRPr lang="en-US"/>
          </a:p>
        </p:txBody>
      </p:sp>
    </p:spTree>
    <p:extLst>
      <p:ext uri="{BB962C8B-B14F-4D97-AF65-F5344CB8AC3E}">
        <p14:creationId xmlns:p14="http://schemas.microsoft.com/office/powerpoint/2010/main" val="4294132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cap="all" dirty="0">
                <a:solidFill>
                  <a:srgbClr val="F15C2F"/>
                </a:solidFill>
                <a:effectLst/>
                <a:latin typeface="LeagueGothic"/>
                <a:ea typeface="Times New Roman" panose="02020603050405020304" pitchFamily="18" charset="0"/>
                <a:cs typeface="Times New Roman" panose="02020603050405020304" pitchFamily="18" charset="0"/>
              </a:rPr>
              <a:t>W</a:t>
            </a:r>
            <a:r>
              <a:rPr lang="en-US" sz="1800" dirty="0">
                <a:solidFill>
                  <a:srgbClr val="000000"/>
                </a:solidFill>
                <a:effectLst/>
                <a:latin typeface="Danton"/>
                <a:ea typeface="Times New Roman" panose="02020603050405020304" pitchFamily="18" charset="0"/>
                <a:cs typeface="Times New Roman" panose="02020603050405020304" pitchFamily="18" charset="0"/>
              </a:rPr>
              <a:t>hen you are in a crowded elevator of strangers, what do you look at?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Do you become fascinated with the digital floor indicator above the door?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Chances are you are looking either at that or at the buttons and lights, nervously fidgeting, hoping to get to your floor quickly. I</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t can be an awkward social experience, especially if the elevator is full of people.</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4</a:t>
            </a:fld>
            <a:endParaRPr lang="en-US"/>
          </a:p>
        </p:txBody>
      </p:sp>
    </p:spTree>
    <p:extLst>
      <p:ext uri="{BB962C8B-B14F-4D97-AF65-F5344CB8AC3E}">
        <p14:creationId xmlns:p14="http://schemas.microsoft.com/office/powerpoint/2010/main" val="1171424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Some suffer from claustrophobia, which is a very real condition.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But even for those who don’t fear enclosed places, there is still the matter of personal space.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How large is your personal space?</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5</a:t>
            </a:fld>
            <a:endParaRPr lang="en-US"/>
          </a:p>
        </p:txBody>
      </p:sp>
    </p:spTree>
    <p:extLst>
      <p:ext uri="{BB962C8B-B14F-4D97-AF65-F5344CB8AC3E}">
        <p14:creationId xmlns:p14="http://schemas.microsoft.com/office/powerpoint/2010/main" val="30771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800" dirty="0">
                <a:solidFill>
                  <a:srgbClr val="000000"/>
                </a:solidFill>
                <a:effectLst/>
                <a:latin typeface="Danton"/>
                <a:ea typeface="Times New Roman" panose="02020603050405020304" pitchFamily="18" charset="0"/>
                <a:cs typeface="Times New Roman" panose="02020603050405020304" pitchFamily="18" charset="0"/>
              </a:rPr>
            </a:br>
            <a:r>
              <a:rPr lang="en-US" sz="1800" dirty="0">
                <a:solidFill>
                  <a:srgbClr val="000000"/>
                </a:solidFill>
                <a:effectLst/>
                <a:latin typeface="Danton"/>
                <a:ea typeface="Times New Roman" panose="02020603050405020304" pitchFamily="18" charset="0"/>
                <a:cs typeface="Times New Roman" panose="02020603050405020304" pitchFamily="18" charset="0"/>
              </a:rPr>
              <a:t>Social scientists have researched this topic and have determined that personal space, defined for an American culture, is about two feet.</a:t>
            </a:r>
            <a:r>
              <a:rPr lang="en-US" sz="1800" baseline="30000" dirty="0">
                <a:solidFill>
                  <a:srgbClr val="000000"/>
                </a:solidFill>
                <a:effectLst/>
                <a:latin typeface="Danton"/>
                <a:ea typeface="Times New Roman" panose="02020603050405020304" pitchFamily="18" charset="0"/>
                <a:cs typeface="Times New Roman" panose="02020603050405020304" pitchFamily="18" charset="0"/>
              </a:rPr>
              <a:t> </a:t>
            </a:r>
            <a:r>
              <a:rPr lang="en-US" sz="1800" dirty="0">
                <a:solidFill>
                  <a:srgbClr val="000000"/>
                </a:solidFill>
                <a:effectLst/>
                <a:latin typeface="Danton"/>
                <a:ea typeface="Times New Roman" panose="02020603050405020304" pitchFamily="18" charset="0"/>
                <a:cs typeface="Times New Roman" panose="02020603050405020304" pitchFamily="18" charset="0"/>
              </a:rPr>
              <a:t>Which means that as individuals, we protect two feet around us.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Think of it as a bubble of security. This is a psychological zone, of course—something that cannot be seen, but certainly can be felt. When someone gets too close or enters our comfort zone of personal space we can feel somewhat threatened or intimidated.</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6</a:t>
            </a:fld>
            <a:endParaRPr lang="en-US"/>
          </a:p>
        </p:txBody>
      </p:sp>
    </p:spTree>
    <p:extLst>
      <p:ext uri="{BB962C8B-B14F-4D97-AF65-F5344CB8AC3E}">
        <p14:creationId xmlns:p14="http://schemas.microsoft.com/office/powerpoint/2010/main" val="951661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These invisible yet real circles range from the “public ring,” which ranges from 12 to 24 feet from a person, to the closer social ring, which reaches within four feet of one’s body, to the personal ring, coming in even closer to two feet.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Finally, there is the ring of intimacy, which extends approximately one and a half to two feet away from your body.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Usually, we don’t like people invading this space, unless they are related, of course.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If it is our husband or wife, we want them in our personal space every now and then! And we sometimes want our children in our personal space as well.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But if a stranger comes too close, in American culture, we feel uncomfortable and maybe even a little intimidated.</a:t>
            </a:r>
            <a:br>
              <a:rPr lang="en-US" sz="1800" dirty="0">
                <a:solidFill>
                  <a:srgbClr val="000000"/>
                </a:solidFill>
                <a:effectLst/>
                <a:latin typeface="Danton"/>
                <a:ea typeface="Times New Roman" panose="02020603050405020304" pitchFamily="18" charset="0"/>
                <a:cs typeface="Times New Roman" panose="02020603050405020304" pitchFamily="18" charset="0"/>
              </a:rPr>
            </a:b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7</a:t>
            </a:fld>
            <a:endParaRPr lang="en-US"/>
          </a:p>
        </p:txBody>
      </p:sp>
    </p:spTree>
    <p:extLst>
      <p:ext uri="{BB962C8B-B14F-4D97-AF65-F5344CB8AC3E}">
        <p14:creationId xmlns:p14="http://schemas.microsoft.com/office/powerpoint/2010/main" val="2001849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stay away from me.</a:t>
            </a:r>
          </a:p>
        </p:txBody>
      </p:sp>
      <p:sp>
        <p:nvSpPr>
          <p:cNvPr id="4" name="Slide Number Placeholder 3"/>
          <p:cNvSpPr>
            <a:spLocks noGrp="1"/>
          </p:cNvSpPr>
          <p:nvPr>
            <p:ph type="sldNum" sz="quarter" idx="5"/>
          </p:nvPr>
        </p:nvSpPr>
        <p:spPr/>
        <p:txBody>
          <a:bodyPr/>
          <a:lstStyle/>
          <a:p>
            <a:fld id="{B0F0C42E-E04C-A047-8AF5-CE4178B38931}" type="slidenum">
              <a:rPr lang="en-US" smtClean="0"/>
              <a:t>8</a:t>
            </a:fld>
            <a:endParaRPr lang="en-US"/>
          </a:p>
        </p:txBody>
      </p:sp>
    </p:spTree>
    <p:extLst>
      <p:ext uri="{BB962C8B-B14F-4D97-AF65-F5344CB8AC3E}">
        <p14:creationId xmlns:p14="http://schemas.microsoft.com/office/powerpoint/2010/main" val="3009722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But there are some cultures in which people hug and touch and are quite comfortable living in close proximity to each other.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To a large degree culture determines where one’s personal space is, but even in those cultures in which physical closeness is a way of life, there are times a person just wants to be alone.</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9</a:t>
            </a:fld>
            <a:endParaRPr lang="en-US"/>
          </a:p>
        </p:txBody>
      </p:sp>
    </p:spTree>
    <p:extLst>
      <p:ext uri="{BB962C8B-B14F-4D97-AF65-F5344CB8AC3E}">
        <p14:creationId xmlns:p14="http://schemas.microsoft.com/office/powerpoint/2010/main" val="2318591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The theory of personal space was first noted by Heini </a:t>
            </a:r>
            <a:r>
              <a:rPr lang="en-US" sz="1800" dirty="0" err="1">
                <a:solidFill>
                  <a:srgbClr val="000000"/>
                </a:solidFill>
                <a:effectLst/>
                <a:latin typeface="Danton"/>
                <a:ea typeface="Times New Roman" panose="02020603050405020304" pitchFamily="18" charset="0"/>
                <a:cs typeface="Times New Roman" panose="02020603050405020304" pitchFamily="18" charset="0"/>
              </a:rPr>
              <a:t>Hediger</a:t>
            </a:r>
            <a:r>
              <a:rPr lang="en-US" sz="1800" dirty="0">
                <a:solidFill>
                  <a:srgbClr val="000000"/>
                </a:solidFill>
                <a:effectLst/>
                <a:latin typeface="Danton"/>
                <a:ea typeface="Times New Roman" panose="02020603050405020304" pitchFamily="18" charset="0"/>
                <a:cs typeface="Times New Roman" panose="02020603050405020304" pitchFamily="18" charset="0"/>
              </a:rPr>
              <a:t>, a Swiss zoologist who studied proxemics in zoo animals.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Prior to 1966, when Hall first suggested the concept of personal space, he consulted with </a:t>
            </a:r>
            <a:r>
              <a:rPr lang="en-US" sz="1800" dirty="0" err="1">
                <a:solidFill>
                  <a:srgbClr val="000000"/>
                </a:solidFill>
                <a:effectLst/>
                <a:latin typeface="Danton"/>
                <a:ea typeface="Times New Roman" panose="02020603050405020304" pitchFamily="18" charset="0"/>
                <a:cs typeface="Times New Roman" panose="02020603050405020304" pitchFamily="18" charset="0"/>
              </a:rPr>
              <a:t>Hediger</a:t>
            </a:r>
            <a:r>
              <a:rPr lang="en-US" sz="1800" dirty="0">
                <a:solidFill>
                  <a:srgbClr val="000000"/>
                </a:solidFill>
                <a:effectLst/>
                <a:latin typeface="Danton"/>
                <a:ea typeface="Times New Roman" panose="02020603050405020304" pitchFamily="18" charset="0"/>
                <a:cs typeface="Times New Roman" panose="02020603050405020304" pitchFamily="18" charset="0"/>
              </a:rPr>
              <a:t>, who noted that these invisible concentric circles also exist around animals.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He observed that some animals are very protective of their personal space, and if it is encroached upon, the claws and teeth come out.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Actually, I have known some people to behave that way too!</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10</a:t>
            </a:fld>
            <a:endParaRPr lang="en-US"/>
          </a:p>
        </p:txBody>
      </p:sp>
    </p:spTree>
    <p:extLst>
      <p:ext uri="{BB962C8B-B14F-4D97-AF65-F5344CB8AC3E}">
        <p14:creationId xmlns:p14="http://schemas.microsoft.com/office/powerpoint/2010/main" val="3315462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The idea of personal space is not new. Even in the Talmud, the codified rabbinic commentary on the law written centuries ago, there is reference to one’s personal space.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Within the Jewish tradition, there is an understanding of the concept of personal space and even a description of its dimensions.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11</a:t>
            </a:fld>
            <a:endParaRPr lang="en-US"/>
          </a:p>
        </p:txBody>
      </p:sp>
    </p:spTree>
    <p:extLst>
      <p:ext uri="{BB962C8B-B14F-4D97-AF65-F5344CB8AC3E}">
        <p14:creationId xmlns:p14="http://schemas.microsoft.com/office/powerpoint/2010/main" val="1651466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The personal space extends to approximately six to eight feet around the person, and there are certain circumstances in which it is inappropriate for someone to come within that space. </a:t>
            </a:r>
            <a:br>
              <a:rPr lang="en-US" sz="1800" dirty="0">
                <a:solidFill>
                  <a:srgbClr val="000000"/>
                </a:solidFill>
                <a:effectLst/>
                <a:latin typeface="Danton"/>
                <a:ea typeface="Times New Roman" panose="02020603050405020304" pitchFamily="18" charset="0"/>
                <a:cs typeface="Times New Roman" panose="02020603050405020304" pitchFamily="18" charset="0"/>
              </a:rPr>
            </a:b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12</a:t>
            </a:fld>
            <a:endParaRPr lang="en-US"/>
          </a:p>
        </p:txBody>
      </p:sp>
    </p:spTree>
    <p:extLst>
      <p:ext uri="{BB962C8B-B14F-4D97-AF65-F5344CB8AC3E}">
        <p14:creationId xmlns:p14="http://schemas.microsoft.com/office/powerpoint/2010/main" val="3048328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Have you noticed as you read the Gospels that Jesus often came within the personal space of people who were in need and that He made no apologies for this?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He would reach out and touch them—even those who had diseases that rendered them “untouchable” in their society.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There were people who said, “Look, these lepers are unclean. Do not go near them. </a:t>
            </a:r>
          </a:p>
          <a:p>
            <a:r>
              <a:rPr lang="en-US" sz="1800" dirty="0">
                <a:solidFill>
                  <a:srgbClr val="000000"/>
                </a:solidFill>
                <a:effectLst/>
                <a:latin typeface="Danton"/>
                <a:ea typeface="Times New Roman" panose="02020603050405020304" pitchFamily="18" charset="0"/>
                <a:cs typeface="Times New Roman" panose="02020603050405020304" pitchFamily="18" charset="0"/>
              </a:rPr>
              <a:t>Do not touch them. If You do, You surely will get sick and die a miserable death.”</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13</a:t>
            </a:fld>
            <a:endParaRPr lang="en-US"/>
          </a:p>
        </p:txBody>
      </p:sp>
    </p:spTree>
    <p:extLst>
      <p:ext uri="{BB962C8B-B14F-4D97-AF65-F5344CB8AC3E}">
        <p14:creationId xmlns:p14="http://schemas.microsoft.com/office/powerpoint/2010/main" val="1810078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Of course, Jesus, the Great Physician, ignored these prohibitions. These people were poor and pitiable. </a:t>
            </a:r>
          </a:p>
          <a:p>
            <a:endParaRPr lang="en-US" sz="1800" dirty="0">
              <a:solidFill>
                <a:srgbClr val="000000"/>
              </a:solidFill>
              <a:effectLst/>
              <a:latin typeface="Danton"/>
              <a:ea typeface="Times New Roman" panose="02020603050405020304" pitchFamily="18" charset="0"/>
              <a:cs typeface="Times New Roman" panose="02020603050405020304" pitchFamily="18" charset="0"/>
            </a:endParaRPr>
          </a:p>
          <a:p>
            <a:r>
              <a:rPr lang="en-US" sz="1800" dirty="0">
                <a:solidFill>
                  <a:srgbClr val="000000"/>
                </a:solidFill>
                <a:effectLst/>
                <a:latin typeface="Danton"/>
                <a:ea typeface="Times New Roman" panose="02020603050405020304" pitchFamily="18" charset="0"/>
                <a:cs typeface="Times New Roman" panose="02020603050405020304" pitchFamily="18" charset="0"/>
              </a:rPr>
              <a:t>They needed to feel the touch of someone who cared. These were social outcasts who were assigned to live in quarantined villages outside the boundaries of “healthy” society. They were forced to live in isolation, hidden away from family and friends. Unless they were healed, they would never again experience the touch of a “clean” human being. They would die alone. Imagine what that would be like.</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14</a:t>
            </a:fld>
            <a:endParaRPr lang="en-US"/>
          </a:p>
        </p:txBody>
      </p:sp>
    </p:spTree>
    <p:extLst>
      <p:ext uri="{BB962C8B-B14F-4D97-AF65-F5344CB8AC3E}">
        <p14:creationId xmlns:p14="http://schemas.microsoft.com/office/powerpoint/2010/main" val="2174074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Many studies have been conducted regarding the value and benefits of physical touch and its application in science and medicine. The Touch Research Institute (TRI), a part of the Miller School of Medicine at the University of Miami, Florida, has carried out more than 100 studies concerning touch and found very significant evidence, including: faster growth in premature babies, reduced pain, decreased autoimmune disease symptoms, lowered glucose levels in children with diabetes, and improved immune systems with people with cancer.</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15</a:t>
            </a:fld>
            <a:endParaRPr lang="en-US"/>
          </a:p>
        </p:txBody>
      </p:sp>
    </p:spTree>
    <p:extLst>
      <p:ext uri="{BB962C8B-B14F-4D97-AF65-F5344CB8AC3E}">
        <p14:creationId xmlns:p14="http://schemas.microsoft.com/office/powerpoint/2010/main" val="3904992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Another interesting study done by James A. </a:t>
            </a:r>
            <a:r>
              <a:rPr lang="en-US" sz="1800" dirty="0" err="1">
                <a:solidFill>
                  <a:srgbClr val="000000"/>
                </a:solidFill>
                <a:effectLst/>
                <a:latin typeface="Danton"/>
                <a:ea typeface="Times New Roman" panose="02020603050405020304" pitchFamily="18" charset="0"/>
                <a:cs typeface="Times New Roman" panose="02020603050405020304" pitchFamily="18" charset="0"/>
              </a:rPr>
              <a:t>Coan</a:t>
            </a:r>
            <a:r>
              <a:rPr lang="en-US" sz="1800" dirty="0">
                <a:solidFill>
                  <a:srgbClr val="000000"/>
                </a:solidFill>
                <a:effectLst/>
                <a:latin typeface="Danton"/>
                <a:ea typeface="Times New Roman" panose="02020603050405020304" pitchFamily="18" charset="0"/>
                <a:cs typeface="Times New Roman" panose="02020603050405020304" pitchFamily="18" charset="0"/>
              </a:rPr>
              <a:t>, an assistant research professor of psychology at the University of Virginia in Charlottesville, reveals the power of touch in diminishing pain levels. His study involved analyzing brain scans of married women who were experiencing physical pain.</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16</a:t>
            </a:fld>
            <a:endParaRPr lang="en-US"/>
          </a:p>
        </p:txBody>
      </p:sp>
    </p:spTree>
    <p:extLst>
      <p:ext uri="{BB962C8B-B14F-4D97-AF65-F5344CB8AC3E}">
        <p14:creationId xmlns:p14="http://schemas.microsoft.com/office/powerpoint/2010/main" val="2190164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“We spotted changes that may help to shed light on an age-old mystery,” </a:t>
            </a:r>
            <a:r>
              <a:rPr lang="en-US" sz="1800" dirty="0" err="1">
                <a:solidFill>
                  <a:srgbClr val="000000"/>
                </a:solidFill>
                <a:effectLst/>
                <a:latin typeface="Danton"/>
                <a:ea typeface="Times New Roman" panose="02020603050405020304" pitchFamily="18" charset="0"/>
                <a:cs typeface="Times New Roman" panose="02020603050405020304" pitchFamily="18" charset="0"/>
              </a:rPr>
              <a:t>Coan</a:t>
            </a:r>
            <a:r>
              <a:rPr lang="en-US" sz="1800" dirty="0">
                <a:solidFill>
                  <a:srgbClr val="000000"/>
                </a:solidFill>
                <a:effectLst/>
                <a:latin typeface="Danton"/>
                <a:ea typeface="Times New Roman" panose="02020603050405020304" pitchFamily="18" charset="0"/>
                <a:cs typeface="Times New Roman" panose="02020603050405020304" pitchFamily="18" charset="0"/>
              </a:rPr>
              <a:t> says. Here’s what he discovered: As soon as the women touched the hands of their husbands there was an instant drop in activity in the areas of the brain involved in fear, danger, and threat. The women, he goes on, who had been exposed to experimental pain while they were scanned, were calmer and less stressed. A similar but smaller effect was triggered by the touch of strangers.</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17</a:t>
            </a:fld>
            <a:endParaRPr lang="en-US"/>
          </a:p>
        </p:txBody>
      </p:sp>
    </p:spTree>
    <p:extLst>
      <p:ext uri="{BB962C8B-B14F-4D97-AF65-F5344CB8AC3E}">
        <p14:creationId xmlns:p14="http://schemas.microsoft.com/office/powerpoint/2010/main" val="586292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Touch therapy is what it is called—human touch. A sympathetic touch, a hug, that “knowing” pat on the shoulder can make a world of difference, especially in the life of someone who is suffering and in need of comfort.</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18</a:t>
            </a:fld>
            <a:endParaRPr lang="en-US"/>
          </a:p>
        </p:txBody>
      </p:sp>
    </p:spTree>
    <p:extLst>
      <p:ext uri="{BB962C8B-B14F-4D97-AF65-F5344CB8AC3E}">
        <p14:creationId xmlns:p14="http://schemas.microsoft.com/office/powerpoint/2010/main" val="4240830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Now, of course, when it comes to Jesus’ interactions with people there was something beyond just His physical touch. There was a redemptive element, a supernatural, miraculous cleansing of disease and pain by the healing power of God. The Holy Spirit was working through Jesus as He touched the sick. But the human factor of Jesus’ touch should not be discounted. These people, whether they were sick or not, needed to feel the physical touch of someone who cared.</a:t>
            </a:r>
            <a:br>
              <a:rPr lang="en-US" sz="1800" dirty="0">
                <a:solidFill>
                  <a:srgbClr val="000000"/>
                </a:solidFill>
                <a:effectLst/>
                <a:latin typeface="Danton"/>
                <a:ea typeface="Times New Roman" panose="02020603050405020304" pitchFamily="18" charset="0"/>
                <a:cs typeface="Times New Roman" panose="02020603050405020304" pitchFamily="18" charset="0"/>
              </a:rPr>
            </a:b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19</a:t>
            </a:fld>
            <a:endParaRPr lang="en-US"/>
          </a:p>
        </p:txBody>
      </p:sp>
    </p:spTree>
    <p:extLst>
      <p:ext uri="{BB962C8B-B14F-4D97-AF65-F5344CB8AC3E}">
        <p14:creationId xmlns:p14="http://schemas.microsoft.com/office/powerpoint/2010/main" val="934819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Now place this within the context of celebrating the Communion service. As you know, a part of a Seventh-day Adventist Communion service is what we call the ordinance of humility, or the foot-washing service. It is also an age-old practice—one that has been in the Christian church for generations.</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20</a:t>
            </a:fld>
            <a:endParaRPr lang="en-US"/>
          </a:p>
        </p:txBody>
      </p:sp>
    </p:spTree>
    <p:extLst>
      <p:ext uri="{BB962C8B-B14F-4D97-AF65-F5344CB8AC3E}">
        <p14:creationId xmlns:p14="http://schemas.microsoft.com/office/powerpoint/2010/main" val="632447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Unfortunately, this important service has somehow fallen by the wayside among many faith communions and churches. Some think it is only the symbolism of service that really matters, so it is not necessary to perform the actual act of washing feet. But think how much is missed by those who do not kneel down, when you don’t kneel down and touch the naked feet of another human being—especially when that human being may be somewhat of a stranger to you. There is a special spiritual connection and bond that is formed there at that moment.</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21</a:t>
            </a:fld>
            <a:endParaRPr lang="en-US"/>
          </a:p>
        </p:txBody>
      </p:sp>
    </p:spTree>
    <p:extLst>
      <p:ext uri="{BB962C8B-B14F-4D97-AF65-F5344CB8AC3E}">
        <p14:creationId xmlns:p14="http://schemas.microsoft.com/office/powerpoint/2010/main" val="3620936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Danton"/>
                <a:ea typeface="Times New Roman" panose="02020603050405020304" pitchFamily="18" charset="0"/>
                <a:cs typeface="Times New Roman" panose="02020603050405020304" pitchFamily="18" charset="0"/>
              </a:rPr>
              <a:t>This is what Jesus did for His disciples. We are told in John 13 that on the night before He was to be crucified He took a towel and a basin and washed His disciples’ feet—something rabbis just did not do for their students.</a:t>
            </a:r>
            <a:r>
              <a:rPr lang="en-US" dirty="0">
                <a:effectLst/>
              </a:rPr>
              <a:t> </a:t>
            </a:r>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22</a:t>
            </a:fld>
            <a:endParaRPr lang="en-US"/>
          </a:p>
        </p:txBody>
      </p:sp>
    </p:spTree>
    <p:extLst>
      <p:ext uri="{BB962C8B-B14F-4D97-AF65-F5344CB8AC3E}">
        <p14:creationId xmlns:p14="http://schemas.microsoft.com/office/powerpoint/2010/main" val="140777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31</a:t>
            </a:fld>
            <a:endParaRPr lang="en-US"/>
          </a:p>
        </p:txBody>
      </p:sp>
    </p:spTree>
    <p:extLst>
      <p:ext uri="{BB962C8B-B14F-4D97-AF65-F5344CB8AC3E}">
        <p14:creationId xmlns:p14="http://schemas.microsoft.com/office/powerpoint/2010/main" val="340738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0C42E-E04C-A047-8AF5-CE4178B38931}" type="slidenum">
              <a:rPr lang="en-US" smtClean="0"/>
              <a:t>38</a:t>
            </a:fld>
            <a:endParaRPr lang="en-US"/>
          </a:p>
        </p:txBody>
      </p:sp>
    </p:spTree>
    <p:extLst>
      <p:ext uri="{BB962C8B-B14F-4D97-AF65-F5344CB8AC3E}">
        <p14:creationId xmlns:p14="http://schemas.microsoft.com/office/powerpoint/2010/main" val="3974337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B66D9-DAF6-FA99-1B7D-1BC4C102A1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26F63-25E5-8A22-B5D0-E0A1C371C2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5CE176-E293-A48C-261B-093A71B1C23C}"/>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5" name="Footer Placeholder 4">
            <a:extLst>
              <a:ext uri="{FF2B5EF4-FFF2-40B4-BE49-F238E27FC236}">
                <a16:creationId xmlns:a16="http://schemas.microsoft.com/office/drawing/2014/main" id="{AB8AEA5E-FDE8-0049-0762-AA6AC1C44C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A53C62-E603-EC23-C723-227A3189FB46}"/>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1804571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C899-E9C3-A715-69C3-ED5AA993C2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938651-09B6-01D0-F93C-295EF3BA89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7718D4-20E9-58E9-AD88-EC9BA25D80C7}"/>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5" name="Footer Placeholder 4">
            <a:extLst>
              <a:ext uri="{FF2B5EF4-FFF2-40B4-BE49-F238E27FC236}">
                <a16:creationId xmlns:a16="http://schemas.microsoft.com/office/drawing/2014/main" id="{F27EC35C-9D53-D088-97D7-E827C70E4F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99345-EDB0-DECD-B24B-986AE38BF3B8}"/>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4207994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ED8B9-09D2-C056-1B16-68F69899ED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D18B42-013C-2B11-C8B6-2E60CE20B8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1FBB4F-8E72-544F-FA1A-F5321AD1886C}"/>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5" name="Footer Placeholder 4">
            <a:extLst>
              <a:ext uri="{FF2B5EF4-FFF2-40B4-BE49-F238E27FC236}">
                <a16:creationId xmlns:a16="http://schemas.microsoft.com/office/drawing/2014/main" id="{F092A86F-EB7A-6508-F3FF-0A526BCB0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E37B80-6174-5E80-206D-2E525A220EB1}"/>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4149783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04E9D-6061-AB0A-5F3F-E6BA8966E3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B3241B-CC0B-E947-57D7-EBB111C3A3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D88F45-8B37-A9A3-D546-42E6303922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0B4A1E-9E31-1580-09D7-F0E93B0BCBE9}"/>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6" name="Footer Placeholder 5">
            <a:extLst>
              <a:ext uri="{FF2B5EF4-FFF2-40B4-BE49-F238E27FC236}">
                <a16:creationId xmlns:a16="http://schemas.microsoft.com/office/drawing/2014/main" id="{7EB193D3-D01A-B5D0-CD1F-2A100B8254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DE215E-E920-458E-3FC6-A684A2B35BC5}"/>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953568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A1C6-7216-F1F3-6A15-0309F98B3F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E6CEA4-0D62-C1B9-6209-CB51CC1764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4D5FFA-0A7F-F133-7726-B29012AD62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DC85D5-B454-3D11-0CA8-17ADD61DF1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762BA7-8ADE-7F0D-1CC0-BE9E7D5177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E88E74-36D3-D161-A4AC-A452194948D7}"/>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8" name="Footer Placeholder 7">
            <a:extLst>
              <a:ext uri="{FF2B5EF4-FFF2-40B4-BE49-F238E27FC236}">
                <a16:creationId xmlns:a16="http://schemas.microsoft.com/office/drawing/2014/main" id="{EE6039D9-82A4-ABB7-15EE-D2806AB249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688884-AFCD-6DB2-FFF2-AAC7B1CECB0A}"/>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97373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2B014-E656-6ADF-805F-E4E2C344EF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2F8E2D-59C6-C796-0A31-95F8C2EE10BB}"/>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4" name="Footer Placeholder 3">
            <a:extLst>
              <a:ext uri="{FF2B5EF4-FFF2-40B4-BE49-F238E27FC236}">
                <a16:creationId xmlns:a16="http://schemas.microsoft.com/office/drawing/2014/main" id="{884C9ABF-94B2-F01D-EC15-29C220E9AF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1C62AF-BDE4-283B-C5D3-AC303789D708}"/>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3248769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CC1404-75DE-6065-1EE7-EE19EA4C2699}"/>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3" name="Footer Placeholder 2">
            <a:extLst>
              <a:ext uri="{FF2B5EF4-FFF2-40B4-BE49-F238E27FC236}">
                <a16:creationId xmlns:a16="http://schemas.microsoft.com/office/drawing/2014/main" id="{96FBC36B-1BEA-332C-649A-6687FFA1C0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A6C7AD-8531-F2BA-8D42-2DC6A966CBE6}"/>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203190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E162A-7FEB-52D2-226A-F60B0F6C1E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041091-E3CE-3DC0-4249-4DCBF4ED18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0590C0-9C7E-4B56-31D9-0073014B56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F3C7A0-0D01-2035-D884-AD0B00C624BA}"/>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6" name="Footer Placeholder 5">
            <a:extLst>
              <a:ext uri="{FF2B5EF4-FFF2-40B4-BE49-F238E27FC236}">
                <a16:creationId xmlns:a16="http://schemas.microsoft.com/office/drawing/2014/main" id="{CBEA2F02-731F-6782-A520-6F40470F01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BF45C6-5CCA-1A9E-7AB0-2E2F9D03CAEA}"/>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1440538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DC4A-6CEE-3CE8-E585-0F51C7A3EF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B7CE47-EE1B-8581-301C-97B563EBFB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4626A2-2CA4-C3A8-05C0-493A6295A4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350537-E1A6-4F0C-6557-7D6D6C9060C3}"/>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6" name="Footer Placeholder 5">
            <a:extLst>
              <a:ext uri="{FF2B5EF4-FFF2-40B4-BE49-F238E27FC236}">
                <a16:creationId xmlns:a16="http://schemas.microsoft.com/office/drawing/2014/main" id="{71B47FFE-C1D8-DB79-91BB-268229EF92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958DDE-6660-FFEA-B90F-95A2C5A47052}"/>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3705668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6035A-2AE1-0135-4351-5541198551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86D276-D45B-0002-1322-75C47726AB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771865-698F-57E5-37C4-2C7CAC0772B8}"/>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5" name="Footer Placeholder 4">
            <a:extLst>
              <a:ext uri="{FF2B5EF4-FFF2-40B4-BE49-F238E27FC236}">
                <a16:creationId xmlns:a16="http://schemas.microsoft.com/office/drawing/2014/main" id="{E1629AB1-F46D-A3F4-937D-BC238FE82F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0BE7E2-B839-74F6-5D29-579BCC9AB2F2}"/>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982544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969D1D-2CC0-F4CE-B606-62908354F2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695B3D-BCD1-1EF8-3F8C-B360D0EF59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16255-0BE2-4C2D-A546-769FCE137836}"/>
              </a:ext>
            </a:extLst>
          </p:cNvPr>
          <p:cNvSpPr>
            <a:spLocks noGrp="1"/>
          </p:cNvSpPr>
          <p:nvPr>
            <p:ph type="dt" sz="half" idx="10"/>
          </p:nvPr>
        </p:nvSpPr>
        <p:spPr/>
        <p:txBody>
          <a:bodyPr/>
          <a:lstStyle/>
          <a:p>
            <a:fld id="{96FBCE6D-12D0-E44D-8DDC-BE4F24A4A52D}" type="datetimeFigureOut">
              <a:rPr lang="en-US" smtClean="0"/>
              <a:t>4/2/2022</a:t>
            </a:fld>
            <a:endParaRPr lang="en-US"/>
          </a:p>
        </p:txBody>
      </p:sp>
      <p:sp>
        <p:nvSpPr>
          <p:cNvPr id="5" name="Footer Placeholder 4">
            <a:extLst>
              <a:ext uri="{FF2B5EF4-FFF2-40B4-BE49-F238E27FC236}">
                <a16:creationId xmlns:a16="http://schemas.microsoft.com/office/drawing/2014/main" id="{B95DD1BA-FEA4-82B5-EB8D-38920625C8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83983F-569C-F5A8-6216-E0B3997C66B0}"/>
              </a:ext>
            </a:extLst>
          </p:cNvPr>
          <p:cNvSpPr>
            <a:spLocks noGrp="1"/>
          </p:cNvSpPr>
          <p:nvPr>
            <p:ph type="sldNum" sz="quarter" idx="12"/>
          </p:nvPr>
        </p:nvSpPr>
        <p:spPr/>
        <p:txBody>
          <a:bodyPr/>
          <a:lstStyle/>
          <a:p>
            <a:fld id="{5FF04B67-0D3E-2A42-86C5-B632F1DE45F8}" type="slidenum">
              <a:rPr lang="en-US" smtClean="0"/>
              <a:t>‹#›</a:t>
            </a:fld>
            <a:endParaRPr lang="en-US"/>
          </a:p>
        </p:txBody>
      </p:sp>
    </p:spTree>
    <p:extLst>
      <p:ext uri="{BB962C8B-B14F-4D97-AF65-F5344CB8AC3E}">
        <p14:creationId xmlns:p14="http://schemas.microsoft.com/office/powerpoint/2010/main" val="2218978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F291CE-5948-28DB-8985-6BE464662B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80E43C-ACB5-1D32-AB01-E7D0BF62FC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233A8C-463D-C60F-0829-7B83F5216F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CE6D-12D0-E44D-8DDC-BE4F24A4A52D}" type="datetimeFigureOut">
              <a:rPr lang="en-US" smtClean="0"/>
              <a:t>4/2/2022</a:t>
            </a:fld>
            <a:endParaRPr lang="en-US"/>
          </a:p>
        </p:txBody>
      </p:sp>
      <p:sp>
        <p:nvSpPr>
          <p:cNvPr id="5" name="Footer Placeholder 4">
            <a:extLst>
              <a:ext uri="{FF2B5EF4-FFF2-40B4-BE49-F238E27FC236}">
                <a16:creationId xmlns:a16="http://schemas.microsoft.com/office/drawing/2014/main" id="{BDC9C2A8-BF94-27C3-3A2C-7EC43BDAAD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39FA97-683A-CE7B-386D-972B3684C4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F04B67-0D3E-2A42-86C5-B632F1DE45F8}" type="slidenum">
              <a:rPr lang="en-US" smtClean="0"/>
              <a:t>‹#›</a:t>
            </a:fld>
            <a:endParaRPr lang="en-US"/>
          </a:p>
        </p:txBody>
      </p:sp>
    </p:spTree>
    <p:extLst>
      <p:ext uri="{BB962C8B-B14F-4D97-AF65-F5344CB8AC3E}">
        <p14:creationId xmlns:p14="http://schemas.microsoft.com/office/powerpoint/2010/main" val="3546849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file:////var/folders/_q/8kkw9hz93wg2v0qf0g10kzqc0000gn/T/com.microsoft.Word/WebArchiveCopyPasteTempFiles/9k="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amazon.com/Hidden-Dimension-Anchor-Books-Doubleday/dp/038508476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file:////var/folders/_q/8kkw9hz93wg2v0qf0g10kzqc0000gn/T/com.microsoft.Word/WebArchiveCopyPasteTempFiles/9k=" TargetMode="Externa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54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D6780A-3022-B2DF-1BC0-AB7C17E950D2}"/>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4800" dirty="0">
                <a:solidFill>
                  <a:schemeClr val="bg2"/>
                </a:solidFill>
              </a:rPr>
              <a:t>HAPPY SABBATH</a:t>
            </a: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Communion Service-Love Wins - Sermons &amp; Articles">
            <a:extLst>
              <a:ext uri="{FF2B5EF4-FFF2-40B4-BE49-F238E27FC236}">
                <a16:creationId xmlns:a16="http://schemas.microsoft.com/office/drawing/2014/main" id="{A1EC764A-7D00-9645-B1FF-3D0EB2FC3202}"/>
              </a:ext>
            </a:extLst>
          </p:cNvPr>
          <p:cNvPicPr>
            <a:picLocks noGrp="1" noChangeAspect="1"/>
          </p:cNvPicPr>
          <p:nvPr>
            <p:ph idx="1"/>
          </p:nvPr>
        </p:nvPicPr>
        <p:blipFill rotWithShape="1">
          <a:blip r:embed="rId3" r:link="rId4">
            <a:extLst>
              <a:ext uri="{28A0092B-C50C-407E-A947-70E740481C1C}">
                <a14:useLocalDpi xmlns:a14="http://schemas.microsoft.com/office/drawing/2010/main" val="0"/>
              </a:ext>
            </a:extLst>
          </a:blip>
          <a:srcRect t="472" b="473"/>
          <a:stretch>
            <a:fillRect/>
          </a:stretch>
        </p:blipFill>
        <p:spPr bwMode="auto">
          <a:xfrm>
            <a:off x="976251" y="942538"/>
            <a:ext cx="7163222" cy="4808332"/>
          </a:xfrm>
          <a:prstGeom prst="rect">
            <a:avLst/>
          </a:prstGeom>
          <a:noFill/>
          <a:effectLst/>
        </p:spPr>
      </p:pic>
    </p:spTree>
    <p:extLst>
      <p:ext uri="{BB962C8B-B14F-4D97-AF65-F5344CB8AC3E}">
        <p14:creationId xmlns:p14="http://schemas.microsoft.com/office/powerpoint/2010/main" val="3231032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4DFC7-C480-FF16-4C0D-8873BEA575F8}"/>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b="1" dirty="0"/>
              <a:t>                  FINDING YOUR SPACE</a:t>
            </a:r>
          </a:p>
        </p:txBody>
      </p:sp>
    </p:spTree>
    <p:extLst>
      <p:ext uri="{BB962C8B-B14F-4D97-AF65-F5344CB8AC3E}">
        <p14:creationId xmlns:p14="http://schemas.microsoft.com/office/powerpoint/2010/main" val="3129201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E485C-C3D3-24EF-CE28-9FE6FC7B427F}"/>
              </a:ext>
            </a:extLst>
          </p:cNvPr>
          <p:cNvSpPr>
            <a:spLocks noGrp="1"/>
          </p:cNvSpPr>
          <p:nvPr>
            <p:ph type="title"/>
          </p:nvPr>
        </p:nvSpPr>
        <p:spPr>
          <a:xfrm>
            <a:off x="52552" y="84083"/>
            <a:ext cx="12139448" cy="900912"/>
          </a:xfrm>
        </p:spPr>
        <p:txBody>
          <a:bodyPr>
            <a:normAutofit fontScale="90000"/>
          </a:bodyPr>
          <a:lstStyle/>
          <a:p>
            <a:br>
              <a:rPr lang="en-US" dirty="0">
                <a:effectLst/>
              </a:rPr>
            </a:br>
            <a:br>
              <a:rPr lang="en-US" b="0" i="0" u="none" strike="noStrike" dirty="0">
                <a:solidFill>
                  <a:srgbClr val="1A1D26"/>
                </a:solidFill>
                <a:effectLst/>
                <a:latin typeface="Roboto" panose="02000000000000000000" pitchFamily="2" charset="0"/>
              </a:rPr>
            </a:br>
            <a:r>
              <a:rPr lang="en-US" sz="4000" b="1" i="0" u="none" strike="noStrike" dirty="0">
                <a:solidFill>
                  <a:srgbClr val="1A1D26"/>
                </a:solidFill>
                <a:effectLst/>
                <a:latin typeface="var(--font-secondary)"/>
              </a:rPr>
              <a:t>Americans Are Coming Out of Their COVID-19 Pandemic Shells</a:t>
            </a:r>
            <a:br>
              <a:rPr lang="en-US" b="1" i="0" u="none" strike="noStrike" dirty="0">
                <a:solidFill>
                  <a:srgbClr val="1A1D26"/>
                </a:solidFill>
                <a:effectLst/>
                <a:latin typeface="var(--font-secondary)"/>
              </a:rPr>
            </a:br>
            <a:endParaRPr lang="en-US" dirty="0"/>
          </a:p>
        </p:txBody>
      </p:sp>
      <p:sp>
        <p:nvSpPr>
          <p:cNvPr id="3" name="Content Placeholder 2">
            <a:extLst>
              <a:ext uri="{FF2B5EF4-FFF2-40B4-BE49-F238E27FC236}">
                <a16:creationId xmlns:a16="http://schemas.microsoft.com/office/drawing/2014/main" id="{B9F47556-52ED-EF66-DC2D-045530B2CD4C}"/>
              </a:ext>
            </a:extLst>
          </p:cNvPr>
          <p:cNvSpPr>
            <a:spLocks noGrp="1"/>
          </p:cNvSpPr>
          <p:nvPr>
            <p:ph idx="1"/>
          </p:nvPr>
        </p:nvSpPr>
        <p:spPr/>
        <p:txBody>
          <a:bodyPr/>
          <a:lstStyle/>
          <a:p>
            <a:endParaRPr lang="en-US" dirty="0"/>
          </a:p>
        </p:txBody>
      </p:sp>
      <p:pic>
        <p:nvPicPr>
          <p:cNvPr id="2050" name="Picture 2" descr="FILE - In this March 25, 2021, file photo, people, right, walk past diners seated near open windows, left, in a restaurant on a busy street in the historic North End neighborhood of Boston. In Massachusetts, where the seven-day rolling average of daily new cases has risen to over 2,100 new cases per day, the Massachusetts Public Health Association called on Republican Gov. Charlie Baker to reinstate public health measures. The group urged Baker to limit indoor dining capacity and other indoor activities, saying the rise in cases and hospitalizations followed Baker's decision to loosen those restrictions. (AP Photo/Steven Senne, File)&#10;&#10;&#10;">
            <a:extLst>
              <a:ext uri="{FF2B5EF4-FFF2-40B4-BE49-F238E27FC236}">
                <a16:creationId xmlns:a16="http://schemas.microsoft.com/office/drawing/2014/main" id="{5E3084F5-9AB1-C268-2E9B-2587D1B150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1537"/>
            <a:ext cx="12192000" cy="569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49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C09B1-0D39-DCB8-B55C-50441D02BC7F}"/>
              </a:ext>
            </a:extLst>
          </p:cNvPr>
          <p:cNvSpPr>
            <a:spLocks noGrp="1"/>
          </p:cNvSpPr>
          <p:nvPr>
            <p:ph type="title"/>
          </p:nvPr>
        </p:nvSpPr>
        <p:spPr>
          <a:xfrm>
            <a:off x="838200" y="123569"/>
            <a:ext cx="10515600" cy="667264"/>
          </a:xfrm>
        </p:spPr>
        <p:txBody>
          <a:bodyPr>
            <a:normAutofit fontScale="90000"/>
          </a:bodyPr>
          <a:lstStyle/>
          <a:p>
            <a:r>
              <a:rPr lang="en-US" dirty="0"/>
              <a:t>        WHEN YOU ARE IN A CROWDED ELEVATOR</a:t>
            </a:r>
          </a:p>
        </p:txBody>
      </p:sp>
      <p:pic>
        <p:nvPicPr>
          <p:cNvPr id="3074" name="Picture 2" descr="10 Weird Elevator Etiquette Rules | HowStuffWorks">
            <a:extLst>
              <a:ext uri="{FF2B5EF4-FFF2-40B4-BE49-F238E27FC236}">
                <a16:creationId xmlns:a16="http://schemas.microsoft.com/office/drawing/2014/main" id="{E22083E2-26AD-94D9-6F7A-15D4A3B6378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4502" y="1198605"/>
            <a:ext cx="11567983" cy="5387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407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Tips to Combat from Elevator Claustrophobia | Hybon Elevators - Hybon-  Leaders in Elevators and Esclators Design, Installation and Service">
            <a:extLst>
              <a:ext uri="{FF2B5EF4-FFF2-40B4-BE49-F238E27FC236}">
                <a16:creationId xmlns:a16="http://schemas.microsoft.com/office/drawing/2014/main" id="{41B40FA7-4791-CBA0-7230-A7B78BDC00F5}"/>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2501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746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roxemics | Psychology Today">
            <a:extLst>
              <a:ext uri="{FF2B5EF4-FFF2-40B4-BE49-F238E27FC236}">
                <a16:creationId xmlns:a16="http://schemas.microsoft.com/office/drawing/2014/main" id="{F1B77156-93E6-DC27-CC18-98DF1810E8B3}"/>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709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784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42BD9-A71A-5AC8-9454-B79F95ADF459}"/>
              </a:ext>
            </a:extLst>
          </p:cNvPr>
          <p:cNvSpPr>
            <a:spLocks noGrp="1"/>
          </p:cNvSpPr>
          <p:nvPr>
            <p:ph type="title"/>
          </p:nvPr>
        </p:nvSpPr>
        <p:spPr>
          <a:xfrm>
            <a:off x="838200" y="365126"/>
            <a:ext cx="10515600" cy="643868"/>
          </a:xfrm>
        </p:spPr>
        <p:txBody>
          <a:bodyPr>
            <a:normAutofit fontScale="90000"/>
          </a:bodyPr>
          <a:lstStyle/>
          <a:p>
            <a:br>
              <a:rPr lang="en-US" sz="1800" dirty="0">
                <a:solidFill>
                  <a:srgbClr val="000000"/>
                </a:solidFill>
                <a:effectLst/>
                <a:latin typeface="Danton"/>
                <a:ea typeface="Times New Roman" panose="02020603050405020304" pitchFamily="18" charset="0"/>
              </a:rPr>
            </a:br>
            <a:br>
              <a:rPr lang="en-US" sz="1800" dirty="0">
                <a:solidFill>
                  <a:srgbClr val="000000"/>
                </a:solidFill>
                <a:effectLst/>
                <a:latin typeface="Danton"/>
                <a:ea typeface="Times New Roman" panose="02020603050405020304" pitchFamily="18" charset="0"/>
              </a:rPr>
            </a:br>
            <a:r>
              <a:rPr lang="en-US" sz="1800" dirty="0">
                <a:solidFill>
                  <a:srgbClr val="000000"/>
                </a:solidFill>
                <a:effectLst/>
                <a:latin typeface="Danton"/>
                <a:ea typeface="Times New Roman" panose="02020603050405020304" pitchFamily="18" charset="0"/>
              </a:rPr>
              <a:t>                                  </a:t>
            </a:r>
            <a:r>
              <a:rPr lang="en-US" b="1" dirty="0">
                <a:solidFill>
                  <a:srgbClr val="FF0000"/>
                </a:solidFill>
                <a:effectLst/>
                <a:latin typeface="Danton"/>
                <a:ea typeface="Times New Roman" panose="02020603050405020304" pitchFamily="18" charset="0"/>
              </a:rPr>
              <a:t>How large is your personal space?</a:t>
            </a:r>
            <a:br>
              <a:rPr lang="en-US" sz="1800" b="1" dirty="0">
                <a:solidFill>
                  <a:srgbClr val="FF0000"/>
                </a:solidFill>
                <a:effectLst/>
                <a:latin typeface="Times New Roman" panose="02020603050405020304" pitchFamily="18" charset="0"/>
                <a:ea typeface="Times New Roman" panose="02020603050405020304" pitchFamily="18" charset="0"/>
              </a:rPr>
            </a:br>
            <a:endParaRPr lang="en-US" b="1" dirty="0">
              <a:solidFill>
                <a:srgbClr val="FF0000"/>
              </a:solidFill>
            </a:endParaRPr>
          </a:p>
        </p:txBody>
      </p:sp>
      <p:pic>
        <p:nvPicPr>
          <p:cNvPr id="5122" name="Picture 2" descr="祥: The Hidden Distance...">
            <a:extLst>
              <a:ext uri="{FF2B5EF4-FFF2-40B4-BE49-F238E27FC236}">
                <a16:creationId xmlns:a16="http://schemas.microsoft.com/office/drawing/2014/main" id="{5FF1E578-9A28-E3BB-8472-AA1C309A667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3569" y="1161535"/>
            <a:ext cx="11899556" cy="5486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185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AD1A8-F77B-AC1B-9BAD-2E3C4CA492E3}"/>
              </a:ext>
            </a:extLst>
          </p:cNvPr>
          <p:cNvSpPr>
            <a:spLocks noGrp="1"/>
          </p:cNvSpPr>
          <p:nvPr>
            <p:ph type="title"/>
          </p:nvPr>
        </p:nvSpPr>
        <p:spPr>
          <a:xfrm>
            <a:off x="178677" y="94593"/>
            <a:ext cx="11792606" cy="782737"/>
          </a:xfrm>
        </p:spPr>
        <p:txBody>
          <a:bodyPr>
            <a:normAutofit fontScale="90000"/>
          </a:bodyPr>
          <a:lstStyle/>
          <a:p>
            <a:r>
              <a:rPr lang="en-US" sz="3800" b="1" i="0" u="none" strike="noStrike" dirty="0">
                <a:solidFill>
                  <a:srgbClr val="FF0000"/>
                </a:solidFill>
                <a:effectLst/>
                <a:latin typeface="Source Sans Pro" panose="020B0503030403020204" pitchFamily="34" charset="0"/>
              </a:rPr>
              <a:t>Edward Hall wrote a book entitled </a:t>
            </a:r>
            <a:r>
              <a:rPr lang="en-US" sz="3800" b="1" i="1" u="sng" strike="noStrike" dirty="0">
                <a:solidFill>
                  <a:srgbClr val="FF0000"/>
                </a:solidFill>
                <a:effectLst/>
                <a:latin typeface="inherit"/>
                <a:hlinkClick r:id="rId3">
                  <a:extLst>
                    <a:ext uri="{A12FA001-AC4F-418D-AE19-62706E023703}">
                      <ahyp:hlinkClr xmlns:ahyp="http://schemas.microsoft.com/office/drawing/2018/hyperlinkcolor" val="tx"/>
                    </a:ext>
                  </a:extLst>
                </a:hlinkClick>
              </a:rPr>
              <a:t>The Hidden Dimension</a:t>
            </a:r>
            <a:r>
              <a:rPr lang="en-US" sz="3800" b="1" i="0" u="none" strike="noStrike" dirty="0">
                <a:solidFill>
                  <a:srgbClr val="FF0000"/>
                </a:solidFill>
                <a:effectLst/>
                <a:latin typeface="Source Sans Pro" panose="020B0503030403020204" pitchFamily="34" charset="0"/>
              </a:rPr>
              <a:t>.</a:t>
            </a:r>
            <a:endParaRPr lang="en-US" sz="3800" b="1" dirty="0">
              <a:solidFill>
                <a:srgbClr val="FF0000"/>
              </a:solidFill>
            </a:endParaRPr>
          </a:p>
        </p:txBody>
      </p:sp>
      <p:sp>
        <p:nvSpPr>
          <p:cNvPr id="3" name="Content Placeholder 2">
            <a:extLst>
              <a:ext uri="{FF2B5EF4-FFF2-40B4-BE49-F238E27FC236}">
                <a16:creationId xmlns:a16="http://schemas.microsoft.com/office/drawing/2014/main" id="{EF901B92-1E7F-353B-D2A6-36BFDE60369A}"/>
              </a:ext>
            </a:extLst>
          </p:cNvPr>
          <p:cNvSpPr>
            <a:spLocks noGrp="1"/>
          </p:cNvSpPr>
          <p:nvPr>
            <p:ph idx="1"/>
          </p:nvPr>
        </p:nvSpPr>
        <p:spPr>
          <a:xfrm>
            <a:off x="178677" y="877330"/>
            <a:ext cx="11939750" cy="5775718"/>
          </a:xfrm>
        </p:spPr>
        <p:txBody>
          <a:bodyPr>
            <a:normAutofit lnSpcReduction="10000"/>
          </a:bodyPr>
          <a:lstStyle/>
          <a:p>
            <a:pPr algn="l"/>
            <a:r>
              <a:rPr lang="en-US" b="1" i="0" u="none" strike="noStrike" dirty="0">
                <a:solidFill>
                  <a:srgbClr val="555555"/>
                </a:solidFill>
                <a:effectLst/>
                <a:latin typeface="Source Sans Pro" panose="020B0503030403020204" pitchFamily="34" charset="0"/>
              </a:rPr>
              <a:t>There he identifies four American spatial distances/zones:</a:t>
            </a:r>
          </a:p>
          <a:p>
            <a:pPr algn="l">
              <a:buFont typeface="Arial" panose="020B0604020202020204" pitchFamily="34" charset="0"/>
              <a:buChar char="•"/>
            </a:pPr>
            <a:r>
              <a:rPr lang="en-US" b="1" i="0" u="none" strike="noStrike" dirty="0">
                <a:solidFill>
                  <a:schemeClr val="accent2"/>
                </a:solidFill>
                <a:effectLst/>
                <a:highlight>
                  <a:srgbClr val="00FFFF"/>
                </a:highlight>
                <a:latin typeface="inherit"/>
              </a:rPr>
              <a:t>Intimate distance: 0-18 inches</a:t>
            </a:r>
          </a:p>
          <a:p>
            <a:pPr algn="l">
              <a:buFont typeface="Arial" panose="020B0604020202020204" pitchFamily="34" charset="0"/>
              <a:buChar char="•"/>
            </a:pPr>
            <a:r>
              <a:rPr lang="en-US" b="1" i="0" u="none" strike="noStrike" dirty="0">
                <a:solidFill>
                  <a:srgbClr val="555555"/>
                </a:solidFill>
                <a:effectLst/>
                <a:highlight>
                  <a:srgbClr val="00FF00"/>
                </a:highlight>
                <a:latin typeface="inherit"/>
              </a:rPr>
              <a:t>Personal distance: 18 inches to 4 feet</a:t>
            </a:r>
          </a:p>
          <a:p>
            <a:pPr algn="l">
              <a:buFont typeface="Arial" panose="020B0604020202020204" pitchFamily="34" charset="0"/>
              <a:buChar char="•"/>
            </a:pPr>
            <a:r>
              <a:rPr lang="en-US" b="1" i="0" u="none" strike="noStrike" dirty="0">
                <a:solidFill>
                  <a:srgbClr val="555555"/>
                </a:solidFill>
                <a:effectLst/>
                <a:highlight>
                  <a:srgbClr val="FFFF00"/>
                </a:highlight>
                <a:latin typeface="inherit"/>
              </a:rPr>
              <a:t>Social distance: 4 to 10 feet</a:t>
            </a:r>
          </a:p>
          <a:p>
            <a:pPr algn="l">
              <a:buFont typeface="Arial" panose="020B0604020202020204" pitchFamily="34" charset="0"/>
              <a:buChar char="•"/>
            </a:pPr>
            <a:r>
              <a:rPr lang="en-US" b="1" i="0" u="none" strike="noStrike" dirty="0">
                <a:effectLst/>
                <a:latin typeface="inherit"/>
              </a:rPr>
              <a:t>Public distance: 10 feet to infinity.</a:t>
            </a:r>
          </a:p>
          <a:p>
            <a:pPr algn="l">
              <a:buFont typeface="Arial" panose="020B0604020202020204" pitchFamily="34" charset="0"/>
              <a:buChar char="•"/>
            </a:pPr>
            <a:endParaRPr lang="en-US" b="1" i="0" u="none" strike="noStrike" dirty="0">
              <a:effectLst/>
              <a:latin typeface="inherit"/>
            </a:endParaRPr>
          </a:p>
          <a:p>
            <a:pPr algn="l"/>
            <a:r>
              <a:rPr lang="en-US" sz="3200" b="1" i="0" u="none" strike="noStrike" dirty="0">
                <a:solidFill>
                  <a:srgbClr val="555555"/>
                </a:solidFill>
                <a:effectLst/>
                <a:latin typeface="Source Sans Pro" panose="020B0503030403020204" pitchFamily="34" charset="0"/>
              </a:rPr>
              <a:t>Group size is impacted by spatial distance.  Reversing the list above:</a:t>
            </a:r>
          </a:p>
          <a:p>
            <a:pPr algn="l">
              <a:buFont typeface="Arial" panose="020B0604020202020204" pitchFamily="34" charset="0"/>
              <a:buChar char="•"/>
            </a:pPr>
            <a:r>
              <a:rPr lang="en-US" sz="3200" b="1" i="0" u="none" strike="noStrike" dirty="0">
                <a:solidFill>
                  <a:srgbClr val="555555"/>
                </a:solidFill>
                <a:effectLst/>
                <a:latin typeface="inherit"/>
              </a:rPr>
              <a:t>Public: 35 people and more</a:t>
            </a:r>
          </a:p>
          <a:p>
            <a:pPr algn="l">
              <a:buFont typeface="Arial" panose="020B0604020202020204" pitchFamily="34" charset="0"/>
              <a:buChar char="•"/>
            </a:pPr>
            <a:r>
              <a:rPr lang="en-US" sz="3200" b="1" i="0" u="none" strike="noStrike" dirty="0">
                <a:solidFill>
                  <a:srgbClr val="555555"/>
                </a:solidFill>
                <a:effectLst/>
                <a:latin typeface="inherit"/>
              </a:rPr>
              <a:t>Social: 8 to 35 people</a:t>
            </a:r>
          </a:p>
          <a:p>
            <a:pPr algn="l">
              <a:buFont typeface="Arial" panose="020B0604020202020204" pitchFamily="34" charset="0"/>
              <a:buChar char="•"/>
            </a:pPr>
            <a:r>
              <a:rPr lang="en-US" sz="3200" b="1" i="0" u="none" strike="noStrike" dirty="0">
                <a:solidFill>
                  <a:srgbClr val="555555"/>
                </a:solidFill>
                <a:effectLst/>
                <a:latin typeface="inherit"/>
              </a:rPr>
              <a:t>Personal: 3 to 7 people</a:t>
            </a:r>
          </a:p>
          <a:p>
            <a:pPr algn="l">
              <a:buFont typeface="Arial" panose="020B0604020202020204" pitchFamily="34" charset="0"/>
              <a:buChar char="•"/>
            </a:pPr>
            <a:r>
              <a:rPr lang="en-US" sz="3200" b="1" i="0" u="none" strike="noStrike" dirty="0">
                <a:solidFill>
                  <a:srgbClr val="555555"/>
                </a:solidFill>
                <a:effectLst/>
                <a:latin typeface="inherit"/>
              </a:rPr>
              <a:t>Intimate: 2 people.</a:t>
            </a:r>
          </a:p>
          <a:p>
            <a:endParaRPr lang="en-US" dirty="0"/>
          </a:p>
        </p:txBody>
      </p:sp>
    </p:spTree>
    <p:extLst>
      <p:ext uri="{BB962C8B-B14F-4D97-AF65-F5344CB8AC3E}">
        <p14:creationId xmlns:p14="http://schemas.microsoft.com/office/powerpoint/2010/main" val="1382163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94053-7A78-60A0-C4BA-ED2B870175D7}"/>
              </a:ext>
            </a:extLst>
          </p:cNvPr>
          <p:cNvSpPr>
            <a:spLocks noGrp="1"/>
          </p:cNvSpPr>
          <p:nvPr>
            <p:ph type="title"/>
          </p:nvPr>
        </p:nvSpPr>
        <p:spPr>
          <a:xfrm>
            <a:off x="9093496" y="484632"/>
            <a:ext cx="2613872" cy="5724143"/>
          </a:xfrm>
        </p:spPr>
        <p:txBody>
          <a:bodyPr vert="horz" lIns="91440" tIns="45720" rIns="91440" bIns="45720" rtlCol="0" anchor="ctr">
            <a:normAutofit/>
          </a:bodyPr>
          <a:lstStyle/>
          <a:p>
            <a:r>
              <a:rPr lang="en-US" sz="3600" dirty="0">
                <a:solidFill>
                  <a:srgbClr val="FFFFFF"/>
                </a:solidFill>
              </a:rPr>
              <a:t>Even in cultures in which people hug and touch, there are times a person just want to be alone.</a:t>
            </a:r>
          </a:p>
        </p:txBody>
      </p:sp>
      <p:pic>
        <p:nvPicPr>
          <p:cNvPr id="7170" name="Picture 2" descr="hugging: How hugging went from being the manifestation of affection to  becoming a salutation for an intimate age - The Economic Times">
            <a:extLst>
              <a:ext uri="{FF2B5EF4-FFF2-40B4-BE49-F238E27FC236}">
                <a16:creationId xmlns:a16="http://schemas.microsoft.com/office/drawing/2014/main" id="{95448DA8-F166-BB6F-1B5A-BD7A5DB6A390}"/>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10384"/>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266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460EF-7D70-06AF-A86A-D216F121C633}"/>
              </a:ext>
            </a:extLst>
          </p:cNvPr>
          <p:cNvSpPr>
            <a:spLocks noGrp="1"/>
          </p:cNvSpPr>
          <p:nvPr>
            <p:ph type="title"/>
          </p:nvPr>
        </p:nvSpPr>
        <p:spPr>
          <a:xfrm>
            <a:off x="838200" y="365126"/>
            <a:ext cx="10515600" cy="711200"/>
          </a:xfrm>
        </p:spPr>
        <p:txBody>
          <a:bodyPr/>
          <a:lstStyle/>
          <a:p>
            <a:r>
              <a:rPr lang="en-US" b="1" dirty="0">
                <a:solidFill>
                  <a:srgbClr val="C00000"/>
                </a:solidFill>
              </a:rPr>
              <a:t>          THE THEORY OF PERSONAL SPACE.</a:t>
            </a:r>
          </a:p>
        </p:txBody>
      </p:sp>
      <p:pic>
        <p:nvPicPr>
          <p:cNvPr id="9218" name="Picture 2" descr="Personal Space Is a Fear Response - Nautilus | Science Connected">
            <a:extLst>
              <a:ext uri="{FF2B5EF4-FFF2-40B4-BE49-F238E27FC236}">
                <a16:creationId xmlns:a16="http://schemas.microsoft.com/office/drawing/2014/main" id="{28FE1167-E145-5754-615D-2E1943C4C96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1641" y="1271753"/>
            <a:ext cx="10702159" cy="534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820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Color">
            <a:extLst>
              <a:ext uri="{FF2B5EF4-FFF2-40B4-BE49-F238E27FC236}">
                <a16:creationId xmlns:a16="http://schemas.microsoft.com/office/drawing/2014/main" id="{8B4AF456-0671-432E-AD5B-FFAF8D646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42" name="Picture 2" descr="Reflections on the Impact of Rabbi Jonathan Sacks Reflections | Rabbi Sacks">
            <a:extLst>
              <a:ext uri="{FF2B5EF4-FFF2-40B4-BE49-F238E27FC236}">
                <a16:creationId xmlns:a16="http://schemas.microsoft.com/office/drawing/2014/main" id="{2B7C1F22-53A5-96A0-ED5F-D778E37F94B6}"/>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15708"/>
          <a:stretch/>
        </p:blipFill>
        <p:spPr bwMode="auto">
          <a:xfrm>
            <a:off x="-3049" y="10"/>
            <a:ext cx="12188952"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oup 7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78" name="Freeform: Shape 7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9" name="Freeform: Shape 7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0" name="Freeform: Shape 7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1" name="Freeform: Shape 8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2" name="Freeform: Shape 8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3" name="Freeform: Shape 8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4" name="Freeform: Shape 8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987662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ED3A8-5944-4645-E527-F4D1EF4B8B56}"/>
              </a:ext>
            </a:extLst>
          </p:cNvPr>
          <p:cNvSpPr>
            <a:spLocks noGrp="1"/>
          </p:cNvSpPr>
          <p:nvPr>
            <p:ph type="title"/>
          </p:nvPr>
        </p:nvSpPr>
        <p:spPr>
          <a:xfrm>
            <a:off x="838200" y="365125"/>
            <a:ext cx="10515600" cy="927647"/>
          </a:xfrm>
        </p:spPr>
        <p:txBody>
          <a:bodyPr/>
          <a:lstStyle/>
          <a:p>
            <a:r>
              <a:rPr lang="en-US" dirty="0"/>
              <a:t>                         </a:t>
            </a:r>
            <a:r>
              <a:rPr lang="en-US" b="1" dirty="0">
                <a:solidFill>
                  <a:srgbClr val="C00000"/>
                </a:solidFill>
              </a:rPr>
              <a:t>SOCIAL DISTANCING</a:t>
            </a:r>
          </a:p>
        </p:txBody>
      </p:sp>
      <p:pic>
        <p:nvPicPr>
          <p:cNvPr id="11266" name="Picture 2" descr="Social Distancing: What to Know and Why it Matters">
            <a:extLst>
              <a:ext uri="{FF2B5EF4-FFF2-40B4-BE49-F238E27FC236}">
                <a16:creationId xmlns:a16="http://schemas.microsoft.com/office/drawing/2014/main" id="{DC3CCCB9-B532-56A0-F296-854344DBC97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292772"/>
            <a:ext cx="10515600" cy="5379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509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First Century Social Distancing – Practical Theology Today">
            <a:extLst>
              <a:ext uri="{FF2B5EF4-FFF2-40B4-BE49-F238E27FC236}">
                <a16:creationId xmlns:a16="http://schemas.microsoft.com/office/drawing/2014/main" id="{775BD808-D799-122F-F674-F0D351F5C53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1906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292"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CA7FC1-C21E-C321-8C9C-E3DC6B995FEC}"/>
              </a:ext>
            </a:extLst>
          </p:cNvPr>
          <p:cNvSpPr>
            <a:spLocks noGrp="1"/>
          </p:cNvSpPr>
          <p:nvPr>
            <p:ph type="title"/>
          </p:nvPr>
        </p:nvSpPr>
        <p:spPr>
          <a:xfrm>
            <a:off x="523875" y="425950"/>
            <a:ext cx="11210925" cy="744836"/>
          </a:xfrm>
        </p:spPr>
        <p:txBody>
          <a:bodyPr vert="horz" lIns="91440" tIns="45720" rIns="91440" bIns="45720" rtlCol="0" anchor="ctr">
            <a:normAutofit fontScale="90000"/>
          </a:bodyPr>
          <a:lstStyle/>
          <a:p>
            <a:pPr algn="ctr"/>
            <a:br>
              <a:rPr lang="en-US" sz="1400" b="1" dirty="0">
                <a:solidFill>
                  <a:schemeClr val="tx1">
                    <a:lumMod val="85000"/>
                    <a:lumOff val="15000"/>
                  </a:schemeClr>
                </a:solidFill>
              </a:rPr>
            </a:br>
            <a:r>
              <a:rPr lang="en-US" sz="4900" b="1" dirty="0">
                <a:solidFill>
                  <a:srgbClr val="C00000"/>
                </a:solidFill>
                <a:effectLst/>
              </a:rPr>
              <a:t>Jesus and Personal Space</a:t>
            </a:r>
            <a:br>
              <a:rPr lang="en-US" sz="1400" dirty="0">
                <a:solidFill>
                  <a:schemeClr val="tx1">
                    <a:lumMod val="85000"/>
                    <a:lumOff val="15000"/>
                  </a:schemeClr>
                </a:solidFill>
                <a:effectLst/>
              </a:rPr>
            </a:br>
            <a:endParaRPr lang="en-US" sz="1400" dirty="0">
              <a:solidFill>
                <a:schemeClr val="tx1">
                  <a:lumMod val="85000"/>
                  <a:lumOff val="15000"/>
                </a:schemeClr>
              </a:solidFill>
            </a:endParaRPr>
          </a:p>
        </p:txBody>
      </p:sp>
      <p:cxnSp>
        <p:nvCxnSpPr>
          <p:cNvPr id="1229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294"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4712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314" name="Picture 2" descr="Social Distance - Who dares to cross the line? - Message Magazine">
            <a:extLst>
              <a:ext uri="{FF2B5EF4-FFF2-40B4-BE49-F238E27FC236}">
                <a16:creationId xmlns:a16="http://schemas.microsoft.com/office/drawing/2014/main" id="{7B1AE1DE-402F-C1F9-9D9A-56554CAC9D5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4208" b="2080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191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C316-1A8C-F381-B5D4-CC06855DE503}"/>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a:solidFill>
                  <a:srgbClr val="FFFFFF"/>
                </a:solidFill>
              </a:rPr>
              <a:t>               </a:t>
            </a:r>
            <a:r>
              <a:rPr lang="en-US" sz="5400" b="1">
                <a:solidFill>
                  <a:srgbClr val="FFFFFF"/>
                </a:solidFill>
              </a:rPr>
              <a:t>THE IMPORTANCE OF TOUCH</a:t>
            </a:r>
          </a:p>
        </p:txBody>
      </p:sp>
      <p:cxnSp>
        <p:nvCxnSpPr>
          <p:cNvPr id="77" name="Straight Connector 7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4340" name="Picture 4" descr="The Touch Research Institute located at the University of Miami conducts research that includes the direct involvement of licensed massage therapists.">
            <a:extLst>
              <a:ext uri="{FF2B5EF4-FFF2-40B4-BE49-F238E27FC236}">
                <a16:creationId xmlns:a16="http://schemas.microsoft.com/office/drawing/2014/main" id="{E70878EC-4074-403A-D2F1-5E56C559F32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0" y="2124631"/>
            <a:ext cx="6116268" cy="4733370"/>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4338" name="Picture 2" descr="TRI - Touch Research Institute">
            <a:extLst>
              <a:ext uri="{FF2B5EF4-FFF2-40B4-BE49-F238E27FC236}">
                <a16:creationId xmlns:a16="http://schemas.microsoft.com/office/drawing/2014/main" id="{4AEEC533-0CF3-2D54-6B78-1F33A84E0D6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83" r="4010" b="-2"/>
          <a:stretch/>
        </p:blipFill>
        <p:spPr bwMode="auto">
          <a:xfrm>
            <a:off x="6277235" y="2596836"/>
            <a:ext cx="5623755" cy="3429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364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362" name="Picture 2" descr="Lab Work: The power of love">
            <a:extLst>
              <a:ext uri="{FF2B5EF4-FFF2-40B4-BE49-F238E27FC236}">
                <a16:creationId xmlns:a16="http://schemas.microsoft.com/office/drawing/2014/main" id="{DB9CDFEC-BE71-64F5-91CB-4D0BAA53431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8871"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837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Slide Background Fill">
            <a:extLst>
              <a:ext uri="{FF2B5EF4-FFF2-40B4-BE49-F238E27FC236}">
                <a16:creationId xmlns:a16="http://schemas.microsoft.com/office/drawing/2014/main" id="{913AE63C-D5B4-45D1-ACFC-648CFFCF9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5" name="Group 74">
            <a:extLst>
              <a:ext uri="{FF2B5EF4-FFF2-40B4-BE49-F238E27FC236}">
                <a16:creationId xmlns:a16="http://schemas.microsoft.com/office/drawing/2014/main" id="{601C064A-E6E4-44D2-B345-2BB7514A70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76" name="Color">
              <a:extLst>
                <a:ext uri="{FF2B5EF4-FFF2-40B4-BE49-F238E27FC236}">
                  <a16:creationId xmlns:a16="http://schemas.microsoft.com/office/drawing/2014/main" id="{DB12EA1C-AD22-49E2-9660-D9CDC6B61C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Color">
              <a:extLst>
                <a:ext uri="{FF2B5EF4-FFF2-40B4-BE49-F238E27FC236}">
                  <a16:creationId xmlns:a16="http://schemas.microsoft.com/office/drawing/2014/main" id="{67CE115B-4A96-4B14-8520-5C5FC624E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9" name="Color">
            <a:extLst>
              <a:ext uri="{FF2B5EF4-FFF2-40B4-BE49-F238E27FC236}">
                <a16:creationId xmlns:a16="http://schemas.microsoft.com/office/drawing/2014/main" id="{D1945E2A-ABF1-415C-B37A-BD0A5C199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804" y="598259"/>
            <a:ext cx="10889442" cy="5680742"/>
          </a:xfrm>
          <a:prstGeom prst="rect">
            <a:avLst/>
          </a:prstGeom>
          <a:solidFill>
            <a:srgbClr val="A077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386" name="Picture 2" descr="What Happens to the Human Brain when Touch is Provided? — Counseling for  Anxiety, Body Image, Teens, Young Professionals, Couples &amp; Cancer |  Redmond, Bellevue &amp; Kirkland">
            <a:extLst>
              <a:ext uri="{FF2B5EF4-FFF2-40B4-BE49-F238E27FC236}">
                <a16:creationId xmlns:a16="http://schemas.microsoft.com/office/drawing/2014/main" id="{B0FE4CAE-C70F-07AA-5C02-76B4A7850F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468" r="3029" b="-1"/>
          <a:stretch/>
        </p:blipFill>
        <p:spPr bwMode="auto">
          <a:xfrm>
            <a:off x="135925" y="296562"/>
            <a:ext cx="11911913" cy="6300048"/>
          </a:xfrm>
          <a:prstGeom prst="rect">
            <a:avLst/>
          </a:prstGeom>
          <a:noFill/>
          <a:extLst>
            <a:ext uri="{909E8E84-426E-40DD-AFC4-6F175D3DCCD1}">
              <a14:hiddenFill xmlns:a14="http://schemas.microsoft.com/office/drawing/2010/main">
                <a:solidFill>
                  <a:srgbClr val="FFFFFF"/>
                </a:solidFill>
              </a14:hiddenFill>
            </a:ext>
          </a:extLst>
        </p:spPr>
      </p:pic>
      <p:grpSp>
        <p:nvGrpSpPr>
          <p:cNvPr id="81" name="Group 80">
            <a:extLst>
              <a:ext uri="{FF2B5EF4-FFF2-40B4-BE49-F238E27FC236}">
                <a16:creationId xmlns:a16="http://schemas.microsoft.com/office/drawing/2014/main" id="{BCCEE623-F22A-4681-990C-036558C135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0" y="0"/>
            <a:chExt cx="12188952" cy="6858000"/>
          </a:xfrm>
        </p:grpSpPr>
        <p:sp>
          <p:nvSpPr>
            <p:cNvPr id="82" name="Freeform: Shape 81">
              <a:extLst>
                <a:ext uri="{FF2B5EF4-FFF2-40B4-BE49-F238E27FC236}">
                  <a16:creationId xmlns:a16="http://schemas.microsoft.com/office/drawing/2014/main" id="{39928A56-DDFB-4B12-BB34-20833166BD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Shape 82">
              <a:extLst>
                <a:ext uri="{FF2B5EF4-FFF2-40B4-BE49-F238E27FC236}">
                  <a16:creationId xmlns:a16="http://schemas.microsoft.com/office/drawing/2014/main" id="{6B3765F0-85F4-4EB3-93DA-59F421CD4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38E03A00-A562-4753-8BA0-93F8B05DE9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55F5D032-1BA8-410D-B68E-0DD5975821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8BA3FCDE-79E0-49F5-A381-232AB935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Shape 86">
              <a:extLst>
                <a:ext uri="{FF2B5EF4-FFF2-40B4-BE49-F238E27FC236}">
                  <a16:creationId xmlns:a16="http://schemas.microsoft.com/office/drawing/2014/main" id="{0E27297F-31E8-46C6-8569-1FD12C6533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Shape 87">
              <a:extLst>
                <a:ext uri="{FF2B5EF4-FFF2-40B4-BE49-F238E27FC236}">
                  <a16:creationId xmlns:a16="http://schemas.microsoft.com/office/drawing/2014/main" id="{A374C063-2A46-4D9F-A085-0FB2F194C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42059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Slide Background Fill">
            <a:extLst>
              <a:ext uri="{FF2B5EF4-FFF2-40B4-BE49-F238E27FC236}">
                <a16:creationId xmlns:a16="http://schemas.microsoft.com/office/drawing/2014/main" id="{7D07B7BC-3270-4CF3-A7AA-0937908AD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5" name="Group 74">
            <a:extLst>
              <a:ext uri="{FF2B5EF4-FFF2-40B4-BE49-F238E27FC236}">
                <a16:creationId xmlns:a16="http://schemas.microsoft.com/office/drawing/2014/main" id="{3248F5E6-4377-481A-9615-8B26AF96A0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76" name="Color">
              <a:extLst>
                <a:ext uri="{FF2B5EF4-FFF2-40B4-BE49-F238E27FC236}">
                  <a16:creationId xmlns:a16="http://schemas.microsoft.com/office/drawing/2014/main" id="{D8552057-9E04-4499-916A-649BB6B51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Color">
              <a:extLst>
                <a:ext uri="{FF2B5EF4-FFF2-40B4-BE49-F238E27FC236}">
                  <a16:creationId xmlns:a16="http://schemas.microsoft.com/office/drawing/2014/main" id="{D1194A2F-4E63-4228-A833-4D86528EAD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7410" name="Picture 2" descr="Magic of Human Touch: Physical Therapy &amp; Sports Medicine Center: Physical  Therapy">
            <a:extLst>
              <a:ext uri="{FF2B5EF4-FFF2-40B4-BE49-F238E27FC236}">
                <a16:creationId xmlns:a16="http://schemas.microsoft.com/office/drawing/2014/main" id="{7D9AF8DD-3B6F-5D0C-0983-57B2DFD2A47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1914" y="1343766"/>
            <a:ext cx="11269361" cy="5252843"/>
          </a:xfrm>
          <a:prstGeom prst="rect">
            <a:avLst/>
          </a:prstGeom>
          <a:noFill/>
          <a:extLst>
            <a:ext uri="{909E8E84-426E-40DD-AFC4-6F175D3DCCD1}">
              <a14:hiddenFill xmlns:a14="http://schemas.microsoft.com/office/drawing/2010/main">
                <a:solidFill>
                  <a:srgbClr val="FFFFFF"/>
                </a:solidFill>
              </a14:hiddenFill>
            </a:ext>
          </a:extLst>
        </p:spPr>
      </p:pic>
      <p:grpSp>
        <p:nvGrpSpPr>
          <p:cNvPr id="79" name="Group 78">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80" name="Freeform: Shape 79">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1" name="Freeform: Shape 80">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2" name="Freeform: Shape 81">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3" name="Freeform: Shape 82">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4" name="Freeform: Shape 83">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5" name="Freeform: Shape 84">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6" name="Freeform: Shape 85">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CB533F59-C133-6F92-1445-9EDB1762A13D}"/>
              </a:ext>
            </a:extLst>
          </p:cNvPr>
          <p:cNvSpPr>
            <a:spLocks noGrp="1"/>
          </p:cNvSpPr>
          <p:nvPr>
            <p:ph type="title"/>
          </p:nvPr>
        </p:nvSpPr>
        <p:spPr>
          <a:xfrm>
            <a:off x="786384" y="261392"/>
            <a:ext cx="10377484" cy="980141"/>
          </a:xfrm>
        </p:spPr>
        <p:txBody>
          <a:bodyPr anchor="t">
            <a:normAutofit/>
          </a:bodyPr>
          <a:lstStyle/>
          <a:p>
            <a:r>
              <a:rPr lang="en-US" sz="4800" dirty="0">
                <a:solidFill>
                  <a:schemeClr val="bg1"/>
                </a:solidFill>
              </a:rPr>
              <a:t>       </a:t>
            </a:r>
            <a:r>
              <a:rPr lang="en-US" sz="4800" b="1" dirty="0">
                <a:solidFill>
                  <a:srgbClr val="C00000"/>
                </a:solidFill>
              </a:rPr>
              <a:t>TOUCH THERAPY – HUMAN TOUCH</a:t>
            </a:r>
          </a:p>
        </p:txBody>
      </p:sp>
    </p:spTree>
    <p:extLst>
      <p:ext uri="{BB962C8B-B14F-4D97-AF65-F5344CB8AC3E}">
        <p14:creationId xmlns:p14="http://schemas.microsoft.com/office/powerpoint/2010/main" val="3553189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Color">
            <a:extLst>
              <a:ext uri="{FF2B5EF4-FFF2-40B4-BE49-F238E27FC236}">
                <a16:creationId xmlns:a16="http://schemas.microsoft.com/office/drawing/2014/main" id="{8B4AF456-0671-432E-AD5B-FFAF8D646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434" name="Picture 2" descr="This Changes Everything: Luke 5:12-26 – People Need Jesus">
            <a:extLst>
              <a:ext uri="{FF2B5EF4-FFF2-40B4-BE49-F238E27FC236}">
                <a16:creationId xmlns:a16="http://schemas.microsoft.com/office/drawing/2014/main" id="{ADC94955-10FE-AA66-556E-79B14C0C68E2}"/>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5"/>
          <a:stretch/>
        </p:blipFill>
        <p:spPr bwMode="auto">
          <a:xfrm>
            <a:off x="-3049" y="8719"/>
            <a:ext cx="12188952"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77" name="Group 7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78" name="Freeform: Shape 7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9" name="Freeform: Shape 7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0" name="Freeform: Shape 7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1" name="Freeform: Shape 8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2" name="Freeform: Shape 8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3" name="Freeform: Shape 8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4" name="Freeform: Shape 8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2573762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460" name="Rectangle 70">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D4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965C73-11AF-9365-0506-C4741036871D}"/>
              </a:ext>
            </a:extLst>
          </p:cNvPr>
          <p:cNvSpPr>
            <a:spLocks noGrp="1"/>
          </p:cNvSpPr>
          <p:nvPr>
            <p:ph type="title"/>
          </p:nvPr>
        </p:nvSpPr>
        <p:spPr>
          <a:xfrm>
            <a:off x="9093495" y="618681"/>
            <a:ext cx="2719563" cy="4794567"/>
          </a:xfrm>
        </p:spPr>
        <p:txBody>
          <a:bodyPr vert="horz" lIns="91440" tIns="45720" rIns="91440" bIns="45720" rtlCol="0" anchor="ctr">
            <a:normAutofit/>
          </a:bodyPr>
          <a:lstStyle/>
          <a:p>
            <a:r>
              <a:rPr lang="en-US" sz="3600" b="1" dirty="0">
                <a:solidFill>
                  <a:srgbClr val="FFFFFF"/>
                </a:solidFill>
                <a:effectLst/>
              </a:rPr>
              <a:t>     </a:t>
            </a:r>
            <a:r>
              <a:rPr lang="en-US" sz="4000" b="1" dirty="0">
                <a:solidFill>
                  <a:srgbClr val="FFFFFF"/>
                </a:solidFill>
                <a:effectLst/>
              </a:rPr>
              <a:t>Communion </a:t>
            </a:r>
            <a:r>
              <a:rPr lang="en-US" sz="4000" b="1" dirty="0">
                <a:solidFill>
                  <a:srgbClr val="FFFFFF"/>
                </a:solidFill>
              </a:rPr>
              <a:t>S</a:t>
            </a:r>
            <a:r>
              <a:rPr lang="en-US" sz="4000" b="1" dirty="0">
                <a:solidFill>
                  <a:srgbClr val="FFFFFF"/>
                </a:solidFill>
                <a:effectLst/>
              </a:rPr>
              <a:t>ervice is An Important Service</a:t>
            </a:r>
            <a:r>
              <a:rPr lang="en-US" sz="4000" dirty="0">
                <a:solidFill>
                  <a:srgbClr val="FFFFFF"/>
                </a:solidFill>
                <a:effectLst/>
              </a:rPr>
              <a:t> </a:t>
            </a:r>
            <a:endParaRPr lang="en-US" sz="4000" dirty="0">
              <a:solidFill>
                <a:srgbClr val="FFFFFF"/>
              </a:solidFill>
            </a:endParaRPr>
          </a:p>
        </p:txBody>
      </p:sp>
      <p:sp>
        <p:nvSpPr>
          <p:cNvPr id="1946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Communion Services">
            <a:extLst>
              <a:ext uri="{FF2B5EF4-FFF2-40B4-BE49-F238E27FC236}">
                <a16:creationId xmlns:a16="http://schemas.microsoft.com/office/drawing/2014/main" id="{D91B487C-0A10-2290-6E1C-74EC6A860C26}"/>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3517" r="13057"/>
          <a:stretch/>
        </p:blipFill>
        <p:spPr bwMode="auto">
          <a:xfrm>
            <a:off x="584952" y="618681"/>
            <a:ext cx="7945820" cy="5500051"/>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064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2" name="Picture 2" descr="The Real Meaning of Foot Washing for Christians - Beliefnet">
            <a:extLst>
              <a:ext uri="{FF2B5EF4-FFF2-40B4-BE49-F238E27FC236}">
                <a16:creationId xmlns:a16="http://schemas.microsoft.com/office/drawing/2014/main" id="{E8133300-F0EE-6D85-E090-2A7C85EF2F8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435A73-B548-7106-9BCF-AA75BBEABB3D}"/>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b="1" dirty="0">
                <a:solidFill>
                  <a:schemeClr val="tx1">
                    <a:lumMod val="85000"/>
                    <a:lumOff val="15000"/>
                  </a:schemeClr>
                </a:solidFill>
              </a:rPr>
              <a:t>   ORDINANCE OF HUMILITY</a:t>
            </a:r>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7969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The Real Meaning of Foot Washing for Christians - Beliefnet">
            <a:extLst>
              <a:ext uri="{FF2B5EF4-FFF2-40B4-BE49-F238E27FC236}">
                <a16:creationId xmlns:a16="http://schemas.microsoft.com/office/drawing/2014/main" id="{E8133300-F0EE-6D85-E090-2A7C85EF2F8E}"/>
              </a:ext>
            </a:extLst>
          </p:cNvPr>
          <p:cNvPicPr>
            <a:picLocks noGrp="1" noChangeAspect="1" noChangeArrowheads="1"/>
          </p:cNvPicPr>
          <p:nvPr>
            <p:ph idx="4294967295"/>
          </p:nvPr>
        </p:nvPicPr>
        <p:blipFill rotWithShape="1">
          <a:blip r:embed="rId3">
            <a:extLst>
              <a:ext uri="{28A0092B-C50C-407E-A947-70E740481C1C}">
                <a14:useLocalDpi xmlns:a14="http://schemas.microsoft.com/office/drawing/2010/main" val="0"/>
              </a:ext>
            </a:extLst>
          </a:blip>
          <a:srcRect b="2500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7794302-4034-D752-3E55-F207D91B9C12}"/>
              </a:ext>
            </a:extLst>
          </p:cNvPr>
          <p:cNvSpPr txBox="1"/>
          <p:nvPr/>
        </p:nvSpPr>
        <p:spPr>
          <a:xfrm>
            <a:off x="3415863" y="425950"/>
            <a:ext cx="5846380" cy="646331"/>
          </a:xfrm>
          <a:prstGeom prst="rect">
            <a:avLst/>
          </a:prstGeom>
          <a:noFill/>
        </p:spPr>
        <p:txBody>
          <a:bodyPr wrap="square">
            <a:spAutoFit/>
          </a:bodyPr>
          <a:lstStyle/>
          <a:p>
            <a:r>
              <a:rPr lang="en-US" sz="3600" b="1" dirty="0">
                <a:solidFill>
                  <a:srgbClr val="FF0000"/>
                </a:solidFill>
                <a:effectLst/>
                <a:latin typeface="Danton"/>
                <a:ea typeface="Times New Roman" panose="02020603050405020304" pitchFamily="18" charset="0"/>
                <a:cs typeface="Times New Roman" panose="02020603050405020304" pitchFamily="18" charset="0"/>
              </a:rPr>
              <a:t>The Example of Jesus</a:t>
            </a:r>
            <a:r>
              <a:rPr lang="en-US" sz="3600" dirty="0">
                <a:effectLst/>
              </a:rPr>
              <a:t> </a:t>
            </a:r>
            <a:endParaRPr lang="en-US" sz="3600" dirty="0"/>
          </a:p>
        </p:txBody>
      </p:sp>
    </p:spTree>
    <p:extLst>
      <p:ext uri="{BB962C8B-B14F-4D97-AF65-F5344CB8AC3E}">
        <p14:creationId xmlns:p14="http://schemas.microsoft.com/office/powerpoint/2010/main" val="1816774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D99D5-E8DB-7ADE-D514-21E91466BC3E}"/>
              </a:ext>
            </a:extLst>
          </p:cNvPr>
          <p:cNvSpPr>
            <a:spLocks noGrp="1"/>
          </p:cNvSpPr>
          <p:nvPr>
            <p:ph type="title"/>
          </p:nvPr>
        </p:nvSpPr>
        <p:spPr>
          <a:xfrm>
            <a:off x="210065" y="365126"/>
            <a:ext cx="11738919" cy="722270"/>
          </a:xfrm>
        </p:spPr>
        <p:txBody>
          <a:bodyPr>
            <a:normAutofit/>
          </a:bodyPr>
          <a:lstStyle/>
          <a:p>
            <a:r>
              <a:rPr lang="en-US" sz="4000" dirty="0"/>
              <a:t>INDIAN CULTURE: TOUCHING THE FEET OF THE MASTER</a:t>
            </a:r>
          </a:p>
        </p:txBody>
      </p:sp>
      <p:pic>
        <p:nvPicPr>
          <p:cNvPr id="3074" name="Picture 2" descr="Touching Feet is our Culture | India culture, Culture, Wedding dresses">
            <a:extLst>
              <a:ext uri="{FF2B5EF4-FFF2-40B4-BE49-F238E27FC236}">
                <a16:creationId xmlns:a16="http://schemas.microsoft.com/office/drawing/2014/main" id="{85F4B169-A05D-0175-789C-4A33AEDE0FF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8372" y="1181989"/>
            <a:ext cx="10804635" cy="5460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403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esus Wash the Feet of Disciples | Banners igreja, Fundo cartaz, Igreja">
            <a:extLst>
              <a:ext uri="{FF2B5EF4-FFF2-40B4-BE49-F238E27FC236}">
                <a16:creationId xmlns:a16="http://schemas.microsoft.com/office/drawing/2014/main" id="{91A63044-C2DD-E6CB-0ECC-67D4732A65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1850" y="371132"/>
            <a:ext cx="11417642" cy="58181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C811AF8-17C9-DDEB-E9D2-B2A640BC29FA}"/>
              </a:ext>
            </a:extLst>
          </p:cNvPr>
          <p:cNvSpPr txBox="1"/>
          <p:nvPr/>
        </p:nvSpPr>
        <p:spPr>
          <a:xfrm>
            <a:off x="502508" y="371132"/>
            <a:ext cx="7541741" cy="5478423"/>
          </a:xfrm>
          <a:prstGeom prst="rect">
            <a:avLst/>
          </a:prstGeom>
          <a:noFill/>
        </p:spPr>
        <p:txBody>
          <a:bodyPr wrap="square">
            <a:spAutoFit/>
          </a:bodyPr>
          <a:lstStyle/>
          <a:p>
            <a:pPr marL="0" indent="0">
              <a:buNone/>
            </a:pPr>
            <a:r>
              <a:rPr kumimoji="0" lang="en-US" altLang="en-US" sz="3500" b="0" i="0" u="none" strike="noStrike" cap="none" normalizeH="0" baseline="0" dirty="0">
                <a:ln>
                  <a:noFill/>
                </a:ln>
                <a:effectLst/>
                <a:latin typeface="Danton" charset="0"/>
                <a:ea typeface="Times New Roman" panose="02020603050405020304" pitchFamily="18" charset="0"/>
                <a:cs typeface="Times New Roman" panose="02020603050405020304" pitchFamily="18" charset="0"/>
              </a:rPr>
              <a:t>It was in fact an unthinkable act as far as the students were concerned. One would never allow his teacher to do this. </a:t>
            </a:r>
          </a:p>
          <a:p>
            <a:pPr marL="0" indent="0">
              <a:buNone/>
            </a:pPr>
            <a:r>
              <a:rPr kumimoji="0" lang="en-US" altLang="en-US" sz="3500" b="0" i="0" u="none" strike="noStrike" cap="none" normalizeH="0" baseline="0" dirty="0">
                <a:ln>
                  <a:noFill/>
                </a:ln>
                <a:effectLst/>
                <a:latin typeface="Danton" charset="0"/>
                <a:ea typeface="Times New Roman" panose="02020603050405020304" pitchFamily="18" charset="0"/>
                <a:cs typeface="Times New Roman" panose="02020603050405020304" pitchFamily="18" charset="0"/>
              </a:rPr>
              <a:t>But Jesus took on the role of a servant—a servant leader. </a:t>
            </a:r>
          </a:p>
          <a:p>
            <a:pPr marL="0" indent="0">
              <a:buNone/>
            </a:pPr>
            <a:r>
              <a:rPr kumimoji="0" lang="en-US" altLang="en-US" sz="3500" b="0" i="0" u="none" strike="noStrike" cap="none" normalizeH="0" baseline="0" dirty="0">
                <a:ln>
                  <a:noFill/>
                </a:ln>
                <a:effectLst/>
                <a:latin typeface="Danton" charset="0"/>
                <a:ea typeface="Times New Roman" panose="02020603050405020304" pitchFamily="18" charset="0"/>
                <a:cs typeface="Times New Roman" panose="02020603050405020304" pitchFamily="18" charset="0"/>
              </a:rPr>
              <a:t>He girded Himself in a towel and stooped to wash the feet of His students. </a:t>
            </a:r>
          </a:p>
          <a:p>
            <a:pPr marL="0" indent="0">
              <a:buNone/>
            </a:pPr>
            <a:r>
              <a:rPr kumimoji="0" lang="en-US" altLang="en-US" sz="3500" b="0" i="0" u="none" strike="noStrike" cap="none" normalizeH="0" baseline="0" dirty="0">
                <a:ln>
                  <a:noFill/>
                </a:ln>
                <a:effectLst/>
                <a:latin typeface="Danton" charset="0"/>
                <a:ea typeface="Times New Roman" panose="02020603050405020304" pitchFamily="18" charset="0"/>
                <a:cs typeface="Times New Roman" panose="02020603050405020304" pitchFamily="18" charset="0"/>
              </a:rPr>
              <a:t>He touched them in a way they had never been touched by Him before.</a:t>
            </a:r>
            <a:r>
              <a:rPr kumimoji="0" lang="en-US" altLang="en-US" sz="3500" b="0" i="0" u="none" strike="noStrike" cap="none" normalizeH="0" baseline="0" dirty="0">
                <a:ln>
                  <a:noFill/>
                </a:ln>
                <a:effectLst/>
              </a:rPr>
              <a:t> </a:t>
            </a:r>
            <a:endParaRPr kumimoji="0" lang="en-US" altLang="en-US" sz="35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350188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esus Wash the Feet of Disciples | Banners igreja, Fundo cartaz, Igreja">
            <a:extLst>
              <a:ext uri="{FF2B5EF4-FFF2-40B4-BE49-F238E27FC236}">
                <a16:creationId xmlns:a16="http://schemas.microsoft.com/office/drawing/2014/main" id="{91A63044-C2DD-E6CB-0ECC-67D4732A65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535850"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884D48D-45D8-8DA7-7E07-15BD33C71059}"/>
              </a:ext>
            </a:extLst>
          </p:cNvPr>
          <p:cNvSpPr txBox="1"/>
          <p:nvPr/>
        </p:nvSpPr>
        <p:spPr>
          <a:xfrm>
            <a:off x="271850" y="371132"/>
            <a:ext cx="8875238" cy="6986528"/>
          </a:xfrm>
          <a:prstGeom prst="rect">
            <a:avLst/>
          </a:prstGeom>
          <a:noFill/>
        </p:spPr>
        <p:txBody>
          <a:bodyPr wrap="square">
            <a:spAutoFit/>
          </a:bodyPr>
          <a:lstStyle/>
          <a:p>
            <a:pPr lvl="0"/>
            <a:r>
              <a:rPr lang="en-US" sz="3200"/>
              <a:t>No wonder Peter recoiled when it was his turn!</a:t>
            </a:r>
          </a:p>
          <a:p>
            <a:pPr lvl="0"/>
            <a:endParaRPr lang="en-US" sz="3200"/>
          </a:p>
          <a:p>
            <a:pPr lvl="0"/>
            <a:r>
              <a:rPr lang="en-US" sz="3200"/>
              <a:t>He said, “Lord, no! You cannot do this. You are the teacher! I am a student. I am Your disciple. You cannot do this for me!”</a:t>
            </a:r>
          </a:p>
          <a:p>
            <a:endParaRPr lang="en-US" sz="3200"/>
          </a:p>
          <a:p>
            <a:r>
              <a:rPr lang="en-US" sz="3200"/>
              <a:t>“ ‘If I do not wash your feet,’ Jesus answered, ‘you will no longer be My disciple’ ” (John 13:8, TEV).</a:t>
            </a:r>
          </a:p>
          <a:p>
            <a:endParaRPr lang="en-US" sz="3200"/>
          </a:p>
          <a:p>
            <a:r>
              <a:rPr lang="en-US" sz="3200"/>
              <a:t>Peter responded, “Lord, do not wash only my feet, then! Wash my hands and head, too!” (verse 9, TEV). </a:t>
            </a:r>
          </a:p>
          <a:p>
            <a:endParaRPr lang="en-US" sz="3200"/>
          </a:p>
          <a:p>
            <a:pPr lvl="0"/>
            <a:endParaRPr lang="en-US" sz="3200" dirty="0"/>
          </a:p>
        </p:txBody>
      </p:sp>
    </p:spTree>
    <p:extLst>
      <p:ext uri="{BB962C8B-B14F-4D97-AF65-F5344CB8AC3E}">
        <p14:creationId xmlns:p14="http://schemas.microsoft.com/office/powerpoint/2010/main" val="4253125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715229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5BB6583-18E4-7EB5-8F82-2447FE2E41D7}"/>
              </a:ext>
            </a:extLst>
          </p:cNvPr>
          <p:cNvSpPr txBox="1"/>
          <p:nvPr/>
        </p:nvSpPr>
        <p:spPr>
          <a:xfrm>
            <a:off x="220717" y="378372"/>
            <a:ext cx="8975798" cy="5509200"/>
          </a:xfrm>
          <a:prstGeom prst="rect">
            <a:avLst/>
          </a:prstGeom>
          <a:noFill/>
        </p:spPr>
        <p:txBody>
          <a:bodyPr wrap="square">
            <a:spAutoFit/>
          </a:bodyPr>
          <a:lstStyle/>
          <a:p>
            <a:r>
              <a:rPr lang="en-US" sz="3200" dirty="0">
                <a:solidFill>
                  <a:srgbClr val="000000"/>
                </a:solidFill>
                <a:effectLst/>
                <a:latin typeface="Danton"/>
                <a:ea typeface="Times New Roman" panose="02020603050405020304" pitchFamily="18" charset="0"/>
                <a:cs typeface="Times New Roman" panose="02020603050405020304" pitchFamily="18" charset="0"/>
              </a:rPr>
              <a:t>They didn’t completely understand what they had just experienced. </a:t>
            </a:r>
          </a:p>
          <a:p>
            <a:endParaRPr lang="en-US" sz="3200" dirty="0">
              <a:solidFill>
                <a:srgbClr val="000000"/>
              </a:solidFill>
              <a:effectLst/>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We know this because after Jesus was finished, He stood up and asked, </a:t>
            </a:r>
          </a:p>
          <a:p>
            <a:endParaRPr lang="en-US" sz="3200" dirty="0">
              <a:solidFill>
                <a:srgbClr val="000000"/>
              </a:solidFill>
              <a:effectLst/>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“Do you understand what I have just done to you?” (verse 12, TEV). </a:t>
            </a:r>
          </a:p>
          <a:p>
            <a:endParaRPr lang="en-US" sz="3200" dirty="0">
              <a:solidFill>
                <a:srgbClr val="000000"/>
              </a:solidFill>
              <a:effectLst/>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Because there must have been some blank looks around the circle, </a:t>
            </a:r>
            <a:endParaRPr lang="en-US" sz="3200" dirty="0"/>
          </a:p>
        </p:txBody>
      </p:sp>
    </p:spTree>
    <p:extLst>
      <p:ext uri="{BB962C8B-B14F-4D97-AF65-F5344CB8AC3E}">
        <p14:creationId xmlns:p14="http://schemas.microsoft.com/office/powerpoint/2010/main" val="354217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71522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15FF0FA-52CA-5233-0CB3-5F882476D41B}"/>
              </a:ext>
            </a:extLst>
          </p:cNvPr>
          <p:cNvSpPr txBox="1"/>
          <p:nvPr/>
        </p:nvSpPr>
        <p:spPr>
          <a:xfrm>
            <a:off x="315310" y="199697"/>
            <a:ext cx="8870731" cy="5509200"/>
          </a:xfrm>
          <a:prstGeom prst="rect">
            <a:avLst/>
          </a:prstGeom>
          <a:noFill/>
        </p:spPr>
        <p:txBody>
          <a:bodyPr wrap="square">
            <a:spAutoFit/>
          </a:bodyPr>
          <a:lstStyle/>
          <a:p>
            <a:pPr marL="0" marR="0"/>
            <a:endParaRPr lang="en-US" sz="3200" dirty="0">
              <a:solidFill>
                <a:srgbClr val="000000"/>
              </a:solidFill>
              <a:effectLst/>
              <a:latin typeface="Danton"/>
              <a:ea typeface="Times New Roman" panose="02020603050405020304" pitchFamily="18" charset="0"/>
            </a:endParaRPr>
          </a:p>
          <a:p>
            <a:pPr marL="0" marR="0"/>
            <a:r>
              <a:rPr lang="en-US" sz="3200" b="1" dirty="0">
                <a:solidFill>
                  <a:srgbClr val="000000"/>
                </a:solidFill>
                <a:effectLst/>
                <a:latin typeface="Danton"/>
                <a:ea typeface="Times New Roman" panose="02020603050405020304" pitchFamily="18" charset="0"/>
              </a:rPr>
              <a:t>Jesus explained it to them. </a:t>
            </a:r>
          </a:p>
          <a:p>
            <a:pPr marL="0" marR="0"/>
            <a:endParaRPr lang="en-US" sz="3200" b="1" dirty="0">
              <a:solidFill>
                <a:srgbClr val="000000"/>
              </a:solidFill>
              <a:latin typeface="Danton"/>
              <a:ea typeface="Times New Roman" panose="02020603050405020304" pitchFamily="18" charset="0"/>
            </a:endParaRPr>
          </a:p>
          <a:p>
            <a:pPr marL="0" marR="0"/>
            <a:r>
              <a:rPr lang="en-US" sz="3200" b="1" dirty="0">
                <a:solidFill>
                  <a:srgbClr val="000000"/>
                </a:solidFill>
                <a:effectLst/>
                <a:latin typeface="Danton"/>
                <a:ea typeface="Times New Roman" panose="02020603050405020304" pitchFamily="18" charset="0"/>
              </a:rPr>
              <a:t>“I, your Lord and Teacher, have just washed your feet. You, then, should wash one another’s feet. </a:t>
            </a:r>
          </a:p>
          <a:p>
            <a:pPr marL="0" marR="0"/>
            <a:endParaRPr lang="en-US" sz="3200" b="1" dirty="0">
              <a:solidFill>
                <a:srgbClr val="000000"/>
              </a:solidFill>
              <a:latin typeface="Danton"/>
              <a:ea typeface="Times New Roman" panose="02020603050405020304" pitchFamily="18" charset="0"/>
            </a:endParaRPr>
          </a:p>
          <a:p>
            <a:pPr marL="0" marR="0"/>
            <a:r>
              <a:rPr lang="en-US" sz="3200" b="1" dirty="0">
                <a:solidFill>
                  <a:srgbClr val="000000"/>
                </a:solidFill>
                <a:effectLst/>
                <a:latin typeface="Danton"/>
                <a:ea typeface="Times New Roman" panose="02020603050405020304" pitchFamily="18" charset="0"/>
              </a:rPr>
              <a:t>I have set an example for you, so that you will do just what I have done for you” (verses 14, 15, TEV). </a:t>
            </a:r>
          </a:p>
          <a:p>
            <a:pPr marL="0" marR="0"/>
            <a:endParaRPr lang="en-US" sz="3200" b="1" dirty="0">
              <a:solidFill>
                <a:srgbClr val="000000"/>
              </a:solidFill>
              <a:latin typeface="Danton"/>
              <a:ea typeface="Times New Roman" panose="02020603050405020304" pitchFamily="18" charset="0"/>
            </a:endParaRPr>
          </a:p>
          <a:p>
            <a:pPr marL="0" marR="0"/>
            <a:r>
              <a:rPr lang="en-US" sz="3200" b="1" dirty="0">
                <a:solidFill>
                  <a:srgbClr val="000000"/>
                </a:solidFill>
                <a:effectLst/>
                <a:latin typeface="Danton"/>
                <a:ea typeface="Times New Roman" panose="02020603050405020304" pitchFamily="18" charset="0"/>
              </a:rPr>
              <a:t>And the implication is yes, do this even for perfect strangers who are seeking salvation and cleansing.</a:t>
            </a:r>
            <a:endParaRPr lang="en-US" sz="3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62406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74991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A22FC50-9372-073D-A334-845B2F7C529F}"/>
              </a:ext>
            </a:extLst>
          </p:cNvPr>
          <p:cNvSpPr txBox="1"/>
          <p:nvPr/>
        </p:nvSpPr>
        <p:spPr>
          <a:xfrm>
            <a:off x="409903" y="346841"/>
            <a:ext cx="8776138" cy="5509200"/>
          </a:xfrm>
          <a:prstGeom prst="rect">
            <a:avLst/>
          </a:prstGeom>
          <a:noFill/>
        </p:spPr>
        <p:txBody>
          <a:bodyPr wrap="square">
            <a:spAutoFit/>
          </a:bodyPr>
          <a:lstStyle/>
          <a:p>
            <a:pPr marL="0" marR="0"/>
            <a:endParaRPr lang="en-US" sz="3200" b="1" dirty="0">
              <a:solidFill>
                <a:srgbClr val="FF0000"/>
              </a:solidFill>
              <a:effectLst/>
              <a:latin typeface="Danton"/>
              <a:ea typeface="Times New Roman" panose="02020603050405020304" pitchFamily="18" charset="0"/>
            </a:endParaRPr>
          </a:p>
          <a:p>
            <a:pPr marL="0" marR="0"/>
            <a:r>
              <a:rPr lang="en-US" sz="3200" b="1" dirty="0">
                <a:solidFill>
                  <a:srgbClr val="FF0000"/>
                </a:solidFill>
                <a:effectLst/>
                <a:latin typeface="Danton"/>
                <a:ea typeface="Times New Roman" panose="02020603050405020304" pitchFamily="18" charset="0"/>
              </a:rPr>
              <a:t>Understanding Grace and Dispensing Mercy</a:t>
            </a:r>
          </a:p>
          <a:p>
            <a:pPr marL="0" marR="0"/>
            <a:endParaRPr lang="en-US" sz="3200" b="1" dirty="0">
              <a:solidFill>
                <a:srgbClr val="FF0000"/>
              </a:solidFill>
              <a:latin typeface="Danton"/>
              <a:ea typeface="Times New Roman" panose="02020603050405020304" pitchFamily="18" charset="0"/>
            </a:endParaRPr>
          </a:p>
          <a:p>
            <a:pPr marL="0" marR="0"/>
            <a:r>
              <a:rPr lang="en-US" sz="3200" dirty="0">
                <a:solidFill>
                  <a:srgbClr val="000000"/>
                </a:solidFill>
                <a:effectLst/>
                <a:latin typeface="Danton"/>
                <a:ea typeface="Times New Roman" panose="02020603050405020304" pitchFamily="18" charset="0"/>
                <a:cs typeface="Times New Roman" panose="02020603050405020304" pitchFamily="18" charset="0"/>
              </a:rPr>
              <a:t>What kind of leader, what kind of king, does this? </a:t>
            </a:r>
          </a:p>
          <a:p>
            <a:pPr marL="0" marR="0"/>
            <a:endParaRPr lang="en-US" sz="3200" dirty="0">
              <a:solidFill>
                <a:srgbClr val="000000"/>
              </a:solidFill>
              <a:latin typeface="Danton"/>
              <a:ea typeface="Times New Roman" panose="02020603050405020304" pitchFamily="18" charset="0"/>
              <a:cs typeface="Times New Roman" panose="02020603050405020304" pitchFamily="18" charset="0"/>
            </a:endParaRPr>
          </a:p>
          <a:p>
            <a:pPr marL="0" marR="0"/>
            <a:r>
              <a:rPr lang="en-US" sz="3200" dirty="0">
                <a:solidFill>
                  <a:srgbClr val="000000"/>
                </a:solidFill>
                <a:effectLst/>
                <a:latin typeface="Danton"/>
                <a:ea typeface="Times New Roman" panose="02020603050405020304" pitchFamily="18" charset="0"/>
                <a:cs typeface="Times New Roman" panose="02020603050405020304" pitchFamily="18" charset="0"/>
              </a:rPr>
              <a:t>The one who understands grace; the one who dispenses mercy. </a:t>
            </a:r>
          </a:p>
          <a:p>
            <a:pPr marL="0" marR="0"/>
            <a:endParaRPr lang="en-US" sz="3200" dirty="0">
              <a:solidFill>
                <a:srgbClr val="000000"/>
              </a:solidFill>
              <a:latin typeface="Danton"/>
              <a:ea typeface="Times New Roman" panose="02020603050405020304" pitchFamily="18" charset="0"/>
              <a:cs typeface="Times New Roman" panose="02020603050405020304" pitchFamily="18" charset="0"/>
            </a:endParaRPr>
          </a:p>
          <a:p>
            <a:pPr marL="0" marR="0"/>
            <a:r>
              <a:rPr lang="en-US" sz="3200" dirty="0">
                <a:solidFill>
                  <a:srgbClr val="000000"/>
                </a:solidFill>
                <a:effectLst/>
                <a:latin typeface="Danton"/>
                <a:ea typeface="Times New Roman" panose="02020603050405020304" pitchFamily="18" charset="0"/>
                <a:cs typeface="Times New Roman" panose="02020603050405020304" pitchFamily="18" charset="0"/>
              </a:rPr>
              <a:t>The one who knows that His subjects can be cleansed in no other way than by His healing touch; by coming close and laying hands on them.</a:t>
            </a:r>
            <a:r>
              <a:rPr lang="en-US" sz="3200" dirty="0">
                <a:effectLst/>
              </a:rPr>
              <a:t> </a:t>
            </a:r>
            <a:endParaRPr lang="en-US"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9940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A83EB23-D552-8A3E-F67A-695424E1C8E6}"/>
              </a:ext>
            </a:extLst>
          </p:cNvPr>
          <p:cNvSpPr txBox="1"/>
          <p:nvPr/>
        </p:nvSpPr>
        <p:spPr>
          <a:xfrm>
            <a:off x="472966" y="504497"/>
            <a:ext cx="8713075" cy="5509200"/>
          </a:xfrm>
          <a:prstGeom prst="rect">
            <a:avLst/>
          </a:prstGeom>
          <a:noFill/>
        </p:spPr>
        <p:txBody>
          <a:bodyPr wrap="square">
            <a:spAutoFit/>
          </a:bodyPr>
          <a:lstStyle/>
          <a:p>
            <a:r>
              <a:rPr lang="en-US" sz="3200" dirty="0">
                <a:solidFill>
                  <a:srgbClr val="000000"/>
                </a:solidFill>
                <a:effectLst/>
                <a:latin typeface="Danton"/>
                <a:ea typeface="Times New Roman" panose="02020603050405020304" pitchFamily="18" charset="0"/>
                <a:cs typeface="Times New Roman" panose="02020603050405020304" pitchFamily="18" charset="0"/>
              </a:rPr>
              <a:t> Jesus sets this as an example for us. </a:t>
            </a:r>
          </a:p>
          <a:p>
            <a:r>
              <a:rPr lang="en-US" sz="3200" dirty="0">
                <a:solidFill>
                  <a:srgbClr val="000000"/>
                </a:solidFill>
                <a:effectLst/>
                <a:latin typeface="Danton"/>
                <a:ea typeface="Times New Roman" panose="02020603050405020304" pitchFamily="18" charset="0"/>
                <a:cs typeface="Times New Roman" panose="02020603050405020304" pitchFamily="18" charset="0"/>
              </a:rPr>
              <a:t>And so, in our faith communion, we follow His example. </a:t>
            </a:r>
          </a:p>
          <a:p>
            <a:endParaRPr lang="en-US" sz="3200" dirty="0">
              <a:solidFill>
                <a:srgbClr val="000000"/>
              </a:solidFill>
              <a:effectLst/>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We wash one another’s feet. But too often we do it in a kind of septic way. </a:t>
            </a:r>
          </a:p>
          <a:p>
            <a:endParaRPr lang="en-US" sz="3200" dirty="0">
              <a:solidFill>
                <a:srgbClr val="000000"/>
              </a:solidFill>
              <a:effectLst/>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This is a polite society, and we want to make sure we aren’t encroaching a little too closely into someone’s personal space, and we want to do it properly and in the right way.</a:t>
            </a:r>
            <a:r>
              <a:rPr lang="en-US" sz="3200" dirty="0">
                <a:effectLst/>
              </a:rPr>
              <a:t> </a:t>
            </a:r>
            <a:endParaRPr lang="en-US" sz="3200" dirty="0"/>
          </a:p>
        </p:txBody>
      </p:sp>
    </p:spTree>
    <p:extLst>
      <p:ext uri="{BB962C8B-B14F-4D97-AF65-F5344CB8AC3E}">
        <p14:creationId xmlns:p14="http://schemas.microsoft.com/office/powerpoint/2010/main" val="252343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0097314-A27B-E334-6FA0-822F6E78F1D0}"/>
              </a:ext>
            </a:extLst>
          </p:cNvPr>
          <p:cNvSpPr txBox="1"/>
          <p:nvPr/>
        </p:nvSpPr>
        <p:spPr>
          <a:xfrm>
            <a:off x="578070" y="536029"/>
            <a:ext cx="8607972" cy="5078313"/>
          </a:xfrm>
          <a:prstGeom prst="rect">
            <a:avLst/>
          </a:prstGeom>
          <a:noFill/>
        </p:spPr>
        <p:txBody>
          <a:bodyPr wrap="square">
            <a:spAutoFit/>
          </a:bodyPr>
          <a:lstStyle/>
          <a:p>
            <a:r>
              <a:rPr lang="en-US" sz="3600" dirty="0">
                <a:solidFill>
                  <a:srgbClr val="000000"/>
                </a:solidFill>
                <a:effectLst/>
                <a:latin typeface="Danton"/>
                <a:ea typeface="Times New Roman" panose="02020603050405020304" pitchFamily="18" charset="0"/>
                <a:cs typeface="Times New Roman" panose="02020603050405020304" pitchFamily="18" charset="0"/>
              </a:rPr>
              <a:t>But let’s not allow the lesson of the upper room to get lost in informality. </a:t>
            </a:r>
          </a:p>
          <a:p>
            <a:endParaRPr lang="en-US" sz="3600" dirty="0">
              <a:solidFill>
                <a:srgbClr val="000000"/>
              </a:solidFill>
              <a:latin typeface="Danton"/>
              <a:ea typeface="Times New Roman" panose="02020603050405020304" pitchFamily="18" charset="0"/>
              <a:cs typeface="Times New Roman" panose="02020603050405020304" pitchFamily="18" charset="0"/>
            </a:endParaRPr>
          </a:p>
          <a:p>
            <a:r>
              <a:rPr lang="en-US" sz="3600" dirty="0">
                <a:solidFill>
                  <a:srgbClr val="000000"/>
                </a:solidFill>
                <a:effectLst/>
                <a:latin typeface="Danton"/>
                <a:ea typeface="Times New Roman" panose="02020603050405020304" pitchFamily="18" charset="0"/>
                <a:cs typeface="Times New Roman" panose="02020603050405020304" pitchFamily="18" charset="0"/>
              </a:rPr>
              <a:t>Let’s think about what we are doing, and let’s pray about it. </a:t>
            </a:r>
          </a:p>
          <a:p>
            <a:endParaRPr lang="en-US" sz="3600" dirty="0">
              <a:solidFill>
                <a:srgbClr val="000000"/>
              </a:solidFill>
              <a:latin typeface="Danton"/>
              <a:ea typeface="Times New Roman" panose="02020603050405020304" pitchFamily="18" charset="0"/>
              <a:cs typeface="Times New Roman" panose="02020603050405020304" pitchFamily="18" charset="0"/>
            </a:endParaRPr>
          </a:p>
          <a:p>
            <a:r>
              <a:rPr lang="en-US" sz="3600" dirty="0">
                <a:solidFill>
                  <a:srgbClr val="000000"/>
                </a:solidFill>
                <a:effectLst/>
                <a:latin typeface="Danton"/>
                <a:ea typeface="Times New Roman" panose="02020603050405020304" pitchFamily="18" charset="0"/>
                <a:cs typeface="Times New Roman" panose="02020603050405020304" pitchFamily="18" charset="0"/>
              </a:rPr>
              <a:t>And then participate in a spirit of service, in the same way, Jesus did when He knelt at the feet of His disciples.</a:t>
            </a:r>
            <a:r>
              <a:rPr lang="en-US" sz="3600" dirty="0">
                <a:effectLst/>
              </a:rPr>
              <a:t> </a:t>
            </a:r>
            <a:endParaRPr lang="en-US" sz="3600" dirty="0"/>
          </a:p>
        </p:txBody>
      </p:sp>
    </p:spTree>
    <p:extLst>
      <p:ext uri="{BB962C8B-B14F-4D97-AF65-F5344CB8AC3E}">
        <p14:creationId xmlns:p14="http://schemas.microsoft.com/office/powerpoint/2010/main" val="2977731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DF24EC1-665B-9BE3-00C7-EE303394FA37}"/>
              </a:ext>
            </a:extLst>
          </p:cNvPr>
          <p:cNvSpPr txBox="1"/>
          <p:nvPr/>
        </p:nvSpPr>
        <p:spPr>
          <a:xfrm>
            <a:off x="472966" y="115614"/>
            <a:ext cx="11098924" cy="9941183"/>
          </a:xfrm>
          <a:prstGeom prst="rect">
            <a:avLst/>
          </a:prstGeom>
          <a:noFill/>
        </p:spPr>
        <p:txBody>
          <a:bodyPr wrap="square">
            <a:spAutoFit/>
          </a:bodyPr>
          <a:lstStyle/>
          <a:p>
            <a:r>
              <a:rPr lang="en-US" sz="3200" dirty="0">
                <a:solidFill>
                  <a:srgbClr val="000000"/>
                </a:solidFill>
                <a:effectLst/>
                <a:latin typeface="Danton"/>
                <a:ea typeface="Times New Roman" panose="02020603050405020304" pitchFamily="18" charset="0"/>
                <a:cs typeface="Times New Roman" panose="02020603050405020304" pitchFamily="18" charset="0"/>
              </a:rPr>
              <a:t>Something else happened when Jesus touched those men and bathed their feet.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It was a symbol of the cleansing they needed even though they had been baptized already.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That was revealed in the encounter with Peter once again </a:t>
            </a:r>
          </a:p>
          <a:p>
            <a:endParaRPr lang="en-US" sz="3200" dirty="0">
              <a:solidFill>
                <a:srgbClr val="000000"/>
              </a:solidFill>
              <a:effectLst/>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when he said, “Wash me all over,” and Jesus responded,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“I don’t need to do that—you’ve already been washed.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You’ve been baptized.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But you’ve picked up a little dirt along the way since your baptism.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That has to be taken care of.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That has to be washed away. </a:t>
            </a:r>
            <a:endParaRPr lang="en-US" sz="3200" dirty="0"/>
          </a:p>
        </p:txBody>
      </p:sp>
    </p:spTree>
    <p:extLst>
      <p:ext uri="{BB962C8B-B14F-4D97-AF65-F5344CB8AC3E}">
        <p14:creationId xmlns:p14="http://schemas.microsoft.com/office/powerpoint/2010/main" val="1066884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71427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55A7CAF-0561-DD96-37EE-2C86F72DAC65}"/>
              </a:ext>
            </a:extLst>
          </p:cNvPr>
          <p:cNvSpPr txBox="1"/>
          <p:nvPr/>
        </p:nvSpPr>
        <p:spPr>
          <a:xfrm>
            <a:off x="504497" y="525517"/>
            <a:ext cx="8849710" cy="6617196"/>
          </a:xfrm>
          <a:prstGeom prst="rect">
            <a:avLst/>
          </a:prstGeom>
          <a:noFill/>
        </p:spPr>
        <p:txBody>
          <a:bodyPr wrap="square">
            <a:spAutoFit/>
          </a:bodyPr>
          <a:lstStyle/>
          <a:p>
            <a:r>
              <a:rPr lang="en-US" sz="3200" dirty="0">
                <a:solidFill>
                  <a:srgbClr val="000000"/>
                </a:solidFill>
                <a:effectLst/>
                <a:latin typeface="Danton"/>
                <a:ea typeface="Times New Roman" panose="02020603050405020304" pitchFamily="18" charset="0"/>
                <a:cs typeface="Times New Roman" panose="02020603050405020304" pitchFamily="18" charset="0"/>
              </a:rPr>
              <a:t>You don’t have to go back down to the Jordan River and go through that ceremony, as wonderful and as beautiful as that is.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But now, something has to be cleansed here and now in this place.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Peter, I’m here to do it.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Do you want this? Unless I wash you, you have no part with Me” </a:t>
            </a:r>
          </a:p>
          <a:p>
            <a:endParaRPr lang="en-US" sz="3600" dirty="0">
              <a:solidFill>
                <a:srgbClr val="000000"/>
              </a:solidFill>
              <a:latin typeface="Danton"/>
              <a:ea typeface="Times New Roman" panose="02020603050405020304" pitchFamily="18" charset="0"/>
              <a:cs typeface="Times New Roman" panose="02020603050405020304" pitchFamily="18" charset="0"/>
            </a:endParaRPr>
          </a:p>
          <a:p>
            <a:br>
              <a:rPr lang="en-US" sz="1800" dirty="0">
                <a:solidFill>
                  <a:srgbClr val="000000"/>
                </a:solidFill>
                <a:effectLst/>
                <a:latin typeface="Danton"/>
                <a:ea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p14="http://schemas.microsoft.com/office/powerpoint/2010/main" val="3125141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7B3348-3151-9500-3DAE-14DCFDFDD5F6}"/>
              </a:ext>
            </a:extLst>
          </p:cNvPr>
          <p:cNvSpPr txBox="1"/>
          <p:nvPr/>
        </p:nvSpPr>
        <p:spPr>
          <a:xfrm>
            <a:off x="798786" y="-126124"/>
            <a:ext cx="8387255" cy="830997"/>
          </a:xfrm>
          <a:prstGeom prst="rect">
            <a:avLst/>
          </a:prstGeom>
          <a:noFill/>
        </p:spPr>
        <p:txBody>
          <a:bodyPr wrap="square">
            <a:spAutoFit/>
          </a:bodyPr>
          <a:lstStyle/>
          <a:p>
            <a:r>
              <a:rPr lang="en-US" sz="4800" b="1" dirty="0">
                <a:solidFill>
                  <a:srgbClr val="FF0000"/>
                </a:solidFill>
                <a:effectLst/>
                <a:latin typeface="Danton"/>
                <a:ea typeface="Times New Roman" panose="02020603050405020304" pitchFamily="18" charset="0"/>
                <a:cs typeface="Times New Roman" panose="02020603050405020304" pitchFamily="18" charset="0"/>
              </a:rPr>
              <a:t>                      An Invitation</a:t>
            </a:r>
            <a:r>
              <a:rPr lang="en-US" sz="4800" dirty="0">
                <a:effectLst/>
              </a:rPr>
              <a:t>   </a:t>
            </a:r>
            <a:endParaRPr lang="en-US" sz="4800" dirty="0"/>
          </a:p>
        </p:txBody>
      </p:sp>
      <p:sp>
        <p:nvSpPr>
          <p:cNvPr id="6" name="TextBox 5">
            <a:extLst>
              <a:ext uri="{FF2B5EF4-FFF2-40B4-BE49-F238E27FC236}">
                <a16:creationId xmlns:a16="http://schemas.microsoft.com/office/drawing/2014/main" id="{EF4F2FB0-60C4-1571-A3D3-37015C46791B}"/>
              </a:ext>
            </a:extLst>
          </p:cNvPr>
          <p:cNvSpPr txBox="1"/>
          <p:nvPr/>
        </p:nvSpPr>
        <p:spPr>
          <a:xfrm>
            <a:off x="562304" y="484156"/>
            <a:ext cx="8623737" cy="8679299"/>
          </a:xfrm>
          <a:prstGeom prst="rect">
            <a:avLst/>
          </a:prstGeom>
          <a:noFill/>
        </p:spPr>
        <p:txBody>
          <a:bodyPr wrap="square">
            <a:spAutoFit/>
          </a:bodyPr>
          <a:lstStyle/>
          <a:p>
            <a:r>
              <a:rPr lang="en-US" sz="3600" dirty="0">
                <a:solidFill>
                  <a:srgbClr val="000000"/>
                </a:solidFill>
                <a:effectLst/>
                <a:latin typeface="Danton"/>
                <a:ea typeface="Times New Roman" panose="02020603050405020304" pitchFamily="18" charset="0"/>
                <a:cs typeface="Times New Roman" panose="02020603050405020304" pitchFamily="18" charset="0"/>
              </a:rPr>
              <a:t>This is an invitation extended to us today. </a:t>
            </a:r>
          </a:p>
          <a:p>
            <a:endParaRPr lang="en-US" sz="3600" dirty="0">
              <a:solidFill>
                <a:srgbClr val="000000"/>
              </a:solidFill>
              <a:latin typeface="Danton"/>
              <a:ea typeface="Times New Roman" panose="02020603050405020304" pitchFamily="18" charset="0"/>
              <a:cs typeface="Times New Roman" panose="02020603050405020304" pitchFamily="18" charset="0"/>
            </a:endParaRPr>
          </a:p>
          <a:p>
            <a:r>
              <a:rPr lang="en-US" sz="3600" dirty="0">
                <a:solidFill>
                  <a:srgbClr val="000000"/>
                </a:solidFill>
                <a:effectLst/>
                <a:latin typeface="Danton"/>
                <a:ea typeface="Times New Roman" panose="02020603050405020304" pitchFamily="18" charset="0"/>
                <a:cs typeface="Times New Roman" panose="02020603050405020304" pitchFamily="18" charset="0"/>
              </a:rPr>
              <a:t>Do we want the cleansing, healing touch of Jesus Christ? </a:t>
            </a:r>
          </a:p>
          <a:p>
            <a:endParaRPr lang="en-US" sz="3600" dirty="0">
              <a:solidFill>
                <a:srgbClr val="000000"/>
              </a:solidFill>
              <a:latin typeface="Danton"/>
              <a:ea typeface="Times New Roman" panose="02020603050405020304" pitchFamily="18" charset="0"/>
              <a:cs typeface="Times New Roman" panose="02020603050405020304" pitchFamily="18" charset="0"/>
            </a:endParaRPr>
          </a:p>
          <a:p>
            <a:r>
              <a:rPr lang="en-US" sz="3600" dirty="0">
                <a:solidFill>
                  <a:srgbClr val="000000"/>
                </a:solidFill>
                <a:effectLst/>
                <a:latin typeface="Danton"/>
                <a:ea typeface="Times New Roman" panose="02020603050405020304" pitchFamily="18" charset="0"/>
                <a:cs typeface="Times New Roman" panose="02020603050405020304" pitchFamily="18" charset="0"/>
              </a:rPr>
              <a:t>Have you picked up a little dirt between now and the last time you participated in a foot-washing service? </a:t>
            </a:r>
          </a:p>
          <a:p>
            <a:endParaRPr lang="en-US" sz="3600" dirty="0">
              <a:solidFill>
                <a:srgbClr val="000000"/>
              </a:solidFill>
              <a:latin typeface="Danton"/>
              <a:ea typeface="Times New Roman" panose="02020603050405020304" pitchFamily="18" charset="0"/>
              <a:cs typeface="Times New Roman" panose="02020603050405020304" pitchFamily="18" charset="0"/>
            </a:endParaRPr>
          </a:p>
          <a:p>
            <a:r>
              <a:rPr lang="en-US" sz="3600" dirty="0">
                <a:solidFill>
                  <a:srgbClr val="000000"/>
                </a:solidFill>
                <a:effectLst/>
                <a:latin typeface="Danton"/>
                <a:ea typeface="Times New Roman" panose="02020603050405020304" pitchFamily="18" charset="0"/>
                <a:cs typeface="Times New Roman" panose="02020603050405020304" pitchFamily="18" charset="0"/>
              </a:rPr>
              <a:t>Perhaps you need this cleansing, this reminder of what your baptism means. </a:t>
            </a:r>
          </a:p>
          <a:p>
            <a:endParaRPr lang="en-US" sz="3600" dirty="0">
              <a:solidFill>
                <a:srgbClr val="000000"/>
              </a:solidFill>
              <a:latin typeface="Danton"/>
              <a:ea typeface="Times New Roman" panose="02020603050405020304" pitchFamily="18" charset="0"/>
              <a:cs typeface="Times New Roman" panose="02020603050405020304" pitchFamily="18" charset="0"/>
            </a:endParaRPr>
          </a:p>
          <a:p>
            <a:r>
              <a:rPr lang="en-US" sz="3600" dirty="0">
                <a:solidFill>
                  <a:srgbClr val="000000"/>
                </a:solidFill>
                <a:effectLst/>
                <a:latin typeface="Danton"/>
                <a:ea typeface="Times New Roman" panose="02020603050405020304" pitchFamily="18" charset="0"/>
                <a:cs typeface="Times New Roman" panose="02020603050405020304" pitchFamily="18" charset="0"/>
              </a:rPr>
              <a:t>If you are a committed disciple of Jesus Christ, do </a:t>
            </a:r>
            <a:r>
              <a:rPr lang="en-US" sz="3600" i="1" dirty="0">
                <a:solidFill>
                  <a:srgbClr val="000000"/>
                </a:solidFill>
                <a:effectLst/>
                <a:latin typeface="Danton"/>
                <a:ea typeface="Times New Roman" panose="02020603050405020304" pitchFamily="18" charset="0"/>
                <a:cs typeface="Times New Roman" panose="02020603050405020304" pitchFamily="18" charset="0"/>
              </a:rPr>
              <a:t>you</a:t>
            </a:r>
            <a:r>
              <a:rPr lang="en-US" sz="3600" dirty="0">
                <a:solidFill>
                  <a:srgbClr val="000000"/>
                </a:solidFill>
                <a:effectLst/>
                <a:latin typeface="Danton"/>
                <a:ea typeface="Times New Roman" panose="02020603050405020304" pitchFamily="18" charset="0"/>
                <a:cs typeface="Times New Roman" panose="02020603050405020304" pitchFamily="18" charset="0"/>
              </a:rPr>
              <a:t> want to have a part with Jesus today?</a:t>
            </a:r>
            <a:br>
              <a:rPr lang="en-US" sz="1800" dirty="0">
                <a:solidFill>
                  <a:srgbClr val="000000"/>
                </a:solidFill>
                <a:effectLst/>
                <a:latin typeface="Danton"/>
                <a:ea typeface="Times New Roman" panose="02020603050405020304" pitchFamily="18" charset="0"/>
                <a:cs typeface="Times New Roman" panose="02020603050405020304" pitchFamily="18" charset="0"/>
              </a:rPr>
            </a:br>
            <a:r>
              <a:rPr lang="en-US" sz="1800" dirty="0">
                <a:solidFill>
                  <a:srgbClr val="000000"/>
                </a:solidFill>
                <a:effectLst/>
                <a:latin typeface="Danton"/>
                <a:ea typeface="Times New Roman" panose="02020603050405020304" pitchFamily="18" charset="0"/>
                <a:cs typeface="Times New Roman" panose="02020603050405020304" pitchFamily="18" charset="0"/>
              </a:rPr>
              <a:t> </a:t>
            </a:r>
            <a:r>
              <a:rPr lang="en-US" dirty="0">
                <a:effectLst/>
              </a:rPr>
              <a:t> </a:t>
            </a:r>
            <a:endParaRPr lang="en-US" dirty="0"/>
          </a:p>
        </p:txBody>
      </p:sp>
    </p:spTree>
    <p:extLst>
      <p:ext uri="{BB962C8B-B14F-4D97-AF65-F5344CB8AC3E}">
        <p14:creationId xmlns:p14="http://schemas.microsoft.com/office/powerpoint/2010/main" val="3787445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DA3E83D-3EF4-E39B-CD0D-4BA6AD764738}"/>
              </a:ext>
            </a:extLst>
          </p:cNvPr>
          <p:cNvSpPr txBox="1"/>
          <p:nvPr/>
        </p:nvSpPr>
        <p:spPr>
          <a:xfrm>
            <a:off x="336331" y="557049"/>
            <a:ext cx="8849710" cy="6001643"/>
          </a:xfrm>
          <a:prstGeom prst="rect">
            <a:avLst/>
          </a:prstGeom>
          <a:noFill/>
        </p:spPr>
        <p:txBody>
          <a:bodyPr wrap="square">
            <a:spAutoFit/>
          </a:bodyPr>
          <a:lstStyle/>
          <a:p>
            <a:r>
              <a:rPr lang="en-US" sz="3200" dirty="0">
                <a:solidFill>
                  <a:srgbClr val="000000"/>
                </a:solidFill>
                <a:effectLst/>
                <a:latin typeface="Danton"/>
                <a:ea typeface="Times New Roman" panose="02020603050405020304" pitchFamily="18" charset="0"/>
                <a:cs typeface="Times New Roman" panose="02020603050405020304" pitchFamily="18" charset="0"/>
              </a:rPr>
              <a:t>It is important to note that the Communion service involves such personal, tactile experiences.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Not only do we bathe one another’s feet in a spiritual act; we ingest emblems of His broken body and shed blood. </a:t>
            </a:r>
          </a:p>
          <a:p>
            <a:endParaRPr lang="en-US" sz="3200" dirty="0">
              <a:solidFill>
                <a:srgbClr val="000000"/>
              </a:solidFill>
              <a:latin typeface="Danton"/>
              <a:ea typeface="Times New Roman" panose="02020603050405020304" pitchFamily="18" charset="0"/>
              <a:cs typeface="Times New Roman" panose="02020603050405020304" pitchFamily="18" charset="0"/>
            </a:endParaRPr>
          </a:p>
          <a:p>
            <a:r>
              <a:rPr lang="en-US" sz="3200" dirty="0">
                <a:solidFill>
                  <a:srgbClr val="000000"/>
                </a:solidFill>
                <a:effectLst/>
                <a:latin typeface="Danton"/>
                <a:ea typeface="Times New Roman" panose="02020603050405020304" pitchFamily="18" charset="0"/>
                <a:cs typeface="Times New Roman" panose="02020603050405020304" pitchFamily="18" charset="0"/>
              </a:rPr>
              <a:t>We take them into ourselves, thereby saying that we want Christ “in us,” for He is the only source of our salvation. Powerful, simple, lessons that teach what nothing else can teach. </a:t>
            </a:r>
          </a:p>
          <a:p>
            <a:r>
              <a:rPr lang="en-US" sz="3200" dirty="0">
                <a:solidFill>
                  <a:srgbClr val="000000"/>
                </a:solidFill>
                <a:effectLst/>
                <a:latin typeface="Danton"/>
                <a:ea typeface="Times New Roman" panose="02020603050405020304" pitchFamily="18" charset="0"/>
                <a:cs typeface="Times New Roman" panose="02020603050405020304" pitchFamily="18" charset="0"/>
              </a:rPr>
              <a:t>It is a life-changing experience.</a:t>
            </a:r>
            <a:r>
              <a:rPr lang="en-US" sz="3200" dirty="0">
                <a:effectLst/>
              </a:rPr>
              <a:t> </a:t>
            </a:r>
            <a:endParaRPr lang="en-US" sz="3200" dirty="0"/>
          </a:p>
        </p:txBody>
      </p:sp>
    </p:spTree>
    <p:extLst>
      <p:ext uri="{BB962C8B-B14F-4D97-AF65-F5344CB8AC3E}">
        <p14:creationId xmlns:p14="http://schemas.microsoft.com/office/powerpoint/2010/main" val="1590735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71522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D1C7645-7250-EAA7-80AA-00ED9099F3EF}"/>
              </a:ext>
            </a:extLst>
          </p:cNvPr>
          <p:cNvSpPr txBox="1"/>
          <p:nvPr/>
        </p:nvSpPr>
        <p:spPr>
          <a:xfrm>
            <a:off x="1166648" y="704193"/>
            <a:ext cx="8019393" cy="4401205"/>
          </a:xfrm>
          <a:prstGeom prst="rect">
            <a:avLst/>
          </a:prstGeom>
          <a:noFill/>
        </p:spPr>
        <p:txBody>
          <a:bodyPr wrap="square">
            <a:spAutoFit/>
          </a:bodyPr>
          <a:lstStyle/>
          <a:p>
            <a:r>
              <a:rPr lang="en-US" sz="4000" dirty="0">
                <a:solidFill>
                  <a:srgbClr val="000000"/>
                </a:solidFill>
                <a:effectLst/>
                <a:latin typeface="Danton"/>
                <a:ea typeface="Times New Roman" panose="02020603050405020304" pitchFamily="18" charset="0"/>
                <a:cs typeface="Times New Roman" panose="02020603050405020304" pitchFamily="18" charset="0"/>
              </a:rPr>
              <a:t>I know there are places of worship in which people show a lot of emotion in their worship. </a:t>
            </a:r>
          </a:p>
          <a:p>
            <a:endParaRPr lang="en-US" sz="4000" dirty="0">
              <a:solidFill>
                <a:srgbClr val="000000"/>
              </a:solidFill>
              <a:effectLst/>
              <a:latin typeface="Danton"/>
              <a:ea typeface="Times New Roman" panose="02020603050405020304" pitchFamily="18" charset="0"/>
              <a:cs typeface="Times New Roman" panose="02020603050405020304" pitchFamily="18" charset="0"/>
            </a:endParaRPr>
          </a:p>
          <a:p>
            <a:r>
              <a:rPr lang="en-US" sz="4000" dirty="0">
                <a:solidFill>
                  <a:srgbClr val="000000"/>
                </a:solidFill>
                <a:effectLst/>
                <a:latin typeface="Danton"/>
                <a:ea typeface="Times New Roman" panose="02020603050405020304" pitchFamily="18" charset="0"/>
                <a:cs typeface="Times New Roman" panose="02020603050405020304" pitchFamily="18" charset="0"/>
              </a:rPr>
              <a:t>They wave their hands, stand, clap, shout and praise, and we can debate the appropriateness of it or not. </a:t>
            </a:r>
            <a:endParaRPr lang="en-US" sz="4000" dirty="0"/>
          </a:p>
        </p:txBody>
      </p:sp>
    </p:spTree>
    <p:extLst>
      <p:ext uri="{BB962C8B-B14F-4D97-AF65-F5344CB8AC3E}">
        <p14:creationId xmlns:p14="http://schemas.microsoft.com/office/powerpoint/2010/main" val="16953075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74465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8C88E2B-03C9-8BC6-0B3B-5E7656BEA9A3}"/>
              </a:ext>
            </a:extLst>
          </p:cNvPr>
          <p:cNvSpPr txBox="1"/>
          <p:nvPr/>
        </p:nvSpPr>
        <p:spPr>
          <a:xfrm>
            <a:off x="1219200" y="777767"/>
            <a:ext cx="7966841" cy="5078313"/>
          </a:xfrm>
          <a:prstGeom prst="rect">
            <a:avLst/>
          </a:prstGeom>
          <a:noFill/>
        </p:spPr>
        <p:txBody>
          <a:bodyPr wrap="square">
            <a:spAutoFit/>
          </a:bodyPr>
          <a:lstStyle/>
          <a:p>
            <a:r>
              <a:rPr lang="en-US" sz="3600" dirty="0">
                <a:solidFill>
                  <a:srgbClr val="000000"/>
                </a:solidFill>
                <a:effectLst/>
                <a:latin typeface="Danton"/>
                <a:ea typeface="Times New Roman" panose="02020603050405020304" pitchFamily="18" charset="0"/>
                <a:cs typeface="Times New Roman" panose="02020603050405020304" pitchFamily="18" charset="0"/>
              </a:rPr>
              <a:t>But what I am suggesting today is if you are looking for a tactile, hands-on experience, </a:t>
            </a:r>
          </a:p>
          <a:p>
            <a:endParaRPr lang="en-US" sz="3600" dirty="0">
              <a:solidFill>
                <a:srgbClr val="000000"/>
              </a:solidFill>
              <a:effectLst/>
              <a:latin typeface="Danton"/>
              <a:ea typeface="Times New Roman" panose="02020603050405020304" pitchFamily="18" charset="0"/>
              <a:cs typeface="Times New Roman" panose="02020603050405020304" pitchFamily="18" charset="0"/>
            </a:endParaRPr>
          </a:p>
          <a:p>
            <a:r>
              <a:rPr lang="en-US" sz="3600" dirty="0">
                <a:solidFill>
                  <a:srgbClr val="000000"/>
                </a:solidFill>
                <a:effectLst/>
                <a:latin typeface="Danton"/>
                <a:ea typeface="Times New Roman" panose="02020603050405020304" pitchFamily="18" charset="0"/>
                <a:cs typeface="Times New Roman" panose="02020603050405020304" pitchFamily="18" charset="0"/>
              </a:rPr>
              <a:t>if you are one of those kinesthetic learners that has to “feel” the Spirit move, </a:t>
            </a:r>
          </a:p>
          <a:p>
            <a:endParaRPr lang="en-US" sz="3600" dirty="0">
              <a:solidFill>
                <a:srgbClr val="000000"/>
              </a:solidFill>
              <a:effectLst/>
              <a:latin typeface="Danton"/>
              <a:ea typeface="Times New Roman" panose="02020603050405020304" pitchFamily="18" charset="0"/>
              <a:cs typeface="Times New Roman" panose="02020603050405020304" pitchFamily="18" charset="0"/>
            </a:endParaRPr>
          </a:p>
          <a:p>
            <a:r>
              <a:rPr lang="en-US" sz="3600" dirty="0">
                <a:solidFill>
                  <a:srgbClr val="000000"/>
                </a:solidFill>
                <a:effectLst/>
                <a:latin typeface="Danton"/>
                <a:ea typeface="Times New Roman" panose="02020603050405020304" pitchFamily="18" charset="0"/>
                <a:cs typeface="Times New Roman" panose="02020603050405020304" pitchFamily="18" charset="0"/>
              </a:rPr>
              <a:t>then you have come to the right place.</a:t>
            </a:r>
            <a:r>
              <a:rPr lang="en-US" sz="3600" dirty="0">
                <a:effectLst/>
              </a:rPr>
              <a:t> </a:t>
            </a:r>
            <a:endParaRPr lang="en-US" sz="3600" dirty="0"/>
          </a:p>
        </p:txBody>
      </p:sp>
    </p:spTree>
    <p:extLst>
      <p:ext uri="{BB962C8B-B14F-4D97-AF65-F5344CB8AC3E}">
        <p14:creationId xmlns:p14="http://schemas.microsoft.com/office/powerpoint/2010/main" val="2251327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The Lord's Supper - Lake Saunders Baptist Church">
            <a:extLst>
              <a:ext uri="{FF2B5EF4-FFF2-40B4-BE49-F238E27FC236}">
                <a16:creationId xmlns:a16="http://schemas.microsoft.com/office/drawing/2014/main" id="{D5C9BD30-118A-4D57-E625-18113E74B0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8347" y="284205"/>
            <a:ext cx="11640064" cy="614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597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esus Wash the Feet of Disciples | Banners igreja, Fundo cartaz, Igreja">
            <a:extLst>
              <a:ext uri="{FF2B5EF4-FFF2-40B4-BE49-F238E27FC236}">
                <a16:creationId xmlns:a16="http://schemas.microsoft.com/office/drawing/2014/main" id="{7B03D32A-1F6A-6C5F-FB36-0487FAB3CE4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12191999" cy="71281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A6B5896-BE8C-B16D-A853-5835769ADA45}"/>
              </a:ext>
            </a:extLst>
          </p:cNvPr>
          <p:cNvSpPr txBox="1"/>
          <p:nvPr/>
        </p:nvSpPr>
        <p:spPr>
          <a:xfrm>
            <a:off x="852055" y="529936"/>
            <a:ext cx="8330910" cy="6771084"/>
          </a:xfrm>
          <a:prstGeom prst="rect">
            <a:avLst/>
          </a:prstGeom>
          <a:noFill/>
        </p:spPr>
        <p:txBody>
          <a:bodyPr wrap="square">
            <a:spAutoFit/>
          </a:bodyPr>
          <a:lstStyle/>
          <a:p>
            <a:pPr marL="0" marR="0"/>
            <a:r>
              <a:rPr lang="en-US" sz="3200" dirty="0">
                <a:solidFill>
                  <a:srgbClr val="000000"/>
                </a:solidFill>
                <a:effectLst/>
                <a:latin typeface="Danton"/>
                <a:ea typeface="Times New Roman" panose="02020603050405020304" pitchFamily="18" charset="0"/>
              </a:rPr>
              <a:t>Here you have the physical symbols. </a:t>
            </a:r>
          </a:p>
          <a:p>
            <a:pPr marL="0" marR="0"/>
            <a:endParaRPr lang="en-US" sz="3200" dirty="0">
              <a:solidFill>
                <a:srgbClr val="000000"/>
              </a:solidFill>
              <a:latin typeface="Danton"/>
              <a:ea typeface="Times New Roman" panose="02020603050405020304" pitchFamily="18" charset="0"/>
            </a:endParaRPr>
          </a:p>
          <a:p>
            <a:pPr marL="0" marR="0"/>
            <a:r>
              <a:rPr lang="en-US" sz="3200" dirty="0">
                <a:solidFill>
                  <a:srgbClr val="000000"/>
                </a:solidFill>
                <a:effectLst/>
                <a:latin typeface="Danton"/>
                <a:ea typeface="Times New Roman" panose="02020603050405020304" pitchFamily="18" charset="0"/>
              </a:rPr>
              <a:t>You have the physical experience of the upper room. </a:t>
            </a:r>
          </a:p>
          <a:p>
            <a:pPr marL="0" marR="0"/>
            <a:endParaRPr lang="en-US" sz="3200" dirty="0">
              <a:solidFill>
                <a:srgbClr val="000000"/>
              </a:solidFill>
              <a:effectLst/>
              <a:latin typeface="Danton"/>
              <a:ea typeface="Times New Roman" panose="02020603050405020304" pitchFamily="18" charset="0"/>
            </a:endParaRPr>
          </a:p>
          <a:p>
            <a:pPr marL="0" marR="0"/>
            <a:r>
              <a:rPr lang="en-US" sz="3200" dirty="0">
                <a:solidFill>
                  <a:srgbClr val="000000"/>
                </a:solidFill>
                <a:effectLst/>
                <a:latin typeface="Danton"/>
                <a:ea typeface="Times New Roman" panose="02020603050405020304" pitchFamily="18" charset="0"/>
              </a:rPr>
              <a:t>We have Jesus reaching out to touch us. </a:t>
            </a:r>
          </a:p>
          <a:p>
            <a:pPr marL="0" marR="0"/>
            <a:endParaRPr lang="en-US" sz="3200" dirty="0">
              <a:solidFill>
                <a:srgbClr val="000000"/>
              </a:solidFill>
              <a:latin typeface="Danton"/>
              <a:ea typeface="Times New Roman" panose="02020603050405020304" pitchFamily="18" charset="0"/>
            </a:endParaRPr>
          </a:p>
          <a:p>
            <a:pPr marL="0" marR="0"/>
            <a:r>
              <a:rPr lang="en-US" sz="3200" dirty="0">
                <a:solidFill>
                  <a:srgbClr val="000000"/>
                </a:solidFill>
                <a:effectLst/>
                <a:latin typeface="Danton"/>
                <a:ea typeface="Times New Roman" panose="02020603050405020304" pitchFamily="18" charset="0"/>
              </a:rPr>
              <a:t>Will you receive it? </a:t>
            </a:r>
          </a:p>
          <a:p>
            <a:pPr marL="0" marR="0"/>
            <a:endParaRPr lang="en-US" sz="3200" dirty="0">
              <a:solidFill>
                <a:srgbClr val="000000"/>
              </a:solidFill>
              <a:latin typeface="Danton"/>
              <a:ea typeface="Times New Roman" panose="02020603050405020304" pitchFamily="18" charset="0"/>
            </a:endParaRPr>
          </a:p>
          <a:p>
            <a:pPr marL="0" marR="0"/>
            <a:r>
              <a:rPr lang="en-US" sz="3200" dirty="0">
                <a:solidFill>
                  <a:srgbClr val="000000"/>
                </a:solidFill>
                <a:effectLst/>
                <a:latin typeface="Danton"/>
                <a:ea typeface="Times New Roman" panose="02020603050405020304" pitchFamily="18" charset="0"/>
              </a:rPr>
              <a:t>It is for your healing.</a:t>
            </a:r>
          </a:p>
          <a:p>
            <a:pPr marL="0" marR="0"/>
            <a:endParaRPr lang="en-US" dirty="0">
              <a:solidFill>
                <a:srgbClr val="000000"/>
              </a:solidFill>
              <a:latin typeface="Danton"/>
              <a:ea typeface="Times New Roman" panose="02020603050405020304" pitchFamily="18" charset="0"/>
            </a:endParaRPr>
          </a:p>
          <a:p>
            <a:pPr marL="0" marR="0"/>
            <a:endParaRPr lang="en-US" sz="1200" dirty="0">
              <a:solidFill>
                <a:srgbClr val="000000"/>
              </a:solidFill>
              <a:effectLst/>
              <a:latin typeface="Danton"/>
              <a:ea typeface="Times New Roman" panose="02020603050405020304" pitchFamily="18" charset="0"/>
            </a:endParaRPr>
          </a:p>
          <a:p>
            <a:pPr marL="0" marR="0"/>
            <a:endParaRPr lang="en-US" sz="1200" dirty="0">
              <a:solidFill>
                <a:srgbClr val="000000"/>
              </a:solidFill>
              <a:latin typeface="Danton"/>
              <a:ea typeface="Times New Roman" panose="02020603050405020304" pitchFamily="18" charset="0"/>
            </a:endParaRPr>
          </a:p>
          <a:p>
            <a:pPr marL="0" marR="0"/>
            <a:endParaRPr lang="en-US" sz="1200" dirty="0">
              <a:solidFill>
                <a:srgbClr val="000000"/>
              </a:solidFill>
              <a:effectLst/>
              <a:latin typeface="Danton"/>
              <a:ea typeface="Times New Roman" panose="02020603050405020304" pitchFamily="18" charset="0"/>
            </a:endParaRPr>
          </a:p>
          <a:p>
            <a:pPr marL="0" marR="0"/>
            <a:endParaRPr lang="en-US" sz="1200" dirty="0">
              <a:solidFill>
                <a:srgbClr val="000000"/>
              </a:solidFill>
              <a:latin typeface="Danton"/>
              <a:ea typeface="Times New Roman" panose="02020603050405020304" pitchFamily="18" charset="0"/>
            </a:endParaRPr>
          </a:p>
          <a:p>
            <a:pPr marL="0" marR="0"/>
            <a:endParaRPr lang="en-US" sz="1200" dirty="0">
              <a:solidFill>
                <a:srgbClr val="000000"/>
              </a:solidFill>
              <a:effectLst/>
              <a:latin typeface="Danton"/>
              <a:ea typeface="Times New Roman" panose="02020603050405020304" pitchFamily="18" charset="0"/>
            </a:endParaRPr>
          </a:p>
          <a:p>
            <a:pPr marL="0" marR="0"/>
            <a:endParaRPr lang="en-US" sz="1200" dirty="0">
              <a:solidFill>
                <a:srgbClr val="000000"/>
              </a:solidFill>
              <a:latin typeface="Danton"/>
              <a:ea typeface="Times New Roman" panose="02020603050405020304" pitchFamily="18" charset="0"/>
            </a:endParaRPr>
          </a:p>
          <a:p>
            <a:pPr marL="0" marR="0"/>
            <a:endParaRPr lang="en-US" sz="1200" dirty="0">
              <a:solidFill>
                <a:srgbClr val="000000"/>
              </a:solidFill>
              <a:effectLst/>
              <a:latin typeface="Danton"/>
              <a:ea typeface="Times New Roman" panose="02020603050405020304" pitchFamily="18" charset="0"/>
            </a:endParaRPr>
          </a:p>
          <a:p>
            <a:pPr marL="0" marR="0"/>
            <a:endParaRPr lang="en-US" sz="1200" dirty="0">
              <a:effectLst/>
              <a:latin typeface="Times New Roman" panose="02020603050405020304" pitchFamily="18" charset="0"/>
              <a:ea typeface="Times New Roman" panose="02020603050405020304" pitchFamily="18" charset="0"/>
            </a:endParaRPr>
          </a:p>
        </p:txBody>
      </p:sp>
      <p:pic>
        <p:nvPicPr>
          <p:cNvPr id="6" name="Picture 5" descr="Communion Service-Love Wins - Sermons &amp; Articles">
            <a:extLst>
              <a:ext uri="{FF2B5EF4-FFF2-40B4-BE49-F238E27FC236}">
                <a16:creationId xmlns:a16="http://schemas.microsoft.com/office/drawing/2014/main" id="{A1EC764A-7D00-9645-B1FF-3D0EB2FC3202}"/>
              </a:ext>
            </a:extLst>
          </p:cNvPr>
          <p:cNvPicPr>
            <a:picLocks noChangeAspect="1"/>
          </p:cNvPicPr>
          <p:nvPr/>
        </p:nvPicPr>
        <p:blipFill rotWithShape="1">
          <a:blip r:embed="rId4" r:link="rId5">
            <a:extLst>
              <a:ext uri="{28A0092B-C50C-407E-A947-70E740481C1C}">
                <a14:useLocalDpi xmlns:a14="http://schemas.microsoft.com/office/drawing/2010/main" val="0"/>
              </a:ext>
            </a:extLst>
          </a:blip>
          <a:srcRect l="27816" r="4418" b="-1"/>
          <a:stretch>
            <a:fillRect/>
          </a:stretch>
        </p:blipFill>
        <p:spPr bwMode="auto">
          <a:xfrm>
            <a:off x="4582390" y="4210447"/>
            <a:ext cx="3283528" cy="2647553"/>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a:noFill/>
        </p:spPr>
      </p:pic>
    </p:spTree>
    <p:extLst>
      <p:ext uri="{BB962C8B-B14F-4D97-AF65-F5344CB8AC3E}">
        <p14:creationId xmlns:p14="http://schemas.microsoft.com/office/powerpoint/2010/main" val="3326569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777</TotalTime>
  <Words>3025</Words>
  <Application>Microsoft Office PowerPoint</Application>
  <PresentationFormat>Widescreen</PresentationFormat>
  <Paragraphs>232</Paragraphs>
  <Slides>38</Slides>
  <Notes>24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38</vt:i4>
      </vt:variant>
    </vt:vector>
  </HeadingPairs>
  <TitlesOfParts>
    <vt:vector size="53" baseType="lpstr">
      <vt:lpstr>-apple-system</vt:lpstr>
      <vt:lpstr>Arial</vt:lpstr>
      <vt:lpstr>Calibri</vt:lpstr>
      <vt:lpstr>Calibri Light</vt:lpstr>
      <vt:lpstr>Danton</vt:lpstr>
      <vt:lpstr>Georgia</vt:lpstr>
      <vt:lpstr>inherit</vt:lpstr>
      <vt:lpstr>LeagueGothic</vt:lpstr>
      <vt:lpstr>Noto Serif</vt:lpstr>
      <vt:lpstr>Roboto</vt:lpstr>
      <vt:lpstr>Source Sans Pro</vt:lpstr>
      <vt:lpstr>Symbol</vt:lpstr>
      <vt:lpstr>Times New Roman</vt:lpstr>
      <vt:lpstr>var(--font-secondary)</vt:lpstr>
      <vt:lpstr>Office Theme</vt:lpstr>
      <vt:lpstr>HAPPY SABBATH</vt:lpstr>
      <vt:lpstr>                  FINDING YOUR SPACE</vt:lpstr>
      <vt:lpstr>  Americans Are Coming Out of Their COVID-19 Pandemic Shells </vt:lpstr>
      <vt:lpstr>        WHEN YOU ARE IN A CROWDED ELEVATOR</vt:lpstr>
      <vt:lpstr>PowerPoint Presentation</vt:lpstr>
      <vt:lpstr>PowerPoint Presentation</vt:lpstr>
      <vt:lpstr>                                    How large is your personal space? </vt:lpstr>
      <vt:lpstr>Edward Hall wrote a book entitled The Hidden Dimension.</vt:lpstr>
      <vt:lpstr>Even in cultures in which people hug and touch, there are times a person just want to be alone.</vt:lpstr>
      <vt:lpstr>          THE THEORY OF PERSONAL SPACE.</vt:lpstr>
      <vt:lpstr>PowerPoint Presentation</vt:lpstr>
      <vt:lpstr>                         SOCIAL DISTANCING</vt:lpstr>
      <vt:lpstr> Jesus and Personal Space </vt:lpstr>
      <vt:lpstr>PowerPoint Presentation</vt:lpstr>
      <vt:lpstr>               THE IMPORTANCE OF TOUCH</vt:lpstr>
      <vt:lpstr>PowerPoint Presentation</vt:lpstr>
      <vt:lpstr>PowerPoint Presentation</vt:lpstr>
      <vt:lpstr>       TOUCH THERAPY – HUMAN TOUCH</vt:lpstr>
      <vt:lpstr>PowerPoint Presentation</vt:lpstr>
      <vt:lpstr>     Communion Service is An Important Service </vt:lpstr>
      <vt:lpstr>   ORDINANCE OF HUMILITY</vt:lpstr>
      <vt:lpstr>PowerPoint Presentation</vt:lpstr>
      <vt:lpstr>INDIAN CULTURE: TOUCHING THE FEET OF THE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YOUR SPACE</dc:title>
  <dc:creator>Ebenezer Samuel</dc:creator>
  <cp:lastModifiedBy>Sherwin Sigamoney</cp:lastModifiedBy>
  <cp:revision>24</cp:revision>
  <dcterms:created xsi:type="dcterms:W3CDTF">2022-03-30T18:13:28Z</dcterms:created>
  <dcterms:modified xsi:type="dcterms:W3CDTF">2022-04-02T21:02:44Z</dcterms:modified>
</cp:coreProperties>
</file>