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0"/>
  </p:notesMasterIdLst>
  <p:sldIdLst>
    <p:sldId id="256" r:id="rId3"/>
    <p:sldId id="257" r:id="rId4"/>
    <p:sldId id="258" r:id="rId5"/>
    <p:sldId id="259" r:id="rId6"/>
    <p:sldId id="266" r:id="rId7"/>
    <p:sldId id="260" r:id="rId8"/>
    <p:sldId id="344" r:id="rId9"/>
    <p:sldId id="345" r:id="rId10"/>
    <p:sldId id="261" r:id="rId11"/>
    <p:sldId id="263" r:id="rId12"/>
    <p:sldId id="264" r:id="rId13"/>
    <p:sldId id="265" r:id="rId14"/>
    <p:sldId id="267" r:id="rId15"/>
    <p:sldId id="352" r:id="rId16"/>
    <p:sldId id="269" r:id="rId17"/>
    <p:sldId id="268" r:id="rId18"/>
    <p:sldId id="270" r:id="rId19"/>
    <p:sldId id="311" r:id="rId20"/>
    <p:sldId id="297" r:id="rId21"/>
    <p:sldId id="321" r:id="rId22"/>
    <p:sldId id="342" r:id="rId23"/>
    <p:sldId id="347" r:id="rId24"/>
    <p:sldId id="348" r:id="rId25"/>
    <p:sldId id="346" r:id="rId26"/>
    <p:sldId id="349" r:id="rId27"/>
    <p:sldId id="350" r:id="rId28"/>
    <p:sldId id="35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A00"/>
    <a:srgbClr val="FF40FF"/>
    <a:srgbClr val="00F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5277"/>
    <p:restoredTop sz="63019"/>
  </p:normalViewPr>
  <p:slideViewPr>
    <p:cSldViewPr snapToGrid="0" snapToObjects="1">
      <p:cViewPr varScale="1">
        <p:scale>
          <a:sx n="48" d="100"/>
          <a:sy n="48" d="100"/>
        </p:scale>
        <p:origin x="224" y="22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72" d="100"/>
          <a:sy n="72" d="100"/>
        </p:scale>
        <p:origin x="2376" y="21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E24DD0-6355-9B44-B907-EC2E0E94740D}" type="datetimeFigureOut">
              <a:rPr lang="en-US" smtClean="0"/>
              <a:t>8/27/21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AD1C02-7003-BC4A-AF5E-8686834EE882}" type="slidenum">
              <a:rPr lang="en-US" smtClean="0"/>
              <a:t>‹#›</a:t>
            </a:fld>
            <a:endParaRPr lang="en-US"/>
          </a:p>
        </p:txBody>
      </p:sp>
    </p:spTree>
    <p:extLst>
      <p:ext uri="{BB962C8B-B14F-4D97-AF65-F5344CB8AC3E}">
        <p14:creationId xmlns:p14="http://schemas.microsoft.com/office/powerpoint/2010/main" val="3510282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verseid:45.13.1"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verseid:44.5.29" TargetMode="External"/><Relationship Id="rId4" Type="http://schemas.openxmlformats.org/officeDocument/2006/relationships/hyperlink" Target="verseid:45.13.2"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verseid:45.13.1"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verseid:44.5.29" TargetMode="External"/><Relationship Id="rId4" Type="http://schemas.openxmlformats.org/officeDocument/2006/relationships/hyperlink" Target="verseid:45.13.2"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verseid:45.13.1"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verseid:44.5.29" TargetMode="External"/><Relationship Id="rId4" Type="http://schemas.openxmlformats.org/officeDocument/2006/relationships/hyperlink" Target="verseid:45.13.2"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verseid:66.14.6" TargetMode="External"/><Relationship Id="rId7" Type="http://schemas.openxmlformats.org/officeDocument/2006/relationships/hyperlink" Target="verseid:66.14.10"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verseid:66.14.9" TargetMode="External"/><Relationship Id="rId5" Type="http://schemas.openxmlformats.org/officeDocument/2006/relationships/hyperlink" Target="verseid:66.14.8" TargetMode="External"/><Relationship Id="rId4" Type="http://schemas.openxmlformats.org/officeDocument/2006/relationships/hyperlink" Target="verseid:66.14.7"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AutoNum type="romanLcPeriod"/>
            </a:pPr>
            <a:r>
              <a:rPr lang="en-US" sz="1200" b="0" i="0" kern="1200" dirty="0">
                <a:solidFill>
                  <a:schemeClr val="tx1"/>
                </a:solidFill>
                <a:effectLst/>
                <a:latin typeface="+mn-lt"/>
                <a:ea typeface="+mn-ea"/>
                <a:cs typeface="+mn-cs"/>
              </a:rPr>
              <a:t>Ahaziah – God has Grasped- God has grabbed your attention… God is reaching out for you… Son of Ahab and Jezebel</a:t>
            </a:r>
          </a:p>
          <a:p>
            <a:pPr marL="285750" indent="-285750">
              <a:buAutoNum type="romanLcPeriod"/>
            </a:pPr>
            <a:endParaRPr lang="en-US" sz="1200" b="0" i="0" kern="1200" dirty="0">
              <a:solidFill>
                <a:schemeClr val="tx1"/>
              </a:solidFill>
              <a:effectLst/>
              <a:latin typeface="+mn-lt"/>
              <a:ea typeface="+mn-ea"/>
              <a:cs typeface="+mn-cs"/>
            </a:endParaRPr>
          </a:p>
          <a:p>
            <a:pPr marL="285750" indent="-285750">
              <a:buAutoNum type="romanLcPeriod"/>
            </a:pPr>
            <a:r>
              <a:rPr lang="en-US" sz="1200" b="0" i="0" kern="1200" dirty="0">
                <a:solidFill>
                  <a:schemeClr val="tx1"/>
                </a:solidFill>
                <a:effectLst/>
                <a:latin typeface="+mn-lt"/>
                <a:ea typeface="+mn-ea"/>
                <a:cs typeface="+mn-cs"/>
              </a:rPr>
              <a:t>“Their land was immediately east of the Dead Sea and shared an indefinite border with Israel to the north at approximately the point where the Jordan River enters the Dead Sea.” (</a:t>
            </a:r>
            <a:r>
              <a:rPr lang="en-US" sz="1200" b="0" i="0" kern="1200" dirty="0" err="1">
                <a:solidFill>
                  <a:schemeClr val="tx1"/>
                </a:solidFill>
                <a:effectLst/>
                <a:latin typeface="+mn-lt"/>
                <a:ea typeface="+mn-ea"/>
                <a:cs typeface="+mn-cs"/>
              </a:rPr>
              <a:t>Dilday</a:t>
            </a:r>
            <a:r>
              <a:rPr lang="en-US" sz="1200" b="0" i="0" kern="1200" dirty="0">
                <a:solidFill>
                  <a:schemeClr val="tx1"/>
                </a:solidFill>
                <a:effectLst/>
                <a:latin typeface="+mn-lt"/>
                <a:ea typeface="+mn-ea"/>
                <a:cs typeface="+mn-cs"/>
              </a:rPr>
              <a:t>)</a:t>
            </a:r>
          </a:p>
          <a:p>
            <a:pPr marL="285750" indent="-285750">
              <a:buAutoNum type="romanLcPeriod"/>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 Moab had been under Israelite domination since the days of David (2Sa 8:2; 2Sa 8:11-12). This rebellion of Moab in the days of Ahaziah was a sign of the decline of Israel’s power and of the judgment of God.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 </a:t>
            </a:r>
            <a:r>
              <a:rPr lang="en-US" sz="1200" b="1" i="0" kern="1200" dirty="0">
                <a:solidFill>
                  <a:schemeClr val="tx1"/>
                </a:solidFill>
                <a:effectLst/>
                <a:latin typeface="+mn-lt"/>
                <a:ea typeface="+mn-ea"/>
                <a:cs typeface="+mn-cs"/>
              </a:rPr>
              <a:t>Ahaziah fell through the lattice of his upper room in Samaria</a:t>
            </a:r>
            <a:r>
              <a:rPr lang="en-US" sz="1200" b="0" i="0" kern="1200" dirty="0">
                <a:solidFill>
                  <a:schemeClr val="tx1"/>
                </a:solidFill>
                <a:effectLst/>
                <a:latin typeface="+mn-lt"/>
                <a:ea typeface="+mn-ea"/>
                <a:cs typeface="+mn-cs"/>
              </a:rPr>
              <a:t>: This was surely an unexpected crisis. Such accidents happen to kings and peasants both.</a:t>
            </a:r>
          </a:p>
          <a:p>
            <a:endParaRPr lang="en-US" sz="1200" b="0" i="0" kern="1200" dirty="0">
              <a:solidFill>
                <a:schemeClr val="tx1"/>
              </a:solidFill>
              <a:effectLst/>
              <a:latin typeface="+mn-lt"/>
              <a:ea typeface="+mn-ea"/>
              <a:cs typeface="+mn-cs"/>
            </a:endParaRPr>
          </a:p>
          <a:p>
            <a:pPr marL="285750" indent="-285750">
              <a:buAutoNum type="romanLcPeriod"/>
            </a:pPr>
            <a:r>
              <a:rPr lang="en-US" sz="1200" b="0" i="0" kern="1200" dirty="0">
                <a:solidFill>
                  <a:schemeClr val="tx1"/>
                </a:solidFill>
                <a:effectLst/>
                <a:latin typeface="+mn-lt"/>
                <a:ea typeface="+mn-ea"/>
                <a:cs typeface="+mn-cs"/>
              </a:rPr>
              <a:t>“The king apparently leaned against the wooden screen and fell through from the second-floor balcony to the ground below.” (</a:t>
            </a:r>
            <a:r>
              <a:rPr lang="en-US" sz="1200" b="0" i="0" kern="1200" dirty="0" err="1">
                <a:solidFill>
                  <a:schemeClr val="tx1"/>
                </a:solidFill>
                <a:effectLst/>
                <a:latin typeface="+mn-lt"/>
                <a:ea typeface="+mn-ea"/>
                <a:cs typeface="+mn-cs"/>
              </a:rPr>
              <a:t>Dilday</a:t>
            </a:r>
            <a:r>
              <a:rPr lang="en-US" sz="1200" b="0" i="0" kern="1200" dirty="0">
                <a:solidFill>
                  <a:schemeClr val="tx1"/>
                </a:solidFill>
                <a:effectLst/>
                <a:latin typeface="+mn-lt"/>
                <a:ea typeface="+mn-ea"/>
                <a:cs typeface="+mn-cs"/>
              </a:rPr>
              <a:t>)</a:t>
            </a:r>
          </a:p>
          <a:p>
            <a:pPr marL="285750" indent="-285750">
              <a:buAutoNum type="romanLcPeriod"/>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 </a:t>
            </a:r>
            <a:r>
              <a:rPr lang="en-US" sz="1200" b="1" i="0" kern="1200" dirty="0">
                <a:solidFill>
                  <a:schemeClr val="tx1"/>
                </a:solidFill>
                <a:effectLst/>
                <a:latin typeface="+mn-lt"/>
                <a:ea typeface="+mn-ea"/>
                <a:cs typeface="+mn-cs"/>
              </a:rPr>
              <a:t>Go, inquire of Baal-</a:t>
            </a:r>
            <a:r>
              <a:rPr lang="en-US" sz="1200" b="1" i="0" kern="1200" dirty="0" err="1">
                <a:solidFill>
                  <a:schemeClr val="tx1"/>
                </a:solidFill>
                <a:effectLst/>
                <a:latin typeface="+mn-lt"/>
                <a:ea typeface="+mn-ea"/>
                <a:cs typeface="+mn-cs"/>
              </a:rPr>
              <a:t>Zebub</a:t>
            </a:r>
            <a:r>
              <a:rPr lang="en-US" sz="1200" b="1" i="0" kern="1200" dirty="0">
                <a:solidFill>
                  <a:schemeClr val="tx1"/>
                </a:solidFill>
                <a:effectLst/>
                <a:latin typeface="+mn-lt"/>
                <a:ea typeface="+mn-ea"/>
                <a:cs typeface="+mn-cs"/>
              </a:rPr>
              <a:t>, the god of </a:t>
            </a:r>
            <a:r>
              <a:rPr lang="en-US" sz="1200" b="1" i="0" kern="1200" dirty="0" err="1">
                <a:solidFill>
                  <a:schemeClr val="tx1"/>
                </a:solidFill>
                <a:effectLst/>
                <a:latin typeface="+mn-lt"/>
                <a:ea typeface="+mn-ea"/>
                <a:cs typeface="+mn-cs"/>
              </a:rPr>
              <a:t>Ekron</a:t>
            </a:r>
            <a:r>
              <a:rPr lang="en-US" sz="1200" b="1" i="0" kern="1200" dirty="0">
                <a:solidFill>
                  <a:schemeClr val="tx1"/>
                </a:solidFill>
                <a:effectLst/>
                <a:latin typeface="+mn-lt"/>
                <a:ea typeface="+mn-ea"/>
                <a:cs typeface="+mn-cs"/>
              </a:rPr>
              <a:t>, whether I shall recover from this injury</a:t>
            </a:r>
            <a:r>
              <a:rPr lang="en-US" sz="1200" b="0" i="0" kern="1200" dirty="0">
                <a:solidFill>
                  <a:schemeClr val="tx1"/>
                </a:solidFill>
                <a:effectLst/>
                <a:latin typeface="+mn-lt"/>
                <a:ea typeface="+mn-ea"/>
                <a:cs typeface="+mn-cs"/>
              </a:rPr>
              <a:t>: Ahaziah showed that he was a true worshipper of the pagan god Baal-</a:t>
            </a:r>
            <a:r>
              <a:rPr lang="en-US" sz="1200" b="0" i="0" kern="1200" dirty="0" err="1">
                <a:solidFill>
                  <a:schemeClr val="tx1"/>
                </a:solidFill>
                <a:effectLst/>
                <a:latin typeface="+mn-lt"/>
                <a:ea typeface="+mn-ea"/>
                <a:cs typeface="+mn-cs"/>
              </a:rPr>
              <a:t>Zebub</a:t>
            </a:r>
            <a:r>
              <a:rPr lang="en-US" sz="1200" b="0" i="0" kern="1200" dirty="0">
                <a:solidFill>
                  <a:schemeClr val="tx1"/>
                </a:solidFill>
                <a:effectLst/>
                <a:latin typeface="+mn-lt"/>
                <a:ea typeface="+mn-ea"/>
                <a:cs typeface="+mn-cs"/>
              </a:rPr>
              <a:t> because he turned to this god in his time of trouble.</a:t>
            </a:r>
          </a:p>
          <a:p>
            <a:endParaRPr lang="en-US" sz="1200" b="0" i="0" kern="1200" dirty="0">
              <a:solidFill>
                <a:schemeClr val="tx1"/>
              </a:solidFill>
              <a:effectLst/>
              <a:latin typeface="+mn-lt"/>
              <a:ea typeface="+mn-ea"/>
              <a:cs typeface="+mn-cs"/>
            </a:endParaRPr>
          </a:p>
          <a:p>
            <a:pPr marL="285750" indent="-285750">
              <a:buAutoNum type="romanLcPeriod"/>
            </a:pPr>
            <a:r>
              <a:rPr lang="en-US" sz="1200" b="0" i="0" kern="1200" dirty="0">
                <a:solidFill>
                  <a:schemeClr val="tx1"/>
                </a:solidFill>
                <a:effectLst/>
                <a:latin typeface="+mn-lt"/>
                <a:ea typeface="+mn-ea"/>
                <a:cs typeface="+mn-cs"/>
              </a:rPr>
              <a:t>“This could suggest that Baal-</a:t>
            </a:r>
            <a:r>
              <a:rPr lang="en-US" sz="1200" b="0" i="0" kern="1200" dirty="0" err="1">
                <a:solidFill>
                  <a:schemeClr val="tx1"/>
                </a:solidFill>
                <a:effectLst/>
                <a:latin typeface="+mn-lt"/>
                <a:ea typeface="+mn-ea"/>
                <a:cs typeface="+mn-cs"/>
              </a:rPr>
              <a:t>Zebub</a:t>
            </a:r>
            <a:r>
              <a:rPr lang="en-US" sz="1200" b="0" i="0" kern="1200" dirty="0">
                <a:solidFill>
                  <a:schemeClr val="tx1"/>
                </a:solidFill>
                <a:effectLst/>
                <a:latin typeface="+mn-lt"/>
                <a:ea typeface="+mn-ea"/>
                <a:cs typeface="+mn-cs"/>
              </a:rPr>
              <a:t> was a god who warded off plagues that were brought on by flies. There are numerous references to ‘fly gods’ in classical literature.” (</a:t>
            </a:r>
            <a:r>
              <a:rPr lang="en-US" sz="1200" b="0" i="0" kern="1200" dirty="0" err="1">
                <a:solidFill>
                  <a:schemeClr val="tx1"/>
                </a:solidFill>
                <a:effectLst/>
                <a:latin typeface="+mn-lt"/>
                <a:ea typeface="+mn-ea"/>
                <a:cs typeface="+mn-cs"/>
              </a:rPr>
              <a:t>Dilday</a:t>
            </a:r>
            <a:r>
              <a:rPr lang="en-US" sz="1200" b="0" i="0" kern="1200" dirty="0">
                <a:solidFill>
                  <a:schemeClr val="tx1"/>
                </a:solidFill>
                <a:effectLst/>
                <a:latin typeface="+mn-lt"/>
                <a:ea typeface="+mn-ea"/>
                <a:cs typeface="+mn-cs"/>
              </a:rPr>
              <a:t>)</a:t>
            </a:r>
          </a:p>
          <a:p>
            <a:pPr marL="285750" indent="-285750">
              <a:buAutoNum type="romanLcPeriod"/>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 “He was the local god of </a:t>
            </a:r>
            <a:r>
              <a:rPr lang="en-US" sz="1200" b="0" i="0" kern="1200" dirty="0" err="1">
                <a:solidFill>
                  <a:schemeClr val="tx1"/>
                </a:solidFill>
                <a:effectLst/>
                <a:latin typeface="+mn-lt"/>
                <a:ea typeface="+mn-ea"/>
                <a:cs typeface="+mn-cs"/>
              </a:rPr>
              <a:t>Ekron</a:t>
            </a:r>
            <a:r>
              <a:rPr lang="en-US" sz="1200" b="0" i="0" kern="1200" dirty="0">
                <a:solidFill>
                  <a:schemeClr val="tx1"/>
                </a:solidFill>
                <a:effectLst/>
                <a:latin typeface="+mn-lt"/>
                <a:ea typeface="+mn-ea"/>
                <a:cs typeface="+mn-cs"/>
              </a:rPr>
              <a:t>, and probably was used at first to drive away flies. Afterwards, he became a very respectable devil, and was supposed to have great power and influence. In the New Testament, Beelzebub is a common name for Satan himself, or the prince of devils.” (Adam Clarke)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iii. “Men love the gods that are most like unto themselves, so it is not surprising to see Ahaziah sending to this miserable Philistine god.” (Knapp)</a:t>
            </a:r>
          </a:p>
          <a:p>
            <a:endParaRPr lang="en-US" dirty="0"/>
          </a:p>
        </p:txBody>
      </p:sp>
      <p:sp>
        <p:nvSpPr>
          <p:cNvPr id="4" name="Slide Number Placeholder 3"/>
          <p:cNvSpPr>
            <a:spLocks noGrp="1"/>
          </p:cNvSpPr>
          <p:nvPr>
            <p:ph type="sldNum" sz="quarter" idx="5"/>
          </p:nvPr>
        </p:nvSpPr>
        <p:spPr/>
        <p:txBody>
          <a:bodyPr/>
          <a:lstStyle/>
          <a:p>
            <a:fld id="{ADAD1C02-7003-BC4A-AF5E-8686834EE882}" type="slidenum">
              <a:rPr lang="en-US" smtClean="0"/>
              <a:t>2</a:t>
            </a:fld>
            <a:endParaRPr lang="en-US"/>
          </a:p>
        </p:txBody>
      </p:sp>
    </p:spTree>
    <p:extLst>
      <p:ext uri="{BB962C8B-B14F-4D97-AF65-F5344CB8AC3E}">
        <p14:creationId xmlns:p14="http://schemas.microsoft.com/office/powerpoint/2010/main" val="181584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Is it because there is no God in Israel</a:t>
            </a:r>
            <a:r>
              <a:rPr lang="en-US" sz="1200" b="0" i="0" kern="1200" dirty="0">
                <a:solidFill>
                  <a:schemeClr val="tx1"/>
                </a:solidFill>
                <a:effectLst/>
                <a:latin typeface="+mn-lt"/>
                <a:ea typeface="+mn-ea"/>
                <a:cs typeface="+mn-cs"/>
              </a:rPr>
              <a:t>: There is little doubt that King Ahaziah believed that Yahweh lived, but he </a:t>
            </a:r>
            <a:r>
              <a:rPr lang="en-US" sz="1200" b="0" i="1" kern="1200" dirty="0">
                <a:solidFill>
                  <a:schemeClr val="tx1"/>
                </a:solidFill>
                <a:effectLst/>
                <a:latin typeface="+mn-lt"/>
                <a:ea typeface="+mn-ea"/>
                <a:cs typeface="+mn-cs"/>
              </a:rPr>
              <a:t>lived</a:t>
            </a:r>
            <a:r>
              <a:rPr lang="en-US" sz="1200" b="0" i="0" kern="1200" dirty="0">
                <a:solidFill>
                  <a:schemeClr val="tx1"/>
                </a:solidFill>
                <a:effectLst/>
                <a:latin typeface="+mn-lt"/>
                <a:ea typeface="+mn-ea"/>
                <a:cs typeface="+mn-cs"/>
              </a:rPr>
              <a:t> as if there were </a:t>
            </a:r>
            <a:r>
              <a:rPr lang="en-US" sz="1200" b="1" i="0" kern="1200" dirty="0">
                <a:solidFill>
                  <a:schemeClr val="tx1"/>
                </a:solidFill>
                <a:effectLst/>
                <a:latin typeface="+mn-lt"/>
                <a:ea typeface="+mn-ea"/>
                <a:cs typeface="+mn-cs"/>
              </a:rPr>
              <a:t>no God in Israel</a:t>
            </a:r>
            <a:r>
              <a:rPr lang="en-US" sz="1200" b="0" i="0" kern="1200" dirty="0">
                <a:solidFill>
                  <a:schemeClr val="tx1"/>
                </a:solidFill>
                <a:effectLst/>
                <a:latin typeface="+mn-lt"/>
                <a:ea typeface="+mn-ea"/>
                <a:cs typeface="+mn-cs"/>
              </a:rPr>
              <a:t>. He was a practical atheist, and the way he sought Baal-</a:t>
            </a:r>
            <a:r>
              <a:rPr lang="en-US" sz="1200" b="0" i="0" kern="1200" dirty="0" err="1">
                <a:solidFill>
                  <a:schemeClr val="tx1"/>
                </a:solidFill>
                <a:effectLst/>
                <a:latin typeface="+mn-lt"/>
                <a:ea typeface="+mn-ea"/>
                <a:cs typeface="+mn-cs"/>
              </a:rPr>
              <a:t>Zebub</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instead</a:t>
            </a:r>
            <a:r>
              <a:rPr lang="en-US" sz="1200" b="0" i="0" kern="1200" dirty="0">
                <a:solidFill>
                  <a:schemeClr val="tx1"/>
                </a:solidFill>
                <a:effectLst/>
                <a:latin typeface="+mn-lt"/>
                <a:ea typeface="+mn-ea"/>
                <a:cs typeface="+mn-cs"/>
              </a:rPr>
              <a:t> of the LORD demonstrated this.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 </a:t>
            </a:r>
            <a:r>
              <a:rPr lang="en-US" sz="1200" b="1" i="0" kern="1200" dirty="0">
                <a:solidFill>
                  <a:schemeClr val="tx1"/>
                </a:solidFill>
                <a:effectLst/>
                <a:latin typeface="+mn-lt"/>
                <a:ea typeface="+mn-ea"/>
                <a:cs typeface="+mn-cs"/>
              </a:rPr>
              <a:t>You shall not come down from the bed to which you have gone up, but you shall surely die</a:t>
            </a:r>
            <a:r>
              <a:rPr lang="en-US" sz="1200" b="0" i="0" kern="1200" dirty="0">
                <a:solidFill>
                  <a:schemeClr val="tx1"/>
                </a:solidFill>
                <a:effectLst/>
                <a:latin typeface="+mn-lt"/>
                <a:ea typeface="+mn-ea"/>
                <a:cs typeface="+mn-cs"/>
              </a:rPr>
              <a:t>: Ahaziah did not seek help from the </a:t>
            </a:r>
            <a:r>
              <a:rPr lang="en-US" sz="1200" b="0" i="1" kern="1200" dirty="0">
                <a:solidFill>
                  <a:schemeClr val="tx1"/>
                </a:solidFill>
                <a:effectLst/>
                <a:latin typeface="+mn-lt"/>
                <a:ea typeface="+mn-ea"/>
                <a:cs typeface="+mn-cs"/>
              </a:rPr>
              <a:t>real</a:t>
            </a:r>
            <a:r>
              <a:rPr lang="en-US" sz="1200" b="0" i="0" kern="1200" dirty="0">
                <a:solidFill>
                  <a:schemeClr val="tx1"/>
                </a:solidFill>
                <a:effectLst/>
                <a:latin typeface="+mn-lt"/>
                <a:ea typeface="+mn-ea"/>
                <a:cs typeface="+mn-cs"/>
              </a:rPr>
              <a:t> God; therefore he will get no </a:t>
            </a:r>
            <a:r>
              <a:rPr lang="en-US" sz="1200" b="0" i="1" kern="1200" dirty="0">
                <a:solidFill>
                  <a:schemeClr val="tx1"/>
                </a:solidFill>
                <a:effectLst/>
                <a:latin typeface="+mn-lt"/>
                <a:ea typeface="+mn-ea"/>
                <a:cs typeface="+mn-cs"/>
              </a:rPr>
              <a:t>real</a:t>
            </a:r>
            <a:r>
              <a:rPr lang="en-US" sz="1200" b="0" i="0" kern="1200" dirty="0">
                <a:solidFill>
                  <a:schemeClr val="tx1"/>
                </a:solidFill>
                <a:effectLst/>
                <a:latin typeface="+mn-lt"/>
                <a:ea typeface="+mn-ea"/>
                <a:cs typeface="+mn-cs"/>
              </a:rPr>
              <a:t> help. Instead this will be an occasion for the </a:t>
            </a:r>
            <a:r>
              <a:rPr lang="en-US" sz="1200" b="0" i="1" kern="1200" dirty="0">
                <a:solidFill>
                  <a:schemeClr val="tx1"/>
                </a:solidFill>
                <a:effectLst/>
                <a:latin typeface="+mn-lt"/>
                <a:ea typeface="+mn-ea"/>
                <a:cs typeface="+mn-cs"/>
              </a:rPr>
              <a:t>real</a:t>
            </a:r>
            <a:r>
              <a:rPr lang="en-US" sz="1200" b="0" i="0" kern="1200" dirty="0">
                <a:solidFill>
                  <a:schemeClr val="tx1"/>
                </a:solidFill>
                <a:effectLst/>
                <a:latin typeface="+mn-lt"/>
                <a:ea typeface="+mn-ea"/>
                <a:cs typeface="+mn-cs"/>
              </a:rPr>
              <a:t> God to send a message of judgment to King Ahaziah.</a:t>
            </a:r>
          </a:p>
          <a:p>
            <a:pPr marL="285750" indent="-285750">
              <a:buAutoNum type="romanLcPeriod"/>
            </a:pPr>
            <a:endParaRPr lang="en-US" sz="1200" b="0" i="0" kern="1200" dirty="0">
              <a:solidFill>
                <a:schemeClr val="tx1"/>
              </a:solidFill>
              <a:effectLst/>
              <a:latin typeface="+mn-lt"/>
              <a:ea typeface="+mn-ea"/>
              <a:cs typeface="+mn-cs"/>
            </a:endParaRPr>
          </a:p>
          <a:p>
            <a:pPr marL="285750" indent="-285750">
              <a:buAutoNum type="romanLcPeriod"/>
            </a:pPr>
            <a:r>
              <a:rPr lang="en-US" sz="1200" b="0" i="0" kern="1200" dirty="0">
                <a:solidFill>
                  <a:schemeClr val="tx1"/>
                </a:solidFill>
                <a:effectLst/>
                <a:latin typeface="+mn-lt"/>
                <a:ea typeface="+mn-ea"/>
                <a:cs typeface="+mn-cs"/>
              </a:rPr>
              <a:t>According to Wiseman, when ancients sought their gods about medical issues, “The result was usually given in medical prognostic texts as ‘he will live/die’ as in verses 6, 16 (</a:t>
            </a:r>
            <a:r>
              <a:rPr lang="en-US" sz="1200" b="0" i="1" kern="1200" dirty="0">
                <a:solidFill>
                  <a:schemeClr val="tx1"/>
                </a:solidFill>
                <a:effectLst/>
                <a:latin typeface="+mn-lt"/>
                <a:ea typeface="+mn-ea"/>
                <a:cs typeface="+mn-cs"/>
              </a:rPr>
              <a:t>you will certainly die</a:t>
            </a:r>
            <a:r>
              <a:rPr lang="en-US" sz="1200" b="0" i="0" kern="1200" dirty="0">
                <a:solidFill>
                  <a:schemeClr val="tx1"/>
                </a:solidFill>
                <a:effectLst/>
                <a:latin typeface="+mn-lt"/>
                <a:ea typeface="+mn-ea"/>
                <a:cs typeface="+mn-cs"/>
              </a:rPr>
              <a:t>).” This means that Elijah’s words </a:t>
            </a:r>
            <a:r>
              <a:rPr lang="en-US" sz="1200" b="1" i="0" kern="1200" dirty="0">
                <a:solidFill>
                  <a:schemeClr val="tx1"/>
                </a:solidFill>
                <a:effectLst/>
                <a:latin typeface="+mn-lt"/>
                <a:ea typeface="+mn-ea"/>
                <a:cs typeface="+mn-cs"/>
              </a:rPr>
              <a:t>but you shall surely die</a:t>
            </a:r>
            <a:r>
              <a:rPr lang="en-US" sz="1200" b="0" i="0" kern="1200" dirty="0">
                <a:solidFill>
                  <a:schemeClr val="tx1"/>
                </a:solidFill>
                <a:effectLst/>
                <a:latin typeface="+mn-lt"/>
                <a:ea typeface="+mn-ea"/>
                <a:cs typeface="+mn-cs"/>
              </a:rPr>
              <a:t> were phrased as a medical diagnosis. It was as if Elijah said, “Here’s your diagnosis, Ahaziah: Your condition is fatal and irreversible.”</a:t>
            </a:r>
          </a:p>
          <a:p>
            <a:pPr marL="285750" indent="-285750">
              <a:buAutoNum type="romanLcPeriod"/>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 In fact, this was a </a:t>
            </a:r>
            <a:r>
              <a:rPr lang="en-US" sz="1200" b="0" i="1" kern="1200" dirty="0">
                <a:solidFill>
                  <a:schemeClr val="tx1"/>
                </a:solidFill>
                <a:effectLst/>
                <a:latin typeface="+mn-lt"/>
                <a:ea typeface="+mn-ea"/>
                <a:cs typeface="+mn-cs"/>
              </a:rPr>
              <a:t>mercy</a:t>
            </a:r>
            <a:r>
              <a:rPr lang="en-US" sz="1200" b="0" i="0" kern="1200" dirty="0">
                <a:solidFill>
                  <a:schemeClr val="tx1"/>
                </a:solidFill>
                <a:effectLst/>
                <a:latin typeface="+mn-lt"/>
                <a:ea typeface="+mn-ea"/>
                <a:cs typeface="+mn-cs"/>
              </a:rPr>
              <a:t> to Ahaziah. God told him something that few people know. His death was imminent, and he had time to repent and prepare to meet God.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iii. This prophetic announcement might also explain why Ahaziah did not want to seek an answer from the LORD: He knew what the answer would be. In seeking Baal-</a:t>
            </a:r>
            <a:r>
              <a:rPr lang="en-US" sz="1200" b="0" i="0" kern="1200" dirty="0" err="1">
                <a:solidFill>
                  <a:schemeClr val="tx1"/>
                </a:solidFill>
                <a:effectLst/>
                <a:latin typeface="+mn-lt"/>
                <a:ea typeface="+mn-ea"/>
                <a:cs typeface="+mn-cs"/>
              </a:rPr>
              <a:t>Zebub</a:t>
            </a:r>
            <a:r>
              <a:rPr lang="en-US" sz="1200" b="0" i="0" kern="1200" dirty="0">
                <a:solidFill>
                  <a:schemeClr val="tx1"/>
                </a:solidFill>
                <a:effectLst/>
                <a:latin typeface="+mn-lt"/>
                <a:ea typeface="+mn-ea"/>
                <a:cs typeface="+mn-cs"/>
              </a:rPr>
              <a:t> for an answer, Ahaziah may have wanted to find a god to tell him what he wanted to hear.</a:t>
            </a:r>
          </a:p>
          <a:p>
            <a:endParaRPr lang="en-US" dirty="0"/>
          </a:p>
        </p:txBody>
      </p:sp>
      <p:sp>
        <p:nvSpPr>
          <p:cNvPr id="4" name="Slide Number Placeholder 3"/>
          <p:cNvSpPr>
            <a:spLocks noGrp="1"/>
          </p:cNvSpPr>
          <p:nvPr>
            <p:ph type="sldNum" sz="quarter" idx="5"/>
          </p:nvPr>
        </p:nvSpPr>
        <p:spPr/>
        <p:txBody>
          <a:bodyPr/>
          <a:lstStyle/>
          <a:p>
            <a:fld id="{ADAD1C02-7003-BC4A-AF5E-8686834EE882}" type="slidenum">
              <a:rPr lang="en-US" smtClean="0"/>
              <a:t>3</a:t>
            </a:fld>
            <a:endParaRPr lang="en-US"/>
          </a:p>
        </p:txBody>
      </p:sp>
    </p:spTree>
    <p:extLst>
      <p:ext uri="{BB962C8B-B14F-4D97-AF65-F5344CB8AC3E}">
        <p14:creationId xmlns:p14="http://schemas.microsoft.com/office/powerpoint/2010/main" val="2571541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A man came up to meet us</a:t>
            </a:r>
            <a:r>
              <a:rPr lang="en-US" sz="1200" b="0" i="0" kern="1200" dirty="0">
                <a:solidFill>
                  <a:schemeClr val="tx1"/>
                </a:solidFill>
                <a:effectLst/>
                <a:latin typeface="+mn-lt"/>
                <a:ea typeface="+mn-ea"/>
                <a:cs typeface="+mn-cs"/>
              </a:rPr>
              <a:t>: Though they were sent to seek a word from the pagan priests of Baal-</a:t>
            </a:r>
            <a:r>
              <a:rPr lang="en-US" sz="1200" b="0" i="0" kern="1200" dirty="0" err="1">
                <a:solidFill>
                  <a:schemeClr val="tx1"/>
                </a:solidFill>
                <a:effectLst/>
                <a:latin typeface="+mn-lt"/>
                <a:ea typeface="+mn-ea"/>
                <a:cs typeface="+mn-cs"/>
              </a:rPr>
              <a:t>Zebub</a:t>
            </a:r>
            <a:r>
              <a:rPr lang="en-US" sz="1200" b="0" i="0" kern="1200" dirty="0">
                <a:solidFill>
                  <a:schemeClr val="tx1"/>
                </a:solidFill>
                <a:effectLst/>
                <a:latin typeface="+mn-lt"/>
                <a:ea typeface="+mn-ea"/>
                <a:cs typeface="+mn-cs"/>
              </a:rPr>
              <a:t>, the word from Elijah persuaded them so much that they didn’t follow through on their original mission.</a:t>
            </a:r>
          </a:p>
          <a:p>
            <a:endParaRPr lang="en-US" sz="1200" b="0" i="0" kern="1200" dirty="0">
              <a:solidFill>
                <a:schemeClr val="tx1"/>
              </a:solidFill>
              <a:effectLst/>
              <a:latin typeface="+mn-lt"/>
              <a:ea typeface="+mn-ea"/>
              <a:cs typeface="+mn-cs"/>
            </a:endParaRPr>
          </a:p>
          <a:p>
            <a:pPr marL="285750" indent="-285750">
              <a:buAutoNum type="romanLcPeriod"/>
            </a:pPr>
            <a:r>
              <a:rPr lang="en-US" sz="1200" b="0" i="0" kern="1200" dirty="0">
                <a:solidFill>
                  <a:schemeClr val="tx1"/>
                </a:solidFill>
                <a:effectLst/>
                <a:latin typeface="+mn-lt"/>
                <a:ea typeface="+mn-ea"/>
                <a:cs typeface="+mn-cs"/>
              </a:rPr>
              <a:t>“This official delegation from the king would certainly not have turned back from their royal assignment just because some anonymous wayfarer asked them to. There must have been an irresistible quality to Elijah’s personality, a forceful spiritual presence, that compelled them to obey this stranger even though they didn’t know who he was.” (</a:t>
            </a:r>
            <a:r>
              <a:rPr lang="en-US" sz="1200" b="0" i="0" kern="1200" dirty="0" err="1">
                <a:solidFill>
                  <a:schemeClr val="tx1"/>
                </a:solidFill>
                <a:effectLst/>
                <a:latin typeface="+mn-lt"/>
                <a:ea typeface="+mn-ea"/>
                <a:cs typeface="+mn-cs"/>
              </a:rPr>
              <a:t>Dilday</a:t>
            </a:r>
            <a:r>
              <a:rPr lang="en-US" sz="1200" b="0" i="0" kern="1200" dirty="0">
                <a:solidFill>
                  <a:schemeClr val="tx1"/>
                </a:solidFill>
                <a:effectLst/>
                <a:latin typeface="+mn-lt"/>
                <a:ea typeface="+mn-ea"/>
                <a:cs typeface="+mn-cs"/>
              </a:rPr>
              <a:t>)</a:t>
            </a:r>
          </a:p>
          <a:p>
            <a:pPr marL="285750" indent="-285750">
              <a:buAutoNum type="romanLcPeriod"/>
            </a:pP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ADAD1C02-7003-BC4A-AF5E-8686834EE882}" type="slidenum">
              <a:rPr lang="en-US" smtClean="0"/>
              <a:t>4</a:t>
            </a:fld>
            <a:endParaRPr lang="en-US"/>
          </a:p>
        </p:txBody>
      </p:sp>
    </p:spTree>
    <p:extLst>
      <p:ext uri="{BB962C8B-B14F-4D97-AF65-F5344CB8AC3E}">
        <p14:creationId xmlns:p14="http://schemas.microsoft.com/office/powerpoint/2010/main" val="849673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 </a:t>
            </a:r>
            <a:r>
              <a:rPr lang="en-US" sz="1200" b="1" i="0" kern="1200" dirty="0">
                <a:solidFill>
                  <a:schemeClr val="tx1"/>
                </a:solidFill>
                <a:effectLst/>
                <a:latin typeface="+mn-lt"/>
                <a:ea typeface="+mn-ea"/>
                <a:cs typeface="+mn-cs"/>
              </a:rPr>
              <a:t>What kind of man was it who came up to meet you</a:t>
            </a:r>
            <a:r>
              <a:rPr lang="en-US" sz="1200" b="0" i="0" kern="1200" dirty="0">
                <a:solidFill>
                  <a:schemeClr val="tx1"/>
                </a:solidFill>
                <a:effectLst/>
                <a:latin typeface="+mn-lt"/>
                <a:ea typeface="+mn-ea"/>
                <a:cs typeface="+mn-cs"/>
              </a:rPr>
              <a:t>: Ahaziah clearly suspected it was the Prophet Elijah who spoke this word. His suspicion was confirmed when the </a:t>
            </a:r>
            <a:r>
              <a:rPr lang="en-US" sz="1200" b="1" i="0" kern="1200" dirty="0">
                <a:solidFill>
                  <a:schemeClr val="tx1"/>
                </a:solidFill>
                <a:effectLst/>
                <a:latin typeface="+mn-lt"/>
                <a:ea typeface="+mn-ea"/>
                <a:cs typeface="+mn-cs"/>
              </a:rPr>
              <a:t>man</a:t>
            </a:r>
            <a:r>
              <a:rPr lang="en-US" sz="1200" b="0" i="0" kern="1200" dirty="0">
                <a:solidFill>
                  <a:schemeClr val="tx1"/>
                </a:solidFill>
                <a:effectLst/>
                <a:latin typeface="+mn-lt"/>
                <a:ea typeface="+mn-ea"/>
                <a:cs typeface="+mn-cs"/>
              </a:rPr>
              <a:t> was described as </a:t>
            </a:r>
            <a:r>
              <a:rPr lang="en-US" sz="1200" b="1" i="0" kern="1200" dirty="0">
                <a:solidFill>
                  <a:schemeClr val="tx1"/>
                </a:solidFill>
                <a:effectLst/>
                <a:latin typeface="+mn-lt"/>
                <a:ea typeface="+mn-ea"/>
                <a:cs typeface="+mn-cs"/>
              </a:rPr>
              <a:t>a hairy man wearing a leather belt around his waist</a:t>
            </a:r>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pPr marL="285750" indent="-285750">
              <a:buAutoNum type="romanLcPeriod"/>
            </a:pPr>
            <a:r>
              <a:rPr lang="en-US" sz="1200" b="0" i="0" kern="1200" dirty="0">
                <a:solidFill>
                  <a:schemeClr val="tx1"/>
                </a:solidFill>
                <a:effectLst/>
                <a:latin typeface="+mn-lt"/>
                <a:ea typeface="+mn-ea"/>
                <a:cs typeface="+mn-cs"/>
              </a:rPr>
              <a:t>The Hebrew words translated </a:t>
            </a:r>
            <a:r>
              <a:rPr lang="en-US" sz="1200" b="1" i="0" kern="1200" dirty="0">
                <a:solidFill>
                  <a:schemeClr val="tx1"/>
                </a:solidFill>
                <a:effectLst/>
                <a:latin typeface="+mn-lt"/>
                <a:ea typeface="+mn-ea"/>
                <a:cs typeface="+mn-cs"/>
              </a:rPr>
              <a:t>hairy man</a:t>
            </a:r>
            <a:r>
              <a:rPr lang="en-US" sz="1200" b="0" i="0" kern="1200" dirty="0">
                <a:solidFill>
                  <a:schemeClr val="tx1"/>
                </a:solidFill>
                <a:effectLst/>
                <a:latin typeface="+mn-lt"/>
                <a:ea typeface="+mn-ea"/>
                <a:cs typeface="+mn-cs"/>
              </a:rPr>
              <a:t> literally mean, “possessor of hair.” “This description more than likely refers to the hairy animal skins he wore clinched around his waist with a leather belt.” (</a:t>
            </a:r>
            <a:r>
              <a:rPr lang="en-US" sz="1200" b="0" i="0" kern="1200" dirty="0" err="1">
                <a:solidFill>
                  <a:schemeClr val="tx1"/>
                </a:solidFill>
                <a:effectLst/>
                <a:latin typeface="+mn-lt"/>
                <a:ea typeface="+mn-ea"/>
                <a:cs typeface="+mn-cs"/>
              </a:rPr>
              <a:t>Dilday</a:t>
            </a:r>
            <a:r>
              <a:rPr lang="en-US" sz="1200" b="0" i="0" kern="1200" dirty="0">
                <a:solidFill>
                  <a:schemeClr val="tx1"/>
                </a:solidFill>
                <a:effectLst/>
                <a:latin typeface="+mn-lt"/>
                <a:ea typeface="+mn-ea"/>
                <a:cs typeface="+mn-cs"/>
              </a:rPr>
              <a:t>)</a:t>
            </a:r>
          </a:p>
          <a:p>
            <a:pPr marL="285750" indent="-285750">
              <a:buAutoNum type="romanLcPeriod"/>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 Identifying Elijah by his clothes also connected him to the ministry of John the Baptist, who dressed in hairy skins from animals (Mat 3:4). When the priests and Levites saw him they asked, “Are you Elijah?” (Joh 1:19-21)</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iii. “Either because Elijah had much hair on his head and face, or because, as a prophet, he wore a rough garment (</a:t>
            </a:r>
            <a:r>
              <a:rPr lang="en-US" sz="1200" b="0" i="0" kern="1200" dirty="0" err="1">
                <a:solidFill>
                  <a:schemeClr val="tx1"/>
                </a:solidFill>
                <a:effectLst/>
                <a:latin typeface="+mn-lt"/>
                <a:ea typeface="+mn-ea"/>
                <a:cs typeface="+mn-cs"/>
              </a:rPr>
              <a:t>Zec</a:t>
            </a:r>
            <a:r>
              <a:rPr lang="en-US" sz="1200" b="0" i="0" kern="1200" dirty="0">
                <a:solidFill>
                  <a:schemeClr val="tx1"/>
                </a:solidFill>
                <a:effectLst/>
                <a:latin typeface="+mn-lt"/>
                <a:ea typeface="+mn-ea"/>
                <a:cs typeface="+mn-cs"/>
              </a:rPr>
              <a:t> 13:4), as a pattern of repentance.” (Trapp)</a:t>
            </a:r>
          </a:p>
          <a:p>
            <a:endParaRPr lang="en-US" dirty="0"/>
          </a:p>
        </p:txBody>
      </p:sp>
      <p:sp>
        <p:nvSpPr>
          <p:cNvPr id="4" name="Slide Number Placeholder 3"/>
          <p:cNvSpPr>
            <a:spLocks noGrp="1"/>
          </p:cNvSpPr>
          <p:nvPr>
            <p:ph type="sldNum" sz="quarter" idx="5"/>
          </p:nvPr>
        </p:nvSpPr>
        <p:spPr/>
        <p:txBody>
          <a:bodyPr/>
          <a:lstStyle/>
          <a:p>
            <a:fld id="{ADAD1C02-7003-BC4A-AF5E-8686834EE882}" type="slidenum">
              <a:rPr lang="en-US" smtClean="0"/>
              <a:t>5</a:t>
            </a:fld>
            <a:endParaRPr lang="en-US"/>
          </a:p>
        </p:txBody>
      </p:sp>
    </p:spTree>
    <p:extLst>
      <p:ext uri="{BB962C8B-B14F-4D97-AF65-F5344CB8AC3E}">
        <p14:creationId xmlns:p14="http://schemas.microsoft.com/office/powerpoint/2010/main" val="2759423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The king sent to him a captain of fifty with his fifty men</a:t>
            </a:r>
            <a:r>
              <a:rPr lang="en-US" sz="1200" b="0" i="0" kern="1200" dirty="0">
                <a:solidFill>
                  <a:schemeClr val="tx1"/>
                </a:solidFill>
                <a:effectLst/>
                <a:latin typeface="+mn-lt"/>
                <a:ea typeface="+mn-ea"/>
                <a:cs typeface="+mn-cs"/>
              </a:rPr>
              <a:t>: This should have been plenty of men to capture one prophet. Clearly, Ahaziah sent </a:t>
            </a:r>
            <a:r>
              <a:rPr lang="en-US" sz="1200" b="0" i="1" kern="1200" dirty="0">
                <a:solidFill>
                  <a:schemeClr val="tx1"/>
                </a:solidFill>
                <a:effectLst/>
                <a:latin typeface="+mn-lt"/>
                <a:ea typeface="+mn-ea"/>
                <a:cs typeface="+mn-cs"/>
              </a:rPr>
              <a:t>more</a:t>
            </a:r>
            <a:r>
              <a:rPr lang="en-US" sz="1200" b="0" i="0" kern="1200" dirty="0">
                <a:solidFill>
                  <a:schemeClr val="tx1"/>
                </a:solidFill>
                <a:effectLst/>
                <a:latin typeface="+mn-lt"/>
                <a:ea typeface="+mn-ea"/>
                <a:cs typeface="+mn-cs"/>
              </a:rPr>
              <a:t> men than were normally required.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 </a:t>
            </a:r>
            <a:r>
              <a:rPr lang="en-US" sz="1200" b="1" i="0" kern="1200" dirty="0">
                <a:solidFill>
                  <a:schemeClr val="tx1"/>
                </a:solidFill>
                <a:effectLst/>
                <a:latin typeface="+mn-lt"/>
                <a:ea typeface="+mn-ea"/>
                <a:cs typeface="+mn-cs"/>
              </a:rPr>
              <a:t>Man of God, the king has said, “Come down”</a:t>
            </a:r>
            <a:r>
              <a:rPr lang="en-US" sz="1200" b="0" i="0" kern="1200" dirty="0">
                <a:solidFill>
                  <a:schemeClr val="tx1"/>
                </a:solidFill>
                <a:effectLst/>
                <a:latin typeface="+mn-lt"/>
                <a:ea typeface="+mn-ea"/>
                <a:cs typeface="+mn-cs"/>
              </a:rPr>
              <a:t>: The captain here admitted the righteousness of Elijah when he called him “</a:t>
            </a:r>
            <a:r>
              <a:rPr lang="en-US" sz="1200" b="1" i="0" kern="1200" dirty="0">
                <a:solidFill>
                  <a:schemeClr val="tx1"/>
                </a:solidFill>
                <a:effectLst/>
                <a:latin typeface="+mn-lt"/>
                <a:ea typeface="+mn-ea"/>
                <a:cs typeface="+mn-cs"/>
              </a:rPr>
              <a:t>Man of God</a:t>
            </a:r>
            <a:r>
              <a:rPr lang="en-US" sz="1200" b="0" i="0" kern="1200" dirty="0">
                <a:solidFill>
                  <a:schemeClr val="tx1"/>
                </a:solidFill>
                <a:effectLst/>
                <a:latin typeface="+mn-lt"/>
                <a:ea typeface="+mn-ea"/>
                <a:cs typeface="+mn-cs"/>
              </a:rPr>
              <a:t>.” Therefore they were wrong in doing this, even though they were on orders from their king.</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Bible clearly teaches that we owe submission to the government and governing authorities (Rom 13:1-2). </a:t>
            </a:r>
            <a:r>
              <a:rPr lang="en-US" sz="1200" b="1" i="0" u="sng" strike="noStrike" kern="1200" dirty="0">
                <a:solidFill>
                  <a:schemeClr val="tx1"/>
                </a:solidFill>
                <a:effectLst/>
                <a:latin typeface="+mn-lt"/>
                <a:ea typeface="+mn-ea"/>
                <a:cs typeface="+mn-cs"/>
                <a:hlinkClick r:id="rId3"/>
              </a:rPr>
              <a:t>Rom 13:1</a:t>
            </a:r>
            <a:r>
              <a:rPr lang="en-US" sz="1200" b="0" i="0" u="none" strike="noStrike" kern="1200" dirty="0">
                <a:solidFill>
                  <a:schemeClr val="tx1"/>
                </a:solidFill>
                <a:effectLst/>
                <a:latin typeface="+mn-lt"/>
                <a:ea typeface="+mn-ea"/>
                <a:cs typeface="+mn-cs"/>
                <a:hlinkClick r:id="rId3"/>
              </a:rPr>
              <a:t> </a:t>
            </a:r>
            <a:r>
              <a:rPr lang="en-US" sz="1200" b="0" i="0" u="none" strike="noStrike" kern="1200" dirty="0">
                <a:solidFill>
                  <a:schemeClr val="tx1"/>
                </a:solidFill>
                <a:effectLst/>
                <a:latin typeface="+mn-lt"/>
                <a:ea typeface="+mn-ea"/>
                <a:cs typeface="+mn-cs"/>
              </a:rPr>
              <a:t> Let every person be subject to the governing authorities. For there is no authority except from God, and those that exist have been instituted by God.</a:t>
            </a:r>
          </a:p>
          <a:p>
            <a:r>
              <a:rPr lang="en-US" sz="1200" b="1" i="0" u="sng" strike="noStrike" kern="1200" dirty="0">
                <a:solidFill>
                  <a:schemeClr val="tx1"/>
                </a:solidFill>
                <a:effectLst/>
                <a:latin typeface="+mn-lt"/>
                <a:ea typeface="+mn-ea"/>
                <a:cs typeface="+mn-cs"/>
                <a:hlinkClick r:id="rId4"/>
              </a:rPr>
              <a:t>Rom 13:2</a:t>
            </a:r>
            <a:r>
              <a:rPr lang="en-US" sz="1200" b="0" i="0" u="none" strike="noStrike" kern="1200" dirty="0">
                <a:solidFill>
                  <a:schemeClr val="tx1"/>
                </a:solidFill>
                <a:effectLst/>
                <a:latin typeface="+mn-lt"/>
                <a:ea typeface="+mn-ea"/>
                <a:cs typeface="+mn-cs"/>
                <a:hlinkClick r:id="rId4"/>
              </a:rPr>
              <a:t> </a:t>
            </a:r>
            <a:r>
              <a:rPr lang="en-US" sz="1200" b="0" i="0" u="none" strike="noStrike" kern="1200" dirty="0">
                <a:solidFill>
                  <a:schemeClr val="tx1"/>
                </a:solidFill>
                <a:effectLst/>
                <a:latin typeface="+mn-lt"/>
                <a:ea typeface="+mn-ea"/>
                <a:cs typeface="+mn-cs"/>
              </a:rPr>
              <a:t> Therefore whoever resists the authorities resists what God has appointed, and those who resist will incur judgment.</a:t>
            </a:r>
          </a:p>
          <a:p>
            <a:pPr marL="285750" marR="0" indent="-285750" algn="l" defTabSz="914400" rtl="0" eaLnBrk="1" fontAlgn="auto" latinLnBrk="0" hangingPunct="1">
              <a:lnSpc>
                <a:spcPct val="100000"/>
              </a:lnSpc>
              <a:spcBef>
                <a:spcPts val="0"/>
              </a:spcBef>
              <a:spcAft>
                <a:spcPts val="0"/>
              </a:spcAft>
              <a:buClrTx/>
              <a:buSzTx/>
              <a:buFontTx/>
              <a:buAutoNum type="romanLcPeriod"/>
              <a:tabLst/>
              <a:defRPr/>
            </a:pPr>
            <a:r>
              <a:rPr lang="en-US" sz="1200" b="0" i="0" kern="1200" dirty="0">
                <a:solidFill>
                  <a:schemeClr val="tx1"/>
                </a:solidFill>
                <a:effectLst/>
                <a:latin typeface="+mn-lt"/>
                <a:ea typeface="+mn-ea"/>
                <a:cs typeface="+mn-cs"/>
              </a:rPr>
              <a:t>Yet in the human sphere, the Biblical command to submit is never absolute, but always conditioned by the greater responsibility to submit to God (Act 5:29). </a:t>
            </a:r>
            <a:r>
              <a:rPr lang="en-US" sz="1200" b="1" i="0" u="sng" strike="noStrike" kern="1200" dirty="0">
                <a:solidFill>
                  <a:schemeClr val="tx1"/>
                </a:solidFill>
                <a:effectLst/>
                <a:latin typeface="+mn-lt"/>
                <a:ea typeface="+mn-ea"/>
                <a:cs typeface="+mn-cs"/>
                <a:hlinkClick r:id="rId5"/>
              </a:rPr>
              <a:t>Act 5:29</a:t>
            </a:r>
            <a:r>
              <a:rPr lang="en-US" sz="1200" b="0" i="0" u="none" strike="noStrike" kern="1200" dirty="0">
                <a:solidFill>
                  <a:schemeClr val="tx1"/>
                </a:solidFill>
                <a:effectLst/>
                <a:latin typeface="+mn-lt"/>
                <a:ea typeface="+mn-ea"/>
                <a:cs typeface="+mn-cs"/>
                <a:hlinkClick r:id="rId5"/>
              </a:rPr>
              <a:t> </a:t>
            </a:r>
            <a:r>
              <a:rPr lang="en-US" sz="1200" b="0" i="0" u="none" strike="noStrike" kern="1200" dirty="0">
                <a:solidFill>
                  <a:schemeClr val="tx1"/>
                </a:solidFill>
                <a:effectLst/>
                <a:latin typeface="+mn-lt"/>
                <a:ea typeface="+mn-ea"/>
                <a:cs typeface="+mn-cs"/>
              </a:rPr>
              <a:t> But Peter and the apostles answered, “We must obey God rather than men. </a:t>
            </a:r>
            <a:r>
              <a:rPr lang="en-US" sz="1200" b="0" i="0" kern="1200" dirty="0">
                <a:solidFill>
                  <a:schemeClr val="tx1"/>
                </a:solidFill>
                <a:effectLst/>
                <a:latin typeface="+mn-lt"/>
                <a:ea typeface="+mn-ea"/>
                <a:cs typeface="+mn-cs"/>
              </a:rPr>
              <a:t>This commander should have resisted the ungodly and immoral command from King Ahaziah and obeyed God instead. His </a:t>
            </a:r>
            <a:r>
              <a:rPr lang="en-US" sz="1200" b="1" i="0" kern="1200" dirty="0">
                <a:solidFill>
                  <a:schemeClr val="tx1"/>
                </a:solidFill>
                <a:effectLst/>
                <a:latin typeface="+mn-lt"/>
                <a:ea typeface="+mn-ea"/>
                <a:cs typeface="+mn-cs"/>
              </a:rPr>
              <a:t>fifty</a:t>
            </a:r>
            <a:r>
              <a:rPr lang="en-US" sz="1200" b="0" i="0" kern="1200" dirty="0">
                <a:solidFill>
                  <a:schemeClr val="tx1"/>
                </a:solidFill>
                <a:effectLst/>
                <a:latin typeface="+mn-lt"/>
                <a:ea typeface="+mn-ea"/>
                <a:cs typeface="+mn-cs"/>
              </a:rPr>
              <a:t> men should have refused to obey the ungodly and immoral command of their </a:t>
            </a:r>
            <a:r>
              <a:rPr lang="en-US" sz="1200" b="1" i="0" kern="1200" dirty="0">
                <a:solidFill>
                  <a:schemeClr val="tx1"/>
                </a:solidFill>
                <a:effectLst/>
                <a:latin typeface="+mn-lt"/>
                <a:ea typeface="+mn-ea"/>
                <a:cs typeface="+mn-cs"/>
              </a:rPr>
              <a:t>captain</a:t>
            </a:r>
            <a:r>
              <a:rPr lang="en-US" sz="1200" b="0" i="0" kern="1200" dirty="0">
                <a:solidFill>
                  <a:schemeClr val="tx1"/>
                </a:solidFill>
                <a:effectLst/>
                <a:latin typeface="+mn-lt"/>
                <a:ea typeface="+mn-ea"/>
                <a:cs typeface="+mn-cs"/>
              </a:rPr>
              <a:t>.</a:t>
            </a:r>
          </a:p>
          <a:p>
            <a:pPr marL="285750" indent="-285750">
              <a:buAutoNum type="romanLcPeriod"/>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 </a:t>
            </a:r>
            <a:r>
              <a:rPr lang="en-US" sz="1200" b="1" i="0" kern="1200" dirty="0">
                <a:solidFill>
                  <a:schemeClr val="tx1"/>
                </a:solidFill>
                <a:effectLst/>
                <a:latin typeface="+mn-lt"/>
                <a:ea typeface="+mn-ea"/>
                <a:cs typeface="+mn-cs"/>
              </a:rPr>
              <a:t>If I am a man of God, then let fire come down from heaven</a:t>
            </a:r>
            <a:r>
              <a:rPr lang="en-US" sz="1200" b="0" i="0" kern="1200" dirty="0">
                <a:solidFill>
                  <a:schemeClr val="tx1"/>
                </a:solidFill>
                <a:effectLst/>
                <a:latin typeface="+mn-lt"/>
                <a:ea typeface="+mn-ea"/>
                <a:cs typeface="+mn-cs"/>
              </a:rPr>
              <a:t>: Elijah put the issue in stark contrast. If he really were </a:t>
            </a:r>
            <a:r>
              <a:rPr lang="en-US" sz="1200" b="1" i="0" kern="1200" dirty="0">
                <a:solidFill>
                  <a:schemeClr val="tx1"/>
                </a:solidFill>
                <a:effectLst/>
                <a:latin typeface="+mn-lt"/>
                <a:ea typeface="+mn-ea"/>
                <a:cs typeface="+mn-cs"/>
              </a:rPr>
              <a:t>a man of God</a:t>
            </a:r>
            <a:r>
              <a:rPr lang="en-US" sz="1200" b="0" i="0" kern="1200" dirty="0">
                <a:solidFill>
                  <a:schemeClr val="tx1"/>
                </a:solidFill>
                <a:effectLst/>
                <a:latin typeface="+mn-lt"/>
                <a:ea typeface="+mn-ea"/>
                <a:cs typeface="+mn-cs"/>
              </a:rPr>
              <a:t>, then the captain and his men were on an ungodly and immoral mission. Since Elijah could not bring down </a:t>
            </a:r>
            <a:r>
              <a:rPr lang="en-US" sz="1200" b="1" i="0" kern="1200" dirty="0">
                <a:solidFill>
                  <a:schemeClr val="tx1"/>
                </a:solidFill>
                <a:effectLst/>
                <a:latin typeface="+mn-lt"/>
                <a:ea typeface="+mn-ea"/>
                <a:cs typeface="+mn-cs"/>
              </a:rPr>
              <a:t>fire</a:t>
            </a:r>
            <a:r>
              <a:rPr lang="en-US" sz="1200" b="0" i="0" kern="1200" dirty="0">
                <a:solidFill>
                  <a:schemeClr val="tx1"/>
                </a:solidFill>
                <a:effectLst/>
                <a:latin typeface="+mn-lt"/>
                <a:ea typeface="+mn-ea"/>
                <a:cs typeface="+mn-cs"/>
              </a:rPr>
              <a:t> from heaven without Divine approval, he asked </a:t>
            </a:r>
            <a:r>
              <a:rPr lang="en-US" sz="1200" b="0" i="1" kern="1200" dirty="0">
                <a:solidFill>
                  <a:schemeClr val="tx1"/>
                </a:solidFill>
                <a:effectLst/>
                <a:latin typeface="+mn-lt"/>
                <a:ea typeface="+mn-ea"/>
                <a:cs typeface="+mn-cs"/>
              </a:rPr>
              <a:t>God</a:t>
            </a:r>
            <a:r>
              <a:rPr lang="en-US" sz="1200" b="0" i="0" kern="1200" dirty="0">
                <a:solidFill>
                  <a:schemeClr val="tx1"/>
                </a:solidFill>
                <a:effectLst/>
                <a:latin typeface="+mn-lt"/>
                <a:ea typeface="+mn-ea"/>
                <a:cs typeface="+mn-cs"/>
              </a:rPr>
              <a:t> to evaluate these men and the rightness of their actions against God’s prophet.</a:t>
            </a:r>
          </a:p>
          <a:p>
            <a:endParaRPr lang="en-US" sz="1200" b="0" i="0" kern="1200" dirty="0">
              <a:solidFill>
                <a:schemeClr val="tx1"/>
              </a:solidFill>
              <a:effectLst/>
              <a:latin typeface="+mn-lt"/>
              <a:ea typeface="+mn-ea"/>
              <a:cs typeface="+mn-cs"/>
            </a:endParaRPr>
          </a:p>
          <a:p>
            <a:pPr marL="285750" indent="-285750">
              <a:buAutoNum type="romanLcPeriod"/>
            </a:pPr>
            <a:r>
              <a:rPr lang="en-US" sz="1200" b="0" i="0" kern="1200" dirty="0">
                <a:solidFill>
                  <a:schemeClr val="tx1"/>
                </a:solidFill>
                <a:effectLst/>
                <a:latin typeface="+mn-lt"/>
                <a:ea typeface="+mn-ea"/>
                <a:cs typeface="+mn-cs"/>
              </a:rPr>
              <a:t>“Either they did not hold him to be a prophet, or they gloried in putting the power of their master above that of Jehovah. In any case, the insult was less against Elijah than Elijah’s God.” (Meyer)</a:t>
            </a:r>
          </a:p>
          <a:p>
            <a:pPr marL="285750" indent="-285750">
              <a:buAutoNum type="romanLcPeriod"/>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 Elijah did not say, “You bet I am a man of God.” Instead, he answered </a:t>
            </a:r>
            <a:r>
              <a:rPr lang="en-US" sz="1200" b="1" i="0" kern="1200" dirty="0">
                <a:solidFill>
                  <a:schemeClr val="tx1"/>
                </a:solidFill>
                <a:effectLst/>
                <a:latin typeface="+mn-lt"/>
                <a:ea typeface="+mn-ea"/>
                <a:cs typeface="+mn-cs"/>
              </a:rPr>
              <a:t>If I am a man of God</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 Essentially Elijah said, “You say I am a man of God even though you are not acting like it. Maybe I am and maybe I am not. Let’s let God decide by fire.”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iii. “Some have blamed the prophet for destroying these men, by bringing down fire from heaven upon them. But they do not consider that it was no more possible for </a:t>
            </a:r>
            <a:r>
              <a:rPr lang="en-US" sz="1200" b="0" i="1" kern="1200" dirty="0">
                <a:solidFill>
                  <a:schemeClr val="tx1"/>
                </a:solidFill>
                <a:effectLst/>
                <a:latin typeface="+mn-lt"/>
                <a:ea typeface="+mn-ea"/>
                <a:cs typeface="+mn-cs"/>
              </a:rPr>
              <a:t>Elijah</a:t>
            </a:r>
            <a:r>
              <a:rPr lang="en-US" sz="1200" b="0" i="0" kern="1200" dirty="0">
                <a:solidFill>
                  <a:schemeClr val="tx1"/>
                </a:solidFill>
                <a:effectLst/>
                <a:latin typeface="+mn-lt"/>
                <a:ea typeface="+mn-ea"/>
                <a:cs typeface="+mn-cs"/>
              </a:rPr>
              <a:t> to bring down fire from heaven, than for </a:t>
            </a:r>
            <a:r>
              <a:rPr lang="en-US" sz="1200" b="0" i="1" kern="1200" dirty="0">
                <a:solidFill>
                  <a:schemeClr val="tx1"/>
                </a:solidFill>
                <a:effectLst/>
                <a:latin typeface="+mn-lt"/>
                <a:ea typeface="+mn-ea"/>
                <a:cs typeface="+mn-cs"/>
              </a:rPr>
              <a:t>them</a:t>
            </a:r>
            <a:r>
              <a:rPr lang="en-US" sz="1200" b="0" i="0" kern="1200" dirty="0">
                <a:solidFill>
                  <a:schemeClr val="tx1"/>
                </a:solidFill>
                <a:effectLst/>
                <a:latin typeface="+mn-lt"/>
                <a:ea typeface="+mn-ea"/>
                <a:cs typeface="+mn-cs"/>
              </a:rPr>
              <a:t> to do it. </a:t>
            </a:r>
            <a:r>
              <a:rPr lang="en-US" sz="1200" b="0" i="1" kern="1200" dirty="0">
                <a:solidFill>
                  <a:schemeClr val="tx1"/>
                </a:solidFill>
                <a:effectLst/>
                <a:latin typeface="+mn-lt"/>
                <a:ea typeface="+mn-ea"/>
                <a:cs typeface="+mn-cs"/>
              </a:rPr>
              <a:t>God alone</a:t>
            </a:r>
            <a:r>
              <a:rPr lang="en-US" sz="1200" b="0" i="0" kern="1200" dirty="0">
                <a:solidFill>
                  <a:schemeClr val="tx1"/>
                </a:solidFill>
                <a:effectLst/>
                <a:latin typeface="+mn-lt"/>
                <a:ea typeface="+mn-ea"/>
                <a:cs typeface="+mn-cs"/>
              </a:rPr>
              <a:t> could send the fire; and as he is </a:t>
            </a:r>
            <a:r>
              <a:rPr lang="en-US" sz="1200" b="0" i="1" kern="1200" dirty="0">
                <a:solidFill>
                  <a:schemeClr val="tx1"/>
                </a:solidFill>
                <a:effectLst/>
                <a:latin typeface="+mn-lt"/>
                <a:ea typeface="+mn-ea"/>
                <a:cs typeface="+mn-cs"/>
              </a:rPr>
              <a:t>just</a:t>
            </a:r>
            <a:r>
              <a:rPr lang="en-US" sz="1200" b="0" i="0" kern="1200" dirty="0">
                <a:solidFill>
                  <a:schemeClr val="tx1"/>
                </a:solidFill>
                <a:effectLst/>
                <a:latin typeface="+mn-lt"/>
                <a:ea typeface="+mn-ea"/>
                <a:cs typeface="+mn-cs"/>
              </a:rPr>
              <a:t> and </a:t>
            </a:r>
            <a:r>
              <a:rPr lang="en-US" sz="1200" b="0" i="1" kern="1200" dirty="0">
                <a:solidFill>
                  <a:schemeClr val="tx1"/>
                </a:solidFill>
                <a:effectLst/>
                <a:latin typeface="+mn-lt"/>
                <a:ea typeface="+mn-ea"/>
                <a:cs typeface="+mn-cs"/>
              </a:rPr>
              <a:t>good</a:t>
            </a:r>
            <a:r>
              <a:rPr lang="en-US" sz="1200" b="0" i="0" kern="1200" dirty="0">
                <a:solidFill>
                  <a:schemeClr val="tx1"/>
                </a:solidFill>
                <a:effectLst/>
                <a:latin typeface="+mn-lt"/>
                <a:ea typeface="+mn-ea"/>
                <a:cs typeface="+mn-cs"/>
              </a:rPr>
              <a:t>, he would not have destroyed these men had there not been a </a:t>
            </a:r>
            <a:r>
              <a:rPr lang="en-US" sz="1200" b="0" i="1" kern="1200" dirty="0">
                <a:solidFill>
                  <a:schemeClr val="tx1"/>
                </a:solidFill>
                <a:effectLst/>
                <a:latin typeface="+mn-lt"/>
                <a:ea typeface="+mn-ea"/>
                <a:cs typeface="+mn-cs"/>
              </a:rPr>
              <a:t>sufficient cause</a:t>
            </a:r>
            <a:r>
              <a:rPr lang="en-US" sz="1200" b="0" i="0" kern="1200" dirty="0">
                <a:solidFill>
                  <a:schemeClr val="tx1"/>
                </a:solidFill>
                <a:effectLst/>
                <a:latin typeface="+mn-lt"/>
                <a:ea typeface="+mn-ea"/>
                <a:cs typeface="+mn-cs"/>
              </a:rPr>
              <a:t> to justify the act.” (Clarke)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 </a:t>
            </a:r>
            <a:r>
              <a:rPr lang="en-US" sz="1200" b="1" i="0" kern="1200" dirty="0">
                <a:solidFill>
                  <a:schemeClr val="tx1"/>
                </a:solidFill>
                <a:effectLst/>
                <a:latin typeface="+mn-lt"/>
                <a:ea typeface="+mn-ea"/>
                <a:cs typeface="+mn-cs"/>
              </a:rPr>
              <a:t>Fire came down from heaven and consumed him and his fifty</a:t>
            </a:r>
            <a:r>
              <a:rPr lang="en-US" sz="1200" b="0" i="0" kern="1200" dirty="0">
                <a:solidFill>
                  <a:schemeClr val="tx1"/>
                </a:solidFill>
                <a:effectLst/>
                <a:latin typeface="+mn-lt"/>
                <a:ea typeface="+mn-ea"/>
                <a:cs typeface="+mn-cs"/>
              </a:rPr>
              <a:t>: God brought judgment on these men who acted as if Yahweh was not a real God and as if Elijah was not truly His servant.</a:t>
            </a:r>
          </a:p>
          <a:p>
            <a:endParaRPr lang="en-US" sz="1200" b="0" i="0" kern="1200" dirty="0">
              <a:solidFill>
                <a:schemeClr val="tx1"/>
              </a:solidFill>
              <a:effectLst/>
              <a:latin typeface="+mn-lt"/>
              <a:ea typeface="+mn-ea"/>
              <a:cs typeface="+mn-cs"/>
            </a:endParaRPr>
          </a:p>
          <a:p>
            <a:pPr marL="285750" indent="-285750">
              <a:buAutoNum type="romanLcPeriod"/>
            </a:pPr>
            <a:r>
              <a:rPr lang="en-US" sz="1200" b="0" i="0" kern="1200" dirty="0">
                <a:solidFill>
                  <a:schemeClr val="tx1"/>
                </a:solidFill>
                <a:effectLst/>
                <a:latin typeface="+mn-lt"/>
                <a:ea typeface="+mn-ea"/>
                <a:cs typeface="+mn-cs"/>
              </a:rPr>
              <a:t>The captain commanded Elijah to </a:t>
            </a:r>
            <a:r>
              <a:rPr lang="en-US" sz="1200" b="1" i="0" kern="1200" dirty="0">
                <a:solidFill>
                  <a:schemeClr val="tx1"/>
                </a:solidFill>
                <a:effectLst/>
                <a:latin typeface="+mn-lt"/>
                <a:ea typeface="+mn-ea"/>
                <a:cs typeface="+mn-cs"/>
              </a:rPr>
              <a:t>“Come down!”</a:t>
            </a:r>
            <a:r>
              <a:rPr lang="en-US" sz="1200" b="0" i="0" kern="1200" dirty="0">
                <a:solidFill>
                  <a:schemeClr val="tx1"/>
                </a:solidFill>
                <a:effectLst/>
                <a:latin typeface="+mn-lt"/>
                <a:ea typeface="+mn-ea"/>
                <a:cs typeface="+mn-cs"/>
              </a:rPr>
              <a:t> The man of God didn’t come down, but the fire of God did.</a:t>
            </a:r>
          </a:p>
          <a:p>
            <a:pPr marL="285750" indent="-285750">
              <a:buAutoNum type="romanLcPeriod"/>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 “It must be noted that the demands made of Elijah were wrong. A king had no right to ask such allegiance and his actions should always be subordinate to God’s word. God was protecting his word and his servant.” (Wiseman)</a:t>
            </a:r>
          </a:p>
          <a:p>
            <a:endParaRPr lang="en-US" dirty="0"/>
          </a:p>
        </p:txBody>
      </p:sp>
      <p:sp>
        <p:nvSpPr>
          <p:cNvPr id="4" name="Slide Number Placeholder 3"/>
          <p:cNvSpPr>
            <a:spLocks noGrp="1"/>
          </p:cNvSpPr>
          <p:nvPr>
            <p:ph type="sldNum" sz="quarter" idx="5"/>
          </p:nvPr>
        </p:nvSpPr>
        <p:spPr/>
        <p:txBody>
          <a:bodyPr/>
          <a:lstStyle/>
          <a:p>
            <a:fld id="{ADAD1C02-7003-BC4A-AF5E-8686834EE882}" type="slidenum">
              <a:rPr lang="en-US" smtClean="0"/>
              <a:t>6</a:t>
            </a:fld>
            <a:endParaRPr lang="en-US"/>
          </a:p>
        </p:txBody>
      </p:sp>
    </p:spTree>
    <p:extLst>
      <p:ext uri="{BB962C8B-B14F-4D97-AF65-F5344CB8AC3E}">
        <p14:creationId xmlns:p14="http://schemas.microsoft.com/office/powerpoint/2010/main" val="3749900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The king sent to him a captain of fifty with his fifty men</a:t>
            </a:r>
            <a:r>
              <a:rPr lang="en-US" sz="1200" b="0" i="0" kern="1200" dirty="0">
                <a:solidFill>
                  <a:schemeClr val="tx1"/>
                </a:solidFill>
                <a:effectLst/>
                <a:latin typeface="+mn-lt"/>
                <a:ea typeface="+mn-ea"/>
                <a:cs typeface="+mn-cs"/>
              </a:rPr>
              <a:t>: This should have been plenty of men to capture one prophet. Clearly, Ahaziah sent </a:t>
            </a:r>
            <a:r>
              <a:rPr lang="en-US" sz="1200" b="0" i="1" kern="1200" dirty="0">
                <a:solidFill>
                  <a:schemeClr val="tx1"/>
                </a:solidFill>
                <a:effectLst/>
                <a:latin typeface="+mn-lt"/>
                <a:ea typeface="+mn-ea"/>
                <a:cs typeface="+mn-cs"/>
              </a:rPr>
              <a:t>more</a:t>
            </a:r>
            <a:r>
              <a:rPr lang="en-US" sz="1200" b="0" i="0" kern="1200" dirty="0">
                <a:solidFill>
                  <a:schemeClr val="tx1"/>
                </a:solidFill>
                <a:effectLst/>
                <a:latin typeface="+mn-lt"/>
                <a:ea typeface="+mn-ea"/>
                <a:cs typeface="+mn-cs"/>
              </a:rPr>
              <a:t> men than were normally required.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 </a:t>
            </a:r>
            <a:r>
              <a:rPr lang="en-US" sz="1200" b="1" i="0" kern="1200" dirty="0">
                <a:solidFill>
                  <a:schemeClr val="tx1"/>
                </a:solidFill>
                <a:effectLst/>
                <a:latin typeface="+mn-lt"/>
                <a:ea typeface="+mn-ea"/>
                <a:cs typeface="+mn-cs"/>
              </a:rPr>
              <a:t>Man of God, the king has said, “Come down”</a:t>
            </a:r>
            <a:r>
              <a:rPr lang="en-US" sz="1200" b="0" i="0" kern="1200" dirty="0">
                <a:solidFill>
                  <a:schemeClr val="tx1"/>
                </a:solidFill>
                <a:effectLst/>
                <a:latin typeface="+mn-lt"/>
                <a:ea typeface="+mn-ea"/>
                <a:cs typeface="+mn-cs"/>
              </a:rPr>
              <a:t>: The captain here admitted the righteousness of Elijah when he called him “</a:t>
            </a:r>
            <a:r>
              <a:rPr lang="en-US" sz="1200" b="1" i="0" kern="1200" dirty="0">
                <a:solidFill>
                  <a:schemeClr val="tx1"/>
                </a:solidFill>
                <a:effectLst/>
                <a:latin typeface="+mn-lt"/>
                <a:ea typeface="+mn-ea"/>
                <a:cs typeface="+mn-cs"/>
              </a:rPr>
              <a:t>Man of God</a:t>
            </a:r>
            <a:r>
              <a:rPr lang="en-US" sz="1200" b="0" i="0" kern="1200" dirty="0">
                <a:solidFill>
                  <a:schemeClr val="tx1"/>
                </a:solidFill>
                <a:effectLst/>
                <a:latin typeface="+mn-lt"/>
                <a:ea typeface="+mn-ea"/>
                <a:cs typeface="+mn-cs"/>
              </a:rPr>
              <a:t>.” Therefore they were wrong in doing this, even though they were on orders from their king.</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Bible clearly teaches that we owe submission to the government and governing authorities (Rom 13:1-2). </a:t>
            </a:r>
            <a:r>
              <a:rPr lang="en-US" sz="1200" b="1" i="0" u="sng" strike="noStrike" kern="1200" dirty="0">
                <a:solidFill>
                  <a:schemeClr val="tx1"/>
                </a:solidFill>
                <a:effectLst/>
                <a:latin typeface="+mn-lt"/>
                <a:ea typeface="+mn-ea"/>
                <a:cs typeface="+mn-cs"/>
                <a:hlinkClick r:id="rId3"/>
              </a:rPr>
              <a:t>Rom 13:1</a:t>
            </a:r>
            <a:r>
              <a:rPr lang="en-US" sz="1200" b="0" i="0" u="none" strike="noStrike" kern="1200" dirty="0">
                <a:solidFill>
                  <a:schemeClr val="tx1"/>
                </a:solidFill>
                <a:effectLst/>
                <a:latin typeface="+mn-lt"/>
                <a:ea typeface="+mn-ea"/>
                <a:cs typeface="+mn-cs"/>
                <a:hlinkClick r:id="rId3"/>
              </a:rPr>
              <a:t> </a:t>
            </a:r>
            <a:r>
              <a:rPr lang="en-US" sz="1200" b="0" i="0" u="none" strike="noStrike" kern="1200" dirty="0">
                <a:solidFill>
                  <a:schemeClr val="tx1"/>
                </a:solidFill>
                <a:effectLst/>
                <a:latin typeface="+mn-lt"/>
                <a:ea typeface="+mn-ea"/>
                <a:cs typeface="+mn-cs"/>
              </a:rPr>
              <a:t> Let every person be subject to the governing authorities. For there is no authority except from God, and those that exist have been instituted by God.</a:t>
            </a:r>
          </a:p>
          <a:p>
            <a:r>
              <a:rPr lang="en-US" sz="1200" b="1" i="0" u="sng" strike="noStrike" kern="1200" dirty="0">
                <a:solidFill>
                  <a:schemeClr val="tx1"/>
                </a:solidFill>
                <a:effectLst/>
                <a:latin typeface="+mn-lt"/>
                <a:ea typeface="+mn-ea"/>
                <a:cs typeface="+mn-cs"/>
                <a:hlinkClick r:id="rId4"/>
              </a:rPr>
              <a:t>Rom 13:2</a:t>
            </a:r>
            <a:r>
              <a:rPr lang="en-US" sz="1200" b="0" i="0" u="none" strike="noStrike" kern="1200" dirty="0">
                <a:solidFill>
                  <a:schemeClr val="tx1"/>
                </a:solidFill>
                <a:effectLst/>
                <a:latin typeface="+mn-lt"/>
                <a:ea typeface="+mn-ea"/>
                <a:cs typeface="+mn-cs"/>
                <a:hlinkClick r:id="rId4"/>
              </a:rPr>
              <a:t> </a:t>
            </a:r>
            <a:r>
              <a:rPr lang="en-US" sz="1200" b="0" i="0" u="none" strike="noStrike" kern="1200" dirty="0">
                <a:solidFill>
                  <a:schemeClr val="tx1"/>
                </a:solidFill>
                <a:effectLst/>
                <a:latin typeface="+mn-lt"/>
                <a:ea typeface="+mn-ea"/>
                <a:cs typeface="+mn-cs"/>
              </a:rPr>
              <a:t> Therefore whoever resists the authorities resists what God has appointed, and those who resist will incur judgment.</a:t>
            </a:r>
          </a:p>
          <a:p>
            <a:pPr marL="285750" marR="0" indent="-285750" algn="l" defTabSz="914400" rtl="0" eaLnBrk="1" fontAlgn="auto" latinLnBrk="0" hangingPunct="1">
              <a:lnSpc>
                <a:spcPct val="100000"/>
              </a:lnSpc>
              <a:spcBef>
                <a:spcPts val="0"/>
              </a:spcBef>
              <a:spcAft>
                <a:spcPts val="0"/>
              </a:spcAft>
              <a:buClrTx/>
              <a:buSzTx/>
              <a:buFontTx/>
              <a:buAutoNum type="romanLcPeriod"/>
              <a:tabLst/>
              <a:defRPr/>
            </a:pPr>
            <a:r>
              <a:rPr lang="en-US" sz="1200" b="0" i="0" kern="1200" dirty="0">
                <a:solidFill>
                  <a:schemeClr val="tx1"/>
                </a:solidFill>
                <a:effectLst/>
                <a:latin typeface="+mn-lt"/>
                <a:ea typeface="+mn-ea"/>
                <a:cs typeface="+mn-cs"/>
              </a:rPr>
              <a:t>Yet in the human sphere, the Biblical command to submit is never absolute, but always conditioned by the greater responsibility to submit to God (Act 5:29). </a:t>
            </a:r>
            <a:r>
              <a:rPr lang="en-US" sz="1200" b="1" i="0" u="sng" strike="noStrike" kern="1200" dirty="0">
                <a:solidFill>
                  <a:schemeClr val="tx1"/>
                </a:solidFill>
                <a:effectLst/>
                <a:latin typeface="+mn-lt"/>
                <a:ea typeface="+mn-ea"/>
                <a:cs typeface="+mn-cs"/>
                <a:hlinkClick r:id="rId5"/>
              </a:rPr>
              <a:t>Act 5:29</a:t>
            </a:r>
            <a:r>
              <a:rPr lang="en-US" sz="1200" b="0" i="0" u="none" strike="noStrike" kern="1200" dirty="0">
                <a:solidFill>
                  <a:schemeClr val="tx1"/>
                </a:solidFill>
                <a:effectLst/>
                <a:latin typeface="+mn-lt"/>
                <a:ea typeface="+mn-ea"/>
                <a:cs typeface="+mn-cs"/>
                <a:hlinkClick r:id="rId5"/>
              </a:rPr>
              <a:t> </a:t>
            </a:r>
            <a:r>
              <a:rPr lang="en-US" sz="1200" b="0" i="0" u="none" strike="noStrike" kern="1200" dirty="0">
                <a:solidFill>
                  <a:schemeClr val="tx1"/>
                </a:solidFill>
                <a:effectLst/>
                <a:latin typeface="+mn-lt"/>
                <a:ea typeface="+mn-ea"/>
                <a:cs typeface="+mn-cs"/>
              </a:rPr>
              <a:t> But Peter and the apostles answered, “We must obey God rather than men. </a:t>
            </a:r>
            <a:r>
              <a:rPr lang="en-US" sz="1200" b="0" i="0" kern="1200" dirty="0">
                <a:solidFill>
                  <a:schemeClr val="tx1"/>
                </a:solidFill>
                <a:effectLst/>
                <a:latin typeface="+mn-lt"/>
                <a:ea typeface="+mn-ea"/>
                <a:cs typeface="+mn-cs"/>
              </a:rPr>
              <a:t>This commander should have resisted the ungodly and immoral command from King Ahaziah and obeyed God instead. His </a:t>
            </a:r>
            <a:r>
              <a:rPr lang="en-US" sz="1200" b="1" i="0" kern="1200" dirty="0">
                <a:solidFill>
                  <a:schemeClr val="tx1"/>
                </a:solidFill>
                <a:effectLst/>
                <a:latin typeface="+mn-lt"/>
                <a:ea typeface="+mn-ea"/>
                <a:cs typeface="+mn-cs"/>
              </a:rPr>
              <a:t>fifty</a:t>
            </a:r>
            <a:r>
              <a:rPr lang="en-US" sz="1200" b="0" i="0" kern="1200" dirty="0">
                <a:solidFill>
                  <a:schemeClr val="tx1"/>
                </a:solidFill>
                <a:effectLst/>
                <a:latin typeface="+mn-lt"/>
                <a:ea typeface="+mn-ea"/>
                <a:cs typeface="+mn-cs"/>
              </a:rPr>
              <a:t> men should have refused to obey the ungodly and immoral command of their </a:t>
            </a:r>
            <a:r>
              <a:rPr lang="en-US" sz="1200" b="1" i="0" kern="1200" dirty="0">
                <a:solidFill>
                  <a:schemeClr val="tx1"/>
                </a:solidFill>
                <a:effectLst/>
                <a:latin typeface="+mn-lt"/>
                <a:ea typeface="+mn-ea"/>
                <a:cs typeface="+mn-cs"/>
              </a:rPr>
              <a:t>captain</a:t>
            </a:r>
            <a:r>
              <a:rPr lang="en-US" sz="1200" b="0" i="0" kern="1200" dirty="0">
                <a:solidFill>
                  <a:schemeClr val="tx1"/>
                </a:solidFill>
                <a:effectLst/>
                <a:latin typeface="+mn-lt"/>
                <a:ea typeface="+mn-ea"/>
                <a:cs typeface="+mn-cs"/>
              </a:rPr>
              <a:t>.</a:t>
            </a:r>
          </a:p>
          <a:p>
            <a:pPr marL="285750" indent="-285750">
              <a:buAutoNum type="romanLcPeriod"/>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 </a:t>
            </a:r>
            <a:r>
              <a:rPr lang="en-US" sz="1200" b="1" i="0" kern="1200" dirty="0">
                <a:solidFill>
                  <a:schemeClr val="tx1"/>
                </a:solidFill>
                <a:effectLst/>
                <a:latin typeface="+mn-lt"/>
                <a:ea typeface="+mn-ea"/>
                <a:cs typeface="+mn-cs"/>
              </a:rPr>
              <a:t>If I am a man of God, then let fire come down from heaven</a:t>
            </a:r>
            <a:r>
              <a:rPr lang="en-US" sz="1200" b="0" i="0" kern="1200" dirty="0">
                <a:solidFill>
                  <a:schemeClr val="tx1"/>
                </a:solidFill>
                <a:effectLst/>
                <a:latin typeface="+mn-lt"/>
                <a:ea typeface="+mn-ea"/>
                <a:cs typeface="+mn-cs"/>
              </a:rPr>
              <a:t>: Elijah put the issue in stark contrast. If he really were </a:t>
            </a:r>
            <a:r>
              <a:rPr lang="en-US" sz="1200" b="1" i="0" kern="1200" dirty="0">
                <a:solidFill>
                  <a:schemeClr val="tx1"/>
                </a:solidFill>
                <a:effectLst/>
                <a:latin typeface="+mn-lt"/>
                <a:ea typeface="+mn-ea"/>
                <a:cs typeface="+mn-cs"/>
              </a:rPr>
              <a:t>a man of God</a:t>
            </a:r>
            <a:r>
              <a:rPr lang="en-US" sz="1200" b="0" i="0" kern="1200" dirty="0">
                <a:solidFill>
                  <a:schemeClr val="tx1"/>
                </a:solidFill>
                <a:effectLst/>
                <a:latin typeface="+mn-lt"/>
                <a:ea typeface="+mn-ea"/>
                <a:cs typeface="+mn-cs"/>
              </a:rPr>
              <a:t>, then the captain and his men were on an ungodly and immoral mission. Since Elijah could not bring down </a:t>
            </a:r>
            <a:r>
              <a:rPr lang="en-US" sz="1200" b="1" i="0" kern="1200" dirty="0">
                <a:solidFill>
                  <a:schemeClr val="tx1"/>
                </a:solidFill>
                <a:effectLst/>
                <a:latin typeface="+mn-lt"/>
                <a:ea typeface="+mn-ea"/>
                <a:cs typeface="+mn-cs"/>
              </a:rPr>
              <a:t>fire</a:t>
            </a:r>
            <a:r>
              <a:rPr lang="en-US" sz="1200" b="0" i="0" kern="1200" dirty="0">
                <a:solidFill>
                  <a:schemeClr val="tx1"/>
                </a:solidFill>
                <a:effectLst/>
                <a:latin typeface="+mn-lt"/>
                <a:ea typeface="+mn-ea"/>
                <a:cs typeface="+mn-cs"/>
              </a:rPr>
              <a:t> from heaven without Divine approval, he asked </a:t>
            </a:r>
            <a:r>
              <a:rPr lang="en-US" sz="1200" b="0" i="1" kern="1200" dirty="0">
                <a:solidFill>
                  <a:schemeClr val="tx1"/>
                </a:solidFill>
                <a:effectLst/>
                <a:latin typeface="+mn-lt"/>
                <a:ea typeface="+mn-ea"/>
                <a:cs typeface="+mn-cs"/>
              </a:rPr>
              <a:t>God</a:t>
            </a:r>
            <a:r>
              <a:rPr lang="en-US" sz="1200" b="0" i="0" kern="1200" dirty="0">
                <a:solidFill>
                  <a:schemeClr val="tx1"/>
                </a:solidFill>
                <a:effectLst/>
                <a:latin typeface="+mn-lt"/>
                <a:ea typeface="+mn-ea"/>
                <a:cs typeface="+mn-cs"/>
              </a:rPr>
              <a:t> to evaluate these men and the rightness of their actions against God’s prophet.</a:t>
            </a:r>
          </a:p>
          <a:p>
            <a:endParaRPr lang="en-US" sz="1200" b="0" i="0" kern="1200" dirty="0">
              <a:solidFill>
                <a:schemeClr val="tx1"/>
              </a:solidFill>
              <a:effectLst/>
              <a:latin typeface="+mn-lt"/>
              <a:ea typeface="+mn-ea"/>
              <a:cs typeface="+mn-cs"/>
            </a:endParaRPr>
          </a:p>
          <a:p>
            <a:pPr marL="285750" indent="-285750">
              <a:buAutoNum type="romanLcPeriod"/>
            </a:pPr>
            <a:r>
              <a:rPr lang="en-US" sz="1200" b="0" i="0" kern="1200" dirty="0">
                <a:solidFill>
                  <a:schemeClr val="tx1"/>
                </a:solidFill>
                <a:effectLst/>
                <a:latin typeface="+mn-lt"/>
                <a:ea typeface="+mn-ea"/>
                <a:cs typeface="+mn-cs"/>
              </a:rPr>
              <a:t>“Either they did not hold him to be a prophet, or they gloried in putting the power of their master above that of Jehovah. In any case, the insult was less against Elijah than Elijah’s God.” (Meyer)</a:t>
            </a:r>
          </a:p>
          <a:p>
            <a:pPr marL="285750" indent="-285750">
              <a:buAutoNum type="romanLcPeriod"/>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 Elijah did not say, “You bet I am a man of God.” Instead, he answered </a:t>
            </a:r>
            <a:r>
              <a:rPr lang="en-US" sz="1200" b="1" i="0" kern="1200" dirty="0">
                <a:solidFill>
                  <a:schemeClr val="tx1"/>
                </a:solidFill>
                <a:effectLst/>
                <a:latin typeface="+mn-lt"/>
                <a:ea typeface="+mn-ea"/>
                <a:cs typeface="+mn-cs"/>
              </a:rPr>
              <a:t>If I am a man of God</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 Essentially Elijah said, “You say I am a man of God even though you are not acting like it. Maybe I am and maybe I am not. Let’s let God decide by fire.”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iii. “Some have blamed the prophet for destroying these men, by bringing down fire from heaven upon them. But they do not consider that it was no more possible for </a:t>
            </a:r>
            <a:r>
              <a:rPr lang="en-US" sz="1200" b="0" i="1" kern="1200" dirty="0">
                <a:solidFill>
                  <a:schemeClr val="tx1"/>
                </a:solidFill>
                <a:effectLst/>
                <a:latin typeface="+mn-lt"/>
                <a:ea typeface="+mn-ea"/>
                <a:cs typeface="+mn-cs"/>
              </a:rPr>
              <a:t>Elijah</a:t>
            </a:r>
            <a:r>
              <a:rPr lang="en-US" sz="1200" b="0" i="0" kern="1200" dirty="0">
                <a:solidFill>
                  <a:schemeClr val="tx1"/>
                </a:solidFill>
                <a:effectLst/>
                <a:latin typeface="+mn-lt"/>
                <a:ea typeface="+mn-ea"/>
                <a:cs typeface="+mn-cs"/>
              </a:rPr>
              <a:t> to bring down fire from heaven, than for </a:t>
            </a:r>
            <a:r>
              <a:rPr lang="en-US" sz="1200" b="0" i="1" kern="1200" dirty="0">
                <a:solidFill>
                  <a:schemeClr val="tx1"/>
                </a:solidFill>
                <a:effectLst/>
                <a:latin typeface="+mn-lt"/>
                <a:ea typeface="+mn-ea"/>
                <a:cs typeface="+mn-cs"/>
              </a:rPr>
              <a:t>them</a:t>
            </a:r>
            <a:r>
              <a:rPr lang="en-US" sz="1200" b="0" i="0" kern="1200" dirty="0">
                <a:solidFill>
                  <a:schemeClr val="tx1"/>
                </a:solidFill>
                <a:effectLst/>
                <a:latin typeface="+mn-lt"/>
                <a:ea typeface="+mn-ea"/>
                <a:cs typeface="+mn-cs"/>
              </a:rPr>
              <a:t> to do it. </a:t>
            </a:r>
            <a:r>
              <a:rPr lang="en-US" sz="1200" b="0" i="1" kern="1200" dirty="0">
                <a:solidFill>
                  <a:schemeClr val="tx1"/>
                </a:solidFill>
                <a:effectLst/>
                <a:latin typeface="+mn-lt"/>
                <a:ea typeface="+mn-ea"/>
                <a:cs typeface="+mn-cs"/>
              </a:rPr>
              <a:t>God alone</a:t>
            </a:r>
            <a:r>
              <a:rPr lang="en-US" sz="1200" b="0" i="0" kern="1200" dirty="0">
                <a:solidFill>
                  <a:schemeClr val="tx1"/>
                </a:solidFill>
                <a:effectLst/>
                <a:latin typeface="+mn-lt"/>
                <a:ea typeface="+mn-ea"/>
                <a:cs typeface="+mn-cs"/>
              </a:rPr>
              <a:t> could send the fire; and as he is </a:t>
            </a:r>
            <a:r>
              <a:rPr lang="en-US" sz="1200" b="0" i="1" kern="1200" dirty="0">
                <a:solidFill>
                  <a:schemeClr val="tx1"/>
                </a:solidFill>
                <a:effectLst/>
                <a:latin typeface="+mn-lt"/>
                <a:ea typeface="+mn-ea"/>
                <a:cs typeface="+mn-cs"/>
              </a:rPr>
              <a:t>just</a:t>
            </a:r>
            <a:r>
              <a:rPr lang="en-US" sz="1200" b="0" i="0" kern="1200" dirty="0">
                <a:solidFill>
                  <a:schemeClr val="tx1"/>
                </a:solidFill>
                <a:effectLst/>
                <a:latin typeface="+mn-lt"/>
                <a:ea typeface="+mn-ea"/>
                <a:cs typeface="+mn-cs"/>
              </a:rPr>
              <a:t> and </a:t>
            </a:r>
            <a:r>
              <a:rPr lang="en-US" sz="1200" b="0" i="1" kern="1200" dirty="0">
                <a:solidFill>
                  <a:schemeClr val="tx1"/>
                </a:solidFill>
                <a:effectLst/>
                <a:latin typeface="+mn-lt"/>
                <a:ea typeface="+mn-ea"/>
                <a:cs typeface="+mn-cs"/>
              </a:rPr>
              <a:t>good</a:t>
            </a:r>
            <a:r>
              <a:rPr lang="en-US" sz="1200" b="0" i="0" kern="1200" dirty="0">
                <a:solidFill>
                  <a:schemeClr val="tx1"/>
                </a:solidFill>
                <a:effectLst/>
                <a:latin typeface="+mn-lt"/>
                <a:ea typeface="+mn-ea"/>
                <a:cs typeface="+mn-cs"/>
              </a:rPr>
              <a:t>, he would not have destroyed these men had there not been a </a:t>
            </a:r>
            <a:r>
              <a:rPr lang="en-US" sz="1200" b="0" i="1" kern="1200" dirty="0">
                <a:solidFill>
                  <a:schemeClr val="tx1"/>
                </a:solidFill>
                <a:effectLst/>
                <a:latin typeface="+mn-lt"/>
                <a:ea typeface="+mn-ea"/>
                <a:cs typeface="+mn-cs"/>
              </a:rPr>
              <a:t>sufficient cause</a:t>
            </a:r>
            <a:r>
              <a:rPr lang="en-US" sz="1200" b="0" i="0" kern="1200" dirty="0">
                <a:solidFill>
                  <a:schemeClr val="tx1"/>
                </a:solidFill>
                <a:effectLst/>
                <a:latin typeface="+mn-lt"/>
                <a:ea typeface="+mn-ea"/>
                <a:cs typeface="+mn-cs"/>
              </a:rPr>
              <a:t> to justify the act.” (Clarke)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 </a:t>
            </a:r>
            <a:r>
              <a:rPr lang="en-US" sz="1200" b="1" i="0" kern="1200" dirty="0">
                <a:solidFill>
                  <a:schemeClr val="tx1"/>
                </a:solidFill>
                <a:effectLst/>
                <a:latin typeface="+mn-lt"/>
                <a:ea typeface="+mn-ea"/>
                <a:cs typeface="+mn-cs"/>
              </a:rPr>
              <a:t>Fire came down from heaven and consumed him and his fifty</a:t>
            </a:r>
            <a:r>
              <a:rPr lang="en-US" sz="1200" b="0" i="0" kern="1200" dirty="0">
                <a:solidFill>
                  <a:schemeClr val="tx1"/>
                </a:solidFill>
                <a:effectLst/>
                <a:latin typeface="+mn-lt"/>
                <a:ea typeface="+mn-ea"/>
                <a:cs typeface="+mn-cs"/>
              </a:rPr>
              <a:t>: God brought judgment on these men who acted as if Yahweh was not a real God and as if Elijah was not truly His servant.</a:t>
            </a:r>
          </a:p>
          <a:p>
            <a:endParaRPr lang="en-US" sz="1200" b="0" i="0" kern="1200" dirty="0">
              <a:solidFill>
                <a:schemeClr val="tx1"/>
              </a:solidFill>
              <a:effectLst/>
              <a:latin typeface="+mn-lt"/>
              <a:ea typeface="+mn-ea"/>
              <a:cs typeface="+mn-cs"/>
            </a:endParaRPr>
          </a:p>
          <a:p>
            <a:pPr marL="285750" indent="-285750">
              <a:buAutoNum type="romanLcPeriod"/>
            </a:pPr>
            <a:r>
              <a:rPr lang="en-US" sz="1200" b="0" i="0" kern="1200" dirty="0">
                <a:solidFill>
                  <a:schemeClr val="tx1"/>
                </a:solidFill>
                <a:effectLst/>
                <a:latin typeface="+mn-lt"/>
                <a:ea typeface="+mn-ea"/>
                <a:cs typeface="+mn-cs"/>
              </a:rPr>
              <a:t>The captain commanded Elijah to </a:t>
            </a:r>
            <a:r>
              <a:rPr lang="en-US" sz="1200" b="1" i="0" kern="1200" dirty="0">
                <a:solidFill>
                  <a:schemeClr val="tx1"/>
                </a:solidFill>
                <a:effectLst/>
                <a:latin typeface="+mn-lt"/>
                <a:ea typeface="+mn-ea"/>
                <a:cs typeface="+mn-cs"/>
              </a:rPr>
              <a:t>“Come down!”</a:t>
            </a:r>
            <a:r>
              <a:rPr lang="en-US" sz="1200" b="0" i="0" kern="1200" dirty="0">
                <a:solidFill>
                  <a:schemeClr val="tx1"/>
                </a:solidFill>
                <a:effectLst/>
                <a:latin typeface="+mn-lt"/>
                <a:ea typeface="+mn-ea"/>
                <a:cs typeface="+mn-cs"/>
              </a:rPr>
              <a:t> The man of God didn’t come down, but the fire of God did.</a:t>
            </a:r>
          </a:p>
          <a:p>
            <a:pPr marL="285750" indent="-285750">
              <a:buAutoNum type="romanLcPeriod"/>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 “It must be noted that the demands made of Elijah were wrong. A king had no right to ask such allegiance and his actions should always be subordinate to God’s word. God was protecting his word and his servant.” (Wiseman)</a:t>
            </a:r>
          </a:p>
          <a:p>
            <a:endParaRPr lang="en-US" dirty="0"/>
          </a:p>
        </p:txBody>
      </p:sp>
      <p:sp>
        <p:nvSpPr>
          <p:cNvPr id="4" name="Slide Number Placeholder 3"/>
          <p:cNvSpPr>
            <a:spLocks noGrp="1"/>
          </p:cNvSpPr>
          <p:nvPr>
            <p:ph type="sldNum" sz="quarter" idx="5"/>
          </p:nvPr>
        </p:nvSpPr>
        <p:spPr/>
        <p:txBody>
          <a:bodyPr/>
          <a:lstStyle/>
          <a:p>
            <a:fld id="{ADAD1C02-7003-BC4A-AF5E-8686834EE882}" type="slidenum">
              <a:rPr lang="en-US" smtClean="0"/>
              <a:t>7</a:t>
            </a:fld>
            <a:endParaRPr lang="en-US"/>
          </a:p>
        </p:txBody>
      </p:sp>
    </p:spTree>
    <p:extLst>
      <p:ext uri="{BB962C8B-B14F-4D97-AF65-F5344CB8AC3E}">
        <p14:creationId xmlns:p14="http://schemas.microsoft.com/office/powerpoint/2010/main" val="778026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The king sent to him a captain of fifty with his fifty men</a:t>
            </a:r>
            <a:r>
              <a:rPr lang="en-US" sz="1200" b="0" i="0" kern="1200" dirty="0">
                <a:solidFill>
                  <a:schemeClr val="tx1"/>
                </a:solidFill>
                <a:effectLst/>
                <a:latin typeface="+mn-lt"/>
                <a:ea typeface="+mn-ea"/>
                <a:cs typeface="+mn-cs"/>
              </a:rPr>
              <a:t>: This should have been plenty of men to capture one prophet. Clearly, Ahaziah sent </a:t>
            </a:r>
            <a:r>
              <a:rPr lang="en-US" sz="1200" b="0" i="1" kern="1200" dirty="0">
                <a:solidFill>
                  <a:schemeClr val="tx1"/>
                </a:solidFill>
                <a:effectLst/>
                <a:latin typeface="+mn-lt"/>
                <a:ea typeface="+mn-ea"/>
                <a:cs typeface="+mn-cs"/>
              </a:rPr>
              <a:t>more</a:t>
            </a:r>
            <a:r>
              <a:rPr lang="en-US" sz="1200" b="0" i="0" kern="1200" dirty="0">
                <a:solidFill>
                  <a:schemeClr val="tx1"/>
                </a:solidFill>
                <a:effectLst/>
                <a:latin typeface="+mn-lt"/>
                <a:ea typeface="+mn-ea"/>
                <a:cs typeface="+mn-cs"/>
              </a:rPr>
              <a:t> men than were normally required.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 </a:t>
            </a:r>
            <a:r>
              <a:rPr lang="en-US" sz="1200" b="1" i="0" kern="1200" dirty="0">
                <a:solidFill>
                  <a:schemeClr val="tx1"/>
                </a:solidFill>
                <a:effectLst/>
                <a:latin typeface="+mn-lt"/>
                <a:ea typeface="+mn-ea"/>
                <a:cs typeface="+mn-cs"/>
              </a:rPr>
              <a:t>Man of God, the king has said, “Come down”</a:t>
            </a:r>
            <a:r>
              <a:rPr lang="en-US" sz="1200" b="0" i="0" kern="1200" dirty="0">
                <a:solidFill>
                  <a:schemeClr val="tx1"/>
                </a:solidFill>
                <a:effectLst/>
                <a:latin typeface="+mn-lt"/>
                <a:ea typeface="+mn-ea"/>
                <a:cs typeface="+mn-cs"/>
              </a:rPr>
              <a:t>: The captain here admitted the righteousness of Elijah when he called him “</a:t>
            </a:r>
            <a:r>
              <a:rPr lang="en-US" sz="1200" b="1" i="0" kern="1200" dirty="0">
                <a:solidFill>
                  <a:schemeClr val="tx1"/>
                </a:solidFill>
                <a:effectLst/>
                <a:latin typeface="+mn-lt"/>
                <a:ea typeface="+mn-ea"/>
                <a:cs typeface="+mn-cs"/>
              </a:rPr>
              <a:t>Man of God</a:t>
            </a:r>
            <a:r>
              <a:rPr lang="en-US" sz="1200" b="0" i="0" kern="1200" dirty="0">
                <a:solidFill>
                  <a:schemeClr val="tx1"/>
                </a:solidFill>
                <a:effectLst/>
                <a:latin typeface="+mn-lt"/>
                <a:ea typeface="+mn-ea"/>
                <a:cs typeface="+mn-cs"/>
              </a:rPr>
              <a:t>.” Therefore they were wrong in doing this, even though they were on orders from their king.</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Bible clearly teaches that we owe submission to the government and governing authorities (Rom 13:1-2). </a:t>
            </a:r>
            <a:r>
              <a:rPr lang="en-US" sz="1200" b="1" i="0" u="sng" strike="noStrike" kern="1200" dirty="0">
                <a:solidFill>
                  <a:schemeClr val="tx1"/>
                </a:solidFill>
                <a:effectLst/>
                <a:latin typeface="+mn-lt"/>
                <a:ea typeface="+mn-ea"/>
                <a:cs typeface="+mn-cs"/>
                <a:hlinkClick r:id="rId3"/>
              </a:rPr>
              <a:t>Rom 13:1</a:t>
            </a:r>
            <a:r>
              <a:rPr lang="en-US" sz="1200" b="0" i="0" u="none" strike="noStrike" kern="1200" dirty="0">
                <a:solidFill>
                  <a:schemeClr val="tx1"/>
                </a:solidFill>
                <a:effectLst/>
                <a:latin typeface="+mn-lt"/>
                <a:ea typeface="+mn-ea"/>
                <a:cs typeface="+mn-cs"/>
                <a:hlinkClick r:id="rId3"/>
              </a:rPr>
              <a:t> </a:t>
            </a:r>
            <a:r>
              <a:rPr lang="en-US" sz="1200" b="0" i="0" u="none" strike="noStrike" kern="1200" dirty="0">
                <a:solidFill>
                  <a:schemeClr val="tx1"/>
                </a:solidFill>
                <a:effectLst/>
                <a:latin typeface="+mn-lt"/>
                <a:ea typeface="+mn-ea"/>
                <a:cs typeface="+mn-cs"/>
              </a:rPr>
              <a:t> Let every person be subject to the governing authorities. For there is no authority except from God, and those that exist have been instituted by God.</a:t>
            </a:r>
          </a:p>
          <a:p>
            <a:r>
              <a:rPr lang="en-US" sz="1200" b="1" i="0" u="sng" strike="noStrike" kern="1200" dirty="0">
                <a:solidFill>
                  <a:schemeClr val="tx1"/>
                </a:solidFill>
                <a:effectLst/>
                <a:latin typeface="+mn-lt"/>
                <a:ea typeface="+mn-ea"/>
                <a:cs typeface="+mn-cs"/>
                <a:hlinkClick r:id="rId4"/>
              </a:rPr>
              <a:t>Rom 13:2</a:t>
            </a:r>
            <a:r>
              <a:rPr lang="en-US" sz="1200" b="0" i="0" u="none" strike="noStrike" kern="1200" dirty="0">
                <a:solidFill>
                  <a:schemeClr val="tx1"/>
                </a:solidFill>
                <a:effectLst/>
                <a:latin typeface="+mn-lt"/>
                <a:ea typeface="+mn-ea"/>
                <a:cs typeface="+mn-cs"/>
                <a:hlinkClick r:id="rId4"/>
              </a:rPr>
              <a:t> </a:t>
            </a:r>
            <a:r>
              <a:rPr lang="en-US" sz="1200" b="0" i="0" u="none" strike="noStrike" kern="1200" dirty="0">
                <a:solidFill>
                  <a:schemeClr val="tx1"/>
                </a:solidFill>
                <a:effectLst/>
                <a:latin typeface="+mn-lt"/>
                <a:ea typeface="+mn-ea"/>
                <a:cs typeface="+mn-cs"/>
              </a:rPr>
              <a:t> Therefore whoever resists the authorities resists what God has appointed, and those who resist will incur judgment.</a:t>
            </a:r>
          </a:p>
          <a:p>
            <a:pPr marL="285750" marR="0" indent="-285750" algn="l" defTabSz="914400" rtl="0" eaLnBrk="1" fontAlgn="auto" latinLnBrk="0" hangingPunct="1">
              <a:lnSpc>
                <a:spcPct val="100000"/>
              </a:lnSpc>
              <a:spcBef>
                <a:spcPts val="0"/>
              </a:spcBef>
              <a:spcAft>
                <a:spcPts val="0"/>
              </a:spcAft>
              <a:buClrTx/>
              <a:buSzTx/>
              <a:buFontTx/>
              <a:buAutoNum type="romanLcPeriod"/>
              <a:tabLst/>
              <a:defRPr/>
            </a:pPr>
            <a:r>
              <a:rPr lang="en-US" sz="1200" b="0" i="0" kern="1200" dirty="0">
                <a:solidFill>
                  <a:schemeClr val="tx1"/>
                </a:solidFill>
                <a:effectLst/>
                <a:latin typeface="+mn-lt"/>
                <a:ea typeface="+mn-ea"/>
                <a:cs typeface="+mn-cs"/>
              </a:rPr>
              <a:t>Yet in the human sphere, the Biblical command to submit is never absolute, but always conditioned by the greater responsibility to submit to God (Act 5:29). </a:t>
            </a:r>
            <a:r>
              <a:rPr lang="en-US" sz="1200" b="1" i="0" u="sng" strike="noStrike" kern="1200" dirty="0">
                <a:solidFill>
                  <a:schemeClr val="tx1"/>
                </a:solidFill>
                <a:effectLst/>
                <a:latin typeface="+mn-lt"/>
                <a:ea typeface="+mn-ea"/>
                <a:cs typeface="+mn-cs"/>
                <a:hlinkClick r:id="rId5"/>
              </a:rPr>
              <a:t>Act 5:29</a:t>
            </a:r>
            <a:r>
              <a:rPr lang="en-US" sz="1200" b="0" i="0" u="none" strike="noStrike" kern="1200" dirty="0">
                <a:solidFill>
                  <a:schemeClr val="tx1"/>
                </a:solidFill>
                <a:effectLst/>
                <a:latin typeface="+mn-lt"/>
                <a:ea typeface="+mn-ea"/>
                <a:cs typeface="+mn-cs"/>
                <a:hlinkClick r:id="rId5"/>
              </a:rPr>
              <a:t> </a:t>
            </a:r>
            <a:r>
              <a:rPr lang="en-US" sz="1200" b="0" i="0" u="none" strike="noStrike" kern="1200" dirty="0">
                <a:solidFill>
                  <a:schemeClr val="tx1"/>
                </a:solidFill>
                <a:effectLst/>
                <a:latin typeface="+mn-lt"/>
                <a:ea typeface="+mn-ea"/>
                <a:cs typeface="+mn-cs"/>
              </a:rPr>
              <a:t> But Peter and the apostles answered, “We must obey God rather than men. </a:t>
            </a:r>
            <a:r>
              <a:rPr lang="en-US" sz="1200" b="0" i="0" kern="1200" dirty="0">
                <a:solidFill>
                  <a:schemeClr val="tx1"/>
                </a:solidFill>
                <a:effectLst/>
                <a:latin typeface="+mn-lt"/>
                <a:ea typeface="+mn-ea"/>
                <a:cs typeface="+mn-cs"/>
              </a:rPr>
              <a:t>This commander should have resisted the ungodly and immoral command from King Ahaziah and obeyed God instead. His </a:t>
            </a:r>
            <a:r>
              <a:rPr lang="en-US" sz="1200" b="1" i="0" kern="1200" dirty="0">
                <a:solidFill>
                  <a:schemeClr val="tx1"/>
                </a:solidFill>
                <a:effectLst/>
                <a:latin typeface="+mn-lt"/>
                <a:ea typeface="+mn-ea"/>
                <a:cs typeface="+mn-cs"/>
              </a:rPr>
              <a:t>fifty</a:t>
            </a:r>
            <a:r>
              <a:rPr lang="en-US" sz="1200" b="0" i="0" kern="1200" dirty="0">
                <a:solidFill>
                  <a:schemeClr val="tx1"/>
                </a:solidFill>
                <a:effectLst/>
                <a:latin typeface="+mn-lt"/>
                <a:ea typeface="+mn-ea"/>
                <a:cs typeface="+mn-cs"/>
              </a:rPr>
              <a:t> men should have refused to obey the ungodly and immoral command of their </a:t>
            </a:r>
            <a:r>
              <a:rPr lang="en-US" sz="1200" b="1" i="0" kern="1200" dirty="0">
                <a:solidFill>
                  <a:schemeClr val="tx1"/>
                </a:solidFill>
                <a:effectLst/>
                <a:latin typeface="+mn-lt"/>
                <a:ea typeface="+mn-ea"/>
                <a:cs typeface="+mn-cs"/>
              </a:rPr>
              <a:t>captain</a:t>
            </a:r>
            <a:r>
              <a:rPr lang="en-US" sz="1200" b="0" i="0" kern="1200" dirty="0">
                <a:solidFill>
                  <a:schemeClr val="tx1"/>
                </a:solidFill>
                <a:effectLst/>
                <a:latin typeface="+mn-lt"/>
                <a:ea typeface="+mn-ea"/>
                <a:cs typeface="+mn-cs"/>
              </a:rPr>
              <a:t>.</a:t>
            </a:r>
          </a:p>
          <a:p>
            <a:pPr marL="285750" indent="-285750">
              <a:buAutoNum type="romanLcPeriod"/>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 </a:t>
            </a:r>
            <a:r>
              <a:rPr lang="en-US" sz="1200" b="1" i="0" kern="1200" dirty="0">
                <a:solidFill>
                  <a:schemeClr val="tx1"/>
                </a:solidFill>
                <a:effectLst/>
                <a:latin typeface="+mn-lt"/>
                <a:ea typeface="+mn-ea"/>
                <a:cs typeface="+mn-cs"/>
              </a:rPr>
              <a:t>If I am a man of God, then let fire come down from heaven</a:t>
            </a:r>
            <a:r>
              <a:rPr lang="en-US" sz="1200" b="0" i="0" kern="1200" dirty="0">
                <a:solidFill>
                  <a:schemeClr val="tx1"/>
                </a:solidFill>
                <a:effectLst/>
                <a:latin typeface="+mn-lt"/>
                <a:ea typeface="+mn-ea"/>
                <a:cs typeface="+mn-cs"/>
              </a:rPr>
              <a:t>: Elijah put the issue in stark contrast. If he really were </a:t>
            </a:r>
            <a:r>
              <a:rPr lang="en-US" sz="1200" b="1" i="0" kern="1200" dirty="0">
                <a:solidFill>
                  <a:schemeClr val="tx1"/>
                </a:solidFill>
                <a:effectLst/>
                <a:latin typeface="+mn-lt"/>
                <a:ea typeface="+mn-ea"/>
                <a:cs typeface="+mn-cs"/>
              </a:rPr>
              <a:t>a man of God</a:t>
            </a:r>
            <a:r>
              <a:rPr lang="en-US" sz="1200" b="0" i="0" kern="1200" dirty="0">
                <a:solidFill>
                  <a:schemeClr val="tx1"/>
                </a:solidFill>
                <a:effectLst/>
                <a:latin typeface="+mn-lt"/>
                <a:ea typeface="+mn-ea"/>
                <a:cs typeface="+mn-cs"/>
              </a:rPr>
              <a:t>, then the captain and his men were on an ungodly and immoral mission. Since Elijah could not bring down </a:t>
            </a:r>
            <a:r>
              <a:rPr lang="en-US" sz="1200" b="1" i="0" kern="1200" dirty="0">
                <a:solidFill>
                  <a:schemeClr val="tx1"/>
                </a:solidFill>
                <a:effectLst/>
                <a:latin typeface="+mn-lt"/>
                <a:ea typeface="+mn-ea"/>
                <a:cs typeface="+mn-cs"/>
              </a:rPr>
              <a:t>fire</a:t>
            </a:r>
            <a:r>
              <a:rPr lang="en-US" sz="1200" b="0" i="0" kern="1200" dirty="0">
                <a:solidFill>
                  <a:schemeClr val="tx1"/>
                </a:solidFill>
                <a:effectLst/>
                <a:latin typeface="+mn-lt"/>
                <a:ea typeface="+mn-ea"/>
                <a:cs typeface="+mn-cs"/>
              </a:rPr>
              <a:t> from heaven without Divine approval, he asked </a:t>
            </a:r>
            <a:r>
              <a:rPr lang="en-US" sz="1200" b="0" i="1" kern="1200" dirty="0">
                <a:solidFill>
                  <a:schemeClr val="tx1"/>
                </a:solidFill>
                <a:effectLst/>
                <a:latin typeface="+mn-lt"/>
                <a:ea typeface="+mn-ea"/>
                <a:cs typeface="+mn-cs"/>
              </a:rPr>
              <a:t>God</a:t>
            </a:r>
            <a:r>
              <a:rPr lang="en-US" sz="1200" b="0" i="0" kern="1200" dirty="0">
                <a:solidFill>
                  <a:schemeClr val="tx1"/>
                </a:solidFill>
                <a:effectLst/>
                <a:latin typeface="+mn-lt"/>
                <a:ea typeface="+mn-ea"/>
                <a:cs typeface="+mn-cs"/>
              </a:rPr>
              <a:t> to evaluate these men and the rightness of their actions against God’s prophet.</a:t>
            </a:r>
          </a:p>
          <a:p>
            <a:endParaRPr lang="en-US" sz="1200" b="0" i="0" kern="1200" dirty="0">
              <a:solidFill>
                <a:schemeClr val="tx1"/>
              </a:solidFill>
              <a:effectLst/>
              <a:latin typeface="+mn-lt"/>
              <a:ea typeface="+mn-ea"/>
              <a:cs typeface="+mn-cs"/>
            </a:endParaRPr>
          </a:p>
          <a:p>
            <a:pPr marL="285750" indent="-285750">
              <a:buAutoNum type="romanLcPeriod"/>
            </a:pPr>
            <a:r>
              <a:rPr lang="en-US" sz="1200" b="0" i="0" kern="1200" dirty="0">
                <a:solidFill>
                  <a:schemeClr val="tx1"/>
                </a:solidFill>
                <a:effectLst/>
                <a:latin typeface="+mn-lt"/>
                <a:ea typeface="+mn-ea"/>
                <a:cs typeface="+mn-cs"/>
              </a:rPr>
              <a:t>“Either they did not hold him to be a prophet, or they gloried in putting the power of their master above that of Jehovah. In any case, the insult was less against Elijah than Elijah’s God.” (Meyer)</a:t>
            </a:r>
          </a:p>
          <a:p>
            <a:pPr marL="285750" indent="-285750">
              <a:buAutoNum type="romanLcPeriod"/>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 Elijah did not say, “You bet I am a man of God.” Instead, he answered </a:t>
            </a:r>
            <a:r>
              <a:rPr lang="en-US" sz="1200" b="1" i="0" kern="1200" dirty="0">
                <a:solidFill>
                  <a:schemeClr val="tx1"/>
                </a:solidFill>
                <a:effectLst/>
                <a:latin typeface="+mn-lt"/>
                <a:ea typeface="+mn-ea"/>
                <a:cs typeface="+mn-cs"/>
              </a:rPr>
              <a:t>If I am a man of God</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 Essentially Elijah said, “You say I am a man of God even though you are not acting like it. Maybe I am and maybe I am not. Let’s let God decide by fire.”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iii. “Some have blamed the prophet for destroying these men, by bringing down fire from heaven upon them. But they do not consider that it was no more possible for </a:t>
            </a:r>
            <a:r>
              <a:rPr lang="en-US" sz="1200" b="0" i="1" kern="1200" dirty="0">
                <a:solidFill>
                  <a:schemeClr val="tx1"/>
                </a:solidFill>
                <a:effectLst/>
                <a:latin typeface="+mn-lt"/>
                <a:ea typeface="+mn-ea"/>
                <a:cs typeface="+mn-cs"/>
              </a:rPr>
              <a:t>Elijah</a:t>
            </a:r>
            <a:r>
              <a:rPr lang="en-US" sz="1200" b="0" i="0" kern="1200" dirty="0">
                <a:solidFill>
                  <a:schemeClr val="tx1"/>
                </a:solidFill>
                <a:effectLst/>
                <a:latin typeface="+mn-lt"/>
                <a:ea typeface="+mn-ea"/>
                <a:cs typeface="+mn-cs"/>
              </a:rPr>
              <a:t> to bring down fire from heaven, than for </a:t>
            </a:r>
            <a:r>
              <a:rPr lang="en-US" sz="1200" b="0" i="1" kern="1200" dirty="0">
                <a:solidFill>
                  <a:schemeClr val="tx1"/>
                </a:solidFill>
                <a:effectLst/>
                <a:latin typeface="+mn-lt"/>
                <a:ea typeface="+mn-ea"/>
                <a:cs typeface="+mn-cs"/>
              </a:rPr>
              <a:t>them</a:t>
            </a:r>
            <a:r>
              <a:rPr lang="en-US" sz="1200" b="0" i="0" kern="1200" dirty="0">
                <a:solidFill>
                  <a:schemeClr val="tx1"/>
                </a:solidFill>
                <a:effectLst/>
                <a:latin typeface="+mn-lt"/>
                <a:ea typeface="+mn-ea"/>
                <a:cs typeface="+mn-cs"/>
              </a:rPr>
              <a:t> to do it. </a:t>
            </a:r>
            <a:r>
              <a:rPr lang="en-US" sz="1200" b="0" i="1" kern="1200" dirty="0">
                <a:solidFill>
                  <a:schemeClr val="tx1"/>
                </a:solidFill>
                <a:effectLst/>
                <a:latin typeface="+mn-lt"/>
                <a:ea typeface="+mn-ea"/>
                <a:cs typeface="+mn-cs"/>
              </a:rPr>
              <a:t>God alone</a:t>
            </a:r>
            <a:r>
              <a:rPr lang="en-US" sz="1200" b="0" i="0" kern="1200" dirty="0">
                <a:solidFill>
                  <a:schemeClr val="tx1"/>
                </a:solidFill>
                <a:effectLst/>
                <a:latin typeface="+mn-lt"/>
                <a:ea typeface="+mn-ea"/>
                <a:cs typeface="+mn-cs"/>
              </a:rPr>
              <a:t> could send the fire; and as he is </a:t>
            </a:r>
            <a:r>
              <a:rPr lang="en-US" sz="1200" b="0" i="1" kern="1200" dirty="0">
                <a:solidFill>
                  <a:schemeClr val="tx1"/>
                </a:solidFill>
                <a:effectLst/>
                <a:latin typeface="+mn-lt"/>
                <a:ea typeface="+mn-ea"/>
                <a:cs typeface="+mn-cs"/>
              </a:rPr>
              <a:t>just</a:t>
            </a:r>
            <a:r>
              <a:rPr lang="en-US" sz="1200" b="0" i="0" kern="1200" dirty="0">
                <a:solidFill>
                  <a:schemeClr val="tx1"/>
                </a:solidFill>
                <a:effectLst/>
                <a:latin typeface="+mn-lt"/>
                <a:ea typeface="+mn-ea"/>
                <a:cs typeface="+mn-cs"/>
              </a:rPr>
              <a:t> and </a:t>
            </a:r>
            <a:r>
              <a:rPr lang="en-US" sz="1200" b="0" i="1" kern="1200" dirty="0">
                <a:solidFill>
                  <a:schemeClr val="tx1"/>
                </a:solidFill>
                <a:effectLst/>
                <a:latin typeface="+mn-lt"/>
                <a:ea typeface="+mn-ea"/>
                <a:cs typeface="+mn-cs"/>
              </a:rPr>
              <a:t>good</a:t>
            </a:r>
            <a:r>
              <a:rPr lang="en-US" sz="1200" b="0" i="0" kern="1200" dirty="0">
                <a:solidFill>
                  <a:schemeClr val="tx1"/>
                </a:solidFill>
                <a:effectLst/>
                <a:latin typeface="+mn-lt"/>
                <a:ea typeface="+mn-ea"/>
                <a:cs typeface="+mn-cs"/>
              </a:rPr>
              <a:t>, he would not have destroyed these men had there not been a </a:t>
            </a:r>
            <a:r>
              <a:rPr lang="en-US" sz="1200" b="0" i="1" kern="1200" dirty="0">
                <a:solidFill>
                  <a:schemeClr val="tx1"/>
                </a:solidFill>
                <a:effectLst/>
                <a:latin typeface="+mn-lt"/>
                <a:ea typeface="+mn-ea"/>
                <a:cs typeface="+mn-cs"/>
              </a:rPr>
              <a:t>sufficient cause</a:t>
            </a:r>
            <a:r>
              <a:rPr lang="en-US" sz="1200" b="0" i="0" kern="1200" dirty="0">
                <a:solidFill>
                  <a:schemeClr val="tx1"/>
                </a:solidFill>
                <a:effectLst/>
                <a:latin typeface="+mn-lt"/>
                <a:ea typeface="+mn-ea"/>
                <a:cs typeface="+mn-cs"/>
              </a:rPr>
              <a:t> to justify the act.” (Clarke)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 </a:t>
            </a:r>
            <a:r>
              <a:rPr lang="en-US" sz="1200" b="1" i="0" kern="1200" dirty="0">
                <a:solidFill>
                  <a:schemeClr val="tx1"/>
                </a:solidFill>
                <a:effectLst/>
                <a:latin typeface="+mn-lt"/>
                <a:ea typeface="+mn-ea"/>
                <a:cs typeface="+mn-cs"/>
              </a:rPr>
              <a:t>Fire came down from heaven and consumed him and his fifty</a:t>
            </a:r>
            <a:r>
              <a:rPr lang="en-US" sz="1200" b="0" i="0" kern="1200" dirty="0">
                <a:solidFill>
                  <a:schemeClr val="tx1"/>
                </a:solidFill>
                <a:effectLst/>
                <a:latin typeface="+mn-lt"/>
                <a:ea typeface="+mn-ea"/>
                <a:cs typeface="+mn-cs"/>
              </a:rPr>
              <a:t>: God brought judgment on these men who acted as if Yahweh was not a real God and as if Elijah was not truly His servant.</a:t>
            </a:r>
          </a:p>
          <a:p>
            <a:endParaRPr lang="en-US" sz="1200" b="0" i="0" kern="1200" dirty="0">
              <a:solidFill>
                <a:schemeClr val="tx1"/>
              </a:solidFill>
              <a:effectLst/>
              <a:latin typeface="+mn-lt"/>
              <a:ea typeface="+mn-ea"/>
              <a:cs typeface="+mn-cs"/>
            </a:endParaRPr>
          </a:p>
          <a:p>
            <a:pPr marL="285750" indent="-285750">
              <a:buAutoNum type="romanLcPeriod"/>
            </a:pPr>
            <a:r>
              <a:rPr lang="en-US" sz="1200" b="0" i="0" kern="1200" dirty="0">
                <a:solidFill>
                  <a:schemeClr val="tx1"/>
                </a:solidFill>
                <a:effectLst/>
                <a:latin typeface="+mn-lt"/>
                <a:ea typeface="+mn-ea"/>
                <a:cs typeface="+mn-cs"/>
              </a:rPr>
              <a:t>The captain commanded Elijah to </a:t>
            </a:r>
            <a:r>
              <a:rPr lang="en-US" sz="1200" b="1" i="0" kern="1200" dirty="0">
                <a:solidFill>
                  <a:schemeClr val="tx1"/>
                </a:solidFill>
                <a:effectLst/>
                <a:latin typeface="+mn-lt"/>
                <a:ea typeface="+mn-ea"/>
                <a:cs typeface="+mn-cs"/>
              </a:rPr>
              <a:t>“Come down!”</a:t>
            </a:r>
            <a:r>
              <a:rPr lang="en-US" sz="1200" b="0" i="0" kern="1200" dirty="0">
                <a:solidFill>
                  <a:schemeClr val="tx1"/>
                </a:solidFill>
                <a:effectLst/>
                <a:latin typeface="+mn-lt"/>
                <a:ea typeface="+mn-ea"/>
                <a:cs typeface="+mn-cs"/>
              </a:rPr>
              <a:t> The man of God didn’t come down, but the fire of God did.</a:t>
            </a:r>
          </a:p>
          <a:p>
            <a:pPr marL="285750" indent="-285750">
              <a:buAutoNum type="romanLcPeriod"/>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 “It must be noted that the demands made of Elijah were wrong. A king had no right to ask such allegiance and his actions should always be subordinate to God’s word. God was protecting his word and his servant.” (Wiseman)</a:t>
            </a:r>
          </a:p>
          <a:p>
            <a:endParaRPr lang="en-US" dirty="0"/>
          </a:p>
        </p:txBody>
      </p:sp>
      <p:sp>
        <p:nvSpPr>
          <p:cNvPr id="4" name="Slide Number Placeholder 3"/>
          <p:cNvSpPr>
            <a:spLocks noGrp="1"/>
          </p:cNvSpPr>
          <p:nvPr>
            <p:ph type="sldNum" sz="quarter" idx="5"/>
          </p:nvPr>
        </p:nvSpPr>
        <p:spPr/>
        <p:txBody>
          <a:bodyPr/>
          <a:lstStyle/>
          <a:p>
            <a:fld id="{ADAD1C02-7003-BC4A-AF5E-8686834EE882}" type="slidenum">
              <a:rPr lang="en-US" smtClean="0"/>
              <a:t>8</a:t>
            </a:fld>
            <a:endParaRPr lang="en-US"/>
          </a:p>
        </p:txBody>
      </p:sp>
    </p:spTree>
    <p:extLst>
      <p:ext uri="{BB962C8B-B14F-4D97-AF65-F5344CB8AC3E}">
        <p14:creationId xmlns:p14="http://schemas.microsoft.com/office/powerpoint/2010/main" val="3371816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Man of God, thus has the king said</a:t>
            </a:r>
            <a:r>
              <a:rPr lang="en-US" sz="1200" b="0" i="0" kern="1200" dirty="0">
                <a:solidFill>
                  <a:schemeClr val="tx1"/>
                </a:solidFill>
                <a:effectLst/>
                <a:latin typeface="+mn-lt"/>
                <a:ea typeface="+mn-ea"/>
                <a:cs typeface="+mn-cs"/>
              </a:rPr>
              <a:t>: The second captain repeated the same error as the first captain, but with even more guilt because </a:t>
            </a:r>
            <a:r>
              <a:rPr lang="en-US" sz="1200" b="0" i="1" kern="1200" dirty="0">
                <a:solidFill>
                  <a:schemeClr val="tx1"/>
                </a:solidFill>
                <a:effectLst/>
                <a:latin typeface="+mn-lt"/>
                <a:ea typeface="+mn-ea"/>
                <a:cs typeface="+mn-cs"/>
              </a:rPr>
              <a:t>he knew what happened to the first captain</a:t>
            </a:r>
            <a:r>
              <a:rPr lang="en-US" sz="1200" b="0" i="0" kern="1200" dirty="0">
                <a:solidFill>
                  <a:schemeClr val="tx1"/>
                </a:solidFill>
                <a:effectLst/>
                <a:latin typeface="+mn-lt"/>
                <a:ea typeface="+mn-ea"/>
                <a:cs typeface="+mn-cs"/>
              </a:rPr>
              <a:t>. The judgment upon the first group should have warned this second captain and his </a:t>
            </a:r>
            <a:r>
              <a:rPr lang="en-US" sz="1200" b="1" i="0" kern="1200" dirty="0">
                <a:solidFill>
                  <a:schemeClr val="tx1"/>
                </a:solidFill>
                <a:effectLst/>
                <a:latin typeface="+mn-lt"/>
                <a:ea typeface="+mn-ea"/>
                <a:cs typeface="+mn-cs"/>
              </a:rPr>
              <a:t>fifty men</a:t>
            </a:r>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pPr marL="285750" indent="-285750">
              <a:buAutoNum type="romanLcPeriod"/>
            </a:pPr>
            <a:r>
              <a:rPr lang="en-US" sz="1200" b="0" i="0" kern="1200" dirty="0">
                <a:solidFill>
                  <a:schemeClr val="tx1"/>
                </a:solidFill>
                <a:effectLst/>
                <a:latin typeface="+mn-lt"/>
                <a:ea typeface="+mn-ea"/>
                <a:cs typeface="+mn-cs"/>
              </a:rPr>
              <a:t>The specific request of the second captain (</a:t>
            </a:r>
            <a:r>
              <a:rPr lang="en-US" sz="1200" b="1" i="0" kern="1200" dirty="0">
                <a:solidFill>
                  <a:schemeClr val="tx1"/>
                </a:solidFill>
                <a:effectLst/>
                <a:latin typeface="+mn-lt"/>
                <a:ea typeface="+mn-ea"/>
                <a:cs typeface="+mn-cs"/>
              </a:rPr>
              <a:t>Come down quickly!</a:t>
            </a:r>
            <a:r>
              <a:rPr lang="en-US" sz="1200" b="0" i="0" kern="1200" dirty="0">
                <a:solidFill>
                  <a:schemeClr val="tx1"/>
                </a:solidFill>
                <a:effectLst/>
                <a:latin typeface="+mn-lt"/>
                <a:ea typeface="+mn-ea"/>
                <a:cs typeface="+mn-cs"/>
              </a:rPr>
              <a:t>) shows that the second captain made his request even </a:t>
            </a:r>
            <a:r>
              <a:rPr lang="en-US" sz="1200" b="0" i="1" kern="1200" dirty="0">
                <a:solidFill>
                  <a:schemeClr val="tx1"/>
                </a:solidFill>
                <a:effectLst/>
                <a:latin typeface="+mn-lt"/>
                <a:ea typeface="+mn-ea"/>
                <a:cs typeface="+mn-cs"/>
              </a:rPr>
              <a:t>more</a:t>
            </a:r>
            <a:r>
              <a:rPr lang="en-US" sz="1200" b="0" i="0" kern="1200" dirty="0">
                <a:solidFill>
                  <a:schemeClr val="tx1"/>
                </a:solidFill>
                <a:effectLst/>
                <a:latin typeface="+mn-lt"/>
                <a:ea typeface="+mn-ea"/>
                <a:cs typeface="+mn-cs"/>
              </a:rPr>
              <a:t> bold and demanding.</a:t>
            </a:r>
          </a:p>
          <a:p>
            <a:pPr marL="285750" indent="-285750">
              <a:buAutoNum type="romanLcPeriod"/>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ii. The people and leaders of Israel had gone after pagan gods so long that they could not distinguish between the imaginary, impotent gods of the pagan world and Yahweh, the LORD God of Israel. They thought that Yahweh was just as powerless as their own useless gods.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 </a:t>
            </a:r>
            <a:r>
              <a:rPr lang="en-US" sz="1200" b="1" i="0" kern="1200" dirty="0">
                <a:solidFill>
                  <a:schemeClr val="tx1"/>
                </a:solidFill>
                <a:effectLst/>
                <a:latin typeface="+mn-lt"/>
                <a:ea typeface="+mn-ea"/>
                <a:cs typeface="+mn-cs"/>
              </a:rPr>
              <a:t>If I am a man of God, let fire come down from heaven and consume you and your fifty men</a:t>
            </a:r>
            <a:r>
              <a:rPr lang="en-US" sz="1200" b="0" i="0" kern="1200" dirty="0">
                <a:solidFill>
                  <a:schemeClr val="tx1"/>
                </a:solidFill>
                <a:effectLst/>
                <a:latin typeface="+mn-lt"/>
                <a:ea typeface="+mn-ea"/>
                <a:cs typeface="+mn-cs"/>
              </a:rPr>
              <a:t>: Elijah left the matter in God’s hands, and God again responded in dramatic judgment.</a:t>
            </a:r>
          </a:p>
          <a:p>
            <a:br>
              <a:rPr lang="en-US" dirty="0"/>
            </a:br>
            <a:endParaRPr lang="en-US" dirty="0"/>
          </a:p>
        </p:txBody>
      </p:sp>
      <p:sp>
        <p:nvSpPr>
          <p:cNvPr id="4" name="Slide Number Placeholder 3"/>
          <p:cNvSpPr>
            <a:spLocks noGrp="1"/>
          </p:cNvSpPr>
          <p:nvPr>
            <p:ph type="sldNum" sz="quarter" idx="5"/>
          </p:nvPr>
        </p:nvSpPr>
        <p:spPr/>
        <p:txBody>
          <a:bodyPr/>
          <a:lstStyle/>
          <a:p>
            <a:fld id="{ADAD1C02-7003-BC4A-AF5E-8686834EE882}" type="slidenum">
              <a:rPr lang="en-US" smtClean="0"/>
              <a:t>9</a:t>
            </a:fld>
            <a:endParaRPr lang="en-US"/>
          </a:p>
        </p:txBody>
      </p:sp>
    </p:spTree>
    <p:extLst>
      <p:ext uri="{BB962C8B-B14F-4D97-AF65-F5344CB8AC3E}">
        <p14:creationId xmlns:p14="http://schemas.microsoft.com/office/powerpoint/2010/main" val="4080456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Fell on his knees before Elijah, and pleaded with him</a:t>
            </a:r>
            <a:r>
              <a:rPr lang="en-US" sz="1200" b="0" i="0" kern="1200" dirty="0">
                <a:solidFill>
                  <a:schemeClr val="tx1"/>
                </a:solidFill>
                <a:effectLst/>
                <a:latin typeface="+mn-lt"/>
                <a:ea typeface="+mn-ea"/>
                <a:cs typeface="+mn-cs"/>
              </a:rPr>
              <a:t>: The third captain approached his mission in a completely different manner. He came to Elijah humbly, recognizing that he really was a </a:t>
            </a:r>
            <a:r>
              <a:rPr lang="en-US" sz="1200" b="1" i="0" kern="1200" dirty="0">
                <a:solidFill>
                  <a:schemeClr val="tx1"/>
                </a:solidFill>
                <a:effectLst/>
                <a:latin typeface="+mn-lt"/>
                <a:ea typeface="+mn-ea"/>
                <a:cs typeface="+mn-cs"/>
              </a:rPr>
              <a:t>Man of God</a:t>
            </a:r>
            <a:r>
              <a:rPr lang="en-US" sz="1200" b="0" i="0" kern="1200" dirty="0">
                <a:solidFill>
                  <a:schemeClr val="tx1"/>
                </a:solidFill>
                <a:effectLst/>
                <a:latin typeface="+mn-lt"/>
                <a:ea typeface="+mn-ea"/>
                <a:cs typeface="+mn-cs"/>
              </a:rPr>
              <a:t>. Perhaps the third captain looked at the two blackened spots of scorched earth nearby before he spoke to Elijah.</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 </a:t>
            </a:r>
            <a:r>
              <a:rPr lang="en-US" sz="1200" b="1" i="0" kern="1200" dirty="0">
                <a:solidFill>
                  <a:schemeClr val="tx1"/>
                </a:solidFill>
                <a:effectLst/>
                <a:latin typeface="+mn-lt"/>
                <a:ea typeface="+mn-ea"/>
                <a:cs typeface="+mn-cs"/>
              </a:rPr>
              <a:t>Go down with him; do not be afraid of him</a:t>
            </a:r>
            <a:r>
              <a:rPr lang="en-US" sz="1200" b="0" i="0" kern="1200" dirty="0">
                <a:solidFill>
                  <a:schemeClr val="tx1"/>
                </a:solidFill>
                <a:effectLst/>
                <a:latin typeface="+mn-lt"/>
                <a:ea typeface="+mn-ea"/>
                <a:cs typeface="+mn-cs"/>
              </a:rPr>
              <a:t>: It wasn’t that God did not want Elijah to go to King Ahaziah; it was that Ahaziah, his captains, and their soldiers all acted as if there were no God in Israel. When the request was made wisely and humbly, Elijah went.</a:t>
            </a:r>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i</a:t>
            </a:r>
            <a:r>
              <a:rPr lang="en-US" sz="1200" b="0" i="0" kern="1200" dirty="0">
                <a:solidFill>
                  <a:schemeClr val="tx1"/>
                </a:solidFill>
                <a:effectLst/>
                <a:latin typeface="+mn-lt"/>
                <a:ea typeface="+mn-ea"/>
                <a:cs typeface="+mn-cs"/>
              </a:rPr>
              <a:t>. There were many reasons why Ahaziah wanted to arrest Elijah, even though he already heard the prophecy through Elijah. Perhaps he wanted Elijah to reverse his word of doom and would use force to compel him to do it. Perhaps he just wanted to show his rage against this prophet who had troubled him and his father Ahab for so long. Perhaps he wanted to dramatically silence Elijah to discourage future prophets from speaking boldly against the king of Israel. God assured Elijah that he had nothing to fear from Ahaziah.</a:t>
            </a:r>
          </a:p>
          <a:p>
            <a:endParaRPr lang="en-US" dirty="0"/>
          </a:p>
        </p:txBody>
      </p:sp>
      <p:sp>
        <p:nvSpPr>
          <p:cNvPr id="4" name="Slide Number Placeholder 3"/>
          <p:cNvSpPr>
            <a:spLocks noGrp="1"/>
          </p:cNvSpPr>
          <p:nvPr>
            <p:ph type="sldNum" sz="quarter" idx="5"/>
          </p:nvPr>
        </p:nvSpPr>
        <p:spPr/>
        <p:txBody>
          <a:bodyPr/>
          <a:lstStyle/>
          <a:p>
            <a:fld id="{ADAD1C02-7003-BC4A-AF5E-8686834EE882}" type="slidenum">
              <a:rPr lang="en-US" smtClean="0"/>
              <a:t>10</a:t>
            </a:fld>
            <a:endParaRPr lang="en-US"/>
          </a:p>
        </p:txBody>
      </p:sp>
    </p:spTree>
    <p:extLst>
      <p:ext uri="{BB962C8B-B14F-4D97-AF65-F5344CB8AC3E}">
        <p14:creationId xmlns:p14="http://schemas.microsoft.com/office/powerpoint/2010/main" val="32979471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Is it because there is no God in Israel to inquire of His word</a:t>
            </a:r>
            <a:r>
              <a:rPr lang="en-US" sz="1200" b="0" i="0" kern="1200" dirty="0">
                <a:solidFill>
                  <a:schemeClr val="tx1"/>
                </a:solidFill>
                <a:effectLst/>
                <a:latin typeface="+mn-lt"/>
                <a:ea typeface="+mn-ea"/>
                <a:cs typeface="+mn-cs"/>
              </a:rPr>
              <a:t>: This was the same message Elijah gave to the men Ahaziah sent to inquire of Baal-</a:t>
            </a:r>
            <a:r>
              <a:rPr lang="en-US" sz="1200" b="0" i="0" kern="1200" dirty="0" err="1">
                <a:solidFill>
                  <a:schemeClr val="tx1"/>
                </a:solidFill>
                <a:effectLst/>
                <a:latin typeface="+mn-lt"/>
                <a:ea typeface="+mn-ea"/>
                <a:cs typeface="+mn-cs"/>
              </a:rPr>
              <a:t>Zebub</a:t>
            </a:r>
            <a:r>
              <a:rPr lang="en-US" sz="1200" b="0" i="0" kern="1200" dirty="0">
                <a:solidFill>
                  <a:schemeClr val="tx1"/>
                </a:solidFill>
                <a:effectLst/>
                <a:latin typeface="+mn-lt"/>
                <a:ea typeface="+mn-ea"/>
                <a:cs typeface="+mn-cs"/>
              </a:rPr>
              <a:t>. The message from God did not change just because Ahaziah didn’t want to hear it the first time.</a:t>
            </a:r>
            <a:endParaRPr lang="en-US" dirty="0"/>
          </a:p>
        </p:txBody>
      </p:sp>
      <p:sp>
        <p:nvSpPr>
          <p:cNvPr id="4" name="Slide Number Placeholder 3"/>
          <p:cNvSpPr>
            <a:spLocks noGrp="1"/>
          </p:cNvSpPr>
          <p:nvPr>
            <p:ph type="sldNum" sz="quarter" idx="5"/>
          </p:nvPr>
        </p:nvSpPr>
        <p:spPr/>
        <p:txBody>
          <a:bodyPr/>
          <a:lstStyle/>
          <a:p>
            <a:fld id="{ADAD1C02-7003-BC4A-AF5E-8686834EE882}" type="slidenum">
              <a:rPr lang="en-US" smtClean="0"/>
              <a:t>11</a:t>
            </a:fld>
            <a:endParaRPr lang="en-US"/>
          </a:p>
        </p:txBody>
      </p:sp>
    </p:spTree>
    <p:extLst>
      <p:ext uri="{BB962C8B-B14F-4D97-AF65-F5344CB8AC3E}">
        <p14:creationId xmlns:p14="http://schemas.microsoft.com/office/powerpoint/2010/main" val="1811276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So Ahaziah died according to the word of the LORD which Elijah had spoken</a:t>
            </a:r>
            <a:r>
              <a:rPr lang="en-US" sz="1200" b="0" i="0" kern="1200" dirty="0">
                <a:solidFill>
                  <a:schemeClr val="tx1"/>
                </a:solidFill>
                <a:effectLst/>
                <a:latin typeface="+mn-lt"/>
                <a:ea typeface="+mn-ea"/>
                <a:cs typeface="+mn-cs"/>
              </a:rPr>
              <a:t>: The proof was in the result. Elijah was demonstrated to be a man of God because his prophecy was fulfilled just as spoken. Ahaziah did not recover from his fall through the lattice.</a:t>
            </a:r>
          </a:p>
          <a:p>
            <a:endParaRPr lang="en-US" sz="1200" b="0" i="0" kern="1200" dirty="0">
              <a:solidFill>
                <a:schemeClr val="tx1"/>
              </a:solidFill>
              <a:effectLst/>
              <a:latin typeface="+mn-lt"/>
              <a:ea typeface="+mn-ea"/>
              <a:cs typeface="+mn-cs"/>
            </a:endParaRPr>
          </a:p>
          <a:p>
            <a:pPr marL="285750" indent="-285750">
              <a:buAutoNum type="romanLcPeriod"/>
            </a:pPr>
            <a:r>
              <a:rPr lang="en-US" sz="1200" b="0" i="0" kern="1200" dirty="0">
                <a:solidFill>
                  <a:schemeClr val="tx1"/>
                </a:solidFill>
                <a:effectLst/>
                <a:latin typeface="+mn-lt"/>
                <a:ea typeface="+mn-ea"/>
                <a:cs typeface="+mn-cs"/>
              </a:rPr>
              <a:t>“Everything he did was weak, faithless, and miserable; he achieved nothing but ruin and failure. He let Moab rebel. He hurt himself in a clumsy accident. He foolishly attempted to use military force against Elijah. And worse, he sought help in the wrong place – in Philistia at the altar of a pagan god.” (</a:t>
            </a:r>
            <a:r>
              <a:rPr lang="en-US" sz="1200" b="0" i="0" kern="1200" dirty="0" err="1">
                <a:solidFill>
                  <a:schemeClr val="tx1"/>
                </a:solidFill>
                <a:effectLst/>
                <a:latin typeface="+mn-lt"/>
                <a:ea typeface="+mn-ea"/>
                <a:cs typeface="+mn-cs"/>
              </a:rPr>
              <a:t>Dilday</a:t>
            </a:r>
            <a:r>
              <a:rPr lang="en-US" sz="1200" b="0" i="0" kern="1200" dirty="0">
                <a:solidFill>
                  <a:schemeClr val="tx1"/>
                </a:solidFill>
                <a:effectLst/>
                <a:latin typeface="+mn-lt"/>
                <a:ea typeface="+mn-ea"/>
                <a:cs typeface="+mn-cs"/>
              </a:rPr>
              <a:t>)</a:t>
            </a:r>
          </a:p>
          <a:p>
            <a:pPr marL="285750" indent="-285750">
              <a:buAutoNum type="romanLcPeriod"/>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 </a:t>
            </a:r>
            <a:r>
              <a:rPr lang="en-US" sz="1200" b="1" i="0" kern="1200" dirty="0">
                <a:solidFill>
                  <a:schemeClr val="tx1"/>
                </a:solidFill>
                <a:effectLst/>
                <a:latin typeface="+mn-lt"/>
                <a:ea typeface="+mn-ea"/>
                <a:cs typeface="+mn-cs"/>
              </a:rPr>
              <a:t>Because he had no son, </a:t>
            </a:r>
            <a:r>
              <a:rPr lang="en-US" sz="1200" b="1" i="0" kern="1200" dirty="0" err="1">
                <a:solidFill>
                  <a:schemeClr val="tx1"/>
                </a:solidFill>
                <a:effectLst/>
                <a:latin typeface="+mn-lt"/>
                <a:ea typeface="+mn-ea"/>
                <a:cs typeface="+mn-cs"/>
              </a:rPr>
              <a:t>Jehoram</a:t>
            </a:r>
            <a:r>
              <a:rPr lang="en-US" sz="1200" b="1" i="0" kern="1200" dirty="0">
                <a:solidFill>
                  <a:schemeClr val="tx1"/>
                </a:solidFill>
                <a:effectLst/>
                <a:latin typeface="+mn-lt"/>
                <a:ea typeface="+mn-ea"/>
                <a:cs typeface="+mn-cs"/>
              </a:rPr>
              <a:t> became king</a:t>
            </a:r>
            <a:r>
              <a:rPr lang="en-US" sz="1200" b="0" i="0" kern="1200" dirty="0">
                <a:solidFill>
                  <a:schemeClr val="tx1"/>
                </a:solidFill>
                <a:effectLst/>
                <a:latin typeface="+mn-lt"/>
                <a:ea typeface="+mn-ea"/>
                <a:cs typeface="+mn-cs"/>
              </a:rPr>
              <a:t>: This </a:t>
            </a:r>
            <a:r>
              <a:rPr lang="en-US" sz="1200" b="0" i="0" kern="1200" dirty="0" err="1">
                <a:solidFill>
                  <a:schemeClr val="tx1"/>
                </a:solidFill>
                <a:effectLst/>
                <a:latin typeface="+mn-lt"/>
                <a:ea typeface="+mn-ea"/>
                <a:cs typeface="+mn-cs"/>
              </a:rPr>
              <a:t>Jehoram</a:t>
            </a:r>
            <a:r>
              <a:rPr lang="en-US" sz="1200" b="0" i="0" kern="1200" dirty="0">
                <a:solidFill>
                  <a:schemeClr val="tx1"/>
                </a:solidFill>
                <a:effectLst/>
                <a:latin typeface="+mn-lt"/>
                <a:ea typeface="+mn-ea"/>
                <a:cs typeface="+mn-cs"/>
              </a:rPr>
              <a:t> was also the </a:t>
            </a:r>
            <a:r>
              <a:rPr lang="en-US" sz="1200" b="0" i="1" kern="1200" dirty="0">
                <a:solidFill>
                  <a:schemeClr val="tx1"/>
                </a:solidFill>
                <a:effectLst/>
                <a:latin typeface="+mn-lt"/>
                <a:ea typeface="+mn-ea"/>
                <a:cs typeface="+mn-cs"/>
              </a:rPr>
              <a:t>son</a:t>
            </a:r>
            <a:r>
              <a:rPr lang="en-US" sz="1200" b="0" i="0" kern="1200" dirty="0">
                <a:solidFill>
                  <a:schemeClr val="tx1"/>
                </a:solidFill>
                <a:effectLst/>
                <a:latin typeface="+mn-lt"/>
                <a:ea typeface="+mn-ea"/>
                <a:cs typeface="+mn-cs"/>
              </a:rPr>
              <a:t> of Ahab (2Ki 3:1) and therefore the </a:t>
            </a:r>
            <a:r>
              <a:rPr lang="en-US" sz="1200" b="0" i="1" kern="1200" dirty="0">
                <a:solidFill>
                  <a:schemeClr val="tx1"/>
                </a:solidFill>
                <a:effectLst/>
                <a:latin typeface="+mn-lt"/>
                <a:ea typeface="+mn-ea"/>
                <a:cs typeface="+mn-cs"/>
              </a:rPr>
              <a:t>brother</a:t>
            </a:r>
            <a:r>
              <a:rPr lang="en-US" sz="1200" b="0" i="0" kern="1200" dirty="0">
                <a:solidFill>
                  <a:schemeClr val="tx1"/>
                </a:solidFill>
                <a:effectLst/>
                <a:latin typeface="+mn-lt"/>
                <a:ea typeface="+mn-ea"/>
                <a:cs typeface="+mn-cs"/>
              </a:rPr>
              <a:t> of Ahaziah. Ahaziah had no </a:t>
            </a:r>
            <a:r>
              <a:rPr lang="en-US" sz="1200" b="0" i="1" kern="1200" dirty="0">
                <a:solidFill>
                  <a:schemeClr val="tx1"/>
                </a:solidFill>
                <a:effectLst/>
                <a:latin typeface="+mn-lt"/>
                <a:ea typeface="+mn-ea"/>
                <a:cs typeface="+mn-cs"/>
              </a:rPr>
              <a:t>descendant</a:t>
            </a:r>
            <a:r>
              <a:rPr lang="en-US" sz="1200" b="0" i="0" kern="1200" dirty="0">
                <a:solidFill>
                  <a:schemeClr val="tx1"/>
                </a:solidFill>
                <a:effectLst/>
                <a:latin typeface="+mn-lt"/>
                <a:ea typeface="+mn-ea"/>
                <a:cs typeface="+mn-cs"/>
              </a:rPr>
              <a:t> to pass the kingdom to, so the throne went to his brother after the brief reign of Ahaziah.</a:t>
            </a:r>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i</a:t>
            </a:r>
            <a:r>
              <a:rPr lang="en-US" sz="1200" b="0" i="0" kern="1200" dirty="0">
                <a:solidFill>
                  <a:schemeClr val="tx1"/>
                </a:solidFill>
                <a:effectLst/>
                <a:latin typeface="+mn-lt"/>
                <a:ea typeface="+mn-ea"/>
                <a:cs typeface="+mn-cs"/>
              </a:rPr>
              <a:t>. The account becomes a little confusing here, because the king of Judah at that time was </a:t>
            </a:r>
            <a:r>
              <a:rPr lang="en-US" sz="1200" b="0" i="1" kern="1200" dirty="0">
                <a:solidFill>
                  <a:schemeClr val="tx1"/>
                </a:solidFill>
                <a:effectLst/>
                <a:latin typeface="+mn-lt"/>
                <a:ea typeface="+mn-ea"/>
                <a:cs typeface="+mn-cs"/>
              </a:rPr>
              <a:t>also </a:t>
            </a:r>
            <a:r>
              <a:rPr lang="en-US" sz="1200" b="0" i="0" kern="1200" dirty="0">
                <a:solidFill>
                  <a:schemeClr val="tx1"/>
                </a:solidFill>
                <a:effectLst/>
                <a:latin typeface="+mn-lt"/>
                <a:ea typeface="+mn-ea"/>
                <a:cs typeface="+mn-cs"/>
              </a:rPr>
              <a:t>named </a:t>
            </a:r>
            <a:r>
              <a:rPr lang="en-US" sz="1200" b="0" i="0" kern="1200" dirty="0" err="1">
                <a:solidFill>
                  <a:schemeClr val="tx1"/>
                </a:solidFill>
                <a:effectLst/>
                <a:latin typeface="+mn-lt"/>
                <a:ea typeface="+mn-ea"/>
                <a:cs typeface="+mn-cs"/>
              </a:rPr>
              <a:t>Jehoram</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the son of Jehoshaphat</a:t>
            </a:r>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ADAD1C02-7003-BC4A-AF5E-8686834EE882}" type="slidenum">
              <a:rPr lang="en-US" smtClean="0"/>
              <a:t>12</a:t>
            </a:fld>
            <a:endParaRPr lang="en-US"/>
          </a:p>
        </p:txBody>
      </p:sp>
    </p:spTree>
    <p:extLst>
      <p:ext uri="{BB962C8B-B14F-4D97-AF65-F5344CB8AC3E}">
        <p14:creationId xmlns:p14="http://schemas.microsoft.com/office/powerpoint/2010/main" val="3671220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AD1C02-7003-BC4A-AF5E-8686834EE882}" type="slidenum">
              <a:rPr lang="en-US" smtClean="0"/>
              <a:t>13</a:t>
            </a:fld>
            <a:endParaRPr lang="en-US"/>
          </a:p>
        </p:txBody>
      </p:sp>
    </p:spTree>
    <p:extLst>
      <p:ext uri="{BB962C8B-B14F-4D97-AF65-F5344CB8AC3E}">
        <p14:creationId xmlns:p14="http://schemas.microsoft.com/office/powerpoint/2010/main" val="2990435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AD1C02-7003-BC4A-AF5E-8686834EE882}" type="slidenum">
              <a:rPr lang="en-US" smtClean="0"/>
              <a:t>15</a:t>
            </a:fld>
            <a:endParaRPr lang="en-US"/>
          </a:p>
        </p:txBody>
      </p:sp>
    </p:spTree>
    <p:extLst>
      <p:ext uri="{BB962C8B-B14F-4D97-AF65-F5344CB8AC3E}">
        <p14:creationId xmlns:p14="http://schemas.microsoft.com/office/powerpoint/2010/main" val="2000167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E9D66D-BF57-8444-B45E-C386EC61CB7B}" type="slidenum">
              <a:rPr lang="en-US" smtClean="0"/>
              <a:t>20</a:t>
            </a:fld>
            <a:endParaRPr lang="en-US"/>
          </a:p>
        </p:txBody>
      </p:sp>
    </p:spTree>
    <p:extLst>
      <p:ext uri="{BB962C8B-B14F-4D97-AF65-F5344CB8AC3E}">
        <p14:creationId xmlns:p14="http://schemas.microsoft.com/office/powerpoint/2010/main" val="38293350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chemeClr val="tx1"/>
                </a:solidFill>
                <a:effectLst/>
                <a:latin typeface="+mn-lt"/>
                <a:ea typeface="+mn-ea"/>
                <a:cs typeface="+mn-cs"/>
              </a:rPr>
              <a:t>Nation: Ethnos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Thayer’s Greek Lexicon: </a:t>
            </a:r>
            <a:r>
              <a:rPr lang="en-US" sz="1200" b="1" i="0" kern="1200" dirty="0">
                <a:solidFill>
                  <a:schemeClr val="tx1"/>
                </a:solidFill>
                <a:effectLst/>
                <a:latin typeface="+mn-lt"/>
                <a:ea typeface="+mn-ea"/>
                <a:cs typeface="+mn-cs"/>
              </a:rPr>
              <a:t>race, nation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dirty="0">
              <a:solidFill>
                <a:schemeClr val="tx1"/>
              </a:solidFill>
              <a:effectLst/>
              <a:latin typeface="+mn-lt"/>
              <a:ea typeface="+mn-ea"/>
              <a:cs typeface="+mn-cs"/>
            </a:endParaRPr>
          </a:p>
          <a:p>
            <a:endParaRPr lang="en-US" i="0" dirty="0"/>
          </a:p>
        </p:txBody>
      </p:sp>
      <p:sp>
        <p:nvSpPr>
          <p:cNvPr id="4" name="Slide Number Placeholder 3"/>
          <p:cNvSpPr>
            <a:spLocks noGrp="1"/>
          </p:cNvSpPr>
          <p:nvPr>
            <p:ph type="sldNum" sz="quarter" idx="5"/>
          </p:nvPr>
        </p:nvSpPr>
        <p:spPr/>
        <p:txBody>
          <a:bodyPr/>
          <a:lstStyle/>
          <a:p>
            <a:fld id="{D1E9D66D-BF57-8444-B45E-C386EC61CB7B}" type="slidenum">
              <a:rPr lang="en-US" smtClean="0"/>
              <a:t>21</a:t>
            </a:fld>
            <a:endParaRPr lang="en-US"/>
          </a:p>
        </p:txBody>
      </p:sp>
    </p:spTree>
    <p:extLst>
      <p:ext uri="{BB962C8B-B14F-4D97-AF65-F5344CB8AC3E}">
        <p14:creationId xmlns:p14="http://schemas.microsoft.com/office/powerpoint/2010/main" val="1982096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Sound the Alarm &amp; Blow the Trumpet</a:t>
            </a:r>
          </a:p>
        </p:txBody>
      </p:sp>
      <p:sp>
        <p:nvSpPr>
          <p:cNvPr id="4" name="Slide Number Placeholder 3"/>
          <p:cNvSpPr>
            <a:spLocks noGrp="1"/>
          </p:cNvSpPr>
          <p:nvPr>
            <p:ph type="sldNum" sz="quarter" idx="5"/>
          </p:nvPr>
        </p:nvSpPr>
        <p:spPr/>
        <p:txBody>
          <a:bodyPr/>
          <a:lstStyle/>
          <a:p>
            <a:fld id="{ADAD1C02-7003-BC4A-AF5E-8686834EE882}" type="slidenum">
              <a:rPr lang="en-US" smtClean="0"/>
              <a:t>23</a:t>
            </a:fld>
            <a:endParaRPr lang="en-US"/>
          </a:p>
        </p:txBody>
      </p:sp>
    </p:spTree>
    <p:extLst>
      <p:ext uri="{BB962C8B-B14F-4D97-AF65-F5344CB8AC3E}">
        <p14:creationId xmlns:p14="http://schemas.microsoft.com/office/powerpoint/2010/main" val="5332293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sng" strike="noStrike" kern="1200" dirty="0">
                <a:solidFill>
                  <a:schemeClr val="tx1"/>
                </a:solidFill>
                <a:effectLst/>
                <a:latin typeface="+mn-lt"/>
                <a:ea typeface="+mn-ea"/>
                <a:cs typeface="+mn-cs"/>
                <a:hlinkClick r:id="rId3"/>
              </a:rPr>
              <a:t>Rev 14:6</a:t>
            </a:r>
            <a:r>
              <a:rPr lang="en-US" sz="1200" b="0" i="0" u="none" strike="noStrike" kern="1200" dirty="0">
                <a:solidFill>
                  <a:schemeClr val="tx1"/>
                </a:solidFill>
                <a:effectLst/>
                <a:latin typeface="+mn-lt"/>
                <a:ea typeface="+mn-ea"/>
                <a:cs typeface="+mn-cs"/>
                <a:hlinkClick r:id="rId3"/>
              </a:rPr>
              <a:t> </a:t>
            </a:r>
            <a:r>
              <a:rPr lang="en-US" sz="1200" b="0" i="0" u="none" strike="noStrike" kern="1200" dirty="0">
                <a:solidFill>
                  <a:schemeClr val="tx1"/>
                </a:solidFill>
                <a:effectLst/>
                <a:latin typeface="+mn-lt"/>
                <a:ea typeface="+mn-ea"/>
                <a:cs typeface="+mn-cs"/>
              </a:rPr>
              <a:t> Then I saw another angel flying directly overhead, with an eternal gospel to proclaim to those who dwell on earth, to every nation and tribe and language and people.</a:t>
            </a:r>
          </a:p>
          <a:p>
            <a:r>
              <a:rPr lang="en-US" sz="1200" b="1" i="0" u="sng" strike="noStrike" kern="1200" dirty="0">
                <a:solidFill>
                  <a:schemeClr val="tx1"/>
                </a:solidFill>
                <a:effectLst/>
                <a:latin typeface="+mn-lt"/>
                <a:ea typeface="+mn-ea"/>
                <a:cs typeface="+mn-cs"/>
                <a:hlinkClick r:id="rId4"/>
              </a:rPr>
              <a:t>Rev 14:7</a:t>
            </a:r>
            <a:r>
              <a:rPr lang="en-US" sz="1200" b="0" i="0" u="none" strike="noStrike" kern="1200" dirty="0">
                <a:solidFill>
                  <a:schemeClr val="tx1"/>
                </a:solidFill>
                <a:effectLst/>
                <a:latin typeface="+mn-lt"/>
                <a:ea typeface="+mn-ea"/>
                <a:cs typeface="+mn-cs"/>
                <a:hlinkClick r:id="rId4"/>
              </a:rPr>
              <a:t> </a:t>
            </a:r>
            <a:r>
              <a:rPr lang="en-US" sz="1200" b="0" i="0" u="none" strike="noStrike" kern="1200" dirty="0">
                <a:solidFill>
                  <a:schemeClr val="tx1"/>
                </a:solidFill>
                <a:effectLst/>
                <a:latin typeface="+mn-lt"/>
                <a:ea typeface="+mn-ea"/>
                <a:cs typeface="+mn-cs"/>
              </a:rPr>
              <a:t> And he said with a loud voice, “Fear God and give him glory, because the hour of his judgment has come, and worship him who made heaven and earth, the sea and the springs of water.”</a:t>
            </a:r>
          </a:p>
          <a:p>
            <a:r>
              <a:rPr lang="en-US" sz="1200" b="1" i="0" u="sng" strike="noStrike" kern="1200" dirty="0">
                <a:solidFill>
                  <a:schemeClr val="tx1"/>
                </a:solidFill>
                <a:effectLst/>
                <a:latin typeface="+mn-lt"/>
                <a:ea typeface="+mn-ea"/>
                <a:cs typeface="+mn-cs"/>
                <a:hlinkClick r:id="rId5"/>
              </a:rPr>
              <a:t>Rev 14:8</a:t>
            </a:r>
            <a:r>
              <a:rPr lang="en-US" sz="1200" b="0" i="0" u="none" strike="noStrike" kern="1200" dirty="0">
                <a:solidFill>
                  <a:schemeClr val="tx1"/>
                </a:solidFill>
                <a:effectLst/>
                <a:latin typeface="+mn-lt"/>
                <a:ea typeface="+mn-ea"/>
                <a:cs typeface="+mn-cs"/>
                <a:hlinkClick r:id="rId5"/>
              </a:rPr>
              <a:t> </a:t>
            </a:r>
            <a:r>
              <a:rPr lang="en-US" sz="1200" b="0" i="0" u="none" strike="noStrike" kern="1200" dirty="0">
                <a:solidFill>
                  <a:schemeClr val="tx1"/>
                </a:solidFill>
                <a:effectLst/>
                <a:latin typeface="+mn-lt"/>
                <a:ea typeface="+mn-ea"/>
                <a:cs typeface="+mn-cs"/>
              </a:rPr>
              <a:t> Another angel, a second, followed, saying, “Fallen, fallen is Babylon the great, she who made all nations drink the wine of the passion of her sexual immorality.”</a:t>
            </a:r>
          </a:p>
          <a:p>
            <a:r>
              <a:rPr lang="en-US" sz="1200" b="1" i="0" u="sng" strike="noStrike" kern="1200" dirty="0">
                <a:solidFill>
                  <a:schemeClr val="tx1"/>
                </a:solidFill>
                <a:effectLst/>
                <a:latin typeface="+mn-lt"/>
                <a:ea typeface="+mn-ea"/>
                <a:cs typeface="+mn-cs"/>
                <a:hlinkClick r:id="rId6"/>
              </a:rPr>
              <a:t>Rev 14:9</a:t>
            </a:r>
            <a:r>
              <a:rPr lang="en-US" sz="1200" b="0" i="0" u="none" strike="noStrike" kern="1200" dirty="0">
                <a:solidFill>
                  <a:schemeClr val="tx1"/>
                </a:solidFill>
                <a:effectLst/>
                <a:latin typeface="+mn-lt"/>
                <a:ea typeface="+mn-ea"/>
                <a:cs typeface="+mn-cs"/>
                <a:hlinkClick r:id="rId6"/>
              </a:rPr>
              <a:t> </a:t>
            </a:r>
            <a:r>
              <a:rPr lang="en-US" sz="1200" b="0" i="0" u="none" strike="noStrike" kern="1200" dirty="0">
                <a:solidFill>
                  <a:schemeClr val="tx1"/>
                </a:solidFill>
                <a:effectLst/>
                <a:latin typeface="+mn-lt"/>
                <a:ea typeface="+mn-ea"/>
                <a:cs typeface="+mn-cs"/>
              </a:rPr>
              <a:t> And another angel, a third, followed them, saying with a loud voice, “If anyone worships the beast and its image and receives a mark on his forehead or on his hand,</a:t>
            </a:r>
          </a:p>
          <a:p>
            <a:r>
              <a:rPr lang="en-US" sz="1200" b="1" i="0" u="sng" strike="noStrike" kern="1200" dirty="0">
                <a:solidFill>
                  <a:schemeClr val="tx1"/>
                </a:solidFill>
                <a:effectLst/>
                <a:latin typeface="+mn-lt"/>
                <a:ea typeface="+mn-ea"/>
                <a:cs typeface="+mn-cs"/>
                <a:hlinkClick r:id="rId7"/>
              </a:rPr>
              <a:t>Rev 14:10</a:t>
            </a:r>
            <a:r>
              <a:rPr lang="en-US" sz="1200" b="0" i="0" u="none" strike="noStrike" kern="1200" dirty="0">
                <a:solidFill>
                  <a:schemeClr val="tx1"/>
                </a:solidFill>
                <a:effectLst/>
                <a:latin typeface="+mn-lt"/>
                <a:ea typeface="+mn-ea"/>
                <a:cs typeface="+mn-cs"/>
                <a:hlinkClick r:id="rId7"/>
              </a:rPr>
              <a:t> </a:t>
            </a:r>
            <a:r>
              <a:rPr lang="en-US" sz="1200" b="0" i="0" u="none" strike="noStrike" kern="1200" dirty="0">
                <a:solidFill>
                  <a:schemeClr val="tx1"/>
                </a:solidFill>
                <a:effectLst/>
                <a:latin typeface="+mn-lt"/>
                <a:ea typeface="+mn-ea"/>
                <a:cs typeface="+mn-cs"/>
              </a:rPr>
              <a:t> he also will drink the wine of God's wrath, poured full strength into the cup of his anger, and he will be tormented with fire and sulfur in the presence of the holy angels and in the presence of the Lamb.</a:t>
            </a:r>
          </a:p>
          <a:p>
            <a:endParaRPr lang="en-US" dirty="0"/>
          </a:p>
        </p:txBody>
      </p:sp>
      <p:sp>
        <p:nvSpPr>
          <p:cNvPr id="4" name="Slide Number Placeholder 3"/>
          <p:cNvSpPr>
            <a:spLocks noGrp="1"/>
          </p:cNvSpPr>
          <p:nvPr>
            <p:ph type="sldNum" sz="quarter" idx="5"/>
          </p:nvPr>
        </p:nvSpPr>
        <p:spPr/>
        <p:txBody>
          <a:bodyPr/>
          <a:lstStyle/>
          <a:p>
            <a:fld id="{ADAD1C02-7003-BC4A-AF5E-8686834EE882}" type="slidenum">
              <a:rPr lang="en-US" smtClean="0"/>
              <a:t>24</a:t>
            </a:fld>
            <a:endParaRPr lang="en-US"/>
          </a:p>
        </p:txBody>
      </p:sp>
    </p:spTree>
    <p:extLst>
      <p:ext uri="{BB962C8B-B14F-4D97-AF65-F5344CB8AC3E}">
        <p14:creationId xmlns:p14="http://schemas.microsoft.com/office/powerpoint/2010/main" val="1526535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latin typeface="Raleway"/>
              </a:rPr>
              <a:t>Everyone who has received the light of truth is under the same responsibility as was the prophet of Israel: </a:t>
            </a:r>
            <a:endParaRPr lang="en-US" dirty="0"/>
          </a:p>
        </p:txBody>
      </p:sp>
      <p:sp>
        <p:nvSpPr>
          <p:cNvPr id="4" name="Slide Number Placeholder 3"/>
          <p:cNvSpPr>
            <a:spLocks noGrp="1"/>
          </p:cNvSpPr>
          <p:nvPr>
            <p:ph type="sldNum" sz="quarter" idx="5"/>
          </p:nvPr>
        </p:nvSpPr>
        <p:spPr/>
        <p:txBody>
          <a:bodyPr/>
          <a:lstStyle/>
          <a:p>
            <a:fld id="{ADAD1C02-7003-BC4A-AF5E-8686834EE882}" type="slidenum">
              <a:rPr lang="en-US" smtClean="0"/>
              <a:t>26</a:t>
            </a:fld>
            <a:endParaRPr lang="en-US"/>
          </a:p>
        </p:txBody>
      </p:sp>
    </p:spTree>
    <p:extLst>
      <p:ext uri="{BB962C8B-B14F-4D97-AF65-F5344CB8AC3E}">
        <p14:creationId xmlns:p14="http://schemas.microsoft.com/office/powerpoint/2010/main" val="2371547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64F8-1E61-E145-AD20-936F0F06D1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11C69F0-8D41-4B4F-A7A4-774DD60F54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F920E9-146F-1C47-9589-34F6F980D474}"/>
              </a:ext>
            </a:extLst>
          </p:cNvPr>
          <p:cNvSpPr>
            <a:spLocks noGrp="1"/>
          </p:cNvSpPr>
          <p:nvPr>
            <p:ph type="dt" sz="half" idx="10"/>
          </p:nvPr>
        </p:nvSpPr>
        <p:spPr/>
        <p:txBody>
          <a:bodyPr/>
          <a:lstStyle/>
          <a:p>
            <a:fld id="{9A800EF6-9A40-6A4C-B048-3594BD7933B7}" type="datetimeFigureOut">
              <a:rPr lang="en-US" smtClean="0"/>
              <a:t>8/27/21</a:t>
            </a:fld>
            <a:endParaRPr lang="en-US"/>
          </a:p>
        </p:txBody>
      </p:sp>
      <p:sp>
        <p:nvSpPr>
          <p:cNvPr id="5" name="Footer Placeholder 4">
            <a:extLst>
              <a:ext uri="{FF2B5EF4-FFF2-40B4-BE49-F238E27FC236}">
                <a16:creationId xmlns:a16="http://schemas.microsoft.com/office/drawing/2014/main" id="{DF728FC8-F49C-9141-8057-3832A3A95C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6FEC78-648B-6D41-B54A-3D33F06F9104}"/>
              </a:ext>
            </a:extLst>
          </p:cNvPr>
          <p:cNvSpPr>
            <a:spLocks noGrp="1"/>
          </p:cNvSpPr>
          <p:nvPr>
            <p:ph type="sldNum" sz="quarter" idx="12"/>
          </p:nvPr>
        </p:nvSpPr>
        <p:spPr/>
        <p:txBody>
          <a:bodyPr/>
          <a:lstStyle/>
          <a:p>
            <a:fld id="{0F9E6774-2523-C848-86AD-8FBC931B7AC4}" type="slidenum">
              <a:rPr lang="en-US" smtClean="0"/>
              <a:t>‹#›</a:t>
            </a:fld>
            <a:endParaRPr lang="en-US"/>
          </a:p>
        </p:txBody>
      </p:sp>
    </p:spTree>
    <p:extLst>
      <p:ext uri="{BB962C8B-B14F-4D97-AF65-F5344CB8AC3E}">
        <p14:creationId xmlns:p14="http://schemas.microsoft.com/office/powerpoint/2010/main" val="3678334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D7B3F-CEF3-4647-8DBD-C5ED81E42C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719D9A-7141-544A-B09E-A074FE6ECB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96B0A7-E778-334A-8A97-58BFAB43A706}"/>
              </a:ext>
            </a:extLst>
          </p:cNvPr>
          <p:cNvSpPr>
            <a:spLocks noGrp="1"/>
          </p:cNvSpPr>
          <p:nvPr>
            <p:ph type="dt" sz="half" idx="10"/>
          </p:nvPr>
        </p:nvSpPr>
        <p:spPr/>
        <p:txBody>
          <a:bodyPr/>
          <a:lstStyle/>
          <a:p>
            <a:fld id="{9A800EF6-9A40-6A4C-B048-3594BD7933B7}" type="datetimeFigureOut">
              <a:rPr lang="en-US" smtClean="0"/>
              <a:t>8/27/21</a:t>
            </a:fld>
            <a:endParaRPr lang="en-US"/>
          </a:p>
        </p:txBody>
      </p:sp>
      <p:sp>
        <p:nvSpPr>
          <p:cNvPr id="5" name="Footer Placeholder 4">
            <a:extLst>
              <a:ext uri="{FF2B5EF4-FFF2-40B4-BE49-F238E27FC236}">
                <a16:creationId xmlns:a16="http://schemas.microsoft.com/office/drawing/2014/main" id="{A515747A-06A7-0F45-9B0E-D613B0BE5D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2B4853-A71A-5648-94CF-1E6801316709}"/>
              </a:ext>
            </a:extLst>
          </p:cNvPr>
          <p:cNvSpPr>
            <a:spLocks noGrp="1"/>
          </p:cNvSpPr>
          <p:nvPr>
            <p:ph type="sldNum" sz="quarter" idx="12"/>
          </p:nvPr>
        </p:nvSpPr>
        <p:spPr/>
        <p:txBody>
          <a:bodyPr/>
          <a:lstStyle/>
          <a:p>
            <a:fld id="{0F9E6774-2523-C848-86AD-8FBC931B7AC4}" type="slidenum">
              <a:rPr lang="en-US" smtClean="0"/>
              <a:t>‹#›</a:t>
            </a:fld>
            <a:endParaRPr lang="en-US"/>
          </a:p>
        </p:txBody>
      </p:sp>
    </p:spTree>
    <p:extLst>
      <p:ext uri="{BB962C8B-B14F-4D97-AF65-F5344CB8AC3E}">
        <p14:creationId xmlns:p14="http://schemas.microsoft.com/office/powerpoint/2010/main" val="2725136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4971F-ED55-274A-A21A-729DE8049B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DE8DE3-6150-AE44-A7E2-E1BAA8118D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4841202-C9E0-F047-80B2-135B65D10954}"/>
              </a:ext>
            </a:extLst>
          </p:cNvPr>
          <p:cNvSpPr>
            <a:spLocks noGrp="1"/>
          </p:cNvSpPr>
          <p:nvPr>
            <p:ph type="dt" sz="half" idx="10"/>
          </p:nvPr>
        </p:nvSpPr>
        <p:spPr/>
        <p:txBody>
          <a:bodyPr/>
          <a:lstStyle/>
          <a:p>
            <a:fld id="{9A800EF6-9A40-6A4C-B048-3594BD7933B7}" type="datetimeFigureOut">
              <a:rPr lang="en-US" smtClean="0"/>
              <a:t>8/27/21</a:t>
            </a:fld>
            <a:endParaRPr lang="en-US"/>
          </a:p>
        </p:txBody>
      </p:sp>
      <p:sp>
        <p:nvSpPr>
          <p:cNvPr id="5" name="Footer Placeholder 4">
            <a:extLst>
              <a:ext uri="{FF2B5EF4-FFF2-40B4-BE49-F238E27FC236}">
                <a16:creationId xmlns:a16="http://schemas.microsoft.com/office/drawing/2014/main" id="{3A09CEA2-9F7D-B246-9852-F3778AACEB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7329B9-8EEB-0149-A642-FCEAF75C6D0F}"/>
              </a:ext>
            </a:extLst>
          </p:cNvPr>
          <p:cNvSpPr>
            <a:spLocks noGrp="1"/>
          </p:cNvSpPr>
          <p:nvPr>
            <p:ph type="sldNum" sz="quarter" idx="12"/>
          </p:nvPr>
        </p:nvSpPr>
        <p:spPr/>
        <p:txBody>
          <a:bodyPr/>
          <a:lstStyle/>
          <a:p>
            <a:fld id="{0F9E6774-2523-C848-86AD-8FBC931B7AC4}" type="slidenum">
              <a:rPr lang="en-US" smtClean="0"/>
              <a:t>‹#›</a:t>
            </a:fld>
            <a:endParaRPr lang="en-US"/>
          </a:p>
        </p:txBody>
      </p:sp>
    </p:spTree>
    <p:extLst>
      <p:ext uri="{BB962C8B-B14F-4D97-AF65-F5344CB8AC3E}">
        <p14:creationId xmlns:p14="http://schemas.microsoft.com/office/powerpoint/2010/main" val="1312345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C85-4BCD-BD4A-A835-7BDFDC3CC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6F66C6-9AA1-C64B-92F0-62585D0A4F6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DC76F2-D433-FE47-8BA2-9FCD46AC01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BEB4F9-BE4A-F747-AB40-578C1BA8A6F5}"/>
              </a:ext>
            </a:extLst>
          </p:cNvPr>
          <p:cNvSpPr>
            <a:spLocks noGrp="1"/>
          </p:cNvSpPr>
          <p:nvPr>
            <p:ph type="dt" sz="half" idx="10"/>
          </p:nvPr>
        </p:nvSpPr>
        <p:spPr/>
        <p:txBody>
          <a:bodyPr/>
          <a:lstStyle/>
          <a:p>
            <a:fld id="{9A800EF6-9A40-6A4C-B048-3594BD7933B7}" type="datetimeFigureOut">
              <a:rPr lang="en-US" smtClean="0"/>
              <a:t>8/27/21</a:t>
            </a:fld>
            <a:endParaRPr lang="en-US"/>
          </a:p>
        </p:txBody>
      </p:sp>
      <p:sp>
        <p:nvSpPr>
          <p:cNvPr id="6" name="Footer Placeholder 5">
            <a:extLst>
              <a:ext uri="{FF2B5EF4-FFF2-40B4-BE49-F238E27FC236}">
                <a16:creationId xmlns:a16="http://schemas.microsoft.com/office/drawing/2014/main" id="{BE69EFDE-CC24-914A-A7DC-38243550E1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BBEA25-FC03-A443-802D-F9F64F4ACD20}"/>
              </a:ext>
            </a:extLst>
          </p:cNvPr>
          <p:cNvSpPr>
            <a:spLocks noGrp="1"/>
          </p:cNvSpPr>
          <p:nvPr>
            <p:ph type="sldNum" sz="quarter" idx="12"/>
          </p:nvPr>
        </p:nvSpPr>
        <p:spPr/>
        <p:txBody>
          <a:bodyPr/>
          <a:lstStyle/>
          <a:p>
            <a:fld id="{0F9E6774-2523-C848-86AD-8FBC931B7AC4}" type="slidenum">
              <a:rPr lang="en-US" smtClean="0"/>
              <a:t>‹#›</a:t>
            </a:fld>
            <a:endParaRPr lang="en-US"/>
          </a:p>
        </p:txBody>
      </p:sp>
    </p:spTree>
    <p:extLst>
      <p:ext uri="{BB962C8B-B14F-4D97-AF65-F5344CB8AC3E}">
        <p14:creationId xmlns:p14="http://schemas.microsoft.com/office/powerpoint/2010/main" val="1515884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A2B94-18ED-164B-B482-4FD34BF196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0C059D-24B4-7146-8193-0316033736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E77AD7-BFEC-C040-B1B7-5E2B98B228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DA198C-D50A-7B4D-A0FE-8A995C178F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47E128-05E0-194B-8D31-26E03A8831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BD1D328-6D4D-534C-8320-C4096CC51800}"/>
              </a:ext>
            </a:extLst>
          </p:cNvPr>
          <p:cNvSpPr>
            <a:spLocks noGrp="1"/>
          </p:cNvSpPr>
          <p:nvPr>
            <p:ph type="dt" sz="half" idx="10"/>
          </p:nvPr>
        </p:nvSpPr>
        <p:spPr/>
        <p:txBody>
          <a:bodyPr/>
          <a:lstStyle/>
          <a:p>
            <a:fld id="{9A800EF6-9A40-6A4C-B048-3594BD7933B7}" type="datetimeFigureOut">
              <a:rPr lang="en-US" smtClean="0"/>
              <a:t>8/27/21</a:t>
            </a:fld>
            <a:endParaRPr lang="en-US"/>
          </a:p>
        </p:txBody>
      </p:sp>
      <p:sp>
        <p:nvSpPr>
          <p:cNvPr id="8" name="Footer Placeholder 7">
            <a:extLst>
              <a:ext uri="{FF2B5EF4-FFF2-40B4-BE49-F238E27FC236}">
                <a16:creationId xmlns:a16="http://schemas.microsoft.com/office/drawing/2014/main" id="{FAD9B161-97B8-0B4D-8373-DD9B382221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CC99FC8-9EAB-3346-A950-6BD8963EC67C}"/>
              </a:ext>
            </a:extLst>
          </p:cNvPr>
          <p:cNvSpPr>
            <a:spLocks noGrp="1"/>
          </p:cNvSpPr>
          <p:nvPr>
            <p:ph type="sldNum" sz="quarter" idx="12"/>
          </p:nvPr>
        </p:nvSpPr>
        <p:spPr/>
        <p:txBody>
          <a:bodyPr/>
          <a:lstStyle/>
          <a:p>
            <a:fld id="{0F9E6774-2523-C848-86AD-8FBC931B7AC4}" type="slidenum">
              <a:rPr lang="en-US" smtClean="0"/>
              <a:t>‹#›</a:t>
            </a:fld>
            <a:endParaRPr lang="en-US"/>
          </a:p>
        </p:txBody>
      </p:sp>
    </p:spTree>
    <p:extLst>
      <p:ext uri="{BB962C8B-B14F-4D97-AF65-F5344CB8AC3E}">
        <p14:creationId xmlns:p14="http://schemas.microsoft.com/office/powerpoint/2010/main" val="4107556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E01BF-2022-524B-B0E5-34BBB61FD9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82C028-3584-824F-8976-CC4958718A44}"/>
              </a:ext>
            </a:extLst>
          </p:cNvPr>
          <p:cNvSpPr>
            <a:spLocks noGrp="1"/>
          </p:cNvSpPr>
          <p:nvPr>
            <p:ph type="dt" sz="half" idx="10"/>
          </p:nvPr>
        </p:nvSpPr>
        <p:spPr/>
        <p:txBody>
          <a:bodyPr/>
          <a:lstStyle/>
          <a:p>
            <a:fld id="{9A800EF6-9A40-6A4C-B048-3594BD7933B7}" type="datetimeFigureOut">
              <a:rPr lang="en-US" smtClean="0"/>
              <a:t>8/27/21</a:t>
            </a:fld>
            <a:endParaRPr lang="en-US"/>
          </a:p>
        </p:txBody>
      </p:sp>
      <p:sp>
        <p:nvSpPr>
          <p:cNvPr id="4" name="Footer Placeholder 3">
            <a:extLst>
              <a:ext uri="{FF2B5EF4-FFF2-40B4-BE49-F238E27FC236}">
                <a16:creationId xmlns:a16="http://schemas.microsoft.com/office/drawing/2014/main" id="{9C895FFA-55F4-DE46-9EAA-6EF1107C2E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7582C2-6557-4649-926F-BC79E8FE1ABE}"/>
              </a:ext>
            </a:extLst>
          </p:cNvPr>
          <p:cNvSpPr>
            <a:spLocks noGrp="1"/>
          </p:cNvSpPr>
          <p:nvPr>
            <p:ph type="sldNum" sz="quarter" idx="12"/>
          </p:nvPr>
        </p:nvSpPr>
        <p:spPr/>
        <p:txBody>
          <a:bodyPr/>
          <a:lstStyle/>
          <a:p>
            <a:fld id="{0F9E6774-2523-C848-86AD-8FBC931B7AC4}" type="slidenum">
              <a:rPr lang="en-US" smtClean="0"/>
              <a:t>‹#›</a:t>
            </a:fld>
            <a:endParaRPr lang="en-US"/>
          </a:p>
        </p:txBody>
      </p:sp>
    </p:spTree>
    <p:extLst>
      <p:ext uri="{BB962C8B-B14F-4D97-AF65-F5344CB8AC3E}">
        <p14:creationId xmlns:p14="http://schemas.microsoft.com/office/powerpoint/2010/main" val="3786230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11B19B-8AAA-FB40-BB17-B5D151D70032}"/>
              </a:ext>
            </a:extLst>
          </p:cNvPr>
          <p:cNvSpPr>
            <a:spLocks noGrp="1"/>
          </p:cNvSpPr>
          <p:nvPr>
            <p:ph type="dt" sz="half" idx="10"/>
          </p:nvPr>
        </p:nvSpPr>
        <p:spPr/>
        <p:txBody>
          <a:bodyPr/>
          <a:lstStyle/>
          <a:p>
            <a:fld id="{9A800EF6-9A40-6A4C-B048-3594BD7933B7}" type="datetimeFigureOut">
              <a:rPr lang="en-US" smtClean="0"/>
              <a:t>8/27/21</a:t>
            </a:fld>
            <a:endParaRPr lang="en-US"/>
          </a:p>
        </p:txBody>
      </p:sp>
      <p:sp>
        <p:nvSpPr>
          <p:cNvPr id="3" name="Footer Placeholder 2">
            <a:extLst>
              <a:ext uri="{FF2B5EF4-FFF2-40B4-BE49-F238E27FC236}">
                <a16:creationId xmlns:a16="http://schemas.microsoft.com/office/drawing/2014/main" id="{59E66595-8D48-4249-90B9-B25E357681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BB44BD-5687-CB42-BD17-4F9E59EAD340}"/>
              </a:ext>
            </a:extLst>
          </p:cNvPr>
          <p:cNvSpPr>
            <a:spLocks noGrp="1"/>
          </p:cNvSpPr>
          <p:nvPr>
            <p:ph type="sldNum" sz="quarter" idx="12"/>
          </p:nvPr>
        </p:nvSpPr>
        <p:spPr/>
        <p:txBody>
          <a:bodyPr/>
          <a:lstStyle/>
          <a:p>
            <a:fld id="{0F9E6774-2523-C848-86AD-8FBC931B7AC4}" type="slidenum">
              <a:rPr lang="en-US" smtClean="0"/>
              <a:t>‹#›</a:t>
            </a:fld>
            <a:endParaRPr lang="en-US"/>
          </a:p>
        </p:txBody>
      </p:sp>
    </p:spTree>
    <p:extLst>
      <p:ext uri="{BB962C8B-B14F-4D97-AF65-F5344CB8AC3E}">
        <p14:creationId xmlns:p14="http://schemas.microsoft.com/office/powerpoint/2010/main" val="3270752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02376-657B-9245-A8EF-7155F92AC8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F23216-3643-724F-81BD-34F2CEDCB2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CFBACC-8341-6D42-9899-46B550318D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221CC5-88AE-8D47-BD03-B2CCCA24EA31}"/>
              </a:ext>
            </a:extLst>
          </p:cNvPr>
          <p:cNvSpPr>
            <a:spLocks noGrp="1"/>
          </p:cNvSpPr>
          <p:nvPr>
            <p:ph type="dt" sz="half" idx="10"/>
          </p:nvPr>
        </p:nvSpPr>
        <p:spPr/>
        <p:txBody>
          <a:bodyPr/>
          <a:lstStyle/>
          <a:p>
            <a:fld id="{9A800EF6-9A40-6A4C-B048-3594BD7933B7}" type="datetimeFigureOut">
              <a:rPr lang="en-US" smtClean="0"/>
              <a:t>8/27/21</a:t>
            </a:fld>
            <a:endParaRPr lang="en-US"/>
          </a:p>
        </p:txBody>
      </p:sp>
      <p:sp>
        <p:nvSpPr>
          <p:cNvPr id="6" name="Footer Placeholder 5">
            <a:extLst>
              <a:ext uri="{FF2B5EF4-FFF2-40B4-BE49-F238E27FC236}">
                <a16:creationId xmlns:a16="http://schemas.microsoft.com/office/drawing/2014/main" id="{D0A4D72A-EE11-564F-ACE3-F035A30B89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4BAC1C-CE53-024B-A749-1DF175E5E37D}"/>
              </a:ext>
            </a:extLst>
          </p:cNvPr>
          <p:cNvSpPr>
            <a:spLocks noGrp="1"/>
          </p:cNvSpPr>
          <p:nvPr>
            <p:ph type="sldNum" sz="quarter" idx="12"/>
          </p:nvPr>
        </p:nvSpPr>
        <p:spPr/>
        <p:txBody>
          <a:bodyPr/>
          <a:lstStyle/>
          <a:p>
            <a:fld id="{0F9E6774-2523-C848-86AD-8FBC931B7AC4}" type="slidenum">
              <a:rPr lang="en-US" smtClean="0"/>
              <a:t>‹#›</a:t>
            </a:fld>
            <a:endParaRPr lang="en-US"/>
          </a:p>
        </p:txBody>
      </p:sp>
    </p:spTree>
    <p:extLst>
      <p:ext uri="{BB962C8B-B14F-4D97-AF65-F5344CB8AC3E}">
        <p14:creationId xmlns:p14="http://schemas.microsoft.com/office/powerpoint/2010/main" val="800226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7F6F8-5D01-FD46-95D7-319394646F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B99A87-D55B-CF4D-A559-8621A6EBFC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E3D79E-99FD-2047-AFB2-35A616EBFB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6AED96-9509-4145-A18F-5A7C61E13543}"/>
              </a:ext>
            </a:extLst>
          </p:cNvPr>
          <p:cNvSpPr>
            <a:spLocks noGrp="1"/>
          </p:cNvSpPr>
          <p:nvPr>
            <p:ph type="dt" sz="half" idx="10"/>
          </p:nvPr>
        </p:nvSpPr>
        <p:spPr/>
        <p:txBody>
          <a:bodyPr/>
          <a:lstStyle/>
          <a:p>
            <a:fld id="{9A800EF6-9A40-6A4C-B048-3594BD7933B7}" type="datetimeFigureOut">
              <a:rPr lang="en-US" smtClean="0"/>
              <a:t>8/27/21</a:t>
            </a:fld>
            <a:endParaRPr lang="en-US"/>
          </a:p>
        </p:txBody>
      </p:sp>
      <p:sp>
        <p:nvSpPr>
          <p:cNvPr id="6" name="Footer Placeholder 5">
            <a:extLst>
              <a:ext uri="{FF2B5EF4-FFF2-40B4-BE49-F238E27FC236}">
                <a16:creationId xmlns:a16="http://schemas.microsoft.com/office/drawing/2014/main" id="{99923639-9983-AB49-B65E-3729CED118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9A4108-B35C-2D42-A9B7-8E6B835D85BD}"/>
              </a:ext>
            </a:extLst>
          </p:cNvPr>
          <p:cNvSpPr>
            <a:spLocks noGrp="1"/>
          </p:cNvSpPr>
          <p:nvPr>
            <p:ph type="sldNum" sz="quarter" idx="12"/>
          </p:nvPr>
        </p:nvSpPr>
        <p:spPr/>
        <p:txBody>
          <a:bodyPr/>
          <a:lstStyle/>
          <a:p>
            <a:fld id="{0F9E6774-2523-C848-86AD-8FBC931B7AC4}" type="slidenum">
              <a:rPr lang="en-US" smtClean="0"/>
              <a:t>‹#›</a:t>
            </a:fld>
            <a:endParaRPr lang="en-US"/>
          </a:p>
        </p:txBody>
      </p:sp>
    </p:spTree>
    <p:extLst>
      <p:ext uri="{BB962C8B-B14F-4D97-AF65-F5344CB8AC3E}">
        <p14:creationId xmlns:p14="http://schemas.microsoft.com/office/powerpoint/2010/main" val="3350611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235B-2616-AC43-98B0-B16C29AAB6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40E6FB-950D-1E48-B2A0-6DF4764493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22F39C-A082-4746-8EA2-F42B3956FD9A}"/>
              </a:ext>
            </a:extLst>
          </p:cNvPr>
          <p:cNvSpPr>
            <a:spLocks noGrp="1"/>
          </p:cNvSpPr>
          <p:nvPr>
            <p:ph type="dt" sz="half" idx="10"/>
          </p:nvPr>
        </p:nvSpPr>
        <p:spPr/>
        <p:txBody>
          <a:bodyPr/>
          <a:lstStyle/>
          <a:p>
            <a:fld id="{9A800EF6-9A40-6A4C-B048-3594BD7933B7}" type="datetimeFigureOut">
              <a:rPr lang="en-US" smtClean="0"/>
              <a:t>8/27/21</a:t>
            </a:fld>
            <a:endParaRPr lang="en-US"/>
          </a:p>
        </p:txBody>
      </p:sp>
      <p:sp>
        <p:nvSpPr>
          <p:cNvPr id="5" name="Footer Placeholder 4">
            <a:extLst>
              <a:ext uri="{FF2B5EF4-FFF2-40B4-BE49-F238E27FC236}">
                <a16:creationId xmlns:a16="http://schemas.microsoft.com/office/drawing/2014/main" id="{B90EDBC4-BC7F-D04F-8137-9447A2B048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1CDD36-14A7-3E41-8FD5-2283C24E44ED}"/>
              </a:ext>
            </a:extLst>
          </p:cNvPr>
          <p:cNvSpPr>
            <a:spLocks noGrp="1"/>
          </p:cNvSpPr>
          <p:nvPr>
            <p:ph type="sldNum" sz="quarter" idx="12"/>
          </p:nvPr>
        </p:nvSpPr>
        <p:spPr/>
        <p:txBody>
          <a:bodyPr/>
          <a:lstStyle/>
          <a:p>
            <a:fld id="{0F9E6774-2523-C848-86AD-8FBC931B7AC4}" type="slidenum">
              <a:rPr lang="en-US" smtClean="0"/>
              <a:t>‹#›</a:t>
            </a:fld>
            <a:endParaRPr lang="en-US"/>
          </a:p>
        </p:txBody>
      </p:sp>
    </p:spTree>
    <p:extLst>
      <p:ext uri="{BB962C8B-B14F-4D97-AF65-F5344CB8AC3E}">
        <p14:creationId xmlns:p14="http://schemas.microsoft.com/office/powerpoint/2010/main" val="2835554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9469E1-649B-FD47-B2E8-5B0A742EC47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64A6E8-CE1F-6C4B-BCDB-4EAFBE2475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B33118-345C-E04C-8EAE-06DAE995E23E}"/>
              </a:ext>
            </a:extLst>
          </p:cNvPr>
          <p:cNvSpPr>
            <a:spLocks noGrp="1"/>
          </p:cNvSpPr>
          <p:nvPr>
            <p:ph type="dt" sz="half" idx="10"/>
          </p:nvPr>
        </p:nvSpPr>
        <p:spPr/>
        <p:txBody>
          <a:bodyPr/>
          <a:lstStyle/>
          <a:p>
            <a:fld id="{9A800EF6-9A40-6A4C-B048-3594BD7933B7}" type="datetimeFigureOut">
              <a:rPr lang="en-US" smtClean="0"/>
              <a:t>8/27/21</a:t>
            </a:fld>
            <a:endParaRPr lang="en-US"/>
          </a:p>
        </p:txBody>
      </p:sp>
      <p:sp>
        <p:nvSpPr>
          <p:cNvPr id="5" name="Footer Placeholder 4">
            <a:extLst>
              <a:ext uri="{FF2B5EF4-FFF2-40B4-BE49-F238E27FC236}">
                <a16:creationId xmlns:a16="http://schemas.microsoft.com/office/drawing/2014/main" id="{BD9B9C2A-DCE5-9A44-8CDD-84F88D204B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0FAE0D-7C65-4945-9892-A83431E26F39}"/>
              </a:ext>
            </a:extLst>
          </p:cNvPr>
          <p:cNvSpPr>
            <a:spLocks noGrp="1"/>
          </p:cNvSpPr>
          <p:nvPr>
            <p:ph type="sldNum" sz="quarter" idx="12"/>
          </p:nvPr>
        </p:nvSpPr>
        <p:spPr/>
        <p:txBody>
          <a:bodyPr/>
          <a:lstStyle/>
          <a:p>
            <a:fld id="{0F9E6774-2523-C848-86AD-8FBC931B7AC4}" type="slidenum">
              <a:rPr lang="en-US" smtClean="0"/>
              <a:t>‹#›</a:t>
            </a:fld>
            <a:endParaRPr lang="en-US"/>
          </a:p>
        </p:txBody>
      </p:sp>
    </p:spTree>
    <p:extLst>
      <p:ext uri="{BB962C8B-B14F-4D97-AF65-F5344CB8AC3E}">
        <p14:creationId xmlns:p14="http://schemas.microsoft.com/office/powerpoint/2010/main" val="2490696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D2CCC-EE87-F149-AE00-AE25AF7D67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E72EDF-12C1-804D-A17D-652588C3DB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4F24CFA-06DF-7A4F-869C-DEF232821339}"/>
              </a:ext>
            </a:extLst>
          </p:cNvPr>
          <p:cNvSpPr>
            <a:spLocks noGrp="1"/>
          </p:cNvSpPr>
          <p:nvPr>
            <p:ph type="dt" sz="half" idx="10"/>
          </p:nvPr>
        </p:nvSpPr>
        <p:spPr/>
        <p:txBody>
          <a:bodyPr/>
          <a:lstStyle/>
          <a:p>
            <a:fld id="{2C4E1F1E-19F7-314D-931A-5B341D16245A}" type="datetimeFigureOut">
              <a:rPr lang="en-US" smtClean="0"/>
              <a:t>8/27/21</a:t>
            </a:fld>
            <a:endParaRPr lang="en-US"/>
          </a:p>
        </p:txBody>
      </p:sp>
      <p:sp>
        <p:nvSpPr>
          <p:cNvPr id="5" name="Footer Placeholder 4">
            <a:extLst>
              <a:ext uri="{FF2B5EF4-FFF2-40B4-BE49-F238E27FC236}">
                <a16:creationId xmlns:a16="http://schemas.microsoft.com/office/drawing/2014/main" id="{66E53C4E-49A5-6846-8369-74F0AC8858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D0EDE7-934B-354A-B2A3-4CA4E6BE0357}"/>
              </a:ext>
            </a:extLst>
          </p:cNvPr>
          <p:cNvSpPr>
            <a:spLocks noGrp="1"/>
          </p:cNvSpPr>
          <p:nvPr>
            <p:ph type="sldNum" sz="quarter" idx="12"/>
          </p:nvPr>
        </p:nvSpPr>
        <p:spPr/>
        <p:txBody>
          <a:bodyPr/>
          <a:lstStyle/>
          <a:p>
            <a:fld id="{48BC37C0-C25E-934E-ADF4-071FC276F5E7}" type="slidenum">
              <a:rPr lang="en-US" smtClean="0"/>
              <a:t>‹#›</a:t>
            </a:fld>
            <a:endParaRPr lang="en-US"/>
          </a:p>
        </p:txBody>
      </p:sp>
    </p:spTree>
    <p:extLst>
      <p:ext uri="{BB962C8B-B14F-4D97-AF65-F5344CB8AC3E}">
        <p14:creationId xmlns:p14="http://schemas.microsoft.com/office/powerpoint/2010/main" val="4763010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7FA40-9C18-1E45-B0D3-EA61FAAB30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FC1C5A-3BE3-554C-8260-87CE812BE6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DD7DB0-F060-6F48-B63D-FBCD11D3E3B0}"/>
              </a:ext>
            </a:extLst>
          </p:cNvPr>
          <p:cNvSpPr>
            <a:spLocks noGrp="1"/>
          </p:cNvSpPr>
          <p:nvPr>
            <p:ph type="dt" sz="half" idx="10"/>
          </p:nvPr>
        </p:nvSpPr>
        <p:spPr/>
        <p:txBody>
          <a:bodyPr/>
          <a:lstStyle/>
          <a:p>
            <a:fld id="{2C4E1F1E-19F7-314D-931A-5B341D16245A}" type="datetimeFigureOut">
              <a:rPr lang="en-US" smtClean="0"/>
              <a:t>8/27/21</a:t>
            </a:fld>
            <a:endParaRPr lang="en-US"/>
          </a:p>
        </p:txBody>
      </p:sp>
      <p:sp>
        <p:nvSpPr>
          <p:cNvPr id="5" name="Footer Placeholder 4">
            <a:extLst>
              <a:ext uri="{FF2B5EF4-FFF2-40B4-BE49-F238E27FC236}">
                <a16:creationId xmlns:a16="http://schemas.microsoft.com/office/drawing/2014/main" id="{37AAEB18-4DB3-6D40-8A50-8E94B474FE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7698A1-45BC-7A42-B4FD-69C6BEE0C3E1}"/>
              </a:ext>
            </a:extLst>
          </p:cNvPr>
          <p:cNvSpPr>
            <a:spLocks noGrp="1"/>
          </p:cNvSpPr>
          <p:nvPr>
            <p:ph type="sldNum" sz="quarter" idx="12"/>
          </p:nvPr>
        </p:nvSpPr>
        <p:spPr/>
        <p:txBody>
          <a:bodyPr/>
          <a:lstStyle/>
          <a:p>
            <a:fld id="{48BC37C0-C25E-934E-ADF4-071FC276F5E7}" type="slidenum">
              <a:rPr lang="en-US" smtClean="0"/>
              <a:t>‹#›</a:t>
            </a:fld>
            <a:endParaRPr lang="en-US"/>
          </a:p>
        </p:txBody>
      </p:sp>
    </p:spTree>
    <p:extLst>
      <p:ext uri="{BB962C8B-B14F-4D97-AF65-F5344CB8AC3E}">
        <p14:creationId xmlns:p14="http://schemas.microsoft.com/office/powerpoint/2010/main" val="814464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C76CB-DA82-1343-A517-F6B43D4F562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923B47-F4E8-3346-B140-DB0AE6FBE1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2B470A-1BDD-E043-96EA-3E5A0C55DBBA}"/>
              </a:ext>
            </a:extLst>
          </p:cNvPr>
          <p:cNvSpPr>
            <a:spLocks noGrp="1"/>
          </p:cNvSpPr>
          <p:nvPr>
            <p:ph type="dt" sz="half" idx="10"/>
          </p:nvPr>
        </p:nvSpPr>
        <p:spPr/>
        <p:txBody>
          <a:bodyPr/>
          <a:lstStyle/>
          <a:p>
            <a:fld id="{2C4E1F1E-19F7-314D-931A-5B341D16245A}" type="datetimeFigureOut">
              <a:rPr lang="en-US" smtClean="0"/>
              <a:t>8/27/21</a:t>
            </a:fld>
            <a:endParaRPr lang="en-US"/>
          </a:p>
        </p:txBody>
      </p:sp>
      <p:sp>
        <p:nvSpPr>
          <p:cNvPr id="5" name="Footer Placeholder 4">
            <a:extLst>
              <a:ext uri="{FF2B5EF4-FFF2-40B4-BE49-F238E27FC236}">
                <a16:creationId xmlns:a16="http://schemas.microsoft.com/office/drawing/2014/main" id="{BE45EE07-27B5-624C-98E2-2BABC34E37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D56DAF-2AEA-894A-B52D-BEA56A8F85F4}"/>
              </a:ext>
            </a:extLst>
          </p:cNvPr>
          <p:cNvSpPr>
            <a:spLocks noGrp="1"/>
          </p:cNvSpPr>
          <p:nvPr>
            <p:ph type="sldNum" sz="quarter" idx="12"/>
          </p:nvPr>
        </p:nvSpPr>
        <p:spPr/>
        <p:txBody>
          <a:bodyPr/>
          <a:lstStyle/>
          <a:p>
            <a:fld id="{48BC37C0-C25E-934E-ADF4-071FC276F5E7}" type="slidenum">
              <a:rPr lang="en-US" smtClean="0"/>
              <a:t>‹#›</a:t>
            </a:fld>
            <a:endParaRPr lang="en-US"/>
          </a:p>
        </p:txBody>
      </p:sp>
    </p:spTree>
    <p:extLst>
      <p:ext uri="{BB962C8B-B14F-4D97-AF65-F5344CB8AC3E}">
        <p14:creationId xmlns:p14="http://schemas.microsoft.com/office/powerpoint/2010/main" val="3283969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3CEE7-1B61-704D-8809-23E8E5452E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4F81AD-8FC4-D945-92A9-7C9D16F0C1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8D69A9-9DBE-1E41-BBE5-4E8A043A77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BEA8A5-1D72-1748-97D5-CEB4847C725E}"/>
              </a:ext>
            </a:extLst>
          </p:cNvPr>
          <p:cNvSpPr>
            <a:spLocks noGrp="1"/>
          </p:cNvSpPr>
          <p:nvPr>
            <p:ph type="dt" sz="half" idx="10"/>
          </p:nvPr>
        </p:nvSpPr>
        <p:spPr/>
        <p:txBody>
          <a:bodyPr/>
          <a:lstStyle/>
          <a:p>
            <a:fld id="{2C4E1F1E-19F7-314D-931A-5B341D16245A}" type="datetimeFigureOut">
              <a:rPr lang="en-US" smtClean="0"/>
              <a:t>8/27/21</a:t>
            </a:fld>
            <a:endParaRPr lang="en-US"/>
          </a:p>
        </p:txBody>
      </p:sp>
      <p:sp>
        <p:nvSpPr>
          <p:cNvPr id="6" name="Footer Placeholder 5">
            <a:extLst>
              <a:ext uri="{FF2B5EF4-FFF2-40B4-BE49-F238E27FC236}">
                <a16:creationId xmlns:a16="http://schemas.microsoft.com/office/drawing/2014/main" id="{570E1409-0E54-F245-A628-E2CA80E942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53DC7B-6F73-B04B-A402-5B94CD352796}"/>
              </a:ext>
            </a:extLst>
          </p:cNvPr>
          <p:cNvSpPr>
            <a:spLocks noGrp="1"/>
          </p:cNvSpPr>
          <p:nvPr>
            <p:ph type="sldNum" sz="quarter" idx="12"/>
          </p:nvPr>
        </p:nvSpPr>
        <p:spPr/>
        <p:txBody>
          <a:bodyPr/>
          <a:lstStyle/>
          <a:p>
            <a:fld id="{48BC37C0-C25E-934E-ADF4-071FC276F5E7}" type="slidenum">
              <a:rPr lang="en-US" smtClean="0"/>
              <a:t>‹#›</a:t>
            </a:fld>
            <a:endParaRPr lang="en-US"/>
          </a:p>
        </p:txBody>
      </p:sp>
    </p:spTree>
    <p:extLst>
      <p:ext uri="{BB962C8B-B14F-4D97-AF65-F5344CB8AC3E}">
        <p14:creationId xmlns:p14="http://schemas.microsoft.com/office/powerpoint/2010/main" val="2007255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D0CEF-C0A5-8A42-B799-5A33A461EF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ACBEBA2-31FA-C643-9F5C-8D732B18FB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E7F01C-74CA-7240-931D-2DC4178FBB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9466D8-14C1-1140-A28B-6B9BFF698A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FC7B0A-1622-434F-9DF3-243B46772E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8B44AE-2FE4-1E4C-8D81-726F043ACDBB}"/>
              </a:ext>
            </a:extLst>
          </p:cNvPr>
          <p:cNvSpPr>
            <a:spLocks noGrp="1"/>
          </p:cNvSpPr>
          <p:nvPr>
            <p:ph type="dt" sz="half" idx="10"/>
          </p:nvPr>
        </p:nvSpPr>
        <p:spPr/>
        <p:txBody>
          <a:bodyPr/>
          <a:lstStyle/>
          <a:p>
            <a:fld id="{2C4E1F1E-19F7-314D-931A-5B341D16245A}" type="datetimeFigureOut">
              <a:rPr lang="en-US" smtClean="0"/>
              <a:t>8/27/21</a:t>
            </a:fld>
            <a:endParaRPr lang="en-US"/>
          </a:p>
        </p:txBody>
      </p:sp>
      <p:sp>
        <p:nvSpPr>
          <p:cNvPr id="8" name="Footer Placeholder 7">
            <a:extLst>
              <a:ext uri="{FF2B5EF4-FFF2-40B4-BE49-F238E27FC236}">
                <a16:creationId xmlns:a16="http://schemas.microsoft.com/office/drawing/2014/main" id="{860F1B5F-AA6F-E74C-B81D-1ADE2E89EC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243740-3542-D140-9E37-D099743F4725}"/>
              </a:ext>
            </a:extLst>
          </p:cNvPr>
          <p:cNvSpPr>
            <a:spLocks noGrp="1"/>
          </p:cNvSpPr>
          <p:nvPr>
            <p:ph type="sldNum" sz="quarter" idx="12"/>
          </p:nvPr>
        </p:nvSpPr>
        <p:spPr/>
        <p:txBody>
          <a:bodyPr/>
          <a:lstStyle/>
          <a:p>
            <a:fld id="{48BC37C0-C25E-934E-ADF4-071FC276F5E7}" type="slidenum">
              <a:rPr lang="en-US" smtClean="0"/>
              <a:t>‹#›</a:t>
            </a:fld>
            <a:endParaRPr lang="en-US"/>
          </a:p>
        </p:txBody>
      </p:sp>
    </p:spTree>
    <p:extLst>
      <p:ext uri="{BB962C8B-B14F-4D97-AF65-F5344CB8AC3E}">
        <p14:creationId xmlns:p14="http://schemas.microsoft.com/office/powerpoint/2010/main" val="1959413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2EE15-0A06-5742-A533-F7E082E63B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047848-E8DA-A241-A58A-AB6F613BF3FD}"/>
              </a:ext>
            </a:extLst>
          </p:cNvPr>
          <p:cNvSpPr>
            <a:spLocks noGrp="1"/>
          </p:cNvSpPr>
          <p:nvPr>
            <p:ph type="dt" sz="half" idx="10"/>
          </p:nvPr>
        </p:nvSpPr>
        <p:spPr/>
        <p:txBody>
          <a:bodyPr/>
          <a:lstStyle/>
          <a:p>
            <a:fld id="{2C4E1F1E-19F7-314D-931A-5B341D16245A}" type="datetimeFigureOut">
              <a:rPr lang="en-US" smtClean="0"/>
              <a:t>8/27/21</a:t>
            </a:fld>
            <a:endParaRPr lang="en-US"/>
          </a:p>
        </p:txBody>
      </p:sp>
      <p:sp>
        <p:nvSpPr>
          <p:cNvPr id="4" name="Footer Placeholder 3">
            <a:extLst>
              <a:ext uri="{FF2B5EF4-FFF2-40B4-BE49-F238E27FC236}">
                <a16:creationId xmlns:a16="http://schemas.microsoft.com/office/drawing/2014/main" id="{43D23D14-0854-F444-9F4C-F55E470051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5BBFFA-DD9F-4643-BCA7-F16CA6D02C23}"/>
              </a:ext>
            </a:extLst>
          </p:cNvPr>
          <p:cNvSpPr>
            <a:spLocks noGrp="1"/>
          </p:cNvSpPr>
          <p:nvPr>
            <p:ph type="sldNum" sz="quarter" idx="12"/>
          </p:nvPr>
        </p:nvSpPr>
        <p:spPr/>
        <p:txBody>
          <a:bodyPr/>
          <a:lstStyle/>
          <a:p>
            <a:fld id="{48BC37C0-C25E-934E-ADF4-071FC276F5E7}" type="slidenum">
              <a:rPr lang="en-US" smtClean="0"/>
              <a:t>‹#›</a:t>
            </a:fld>
            <a:endParaRPr lang="en-US"/>
          </a:p>
        </p:txBody>
      </p:sp>
    </p:spTree>
    <p:extLst>
      <p:ext uri="{BB962C8B-B14F-4D97-AF65-F5344CB8AC3E}">
        <p14:creationId xmlns:p14="http://schemas.microsoft.com/office/powerpoint/2010/main" val="1231423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FF6B1F-D52E-6448-BEFE-BB1C8FE89C54}"/>
              </a:ext>
            </a:extLst>
          </p:cNvPr>
          <p:cNvSpPr>
            <a:spLocks noGrp="1"/>
          </p:cNvSpPr>
          <p:nvPr>
            <p:ph type="dt" sz="half" idx="10"/>
          </p:nvPr>
        </p:nvSpPr>
        <p:spPr/>
        <p:txBody>
          <a:bodyPr/>
          <a:lstStyle/>
          <a:p>
            <a:fld id="{2C4E1F1E-19F7-314D-931A-5B341D16245A}" type="datetimeFigureOut">
              <a:rPr lang="en-US" smtClean="0"/>
              <a:t>8/27/21</a:t>
            </a:fld>
            <a:endParaRPr lang="en-US"/>
          </a:p>
        </p:txBody>
      </p:sp>
      <p:sp>
        <p:nvSpPr>
          <p:cNvPr id="3" name="Footer Placeholder 2">
            <a:extLst>
              <a:ext uri="{FF2B5EF4-FFF2-40B4-BE49-F238E27FC236}">
                <a16:creationId xmlns:a16="http://schemas.microsoft.com/office/drawing/2014/main" id="{85A16095-E82D-0340-A6A9-95C25EDFC2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0B1843-DB71-0B4C-8520-CBFFC2C750E8}"/>
              </a:ext>
            </a:extLst>
          </p:cNvPr>
          <p:cNvSpPr>
            <a:spLocks noGrp="1"/>
          </p:cNvSpPr>
          <p:nvPr>
            <p:ph type="sldNum" sz="quarter" idx="12"/>
          </p:nvPr>
        </p:nvSpPr>
        <p:spPr/>
        <p:txBody>
          <a:bodyPr/>
          <a:lstStyle/>
          <a:p>
            <a:fld id="{48BC37C0-C25E-934E-ADF4-071FC276F5E7}" type="slidenum">
              <a:rPr lang="en-US" smtClean="0"/>
              <a:t>‹#›</a:t>
            </a:fld>
            <a:endParaRPr lang="en-US"/>
          </a:p>
        </p:txBody>
      </p:sp>
    </p:spTree>
    <p:extLst>
      <p:ext uri="{BB962C8B-B14F-4D97-AF65-F5344CB8AC3E}">
        <p14:creationId xmlns:p14="http://schemas.microsoft.com/office/powerpoint/2010/main" val="3986134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09CB9-9765-C74C-8F26-4FC038861E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CABE35-21DD-164B-959A-B02D381A51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8E7FE7-1FD2-A344-9D99-BC27B1FC4C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36041D-A3B9-3842-8042-907A206B2C8A}"/>
              </a:ext>
            </a:extLst>
          </p:cNvPr>
          <p:cNvSpPr>
            <a:spLocks noGrp="1"/>
          </p:cNvSpPr>
          <p:nvPr>
            <p:ph type="dt" sz="half" idx="10"/>
          </p:nvPr>
        </p:nvSpPr>
        <p:spPr/>
        <p:txBody>
          <a:bodyPr/>
          <a:lstStyle/>
          <a:p>
            <a:fld id="{2C4E1F1E-19F7-314D-931A-5B341D16245A}" type="datetimeFigureOut">
              <a:rPr lang="en-US" smtClean="0"/>
              <a:t>8/27/21</a:t>
            </a:fld>
            <a:endParaRPr lang="en-US"/>
          </a:p>
        </p:txBody>
      </p:sp>
      <p:sp>
        <p:nvSpPr>
          <p:cNvPr id="6" name="Footer Placeholder 5">
            <a:extLst>
              <a:ext uri="{FF2B5EF4-FFF2-40B4-BE49-F238E27FC236}">
                <a16:creationId xmlns:a16="http://schemas.microsoft.com/office/drawing/2014/main" id="{4FE33E29-C1B8-094D-8C44-CF3A8BC378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DDD0F4-0C89-2847-B323-A11F0A3DE806}"/>
              </a:ext>
            </a:extLst>
          </p:cNvPr>
          <p:cNvSpPr>
            <a:spLocks noGrp="1"/>
          </p:cNvSpPr>
          <p:nvPr>
            <p:ph type="sldNum" sz="quarter" idx="12"/>
          </p:nvPr>
        </p:nvSpPr>
        <p:spPr/>
        <p:txBody>
          <a:bodyPr/>
          <a:lstStyle/>
          <a:p>
            <a:fld id="{48BC37C0-C25E-934E-ADF4-071FC276F5E7}" type="slidenum">
              <a:rPr lang="en-US" smtClean="0"/>
              <a:t>‹#›</a:t>
            </a:fld>
            <a:endParaRPr lang="en-US"/>
          </a:p>
        </p:txBody>
      </p:sp>
    </p:spTree>
    <p:extLst>
      <p:ext uri="{BB962C8B-B14F-4D97-AF65-F5344CB8AC3E}">
        <p14:creationId xmlns:p14="http://schemas.microsoft.com/office/powerpoint/2010/main" val="32022597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DAF0E-2A9F-A64C-99B3-F111574F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297EA19-F1EB-2F48-92FA-B29E96B864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E163542-B038-0547-96D1-21BA22087B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7EB8FA-3B8D-6745-AFD2-89E3E994E369}"/>
              </a:ext>
            </a:extLst>
          </p:cNvPr>
          <p:cNvSpPr>
            <a:spLocks noGrp="1"/>
          </p:cNvSpPr>
          <p:nvPr>
            <p:ph type="dt" sz="half" idx="10"/>
          </p:nvPr>
        </p:nvSpPr>
        <p:spPr/>
        <p:txBody>
          <a:bodyPr/>
          <a:lstStyle/>
          <a:p>
            <a:fld id="{2C4E1F1E-19F7-314D-931A-5B341D16245A}" type="datetimeFigureOut">
              <a:rPr lang="en-US" smtClean="0"/>
              <a:t>8/27/21</a:t>
            </a:fld>
            <a:endParaRPr lang="en-US"/>
          </a:p>
        </p:txBody>
      </p:sp>
      <p:sp>
        <p:nvSpPr>
          <p:cNvPr id="6" name="Footer Placeholder 5">
            <a:extLst>
              <a:ext uri="{FF2B5EF4-FFF2-40B4-BE49-F238E27FC236}">
                <a16:creationId xmlns:a16="http://schemas.microsoft.com/office/drawing/2014/main" id="{383EF8FE-3419-F540-9808-26636D5EFE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44256D-3051-1D4B-A4B2-5216760A096A}"/>
              </a:ext>
            </a:extLst>
          </p:cNvPr>
          <p:cNvSpPr>
            <a:spLocks noGrp="1"/>
          </p:cNvSpPr>
          <p:nvPr>
            <p:ph type="sldNum" sz="quarter" idx="12"/>
          </p:nvPr>
        </p:nvSpPr>
        <p:spPr/>
        <p:txBody>
          <a:bodyPr/>
          <a:lstStyle/>
          <a:p>
            <a:fld id="{48BC37C0-C25E-934E-ADF4-071FC276F5E7}" type="slidenum">
              <a:rPr lang="en-US" smtClean="0"/>
              <a:t>‹#›</a:t>
            </a:fld>
            <a:endParaRPr lang="en-US"/>
          </a:p>
        </p:txBody>
      </p:sp>
    </p:spTree>
    <p:extLst>
      <p:ext uri="{BB962C8B-B14F-4D97-AF65-F5344CB8AC3E}">
        <p14:creationId xmlns:p14="http://schemas.microsoft.com/office/powerpoint/2010/main" val="28835550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15571-EEAD-FC45-A3B6-8E0FF60BCB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0B5E4B-5263-E64A-A26A-7AB8236D69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9509E6-A1B9-3F4E-A7F4-8091F6D1C9BA}"/>
              </a:ext>
            </a:extLst>
          </p:cNvPr>
          <p:cNvSpPr>
            <a:spLocks noGrp="1"/>
          </p:cNvSpPr>
          <p:nvPr>
            <p:ph type="dt" sz="half" idx="10"/>
          </p:nvPr>
        </p:nvSpPr>
        <p:spPr/>
        <p:txBody>
          <a:bodyPr/>
          <a:lstStyle/>
          <a:p>
            <a:fld id="{2C4E1F1E-19F7-314D-931A-5B341D16245A}" type="datetimeFigureOut">
              <a:rPr lang="en-US" smtClean="0"/>
              <a:t>8/27/21</a:t>
            </a:fld>
            <a:endParaRPr lang="en-US"/>
          </a:p>
        </p:txBody>
      </p:sp>
      <p:sp>
        <p:nvSpPr>
          <p:cNvPr id="5" name="Footer Placeholder 4">
            <a:extLst>
              <a:ext uri="{FF2B5EF4-FFF2-40B4-BE49-F238E27FC236}">
                <a16:creationId xmlns:a16="http://schemas.microsoft.com/office/drawing/2014/main" id="{3A46ACF0-48D1-684F-A6A9-B37B471CC7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900416-1139-D043-974F-13C2DC893311}"/>
              </a:ext>
            </a:extLst>
          </p:cNvPr>
          <p:cNvSpPr>
            <a:spLocks noGrp="1"/>
          </p:cNvSpPr>
          <p:nvPr>
            <p:ph type="sldNum" sz="quarter" idx="12"/>
          </p:nvPr>
        </p:nvSpPr>
        <p:spPr/>
        <p:txBody>
          <a:bodyPr/>
          <a:lstStyle/>
          <a:p>
            <a:fld id="{48BC37C0-C25E-934E-ADF4-071FC276F5E7}" type="slidenum">
              <a:rPr lang="en-US" smtClean="0"/>
              <a:t>‹#›</a:t>
            </a:fld>
            <a:endParaRPr lang="en-US"/>
          </a:p>
        </p:txBody>
      </p:sp>
    </p:spTree>
    <p:extLst>
      <p:ext uri="{BB962C8B-B14F-4D97-AF65-F5344CB8AC3E}">
        <p14:creationId xmlns:p14="http://schemas.microsoft.com/office/powerpoint/2010/main" val="1481027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05E68D-494B-B14F-82BC-4146A88FF4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29C8C0-DBEF-EA48-B765-D0E3B7FD21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21B7EA-2CD8-6744-9518-DDA5685E5FBF}"/>
              </a:ext>
            </a:extLst>
          </p:cNvPr>
          <p:cNvSpPr>
            <a:spLocks noGrp="1"/>
          </p:cNvSpPr>
          <p:nvPr>
            <p:ph type="dt" sz="half" idx="10"/>
          </p:nvPr>
        </p:nvSpPr>
        <p:spPr/>
        <p:txBody>
          <a:bodyPr/>
          <a:lstStyle/>
          <a:p>
            <a:fld id="{2C4E1F1E-19F7-314D-931A-5B341D16245A}" type="datetimeFigureOut">
              <a:rPr lang="en-US" smtClean="0"/>
              <a:t>8/27/21</a:t>
            </a:fld>
            <a:endParaRPr lang="en-US"/>
          </a:p>
        </p:txBody>
      </p:sp>
      <p:sp>
        <p:nvSpPr>
          <p:cNvPr id="5" name="Footer Placeholder 4">
            <a:extLst>
              <a:ext uri="{FF2B5EF4-FFF2-40B4-BE49-F238E27FC236}">
                <a16:creationId xmlns:a16="http://schemas.microsoft.com/office/drawing/2014/main" id="{24D7AF3F-80BA-C64F-8833-11918E20E4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7CF575-F901-2D49-BA65-41A70DB3D2A6}"/>
              </a:ext>
            </a:extLst>
          </p:cNvPr>
          <p:cNvSpPr>
            <a:spLocks noGrp="1"/>
          </p:cNvSpPr>
          <p:nvPr>
            <p:ph type="sldNum" sz="quarter" idx="12"/>
          </p:nvPr>
        </p:nvSpPr>
        <p:spPr/>
        <p:txBody>
          <a:bodyPr/>
          <a:lstStyle/>
          <a:p>
            <a:fld id="{48BC37C0-C25E-934E-ADF4-071FC276F5E7}" type="slidenum">
              <a:rPr lang="en-US" smtClean="0"/>
              <a:t>‹#›</a:t>
            </a:fld>
            <a:endParaRPr lang="en-US"/>
          </a:p>
        </p:txBody>
      </p:sp>
    </p:spTree>
    <p:extLst>
      <p:ext uri="{BB962C8B-B14F-4D97-AF65-F5344CB8AC3E}">
        <p14:creationId xmlns:p14="http://schemas.microsoft.com/office/powerpoint/2010/main" val="804572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A83DC8-2A61-EF4C-BA0B-75EFE205BA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B0F354-F06B-5E4A-972A-CA22F96B45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49E2E1-C2BD-2240-A8C7-4BC8EA73CE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00EF6-9A40-6A4C-B048-3594BD7933B7}" type="datetimeFigureOut">
              <a:rPr lang="en-US" smtClean="0"/>
              <a:t>8/27/21</a:t>
            </a:fld>
            <a:endParaRPr lang="en-US"/>
          </a:p>
        </p:txBody>
      </p:sp>
      <p:sp>
        <p:nvSpPr>
          <p:cNvPr id="5" name="Footer Placeholder 4">
            <a:extLst>
              <a:ext uri="{FF2B5EF4-FFF2-40B4-BE49-F238E27FC236}">
                <a16:creationId xmlns:a16="http://schemas.microsoft.com/office/drawing/2014/main" id="{24FF496B-CA4D-AF40-BAC7-1940746FCB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C509F7-12BF-3B4B-A3E9-171BADE1E3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9E6774-2523-C848-86AD-8FBC931B7AC4}" type="slidenum">
              <a:rPr lang="en-US" smtClean="0"/>
              <a:t>‹#›</a:t>
            </a:fld>
            <a:endParaRPr lang="en-US"/>
          </a:p>
        </p:txBody>
      </p:sp>
    </p:spTree>
    <p:extLst>
      <p:ext uri="{BB962C8B-B14F-4D97-AF65-F5344CB8AC3E}">
        <p14:creationId xmlns:p14="http://schemas.microsoft.com/office/powerpoint/2010/main" val="26775538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4CA992-524E-1E4F-B6DB-E08295293B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5639A5-2BB6-3F45-B552-0BF04A43E0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BDC06E-0031-0F49-B46E-CFAC6D9FE5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4E1F1E-19F7-314D-931A-5B341D16245A}" type="datetimeFigureOut">
              <a:rPr lang="en-US" smtClean="0"/>
              <a:t>8/27/21</a:t>
            </a:fld>
            <a:endParaRPr lang="en-US"/>
          </a:p>
        </p:txBody>
      </p:sp>
      <p:sp>
        <p:nvSpPr>
          <p:cNvPr id="5" name="Footer Placeholder 4">
            <a:extLst>
              <a:ext uri="{FF2B5EF4-FFF2-40B4-BE49-F238E27FC236}">
                <a16:creationId xmlns:a16="http://schemas.microsoft.com/office/drawing/2014/main" id="{D2BBFF8C-3684-8C41-A7B9-8DF835F92F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78CC156-2F2A-EB4F-BE3C-314034FBBF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BC37C0-C25E-934E-ADF4-071FC276F5E7}" type="slidenum">
              <a:rPr lang="en-US" smtClean="0"/>
              <a:t>‹#›</a:t>
            </a:fld>
            <a:endParaRPr lang="en-US"/>
          </a:p>
        </p:txBody>
      </p:sp>
    </p:spTree>
    <p:extLst>
      <p:ext uri="{BB962C8B-B14F-4D97-AF65-F5344CB8AC3E}">
        <p14:creationId xmlns:p14="http://schemas.microsoft.com/office/powerpoint/2010/main" val="12853186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tiff"/></Relationships>
</file>

<file path=ppt/slides/_rels/slide7.xml.rels><?xml version="1.0" encoding="UTF-8" standalone="yes"?>
<Relationships xmlns="http://schemas.openxmlformats.org/package/2006/relationships"><Relationship Id="rId3" Type="http://schemas.openxmlformats.org/officeDocument/2006/relationships/hyperlink" Target="verseid:45.13.1"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8.xml.rels><?xml version="1.0" encoding="UTF-8" standalone="yes"?>
<Relationships xmlns="http://schemas.openxmlformats.org/package/2006/relationships"><Relationship Id="rId3" Type="http://schemas.openxmlformats.org/officeDocument/2006/relationships/hyperlink" Target="verseid:44.5.29"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tiff"/></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3.tiff"/><Relationship Id="rId3" Type="http://schemas.openxmlformats.org/officeDocument/2006/relationships/image" Target="../media/image20.png"/><Relationship Id="rId7" Type="http://schemas.microsoft.com/office/2007/relationships/hdphoto" Target="../media/hdphoto2.wdp"/><Relationship Id="rId12" Type="http://schemas.microsoft.com/office/2007/relationships/hdphoto" Target="../media/hdphoto3.wdp"/><Relationship Id="rId2" Type="http://schemas.openxmlformats.org/officeDocument/2006/relationships/image" Target="../media/image19.tiff"/><Relationship Id="rId1" Type="http://schemas.openxmlformats.org/officeDocument/2006/relationships/slideLayout" Target="../slideLayouts/slideLayout13.xml"/><Relationship Id="rId6" Type="http://schemas.openxmlformats.org/officeDocument/2006/relationships/image" Target="../media/image22.png"/><Relationship Id="rId11" Type="http://schemas.openxmlformats.org/officeDocument/2006/relationships/image" Target="../media/image26.png"/><Relationship Id="rId5" Type="http://schemas.openxmlformats.org/officeDocument/2006/relationships/image" Target="../media/image21.tiff"/><Relationship Id="rId10" Type="http://schemas.openxmlformats.org/officeDocument/2006/relationships/image" Target="../media/image25.tiff"/><Relationship Id="rId4" Type="http://schemas.microsoft.com/office/2007/relationships/hdphoto" Target="../media/hdphoto1.wdp"/><Relationship Id="rId9" Type="http://schemas.openxmlformats.org/officeDocument/2006/relationships/image" Target="../media/image24.tiff"/></Relationships>
</file>

<file path=ppt/slides/_rels/slide19.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hyperlink" Target="https://m.egwwritings.org/en/book/1965.43438#43438"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17 Study ideas | solomons temple, temple, solomon's temple">
            <a:extLst>
              <a:ext uri="{FF2B5EF4-FFF2-40B4-BE49-F238E27FC236}">
                <a16:creationId xmlns:a16="http://schemas.microsoft.com/office/drawing/2014/main" id="{CBCC1575-5A49-0A45-B9E4-E246217636C6}"/>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t="20057" b="2357"/>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8ADAEC0-F954-E04D-9710-9C515E094B93}"/>
              </a:ext>
            </a:extLst>
          </p:cNvPr>
          <p:cNvSpPr>
            <a:spLocks noGrp="1"/>
          </p:cNvSpPr>
          <p:nvPr>
            <p:ph type="ctrTitle"/>
          </p:nvPr>
        </p:nvSpPr>
        <p:spPr>
          <a:xfrm>
            <a:off x="1836235" y="2372343"/>
            <a:ext cx="9144000" cy="1056656"/>
          </a:xfrm>
        </p:spPr>
        <p:txBody>
          <a:bodyPr>
            <a:normAutofit/>
          </a:bodyPr>
          <a:lstStyle/>
          <a:p>
            <a:r>
              <a:rPr lang="en-US" dirty="0">
                <a:solidFill>
                  <a:srgbClr val="FFFFFF"/>
                </a:solidFill>
              </a:rPr>
              <a:t>Is There A God In Israel?  </a:t>
            </a:r>
          </a:p>
        </p:txBody>
      </p:sp>
      <p:sp>
        <p:nvSpPr>
          <p:cNvPr id="3" name="Subtitle 2">
            <a:extLst>
              <a:ext uri="{FF2B5EF4-FFF2-40B4-BE49-F238E27FC236}">
                <a16:creationId xmlns:a16="http://schemas.microsoft.com/office/drawing/2014/main" id="{88E7BEE3-D933-DA48-BC90-8030F12806F2}"/>
              </a:ext>
            </a:extLst>
          </p:cNvPr>
          <p:cNvSpPr>
            <a:spLocks noGrp="1"/>
          </p:cNvSpPr>
          <p:nvPr>
            <p:ph type="subTitle" idx="1"/>
          </p:nvPr>
        </p:nvSpPr>
        <p:spPr>
          <a:xfrm>
            <a:off x="3345365" y="5081887"/>
            <a:ext cx="6125737" cy="847493"/>
          </a:xfrm>
        </p:spPr>
        <p:txBody>
          <a:bodyPr>
            <a:normAutofit/>
          </a:bodyPr>
          <a:lstStyle/>
          <a:p>
            <a:r>
              <a:rPr lang="en-US" sz="3200" dirty="0">
                <a:solidFill>
                  <a:srgbClr val="FFFFFF"/>
                </a:solidFill>
              </a:rPr>
              <a:t>By: Thomas Felder </a:t>
            </a:r>
          </a:p>
        </p:txBody>
      </p:sp>
      <p:sp>
        <p:nvSpPr>
          <p:cNvPr id="4" name="TextBox 3">
            <a:extLst>
              <a:ext uri="{FF2B5EF4-FFF2-40B4-BE49-F238E27FC236}">
                <a16:creationId xmlns:a16="http://schemas.microsoft.com/office/drawing/2014/main" id="{7C494967-1AE8-E544-B1ED-40BABB06B30D}"/>
              </a:ext>
            </a:extLst>
          </p:cNvPr>
          <p:cNvSpPr txBox="1"/>
          <p:nvPr/>
        </p:nvSpPr>
        <p:spPr>
          <a:xfrm>
            <a:off x="4798003" y="3609516"/>
            <a:ext cx="3220463" cy="646331"/>
          </a:xfrm>
          <a:prstGeom prst="rect">
            <a:avLst/>
          </a:prstGeom>
          <a:noFill/>
        </p:spPr>
        <p:txBody>
          <a:bodyPr wrap="square" rtlCol="0">
            <a:spAutoFit/>
          </a:bodyPr>
          <a:lstStyle/>
          <a:p>
            <a:r>
              <a:rPr lang="en-US" sz="3600" dirty="0">
                <a:solidFill>
                  <a:srgbClr val="FFFF00"/>
                </a:solidFill>
              </a:rPr>
              <a:t>2 Kings 1:1-18</a:t>
            </a:r>
          </a:p>
        </p:txBody>
      </p:sp>
    </p:spTree>
    <p:extLst>
      <p:ext uri="{BB962C8B-B14F-4D97-AF65-F5344CB8AC3E}">
        <p14:creationId xmlns:p14="http://schemas.microsoft.com/office/powerpoint/2010/main" val="236142231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par>
                                <p:cTn id="11" presetID="10" presetClass="entr" presetSubtype="0" fill="hold" nodeType="withEffect">
                                  <p:stCondLst>
                                    <p:cond delay="0"/>
                                  </p:stCondLst>
                                  <p:iterate>
                                    <p:tmPct val="10000"/>
                                  </p:iterate>
                                  <p:childTnLst>
                                    <p:set>
                                      <p:cBhvr>
                                        <p:cTn id="12" dur="1" fill="hold">
                                          <p:stCondLst>
                                            <p:cond delay="0"/>
                                          </p:stCondLst>
                                        </p:cTn>
                                        <p:tgtEl>
                                          <p:spTgt spid="1026"/>
                                        </p:tgtEl>
                                        <p:attrNameLst>
                                          <p:attrName>style.visibility</p:attrName>
                                        </p:attrNameLst>
                                      </p:cBhvr>
                                      <p:to>
                                        <p:strVal val="visible"/>
                                      </p:to>
                                    </p:set>
                                    <p:animEffect transition="in" filter="fade">
                                      <p:cBhvr>
                                        <p:cTn id="13" dur="7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497A1BE9-DB42-6342-9A41-5A857725F687}"/>
              </a:ext>
            </a:extLst>
          </p:cNvPr>
          <p:cNvSpPr>
            <a:spLocks noGrp="1"/>
          </p:cNvSpPr>
          <p:nvPr>
            <p:ph type="title"/>
          </p:nvPr>
        </p:nvSpPr>
        <p:spPr>
          <a:xfrm>
            <a:off x="837189" y="311575"/>
            <a:ext cx="4707671" cy="1225650"/>
          </a:xfrm>
        </p:spPr>
        <p:txBody>
          <a:bodyPr anchor="b">
            <a:noAutofit/>
          </a:bodyPr>
          <a:lstStyle/>
          <a:p>
            <a:pPr algn="ctr"/>
            <a:r>
              <a:rPr lang="en-US" b="1" i="1" dirty="0">
                <a:solidFill>
                  <a:schemeClr val="bg1"/>
                </a:solidFill>
              </a:rPr>
              <a:t>Ahaziah seeks Baal-</a:t>
            </a:r>
            <a:r>
              <a:rPr lang="en-US" b="1" i="1" dirty="0" err="1">
                <a:solidFill>
                  <a:schemeClr val="bg1"/>
                </a:solidFill>
              </a:rPr>
              <a:t>Zebub</a:t>
            </a:r>
            <a:endParaRPr lang="en-US" b="1" dirty="0">
              <a:solidFill>
                <a:schemeClr val="bg1"/>
              </a:solidFill>
            </a:endParaRPr>
          </a:p>
        </p:txBody>
      </p:sp>
      <p:cxnSp>
        <p:nvCxnSpPr>
          <p:cNvPr id="73" name="Straight Connector 7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89C86AB-CFE3-BE4A-ABDF-5E2CD7AC9414}"/>
              </a:ext>
            </a:extLst>
          </p:cNvPr>
          <p:cNvSpPr>
            <a:spLocks noGrp="1"/>
          </p:cNvSpPr>
          <p:nvPr>
            <p:ph idx="1"/>
          </p:nvPr>
        </p:nvSpPr>
        <p:spPr>
          <a:xfrm>
            <a:off x="191386" y="1825141"/>
            <a:ext cx="6334067" cy="4721283"/>
          </a:xfrm>
        </p:spPr>
        <p:txBody>
          <a:bodyPr>
            <a:normAutofit/>
          </a:bodyPr>
          <a:lstStyle/>
          <a:p>
            <a:pPr marL="0" indent="0" algn="ctr">
              <a:buNone/>
            </a:pPr>
            <a:r>
              <a:rPr lang="en-US" sz="3600" b="1" dirty="0">
                <a:solidFill>
                  <a:schemeClr val="bg1"/>
                </a:solidFill>
              </a:rPr>
              <a:t>Moab rebelled against Israel after the death of Ahab. </a:t>
            </a:r>
            <a:r>
              <a:rPr lang="en-US" sz="3600" b="1" dirty="0">
                <a:solidFill>
                  <a:srgbClr val="FFFF00"/>
                </a:solidFill>
              </a:rPr>
              <a:t>Now Ahaziah fell through the lattice of his upper room in Samaria</a:t>
            </a:r>
            <a:r>
              <a:rPr lang="en-US" sz="3600" b="1" dirty="0">
                <a:solidFill>
                  <a:schemeClr val="bg1"/>
                </a:solidFill>
              </a:rPr>
              <a:t>, and was injured; so he sent messengers and said to them, “Go, </a:t>
            </a:r>
            <a:r>
              <a:rPr lang="en-US" sz="3600" b="1" dirty="0">
                <a:solidFill>
                  <a:srgbClr val="00B0F0"/>
                </a:solidFill>
              </a:rPr>
              <a:t>inquire of Baal-</a:t>
            </a:r>
            <a:r>
              <a:rPr lang="en-US" sz="3600" b="1" dirty="0" err="1">
                <a:solidFill>
                  <a:srgbClr val="00B0F0"/>
                </a:solidFill>
              </a:rPr>
              <a:t>Zebub</a:t>
            </a:r>
            <a:r>
              <a:rPr lang="en-US" sz="3600" b="1" dirty="0">
                <a:solidFill>
                  <a:schemeClr val="bg1"/>
                </a:solidFill>
              </a:rPr>
              <a:t>, the god of </a:t>
            </a:r>
            <a:r>
              <a:rPr lang="en-US" sz="3600" b="1" dirty="0" err="1">
                <a:solidFill>
                  <a:schemeClr val="bg1"/>
                </a:solidFill>
              </a:rPr>
              <a:t>Ekron</a:t>
            </a:r>
            <a:r>
              <a:rPr lang="en-US" sz="3600" b="1" dirty="0">
                <a:solidFill>
                  <a:schemeClr val="bg1"/>
                </a:solidFill>
              </a:rPr>
              <a:t>, whether I shall recover from this injury.” (1-2) </a:t>
            </a:r>
            <a:endParaRPr lang="en-US" sz="3600" dirty="0">
              <a:solidFill>
                <a:schemeClr val="bg1"/>
              </a:solidFill>
            </a:endParaRPr>
          </a:p>
        </p:txBody>
      </p:sp>
      <p:cxnSp>
        <p:nvCxnSpPr>
          <p:cNvPr id="75" name="Straight Connector 74" hidden="1">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074" name="Picture 2" descr="Pin on Demons, Goetic, Warlocks, and more">
            <a:extLst>
              <a:ext uri="{FF2B5EF4-FFF2-40B4-BE49-F238E27FC236}">
                <a16:creationId xmlns:a16="http://schemas.microsoft.com/office/drawing/2014/main" id="{85B26593-73BD-E343-A9EA-30BCD700CC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9228"/>
          <a:stretch/>
        </p:blipFill>
        <p:spPr bwMode="auto">
          <a:xfrm>
            <a:off x="6641825" y="10"/>
            <a:ext cx="5550175"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A3FD46D-3E71-6549-9391-6E51071B2468}"/>
              </a:ext>
            </a:extLst>
          </p:cNvPr>
          <p:cNvSpPr txBox="1"/>
          <p:nvPr/>
        </p:nvSpPr>
        <p:spPr>
          <a:xfrm>
            <a:off x="6525454" y="143315"/>
            <a:ext cx="5666546" cy="584775"/>
          </a:xfrm>
          <a:prstGeom prst="rect">
            <a:avLst/>
          </a:prstGeom>
          <a:solidFill>
            <a:schemeClr val="tx1">
              <a:alpha val="84000"/>
            </a:schemeClr>
          </a:solidFill>
        </p:spPr>
        <p:txBody>
          <a:bodyPr wrap="square" rtlCol="0">
            <a:spAutoFit/>
          </a:bodyPr>
          <a:lstStyle/>
          <a:p>
            <a:pPr algn="ctr"/>
            <a:r>
              <a:rPr lang="en-US" sz="3200" b="1" dirty="0">
                <a:solidFill>
                  <a:schemeClr val="bg1"/>
                </a:solidFill>
              </a:rPr>
              <a:t>2 Kings 1:1-2</a:t>
            </a:r>
          </a:p>
        </p:txBody>
      </p:sp>
    </p:spTree>
    <p:extLst>
      <p:ext uri="{BB962C8B-B14F-4D97-AF65-F5344CB8AC3E}">
        <p14:creationId xmlns:p14="http://schemas.microsoft.com/office/powerpoint/2010/main" val="2767185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15E0A-13D3-9E4D-A016-87C76E245EA8}"/>
              </a:ext>
            </a:extLst>
          </p:cNvPr>
          <p:cNvSpPr>
            <a:spLocks noGrp="1"/>
          </p:cNvSpPr>
          <p:nvPr>
            <p:ph type="title"/>
          </p:nvPr>
        </p:nvSpPr>
        <p:spPr>
          <a:xfrm>
            <a:off x="656559" y="250031"/>
            <a:ext cx="4244163" cy="1325563"/>
          </a:xfrm>
        </p:spPr>
        <p:txBody>
          <a:bodyPr/>
          <a:lstStyle/>
          <a:p>
            <a:pPr algn="ctr"/>
            <a:r>
              <a:rPr lang="en-US" dirty="0">
                <a:solidFill>
                  <a:schemeClr val="bg1"/>
                </a:solidFill>
              </a:rPr>
              <a:t>Elijah’s Message to Ahaziah</a:t>
            </a:r>
          </a:p>
        </p:txBody>
      </p:sp>
      <p:sp>
        <p:nvSpPr>
          <p:cNvPr id="3" name="Content Placeholder 2">
            <a:extLst>
              <a:ext uri="{FF2B5EF4-FFF2-40B4-BE49-F238E27FC236}">
                <a16:creationId xmlns:a16="http://schemas.microsoft.com/office/drawing/2014/main" id="{F44C64FE-5DA8-1A4A-8E2C-6ADCCA5D5C15}"/>
              </a:ext>
            </a:extLst>
          </p:cNvPr>
          <p:cNvSpPr>
            <a:spLocks noGrp="1"/>
          </p:cNvSpPr>
          <p:nvPr>
            <p:ph idx="1"/>
          </p:nvPr>
        </p:nvSpPr>
        <p:spPr>
          <a:xfrm>
            <a:off x="0" y="1825624"/>
            <a:ext cx="6096000" cy="5032375"/>
          </a:xfrm>
        </p:spPr>
        <p:txBody>
          <a:bodyPr>
            <a:normAutofit/>
          </a:bodyPr>
          <a:lstStyle/>
          <a:p>
            <a:pPr marL="0" indent="0" algn="ctr">
              <a:buNone/>
            </a:pPr>
            <a:r>
              <a:rPr lang="en-US" b="1" dirty="0">
                <a:solidFill>
                  <a:schemeClr val="bg1"/>
                </a:solidFill>
              </a:rPr>
              <a:t>But the angel of the LORD said to Elijah the </a:t>
            </a:r>
            <a:r>
              <a:rPr lang="en-US" b="1" dirty="0" err="1">
                <a:solidFill>
                  <a:schemeClr val="bg1"/>
                </a:solidFill>
              </a:rPr>
              <a:t>Tishbite</a:t>
            </a:r>
            <a:r>
              <a:rPr lang="en-US" b="1" dirty="0">
                <a:solidFill>
                  <a:schemeClr val="bg1"/>
                </a:solidFill>
              </a:rPr>
              <a:t>, “Arise, go up to meet the messengers of the king of Samaria, and say to them, </a:t>
            </a:r>
            <a:r>
              <a:rPr lang="en-US" sz="3200" b="1" dirty="0">
                <a:solidFill>
                  <a:srgbClr val="FFFF00"/>
                </a:solidFill>
              </a:rPr>
              <a:t>‘</a:t>
            </a:r>
            <a:r>
              <a:rPr lang="en-US" sz="3200" b="1" i="1" dirty="0">
                <a:solidFill>
                  <a:srgbClr val="FFFF00"/>
                </a:solidFill>
              </a:rPr>
              <a:t>Is it </a:t>
            </a:r>
            <a:r>
              <a:rPr lang="en-US" sz="3200" b="1" dirty="0">
                <a:solidFill>
                  <a:srgbClr val="FFFF00"/>
                </a:solidFill>
              </a:rPr>
              <a:t>because </a:t>
            </a:r>
            <a:r>
              <a:rPr lang="en-US" sz="3200" b="1" i="1" dirty="0">
                <a:solidFill>
                  <a:srgbClr val="FFFF00"/>
                </a:solidFill>
              </a:rPr>
              <a:t>there is </a:t>
            </a:r>
            <a:r>
              <a:rPr lang="en-US" sz="3200" b="1" dirty="0">
                <a:solidFill>
                  <a:srgbClr val="FFFF00"/>
                </a:solidFill>
              </a:rPr>
              <a:t>no God in Israel </a:t>
            </a:r>
            <a:r>
              <a:rPr lang="en-US" sz="3200" b="1" i="1" dirty="0">
                <a:solidFill>
                  <a:srgbClr val="FFFF00"/>
                </a:solidFill>
              </a:rPr>
              <a:t>that </a:t>
            </a:r>
            <a:r>
              <a:rPr lang="en-US" sz="3200" b="1" dirty="0">
                <a:solidFill>
                  <a:srgbClr val="FFFF00"/>
                </a:solidFill>
              </a:rPr>
              <a:t>you are going to inquire of Baal-</a:t>
            </a:r>
            <a:r>
              <a:rPr lang="en-US" sz="3200" b="1" dirty="0" err="1">
                <a:solidFill>
                  <a:srgbClr val="FFFF00"/>
                </a:solidFill>
              </a:rPr>
              <a:t>Zebub</a:t>
            </a:r>
            <a:r>
              <a:rPr lang="en-US" sz="3200" b="1" dirty="0">
                <a:solidFill>
                  <a:srgbClr val="FFFF00"/>
                </a:solidFill>
              </a:rPr>
              <a:t>, the god of </a:t>
            </a:r>
            <a:r>
              <a:rPr lang="en-US" sz="3200" b="1" dirty="0" err="1">
                <a:solidFill>
                  <a:srgbClr val="FFFF00"/>
                </a:solidFill>
              </a:rPr>
              <a:t>Ekron</a:t>
            </a:r>
            <a:r>
              <a:rPr lang="en-US" sz="3200" b="1" dirty="0">
                <a:solidFill>
                  <a:srgbClr val="FFFF00"/>
                </a:solidFill>
              </a:rPr>
              <a:t>?’ </a:t>
            </a:r>
            <a:r>
              <a:rPr lang="en-US" b="1" dirty="0">
                <a:solidFill>
                  <a:schemeClr val="bg1"/>
                </a:solidFill>
              </a:rPr>
              <a:t>Now therefore, thus says the LORD: ‘You shall not come down from the bed to which you have gone up, but you shall </a:t>
            </a:r>
            <a:r>
              <a:rPr lang="en-US" sz="3200" b="1" dirty="0">
                <a:solidFill>
                  <a:srgbClr val="FF0000"/>
                </a:solidFill>
              </a:rPr>
              <a:t>surely die</a:t>
            </a:r>
            <a:r>
              <a:rPr lang="en-US" b="1" dirty="0">
                <a:solidFill>
                  <a:schemeClr val="bg1"/>
                </a:solidFill>
              </a:rPr>
              <a:t>.’” So Elijah departed. (3-4) </a:t>
            </a:r>
            <a:endParaRPr lang="en-US" dirty="0">
              <a:solidFill>
                <a:schemeClr val="bg1"/>
              </a:solidFill>
            </a:endParaRPr>
          </a:p>
        </p:txBody>
      </p:sp>
      <p:pic>
        <p:nvPicPr>
          <p:cNvPr id="4098" name="Picture 2" descr="Rely on Jehovah God When Under Stress | Watchtower Study">
            <a:extLst>
              <a:ext uri="{FF2B5EF4-FFF2-40B4-BE49-F238E27FC236}">
                <a16:creationId xmlns:a16="http://schemas.microsoft.com/office/drawing/2014/main" id="{AAB66501-DEE8-6F40-A2C3-7DD468BD99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225" r="20728"/>
          <a:stretch/>
        </p:blipFill>
        <p:spPr bwMode="auto">
          <a:xfrm>
            <a:off x="6320118" y="0"/>
            <a:ext cx="5871882"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ABA1D67-D811-B241-AF7B-AFF1CDFFC57A}"/>
              </a:ext>
            </a:extLst>
          </p:cNvPr>
          <p:cNvSpPr txBox="1"/>
          <p:nvPr/>
        </p:nvSpPr>
        <p:spPr>
          <a:xfrm>
            <a:off x="7895750" y="274465"/>
            <a:ext cx="2720618" cy="646331"/>
          </a:xfrm>
          <a:prstGeom prst="rect">
            <a:avLst/>
          </a:prstGeom>
          <a:solidFill>
            <a:schemeClr val="bg1">
              <a:lumMod val="85000"/>
            </a:schemeClr>
          </a:solidFill>
        </p:spPr>
        <p:txBody>
          <a:bodyPr wrap="none" rtlCol="0">
            <a:spAutoFit/>
          </a:bodyPr>
          <a:lstStyle/>
          <a:p>
            <a:pPr algn="ctr"/>
            <a:r>
              <a:rPr lang="en-US" sz="3600" b="1" dirty="0"/>
              <a:t>2 Kings 1: 3-4</a:t>
            </a:r>
          </a:p>
        </p:txBody>
      </p:sp>
    </p:spTree>
    <p:extLst>
      <p:ext uri="{BB962C8B-B14F-4D97-AF65-F5344CB8AC3E}">
        <p14:creationId xmlns:p14="http://schemas.microsoft.com/office/powerpoint/2010/main" val="3334016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5C360F-6AE9-3C4F-BDDC-E35CAFAFBE06}"/>
              </a:ext>
            </a:extLst>
          </p:cNvPr>
          <p:cNvSpPr>
            <a:spLocks noGrp="1"/>
          </p:cNvSpPr>
          <p:nvPr>
            <p:ph idx="1"/>
          </p:nvPr>
        </p:nvSpPr>
        <p:spPr>
          <a:xfrm>
            <a:off x="239486" y="304800"/>
            <a:ext cx="6400801" cy="6478883"/>
          </a:xfrm>
        </p:spPr>
        <p:txBody>
          <a:bodyPr>
            <a:normAutofit/>
          </a:bodyPr>
          <a:lstStyle/>
          <a:p>
            <a:pPr marL="0" indent="0">
              <a:buNone/>
            </a:pPr>
            <a:r>
              <a:rPr lang="en-US" sz="3200" b="1" dirty="0">
                <a:solidFill>
                  <a:schemeClr val="bg1"/>
                </a:solidFill>
              </a:rPr>
              <a:t>When the messengers returned … he said to them, </a:t>
            </a:r>
            <a:r>
              <a:rPr lang="en-US" sz="3200" b="1" u="sng" dirty="0">
                <a:solidFill>
                  <a:srgbClr val="FFFF00"/>
                </a:solidFill>
              </a:rPr>
              <a:t>“Why have you come back?</a:t>
            </a:r>
            <a:r>
              <a:rPr lang="en-US" sz="3200" b="1" dirty="0">
                <a:solidFill>
                  <a:schemeClr val="bg1"/>
                </a:solidFill>
              </a:rPr>
              <a:t>” …“A man came up to meet us, and said to us, ‘Go, return to the king who sent you, and say to him, </a:t>
            </a:r>
            <a:r>
              <a:rPr lang="en-US" sz="3200" b="1" dirty="0">
                <a:solidFill>
                  <a:srgbClr val="00FDFF"/>
                </a:solidFill>
              </a:rPr>
              <a:t>“</a:t>
            </a:r>
            <a:r>
              <a:rPr lang="en-US" sz="3600" b="1" dirty="0">
                <a:solidFill>
                  <a:srgbClr val="00FDFF"/>
                </a:solidFill>
              </a:rPr>
              <a:t>Thus says the LORD: ‘</a:t>
            </a:r>
            <a:r>
              <a:rPr lang="en-US" sz="3600" b="1" u="sng" dirty="0">
                <a:solidFill>
                  <a:srgbClr val="00FDFF"/>
                </a:solidFill>
              </a:rPr>
              <a:t>Is it because there is no God in Israel that you are sending to inquire of Baal-</a:t>
            </a:r>
            <a:r>
              <a:rPr lang="en-US" sz="3600" b="1" u="sng" dirty="0" err="1">
                <a:solidFill>
                  <a:srgbClr val="00FDFF"/>
                </a:solidFill>
              </a:rPr>
              <a:t>Zebub</a:t>
            </a:r>
            <a:r>
              <a:rPr lang="en-US" sz="3600" b="1" dirty="0">
                <a:solidFill>
                  <a:srgbClr val="00FDFF"/>
                </a:solidFill>
              </a:rPr>
              <a:t>, the god of </a:t>
            </a:r>
            <a:r>
              <a:rPr lang="en-US" sz="3600" b="1" dirty="0" err="1">
                <a:solidFill>
                  <a:srgbClr val="00FDFF"/>
                </a:solidFill>
              </a:rPr>
              <a:t>Ekron</a:t>
            </a:r>
            <a:r>
              <a:rPr lang="en-US" sz="3200" b="1" dirty="0">
                <a:solidFill>
                  <a:srgbClr val="00FDFF"/>
                </a:solidFill>
              </a:rPr>
              <a:t>? </a:t>
            </a:r>
            <a:r>
              <a:rPr lang="en-US" sz="3200" b="1" dirty="0">
                <a:solidFill>
                  <a:schemeClr val="bg1"/>
                </a:solidFill>
              </a:rPr>
              <a:t>Therefore, you shall not come down from the bed to which you have gone up, but </a:t>
            </a:r>
            <a:r>
              <a:rPr lang="en-US" sz="3600" b="1" dirty="0">
                <a:solidFill>
                  <a:srgbClr val="FF0000"/>
                </a:solidFill>
              </a:rPr>
              <a:t>you shall surely die</a:t>
            </a:r>
            <a:r>
              <a:rPr lang="en-US" sz="3200" b="1" dirty="0">
                <a:solidFill>
                  <a:schemeClr val="bg1"/>
                </a:solidFill>
              </a:rPr>
              <a:t>.’” </a:t>
            </a:r>
            <a:r>
              <a:rPr lang="en-US" sz="3200" dirty="0">
                <a:solidFill>
                  <a:schemeClr val="bg1"/>
                </a:solidFill>
              </a:rPr>
              <a:t>(5-6) </a:t>
            </a:r>
          </a:p>
        </p:txBody>
      </p:sp>
      <p:pic>
        <p:nvPicPr>
          <p:cNvPr id="5122" name="Picture 2">
            <a:extLst>
              <a:ext uri="{FF2B5EF4-FFF2-40B4-BE49-F238E27FC236}">
                <a16:creationId xmlns:a16="http://schemas.microsoft.com/office/drawing/2014/main" id="{7484D307-FF91-B44A-BBB6-929C40008BF6}"/>
              </a:ext>
            </a:extLst>
          </p:cNvPr>
          <p:cNvPicPr>
            <a:picLocks noChangeAspect="1" noChangeArrowheads="1"/>
          </p:cNvPicPr>
          <p:nvPr/>
        </p:nvPicPr>
        <p:blipFill rotWithShape="1">
          <a:blip r:embed="rId3"/>
          <a:srcRect l="-3049" r="-3049"/>
          <a:stretch/>
        </p:blipFill>
        <p:spPr bwMode="auto">
          <a:xfrm>
            <a:off x="6662057" y="-1"/>
            <a:ext cx="5529943" cy="678368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7D69706-1C25-8640-A726-B0ED48572946}"/>
              </a:ext>
            </a:extLst>
          </p:cNvPr>
          <p:cNvSpPr>
            <a:spLocks noGrp="1"/>
          </p:cNvSpPr>
          <p:nvPr>
            <p:ph type="title"/>
          </p:nvPr>
        </p:nvSpPr>
        <p:spPr>
          <a:xfrm>
            <a:off x="7053941" y="5464629"/>
            <a:ext cx="4898573" cy="1101339"/>
          </a:xfrm>
          <a:solidFill>
            <a:schemeClr val="bg1"/>
          </a:solidFill>
        </p:spPr>
        <p:txBody>
          <a:bodyPr>
            <a:normAutofit fontScale="90000"/>
          </a:bodyPr>
          <a:lstStyle/>
          <a:p>
            <a:pPr algn="ctr">
              <a:lnSpc>
                <a:spcPct val="100000"/>
              </a:lnSpc>
            </a:pPr>
            <a:r>
              <a:rPr lang="en-US" b="1" dirty="0">
                <a:latin typeface="Helvetica Neue" panose="02000503000000020004" pitchFamily="2" charset="0"/>
                <a:ea typeface="Helvetica Neue" panose="02000503000000020004" pitchFamily="2" charset="0"/>
                <a:cs typeface="Helvetica Neue" panose="02000503000000020004" pitchFamily="2" charset="0"/>
              </a:rPr>
              <a:t>The messengers return to Ahaziah</a:t>
            </a:r>
          </a:p>
        </p:txBody>
      </p:sp>
      <p:sp>
        <p:nvSpPr>
          <p:cNvPr id="4" name="TextBox 3">
            <a:extLst>
              <a:ext uri="{FF2B5EF4-FFF2-40B4-BE49-F238E27FC236}">
                <a16:creationId xmlns:a16="http://schemas.microsoft.com/office/drawing/2014/main" id="{C12ACE57-D38C-A548-9539-211EE8410BAA}"/>
              </a:ext>
            </a:extLst>
          </p:cNvPr>
          <p:cNvSpPr txBox="1"/>
          <p:nvPr/>
        </p:nvSpPr>
        <p:spPr>
          <a:xfrm>
            <a:off x="7813381" y="304800"/>
            <a:ext cx="3227294" cy="584775"/>
          </a:xfrm>
          <a:prstGeom prst="rect">
            <a:avLst/>
          </a:prstGeom>
          <a:solidFill>
            <a:schemeClr val="bg1">
              <a:lumMod val="95000"/>
            </a:schemeClr>
          </a:solidFill>
        </p:spPr>
        <p:txBody>
          <a:bodyPr wrap="square" rtlCol="0">
            <a:spAutoFit/>
          </a:bodyPr>
          <a:lstStyle/>
          <a:p>
            <a:pPr algn="ctr"/>
            <a:r>
              <a:rPr lang="en-US" sz="3200" b="1" dirty="0"/>
              <a:t>2 Kings 1: 5-6</a:t>
            </a:r>
          </a:p>
        </p:txBody>
      </p:sp>
    </p:spTree>
    <p:extLst>
      <p:ext uri="{BB962C8B-B14F-4D97-AF65-F5344CB8AC3E}">
        <p14:creationId xmlns:p14="http://schemas.microsoft.com/office/powerpoint/2010/main" val="1111967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5F21A-B092-8640-AD70-573063E14597}"/>
              </a:ext>
            </a:extLst>
          </p:cNvPr>
          <p:cNvSpPr>
            <a:spLocks noGrp="1"/>
          </p:cNvSpPr>
          <p:nvPr>
            <p:ph type="title"/>
          </p:nvPr>
        </p:nvSpPr>
        <p:spPr>
          <a:xfrm>
            <a:off x="0" y="0"/>
            <a:ext cx="5826642" cy="1828800"/>
          </a:xfrm>
        </p:spPr>
        <p:txBody>
          <a:bodyPr/>
          <a:lstStyle/>
          <a:p>
            <a:pPr algn="ctr"/>
            <a:r>
              <a:rPr lang="en-US" b="1" dirty="0">
                <a:solidFill>
                  <a:schemeClr val="bg1"/>
                </a:solidFill>
              </a:rPr>
              <a:t>The messengers return to Ahaziah</a:t>
            </a:r>
          </a:p>
        </p:txBody>
      </p:sp>
      <p:sp>
        <p:nvSpPr>
          <p:cNvPr id="3" name="Content Placeholder 2">
            <a:extLst>
              <a:ext uri="{FF2B5EF4-FFF2-40B4-BE49-F238E27FC236}">
                <a16:creationId xmlns:a16="http://schemas.microsoft.com/office/drawing/2014/main" id="{CA211D83-E78F-BE4C-8EF2-9830EC95B428}"/>
              </a:ext>
            </a:extLst>
          </p:cNvPr>
          <p:cNvSpPr>
            <a:spLocks noGrp="1"/>
          </p:cNvSpPr>
          <p:nvPr>
            <p:ph idx="1"/>
          </p:nvPr>
        </p:nvSpPr>
        <p:spPr>
          <a:xfrm>
            <a:off x="0" y="2141536"/>
            <a:ext cx="6096000" cy="4716463"/>
          </a:xfrm>
        </p:spPr>
        <p:txBody>
          <a:bodyPr>
            <a:normAutofit/>
          </a:bodyPr>
          <a:lstStyle/>
          <a:p>
            <a:pPr marL="0" indent="0" algn="ctr">
              <a:buNone/>
            </a:pPr>
            <a:r>
              <a:rPr lang="en-US" sz="3600" b="1" dirty="0">
                <a:solidFill>
                  <a:schemeClr val="bg1"/>
                </a:solidFill>
              </a:rPr>
              <a:t>Then he said to them, “</a:t>
            </a:r>
            <a:r>
              <a:rPr lang="en-US" sz="3600" b="1" dirty="0">
                <a:solidFill>
                  <a:srgbClr val="00FA00"/>
                </a:solidFill>
              </a:rPr>
              <a:t>What kind of man was it who came up to meet you</a:t>
            </a:r>
            <a:r>
              <a:rPr lang="en-US" sz="3600" b="1" dirty="0">
                <a:solidFill>
                  <a:schemeClr val="bg1"/>
                </a:solidFill>
              </a:rPr>
              <a:t> and told you these words?” So they answered him, “A </a:t>
            </a:r>
            <a:r>
              <a:rPr lang="en-US" sz="3600" b="1" dirty="0">
                <a:solidFill>
                  <a:srgbClr val="FFFF00"/>
                </a:solidFill>
              </a:rPr>
              <a:t>hairy man wearing a leather belt </a:t>
            </a:r>
            <a:r>
              <a:rPr lang="en-US" sz="3600" b="1" dirty="0">
                <a:solidFill>
                  <a:schemeClr val="bg1"/>
                </a:solidFill>
              </a:rPr>
              <a:t>around his waist.” And he said, “It is </a:t>
            </a:r>
            <a:r>
              <a:rPr lang="en-US" sz="3600" b="1" dirty="0">
                <a:solidFill>
                  <a:srgbClr val="00B0F0"/>
                </a:solidFill>
              </a:rPr>
              <a:t>Elijah</a:t>
            </a:r>
            <a:r>
              <a:rPr lang="en-US" sz="3600" b="1" dirty="0">
                <a:solidFill>
                  <a:schemeClr val="bg1"/>
                </a:solidFill>
              </a:rPr>
              <a:t> the </a:t>
            </a:r>
            <a:r>
              <a:rPr lang="en-US" sz="3600" b="1" dirty="0" err="1">
                <a:solidFill>
                  <a:schemeClr val="bg1"/>
                </a:solidFill>
              </a:rPr>
              <a:t>Tishbite</a:t>
            </a:r>
            <a:r>
              <a:rPr lang="en-US" sz="3600" b="1" dirty="0">
                <a:solidFill>
                  <a:schemeClr val="bg1"/>
                </a:solidFill>
              </a:rPr>
              <a:t>.” (7-8) </a:t>
            </a:r>
            <a:endParaRPr lang="en-US" sz="3600" dirty="0">
              <a:solidFill>
                <a:schemeClr val="bg1"/>
              </a:solidFill>
            </a:endParaRPr>
          </a:p>
        </p:txBody>
      </p:sp>
      <p:pic>
        <p:nvPicPr>
          <p:cNvPr id="6146" name="Picture 2" descr="John the Baptist Update – The School of the Transfer of Energy">
            <a:extLst>
              <a:ext uri="{FF2B5EF4-FFF2-40B4-BE49-F238E27FC236}">
                <a16:creationId xmlns:a16="http://schemas.microsoft.com/office/drawing/2014/main" id="{984B09CA-B9B3-7345-9510-1C7095227D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753" t="20994" r="5294" b="10233"/>
          <a:stretch/>
        </p:blipFill>
        <p:spPr bwMode="auto">
          <a:xfrm>
            <a:off x="6096000" y="-1"/>
            <a:ext cx="6096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E90C26C-50E6-1C4A-9C9A-F40E9DAABF8D}"/>
              </a:ext>
            </a:extLst>
          </p:cNvPr>
          <p:cNvSpPr txBox="1"/>
          <p:nvPr/>
        </p:nvSpPr>
        <p:spPr>
          <a:xfrm>
            <a:off x="7530353" y="329625"/>
            <a:ext cx="3227294" cy="584775"/>
          </a:xfrm>
          <a:prstGeom prst="rect">
            <a:avLst/>
          </a:prstGeom>
          <a:solidFill>
            <a:schemeClr val="accent1">
              <a:lumMod val="20000"/>
              <a:lumOff val="80000"/>
            </a:schemeClr>
          </a:solidFill>
        </p:spPr>
        <p:txBody>
          <a:bodyPr wrap="square" rtlCol="0">
            <a:spAutoFit/>
          </a:bodyPr>
          <a:lstStyle/>
          <a:p>
            <a:pPr algn="ctr"/>
            <a:r>
              <a:rPr lang="en-US" sz="3200" b="1" dirty="0"/>
              <a:t>2 Kings 1: 7-8</a:t>
            </a:r>
          </a:p>
        </p:txBody>
      </p:sp>
    </p:spTree>
    <p:extLst>
      <p:ext uri="{BB962C8B-B14F-4D97-AF65-F5344CB8AC3E}">
        <p14:creationId xmlns:p14="http://schemas.microsoft.com/office/powerpoint/2010/main" val="3957107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7172" name="Rectangle 71" hidden="1">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Top 10 African American Army Generals of All Time - Citizen Soldier  Resource Center">
            <a:extLst>
              <a:ext uri="{FF2B5EF4-FFF2-40B4-BE49-F238E27FC236}">
                <a16:creationId xmlns:a16="http://schemas.microsoft.com/office/drawing/2014/main" id="{B5A40FA0-D2FF-5349-9981-B391B4CCE7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102" r="2" b="51103"/>
          <a:stretch/>
        </p:blipFill>
        <p:spPr bwMode="auto">
          <a:xfrm>
            <a:off x="5595257" y="10"/>
            <a:ext cx="6596743"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a:noFill/>
          <a:extLst>
            <a:ext uri="{909E8E84-426E-40DD-AFC4-6F175D3DCCD1}">
              <a14:hiddenFill xmlns:a14="http://schemas.microsoft.com/office/drawing/2010/main">
                <a:solidFill>
                  <a:srgbClr val="FFFFFF"/>
                </a:solidFill>
              </a14:hiddenFill>
            </a:ext>
          </a:extLst>
        </p:spPr>
      </p:pic>
      <p:pic>
        <p:nvPicPr>
          <p:cNvPr id="7170" name="Picture 2">
            <a:extLst>
              <a:ext uri="{FF2B5EF4-FFF2-40B4-BE49-F238E27FC236}">
                <a16:creationId xmlns:a16="http://schemas.microsoft.com/office/drawing/2014/main" id="{96FA713E-AD0E-C14A-A1CC-D732B8401467}"/>
              </a:ext>
            </a:extLst>
          </p:cNvPr>
          <p:cNvPicPr>
            <a:picLocks noChangeAspect="1" noChangeArrowheads="1"/>
          </p:cNvPicPr>
          <p:nvPr/>
        </p:nvPicPr>
        <p:blipFill rotWithShape="1">
          <a:blip r:embed="rId4"/>
          <a:srcRect t="5306" r="-2" b="20135"/>
          <a:stretch/>
        </p:blipFill>
        <p:spPr bwMode="auto">
          <a:xfrm>
            <a:off x="5595257" y="3493008"/>
            <a:ext cx="6596743"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7173" name="Freeform: Shape 73" hidden="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174" name="Freeform: Shape 75" hidden="1">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0E02364A-C7B4-5D45-BFF1-52F6FAD2E037}"/>
              </a:ext>
            </a:extLst>
          </p:cNvPr>
          <p:cNvSpPr>
            <a:spLocks noGrp="1"/>
          </p:cNvSpPr>
          <p:nvPr>
            <p:ph type="title"/>
          </p:nvPr>
        </p:nvSpPr>
        <p:spPr>
          <a:xfrm>
            <a:off x="7032172" y="3112013"/>
            <a:ext cx="4453490" cy="761990"/>
          </a:xfrm>
          <a:solidFill>
            <a:schemeClr val="tx1"/>
          </a:solidFill>
        </p:spPr>
        <p:txBody>
          <a:bodyPr>
            <a:normAutofit/>
          </a:bodyPr>
          <a:lstStyle/>
          <a:p>
            <a:pPr algn="ctr"/>
            <a:r>
              <a:rPr lang="en-US" sz="3400" b="1" dirty="0">
                <a:solidFill>
                  <a:schemeClr val="bg1"/>
                </a:solidFill>
              </a:rPr>
              <a:t>Elijah before Ahaziah</a:t>
            </a:r>
          </a:p>
        </p:txBody>
      </p:sp>
      <p:sp>
        <p:nvSpPr>
          <p:cNvPr id="7175" name="Rectangle 77" hidden="1">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7176" name="Rectangle 79" hidden="1">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hidden="1">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C3DF8C5-CA29-CD4F-9FFE-778EED07AE17}"/>
              </a:ext>
            </a:extLst>
          </p:cNvPr>
          <p:cNvSpPr>
            <a:spLocks noGrp="1"/>
          </p:cNvSpPr>
          <p:nvPr>
            <p:ph idx="1"/>
          </p:nvPr>
        </p:nvSpPr>
        <p:spPr>
          <a:xfrm>
            <a:off x="227368" y="0"/>
            <a:ext cx="5629146" cy="6515725"/>
          </a:xfrm>
        </p:spPr>
        <p:txBody>
          <a:bodyPr>
            <a:normAutofit lnSpcReduction="10000"/>
          </a:bodyPr>
          <a:lstStyle/>
          <a:p>
            <a:pPr marL="0" indent="0">
              <a:buNone/>
            </a:pPr>
            <a:endParaRPr lang="en-US" sz="2400" b="1" dirty="0">
              <a:solidFill>
                <a:schemeClr val="bg1"/>
              </a:solidFill>
            </a:endParaRPr>
          </a:p>
          <a:p>
            <a:pPr marL="0" indent="0">
              <a:buNone/>
            </a:pPr>
            <a:r>
              <a:rPr lang="en-US" sz="3200" b="1" dirty="0">
                <a:solidFill>
                  <a:schemeClr val="bg1"/>
                </a:solidFill>
              </a:rPr>
              <a:t>Then the king sent to him a </a:t>
            </a:r>
            <a:r>
              <a:rPr lang="en-US" sz="3200" b="1" dirty="0">
                <a:solidFill>
                  <a:srgbClr val="FFFF00"/>
                </a:solidFill>
              </a:rPr>
              <a:t>captain of fifty with his fifty men.</a:t>
            </a:r>
            <a:r>
              <a:rPr lang="en-US" sz="3200" b="1" dirty="0">
                <a:solidFill>
                  <a:schemeClr val="bg1"/>
                </a:solidFill>
              </a:rPr>
              <a:t> So he went up to him; and there he was, sitting on the top of a hill. And he spoke to him: “</a:t>
            </a:r>
            <a:r>
              <a:rPr lang="en-US" sz="3200" b="1" dirty="0">
                <a:solidFill>
                  <a:srgbClr val="FF0000"/>
                </a:solidFill>
              </a:rPr>
              <a:t>Man of God</a:t>
            </a:r>
            <a:r>
              <a:rPr lang="en-US" sz="3200" b="1" dirty="0">
                <a:solidFill>
                  <a:schemeClr val="bg1"/>
                </a:solidFill>
              </a:rPr>
              <a:t>, </a:t>
            </a:r>
            <a:r>
              <a:rPr lang="en-US" sz="3200" b="1" dirty="0">
                <a:solidFill>
                  <a:srgbClr val="FFFF00"/>
                </a:solidFill>
              </a:rPr>
              <a:t>the king has said, ‘Come down!” </a:t>
            </a:r>
            <a:r>
              <a:rPr lang="en-US" sz="3200" b="1" dirty="0">
                <a:solidFill>
                  <a:schemeClr val="bg1"/>
                </a:solidFill>
              </a:rPr>
              <a:t>So Elijah answered and said to the captain of fifty, </a:t>
            </a:r>
            <a:r>
              <a:rPr lang="en-US" sz="3200" b="1" dirty="0">
                <a:solidFill>
                  <a:srgbClr val="FF0000"/>
                </a:solidFill>
              </a:rPr>
              <a:t>“If I </a:t>
            </a:r>
            <a:r>
              <a:rPr lang="en-US" sz="3200" b="1" i="1" dirty="0">
                <a:solidFill>
                  <a:srgbClr val="FF0000"/>
                </a:solidFill>
              </a:rPr>
              <a:t>am </a:t>
            </a:r>
            <a:r>
              <a:rPr lang="en-US" sz="3200" b="1" dirty="0">
                <a:solidFill>
                  <a:srgbClr val="FF0000"/>
                </a:solidFill>
              </a:rPr>
              <a:t>a man of God, then let fire come down from heaven and consume you and your fifty men.” </a:t>
            </a:r>
            <a:r>
              <a:rPr lang="en-US" sz="3200" b="1" dirty="0">
                <a:solidFill>
                  <a:schemeClr val="bg1"/>
                </a:solidFill>
              </a:rPr>
              <a:t>And fire came down from heaven and consumed him and his fifty. (9-10)</a:t>
            </a:r>
            <a:endParaRPr lang="en-US" sz="3200" dirty="0">
              <a:solidFill>
                <a:schemeClr val="bg1"/>
              </a:solidFill>
            </a:endParaRPr>
          </a:p>
        </p:txBody>
      </p:sp>
      <p:sp>
        <p:nvSpPr>
          <p:cNvPr id="12" name="TextBox 11">
            <a:extLst>
              <a:ext uri="{FF2B5EF4-FFF2-40B4-BE49-F238E27FC236}">
                <a16:creationId xmlns:a16="http://schemas.microsoft.com/office/drawing/2014/main" id="{2EA9D769-BBD2-2249-91FF-724148666291}"/>
              </a:ext>
            </a:extLst>
          </p:cNvPr>
          <p:cNvSpPr txBox="1"/>
          <p:nvPr/>
        </p:nvSpPr>
        <p:spPr>
          <a:xfrm>
            <a:off x="7410610" y="5930950"/>
            <a:ext cx="3227294" cy="584775"/>
          </a:xfrm>
          <a:prstGeom prst="rect">
            <a:avLst/>
          </a:prstGeom>
          <a:solidFill>
            <a:schemeClr val="accent4">
              <a:lumMod val="20000"/>
              <a:lumOff val="80000"/>
            </a:schemeClr>
          </a:solidFill>
        </p:spPr>
        <p:txBody>
          <a:bodyPr wrap="square" rtlCol="0">
            <a:spAutoFit/>
          </a:bodyPr>
          <a:lstStyle/>
          <a:p>
            <a:pPr algn="ctr"/>
            <a:r>
              <a:rPr lang="en-US" sz="3200" b="1" dirty="0"/>
              <a:t>2 Kings 1: 9-10</a:t>
            </a:r>
          </a:p>
        </p:txBody>
      </p:sp>
    </p:spTree>
    <p:extLst>
      <p:ext uri="{BB962C8B-B14F-4D97-AF65-F5344CB8AC3E}">
        <p14:creationId xmlns:p14="http://schemas.microsoft.com/office/powerpoint/2010/main" val="2796463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2364A-C7B4-5D45-BFF1-52F6FAD2E037}"/>
              </a:ext>
            </a:extLst>
          </p:cNvPr>
          <p:cNvSpPr>
            <a:spLocks noGrp="1"/>
          </p:cNvSpPr>
          <p:nvPr>
            <p:ph type="title"/>
          </p:nvPr>
        </p:nvSpPr>
        <p:spPr>
          <a:xfrm>
            <a:off x="659459" y="354950"/>
            <a:ext cx="6096000" cy="1303729"/>
          </a:xfrm>
        </p:spPr>
        <p:txBody>
          <a:bodyPr/>
          <a:lstStyle/>
          <a:p>
            <a:pPr algn="ctr"/>
            <a:r>
              <a:rPr lang="en-US" b="1" i="1" dirty="0">
                <a:solidFill>
                  <a:schemeClr val="bg1"/>
                </a:solidFill>
              </a:rPr>
              <a:t>Submission to Gov’t</a:t>
            </a:r>
            <a:br>
              <a:rPr lang="en-US" b="1" i="1" dirty="0">
                <a:solidFill>
                  <a:schemeClr val="bg1"/>
                </a:solidFill>
              </a:rPr>
            </a:br>
            <a:r>
              <a:rPr lang="en-US" b="1" i="1" dirty="0">
                <a:solidFill>
                  <a:schemeClr val="bg1"/>
                </a:solidFill>
              </a:rPr>
              <a:t>vs. Submission to God</a:t>
            </a:r>
            <a:endParaRPr lang="en-US" i="1" dirty="0">
              <a:solidFill>
                <a:schemeClr val="bg1"/>
              </a:solidFill>
            </a:endParaRPr>
          </a:p>
        </p:txBody>
      </p:sp>
      <p:sp>
        <p:nvSpPr>
          <p:cNvPr id="3" name="Content Placeholder 2">
            <a:extLst>
              <a:ext uri="{FF2B5EF4-FFF2-40B4-BE49-F238E27FC236}">
                <a16:creationId xmlns:a16="http://schemas.microsoft.com/office/drawing/2014/main" id="{9C3DF8C5-CA29-CD4F-9FFE-778EED07AE17}"/>
              </a:ext>
            </a:extLst>
          </p:cNvPr>
          <p:cNvSpPr>
            <a:spLocks noGrp="1"/>
          </p:cNvSpPr>
          <p:nvPr>
            <p:ph idx="1"/>
          </p:nvPr>
        </p:nvSpPr>
        <p:spPr>
          <a:xfrm>
            <a:off x="44301" y="1658679"/>
            <a:ext cx="7326317" cy="5167535"/>
          </a:xfrm>
        </p:spPr>
        <p:txBody>
          <a:bodyPr>
            <a:normAutofit lnSpcReduction="10000"/>
          </a:bodyPr>
          <a:lstStyle/>
          <a:p>
            <a:pPr marL="0" indent="0" algn="ctr">
              <a:buNone/>
            </a:pPr>
            <a:endParaRPr lang="en-US" sz="3600" b="1" dirty="0">
              <a:solidFill>
                <a:schemeClr val="bg1"/>
              </a:solidFill>
            </a:endParaRPr>
          </a:p>
          <a:p>
            <a:r>
              <a:rPr lang="en-US" sz="3600" dirty="0">
                <a:solidFill>
                  <a:schemeClr val="bg1"/>
                </a:solidFill>
              </a:rPr>
              <a:t>The Bible clearly teaches that we owe submission to the government and governing authorities </a:t>
            </a:r>
          </a:p>
          <a:p>
            <a:r>
              <a:rPr lang="en-US" sz="3600" dirty="0">
                <a:solidFill>
                  <a:srgbClr val="FF0000"/>
                </a:solidFill>
              </a:rPr>
              <a:t> </a:t>
            </a:r>
            <a:r>
              <a:rPr lang="en-US" sz="3600" b="1" u="sng" dirty="0">
                <a:solidFill>
                  <a:srgbClr val="FF0000"/>
                </a:solidFill>
                <a:hlinkClick r:id="rId3">
                  <a:extLst>
                    <a:ext uri="{A12FA001-AC4F-418D-AE19-62706E023703}">
                      <ahyp:hlinkClr xmlns:ahyp="http://schemas.microsoft.com/office/drawing/2018/hyperlinkcolor" val="tx"/>
                    </a:ext>
                  </a:extLst>
                </a:hlinkClick>
              </a:rPr>
              <a:t>Rom 13:1-2</a:t>
            </a:r>
            <a:r>
              <a:rPr lang="en-US" sz="3600" dirty="0">
                <a:solidFill>
                  <a:srgbClr val="FF0000"/>
                </a:solidFill>
                <a:hlinkClick r:id="rId3">
                  <a:extLst>
                    <a:ext uri="{A12FA001-AC4F-418D-AE19-62706E023703}">
                      <ahyp:hlinkClr xmlns:ahyp="http://schemas.microsoft.com/office/drawing/2018/hyperlinkcolor" val="tx"/>
                    </a:ext>
                  </a:extLst>
                </a:hlinkClick>
              </a:rPr>
              <a:t> </a:t>
            </a:r>
            <a:r>
              <a:rPr lang="en-US" sz="3600" dirty="0">
                <a:solidFill>
                  <a:srgbClr val="FF0000"/>
                </a:solidFill>
              </a:rPr>
              <a:t> </a:t>
            </a:r>
            <a:r>
              <a:rPr lang="en-US" sz="3600" dirty="0">
                <a:solidFill>
                  <a:schemeClr val="bg1"/>
                </a:solidFill>
              </a:rPr>
              <a:t>Let every person </a:t>
            </a:r>
            <a:r>
              <a:rPr lang="en-US" sz="3600" b="1" dirty="0">
                <a:solidFill>
                  <a:srgbClr val="FFFF00"/>
                </a:solidFill>
              </a:rPr>
              <a:t>be subject to the governing authorities…</a:t>
            </a:r>
            <a:r>
              <a:rPr lang="en-US" sz="3600" dirty="0">
                <a:solidFill>
                  <a:schemeClr val="bg1"/>
                </a:solidFill>
              </a:rPr>
              <a:t>Therefore </a:t>
            </a:r>
            <a:r>
              <a:rPr lang="en-US" sz="3600" b="1" dirty="0">
                <a:solidFill>
                  <a:srgbClr val="FFFF00"/>
                </a:solidFill>
              </a:rPr>
              <a:t>whoever resists the authorities resists what God has appointed,</a:t>
            </a:r>
            <a:r>
              <a:rPr lang="en-US" sz="3600" dirty="0">
                <a:solidFill>
                  <a:schemeClr val="bg1"/>
                </a:solidFill>
              </a:rPr>
              <a:t> and those who resist will incur judgment.</a:t>
            </a:r>
          </a:p>
        </p:txBody>
      </p:sp>
      <p:pic>
        <p:nvPicPr>
          <p:cNvPr id="7170" name="Picture 2">
            <a:extLst>
              <a:ext uri="{FF2B5EF4-FFF2-40B4-BE49-F238E27FC236}">
                <a16:creationId xmlns:a16="http://schemas.microsoft.com/office/drawing/2014/main" id="{96FA713E-AD0E-C14A-A1CC-D732B8401467}"/>
              </a:ext>
            </a:extLst>
          </p:cNvPr>
          <p:cNvPicPr>
            <a:picLocks noChangeAspect="1" noChangeArrowheads="1"/>
          </p:cNvPicPr>
          <p:nvPr/>
        </p:nvPicPr>
        <p:blipFill>
          <a:blip r:embed="rId4"/>
          <a:srcRect l="28284" r="28284"/>
          <a:stretch/>
        </p:blipFill>
        <p:spPr bwMode="auto">
          <a:xfrm>
            <a:off x="7675418" y="31786"/>
            <a:ext cx="447228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22EC230-7665-A846-9347-959D35E3CAAB}"/>
              </a:ext>
            </a:extLst>
          </p:cNvPr>
          <p:cNvSpPr txBox="1"/>
          <p:nvPr/>
        </p:nvSpPr>
        <p:spPr>
          <a:xfrm>
            <a:off x="8554872" y="583622"/>
            <a:ext cx="2713372" cy="584775"/>
          </a:xfrm>
          <a:prstGeom prst="rect">
            <a:avLst/>
          </a:prstGeom>
          <a:solidFill>
            <a:schemeClr val="bg1"/>
          </a:solidFill>
        </p:spPr>
        <p:txBody>
          <a:bodyPr wrap="none" rtlCol="0">
            <a:spAutoFit/>
          </a:bodyPr>
          <a:lstStyle/>
          <a:p>
            <a:pPr algn="ctr"/>
            <a:r>
              <a:rPr lang="en-US" sz="3200" b="1" dirty="0"/>
              <a:t>Romans 13:1-2</a:t>
            </a:r>
          </a:p>
        </p:txBody>
      </p:sp>
    </p:spTree>
    <p:extLst>
      <p:ext uri="{BB962C8B-B14F-4D97-AF65-F5344CB8AC3E}">
        <p14:creationId xmlns:p14="http://schemas.microsoft.com/office/powerpoint/2010/main" val="1249314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2364A-C7B4-5D45-BFF1-52F6FAD2E037}"/>
              </a:ext>
            </a:extLst>
          </p:cNvPr>
          <p:cNvSpPr>
            <a:spLocks noGrp="1"/>
          </p:cNvSpPr>
          <p:nvPr>
            <p:ph type="title"/>
          </p:nvPr>
        </p:nvSpPr>
        <p:spPr>
          <a:xfrm>
            <a:off x="1158223" y="139362"/>
            <a:ext cx="6096000" cy="1626893"/>
          </a:xfrm>
        </p:spPr>
        <p:txBody>
          <a:bodyPr/>
          <a:lstStyle/>
          <a:p>
            <a:pPr algn="ctr"/>
            <a:r>
              <a:rPr lang="en-US" b="1" i="1" dirty="0">
                <a:solidFill>
                  <a:schemeClr val="bg1"/>
                </a:solidFill>
              </a:rPr>
              <a:t>Submission to Gov’t</a:t>
            </a:r>
            <a:br>
              <a:rPr lang="en-US" b="1" i="1" dirty="0">
                <a:solidFill>
                  <a:schemeClr val="bg1"/>
                </a:solidFill>
              </a:rPr>
            </a:br>
            <a:r>
              <a:rPr lang="en-US" b="1" i="1" dirty="0">
                <a:solidFill>
                  <a:schemeClr val="bg1"/>
                </a:solidFill>
              </a:rPr>
              <a:t>vs. Submission to God</a:t>
            </a:r>
            <a:endParaRPr lang="en-US" i="1" dirty="0">
              <a:solidFill>
                <a:schemeClr val="bg1"/>
              </a:solidFill>
            </a:endParaRPr>
          </a:p>
        </p:txBody>
      </p:sp>
      <p:sp>
        <p:nvSpPr>
          <p:cNvPr id="3" name="Content Placeholder 2">
            <a:extLst>
              <a:ext uri="{FF2B5EF4-FFF2-40B4-BE49-F238E27FC236}">
                <a16:creationId xmlns:a16="http://schemas.microsoft.com/office/drawing/2014/main" id="{9C3DF8C5-CA29-CD4F-9FFE-778EED07AE17}"/>
              </a:ext>
            </a:extLst>
          </p:cNvPr>
          <p:cNvSpPr>
            <a:spLocks noGrp="1"/>
          </p:cNvSpPr>
          <p:nvPr>
            <p:ph idx="1"/>
          </p:nvPr>
        </p:nvSpPr>
        <p:spPr>
          <a:xfrm>
            <a:off x="44301" y="1658679"/>
            <a:ext cx="8323844" cy="5167535"/>
          </a:xfrm>
        </p:spPr>
        <p:txBody>
          <a:bodyPr>
            <a:normAutofit fontScale="92500" lnSpcReduction="20000"/>
          </a:bodyPr>
          <a:lstStyle/>
          <a:p>
            <a:pPr marL="0" indent="0" algn="ctr">
              <a:buNone/>
            </a:pPr>
            <a:endParaRPr lang="en-US" sz="3600" b="1" dirty="0">
              <a:solidFill>
                <a:schemeClr val="bg1"/>
              </a:solidFill>
            </a:endParaRPr>
          </a:p>
          <a:p>
            <a:pPr marL="285750" indent="-285750">
              <a:buFontTx/>
              <a:buAutoNum type="romanLcPeriod"/>
              <a:defRPr/>
            </a:pPr>
            <a:r>
              <a:rPr lang="en-US" sz="3600" dirty="0">
                <a:solidFill>
                  <a:schemeClr val="bg1"/>
                </a:solidFill>
              </a:rPr>
              <a:t>Any submission is always conditioned by the greater responsibility to submit to God </a:t>
            </a:r>
          </a:p>
          <a:p>
            <a:pPr marL="285750" indent="-285750">
              <a:buFontTx/>
              <a:buAutoNum type="romanLcPeriod"/>
              <a:defRPr/>
            </a:pPr>
            <a:r>
              <a:rPr lang="en-US" sz="3600" b="1" u="sng" dirty="0">
                <a:solidFill>
                  <a:srgbClr val="00B0F0"/>
                </a:solidFill>
                <a:hlinkClick r:id="rId3">
                  <a:extLst>
                    <a:ext uri="{A12FA001-AC4F-418D-AE19-62706E023703}">
                      <ahyp:hlinkClr xmlns:ahyp="http://schemas.microsoft.com/office/drawing/2018/hyperlinkcolor" val="tx"/>
                    </a:ext>
                  </a:extLst>
                </a:hlinkClick>
              </a:rPr>
              <a:t>Act 5:29</a:t>
            </a:r>
            <a:r>
              <a:rPr lang="en-US" sz="3600" dirty="0">
                <a:solidFill>
                  <a:srgbClr val="00B0F0"/>
                </a:solidFill>
                <a:hlinkClick r:id="rId3">
                  <a:extLst>
                    <a:ext uri="{A12FA001-AC4F-418D-AE19-62706E023703}">
                      <ahyp:hlinkClr xmlns:ahyp="http://schemas.microsoft.com/office/drawing/2018/hyperlinkcolor" val="tx"/>
                    </a:ext>
                  </a:extLst>
                </a:hlinkClick>
              </a:rPr>
              <a:t> </a:t>
            </a:r>
            <a:r>
              <a:rPr lang="en-US" sz="3600" dirty="0">
                <a:solidFill>
                  <a:srgbClr val="00B0F0"/>
                </a:solidFill>
              </a:rPr>
              <a:t> </a:t>
            </a:r>
            <a:r>
              <a:rPr lang="en-US" sz="3600" dirty="0">
                <a:solidFill>
                  <a:schemeClr val="bg1"/>
                </a:solidFill>
              </a:rPr>
              <a:t>But Peter and the apostles answered, </a:t>
            </a:r>
            <a:r>
              <a:rPr lang="en-US" sz="3600" dirty="0">
                <a:solidFill>
                  <a:srgbClr val="FFFF00"/>
                </a:solidFill>
              </a:rPr>
              <a:t>“</a:t>
            </a:r>
            <a:r>
              <a:rPr lang="en-US" sz="3600" b="1" dirty="0">
                <a:solidFill>
                  <a:srgbClr val="FFFF00"/>
                </a:solidFill>
              </a:rPr>
              <a:t>We must obey God rather than men.” </a:t>
            </a:r>
          </a:p>
          <a:p>
            <a:pPr marL="285750" indent="-285750">
              <a:buFontTx/>
              <a:buAutoNum type="romanLcPeriod"/>
              <a:defRPr/>
            </a:pPr>
            <a:r>
              <a:rPr lang="en-US" sz="3600" dirty="0">
                <a:solidFill>
                  <a:schemeClr val="bg1"/>
                </a:solidFill>
              </a:rPr>
              <a:t>This commander should have </a:t>
            </a:r>
            <a:r>
              <a:rPr lang="en-US" sz="3600" b="1" dirty="0">
                <a:solidFill>
                  <a:srgbClr val="FF0000"/>
                </a:solidFill>
              </a:rPr>
              <a:t>resisted the ungodly and immoral command from King Ahaziah and obeyed God instead</a:t>
            </a:r>
            <a:r>
              <a:rPr lang="en-US" sz="3600" dirty="0">
                <a:solidFill>
                  <a:schemeClr val="bg1"/>
                </a:solidFill>
              </a:rPr>
              <a:t>. His </a:t>
            </a:r>
            <a:r>
              <a:rPr lang="en-US" sz="3600" b="1" dirty="0">
                <a:solidFill>
                  <a:schemeClr val="bg1"/>
                </a:solidFill>
              </a:rPr>
              <a:t>fifty</a:t>
            </a:r>
            <a:r>
              <a:rPr lang="en-US" sz="3600" dirty="0">
                <a:solidFill>
                  <a:schemeClr val="bg1"/>
                </a:solidFill>
              </a:rPr>
              <a:t> men should have refused to obey the ungodly and immoral command of their </a:t>
            </a:r>
            <a:r>
              <a:rPr lang="en-US" sz="3600" b="1" dirty="0">
                <a:solidFill>
                  <a:schemeClr val="bg1"/>
                </a:solidFill>
              </a:rPr>
              <a:t>captain</a:t>
            </a:r>
            <a:r>
              <a:rPr lang="en-US" sz="3600" dirty="0">
                <a:solidFill>
                  <a:schemeClr val="bg1"/>
                </a:solidFill>
              </a:rPr>
              <a:t>.</a:t>
            </a:r>
          </a:p>
        </p:txBody>
      </p:sp>
      <p:pic>
        <p:nvPicPr>
          <p:cNvPr id="7170" name="Picture 2">
            <a:extLst>
              <a:ext uri="{FF2B5EF4-FFF2-40B4-BE49-F238E27FC236}">
                <a16:creationId xmlns:a16="http://schemas.microsoft.com/office/drawing/2014/main" id="{96FA713E-AD0E-C14A-A1CC-D732B8401467}"/>
              </a:ext>
            </a:extLst>
          </p:cNvPr>
          <p:cNvPicPr>
            <a:picLocks noChangeAspect="1" noChangeArrowheads="1"/>
          </p:cNvPicPr>
          <p:nvPr/>
        </p:nvPicPr>
        <p:blipFill>
          <a:blip r:embed="rId4"/>
          <a:srcRect l="31659" r="31659"/>
          <a:stretch/>
        </p:blipFill>
        <p:spPr bwMode="auto">
          <a:xfrm>
            <a:off x="8368145" y="31786"/>
            <a:ext cx="3779554"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C05E953-7D31-D94E-B8D2-CAA9ABE6468E}"/>
              </a:ext>
            </a:extLst>
          </p:cNvPr>
          <p:cNvSpPr txBox="1"/>
          <p:nvPr/>
        </p:nvSpPr>
        <p:spPr>
          <a:xfrm>
            <a:off x="9482067" y="5820207"/>
            <a:ext cx="1936749" cy="646331"/>
          </a:xfrm>
          <a:prstGeom prst="rect">
            <a:avLst/>
          </a:prstGeom>
          <a:solidFill>
            <a:schemeClr val="bg1">
              <a:lumMod val="95000"/>
            </a:schemeClr>
          </a:solidFill>
        </p:spPr>
        <p:txBody>
          <a:bodyPr wrap="none" rtlCol="0">
            <a:spAutoFit/>
          </a:bodyPr>
          <a:lstStyle/>
          <a:p>
            <a:r>
              <a:rPr lang="en-US" sz="3600" b="1" dirty="0"/>
              <a:t>Acts 5:29</a:t>
            </a:r>
          </a:p>
        </p:txBody>
      </p:sp>
    </p:spTree>
    <p:extLst>
      <p:ext uri="{BB962C8B-B14F-4D97-AF65-F5344CB8AC3E}">
        <p14:creationId xmlns:p14="http://schemas.microsoft.com/office/powerpoint/2010/main" val="487328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93873-DF03-6242-82B9-B6554F9D53B2}"/>
              </a:ext>
            </a:extLst>
          </p:cNvPr>
          <p:cNvSpPr>
            <a:spLocks noGrp="1"/>
          </p:cNvSpPr>
          <p:nvPr>
            <p:ph type="title"/>
          </p:nvPr>
        </p:nvSpPr>
        <p:spPr>
          <a:xfrm>
            <a:off x="0" y="0"/>
            <a:ext cx="7406640" cy="2193925"/>
          </a:xfrm>
        </p:spPr>
        <p:txBody>
          <a:bodyPr>
            <a:normAutofit/>
          </a:bodyPr>
          <a:lstStyle/>
          <a:p>
            <a:pPr algn="ctr"/>
            <a:r>
              <a:rPr lang="en-US" sz="5400" b="1" i="1" dirty="0"/>
              <a:t>Judgment also comes upon a second captain</a:t>
            </a:r>
          </a:p>
        </p:txBody>
      </p:sp>
      <p:sp>
        <p:nvSpPr>
          <p:cNvPr id="3" name="Content Placeholder 2">
            <a:extLst>
              <a:ext uri="{FF2B5EF4-FFF2-40B4-BE49-F238E27FC236}">
                <a16:creationId xmlns:a16="http://schemas.microsoft.com/office/drawing/2014/main" id="{48D865C6-1FA7-A945-912F-FC1344D88AF0}"/>
              </a:ext>
            </a:extLst>
          </p:cNvPr>
          <p:cNvSpPr>
            <a:spLocks noGrp="1"/>
          </p:cNvSpPr>
          <p:nvPr>
            <p:ph idx="1"/>
          </p:nvPr>
        </p:nvSpPr>
        <p:spPr>
          <a:xfrm>
            <a:off x="0" y="2322576"/>
            <a:ext cx="7552266" cy="4535414"/>
          </a:xfrm>
        </p:spPr>
        <p:txBody>
          <a:bodyPr>
            <a:normAutofit fontScale="92500" lnSpcReduction="10000"/>
          </a:bodyPr>
          <a:lstStyle/>
          <a:p>
            <a:pPr marL="0" indent="0" algn="ctr">
              <a:buNone/>
            </a:pPr>
            <a:r>
              <a:rPr lang="en-US" sz="3600" b="1" dirty="0"/>
              <a:t>Then he sent to him another captain of fifty with his fifty men. And he answered and said to him: “</a:t>
            </a:r>
            <a:r>
              <a:rPr lang="en-US" sz="3900" b="1" dirty="0">
                <a:solidFill>
                  <a:srgbClr val="FFFF00"/>
                </a:solidFill>
              </a:rPr>
              <a:t>Man of God, thus has the king said, ‘</a:t>
            </a:r>
            <a:r>
              <a:rPr lang="en-US" sz="3900" b="1" u="sng" dirty="0">
                <a:solidFill>
                  <a:srgbClr val="FFFF00"/>
                </a:solidFill>
              </a:rPr>
              <a:t>Come down quickly</a:t>
            </a:r>
            <a:r>
              <a:rPr lang="en-US" sz="3600" b="1" dirty="0"/>
              <a:t>!’ ” So Elijah answered and said to them, “If I </a:t>
            </a:r>
            <a:r>
              <a:rPr lang="en-US" sz="3600" b="1" i="1" dirty="0"/>
              <a:t>am </a:t>
            </a:r>
            <a:r>
              <a:rPr lang="en-US" sz="3600" b="1" dirty="0"/>
              <a:t>a man of God, </a:t>
            </a:r>
            <a:r>
              <a:rPr lang="en-US" sz="3900" b="1" dirty="0">
                <a:solidFill>
                  <a:srgbClr val="FF0000"/>
                </a:solidFill>
              </a:rPr>
              <a:t>let fire come down from heaven</a:t>
            </a:r>
            <a:r>
              <a:rPr lang="en-US" sz="3600" b="1" dirty="0"/>
              <a:t> and consume you and your fifty men.” And the fire of God came down from heaven and consumed him and his fifty. </a:t>
            </a:r>
            <a:r>
              <a:rPr lang="en-US" sz="3600" i="1" dirty="0"/>
              <a:t>(11-12)</a:t>
            </a:r>
            <a:endParaRPr lang="en-US" sz="3600" dirty="0"/>
          </a:p>
        </p:txBody>
      </p:sp>
      <p:pic>
        <p:nvPicPr>
          <p:cNvPr id="8196" name="Picture 4" descr="4 Lessons From Elijah and the Prophets of Baal – David Jeremiah Blog">
            <a:extLst>
              <a:ext uri="{FF2B5EF4-FFF2-40B4-BE49-F238E27FC236}">
                <a16:creationId xmlns:a16="http://schemas.microsoft.com/office/drawing/2014/main" id="{50B98781-E318-1140-932F-5352608CF1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108" r="32006"/>
          <a:stretch/>
        </p:blipFill>
        <p:spPr bwMode="auto">
          <a:xfrm>
            <a:off x="7552266" y="10"/>
            <a:ext cx="4639733"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8CF9AE3-57B2-DD45-92B4-8EF279D20A09}"/>
              </a:ext>
            </a:extLst>
          </p:cNvPr>
          <p:cNvSpPr txBox="1"/>
          <p:nvPr/>
        </p:nvSpPr>
        <p:spPr>
          <a:xfrm>
            <a:off x="8500532" y="5647765"/>
            <a:ext cx="2743200" cy="584775"/>
          </a:xfrm>
          <a:prstGeom prst="rect">
            <a:avLst/>
          </a:prstGeom>
          <a:solidFill>
            <a:schemeClr val="bg1">
              <a:alpha val="82000"/>
            </a:schemeClr>
          </a:solidFill>
        </p:spPr>
        <p:txBody>
          <a:bodyPr wrap="square" rtlCol="0">
            <a:spAutoFit/>
          </a:bodyPr>
          <a:lstStyle/>
          <a:p>
            <a:pPr algn="ctr"/>
            <a:r>
              <a:rPr lang="en-US" sz="3200" b="1" dirty="0"/>
              <a:t>2 Kings 1:11-12</a:t>
            </a:r>
          </a:p>
        </p:txBody>
      </p:sp>
    </p:spTree>
    <p:extLst>
      <p:ext uri="{BB962C8B-B14F-4D97-AF65-F5344CB8AC3E}">
        <p14:creationId xmlns:p14="http://schemas.microsoft.com/office/powerpoint/2010/main" val="3815910558"/>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AFDE4-0954-764D-849F-A562198BE85D}"/>
              </a:ext>
            </a:extLst>
          </p:cNvPr>
          <p:cNvSpPr>
            <a:spLocks noGrp="1"/>
          </p:cNvSpPr>
          <p:nvPr>
            <p:ph type="title"/>
          </p:nvPr>
        </p:nvSpPr>
        <p:spPr>
          <a:xfrm>
            <a:off x="0" y="21265"/>
            <a:ext cx="7662672" cy="1722474"/>
          </a:xfrm>
        </p:spPr>
        <p:txBody>
          <a:bodyPr>
            <a:noAutofit/>
          </a:bodyPr>
          <a:lstStyle/>
          <a:p>
            <a:pPr algn="ctr"/>
            <a:r>
              <a:rPr lang="en-US" sz="3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The Third Captain Comes In Humility And Elijah Goes With Him.</a:t>
            </a:r>
          </a:p>
        </p:txBody>
      </p:sp>
      <p:sp>
        <p:nvSpPr>
          <p:cNvPr id="3" name="Content Placeholder 2">
            <a:extLst>
              <a:ext uri="{FF2B5EF4-FFF2-40B4-BE49-F238E27FC236}">
                <a16:creationId xmlns:a16="http://schemas.microsoft.com/office/drawing/2014/main" id="{0CB96F67-7356-5A44-9BB0-DCA4C3358BC6}"/>
              </a:ext>
            </a:extLst>
          </p:cNvPr>
          <p:cNvSpPr>
            <a:spLocks noGrp="1"/>
          </p:cNvSpPr>
          <p:nvPr>
            <p:ph idx="1"/>
          </p:nvPr>
        </p:nvSpPr>
        <p:spPr>
          <a:xfrm>
            <a:off x="0" y="1938528"/>
            <a:ext cx="7662672" cy="4919471"/>
          </a:xfrm>
        </p:spPr>
        <p:txBody>
          <a:bodyPr>
            <a:normAutofit fontScale="92500" lnSpcReduction="10000"/>
          </a:bodyPr>
          <a:lstStyle/>
          <a:p>
            <a:pPr marL="0" indent="0" algn="ctr">
              <a:buNone/>
            </a:pPr>
            <a:r>
              <a:rPr lang="en-US" sz="3200" b="1" dirty="0">
                <a:solidFill>
                  <a:schemeClr val="bg1"/>
                </a:solidFill>
              </a:rPr>
              <a:t>Again, he sent a third captain of fifty with his fifty men… </a:t>
            </a:r>
            <a:r>
              <a:rPr lang="en-US" sz="3200" b="1" dirty="0">
                <a:solidFill>
                  <a:srgbClr val="FF40FF"/>
                </a:solidFill>
              </a:rPr>
              <a:t>(he) fell on his knees before Elijah, and pleaded with him</a:t>
            </a:r>
            <a:r>
              <a:rPr lang="en-US" sz="3200" b="1" dirty="0">
                <a:solidFill>
                  <a:schemeClr val="bg1"/>
                </a:solidFill>
              </a:rPr>
              <a:t>…: “</a:t>
            </a:r>
            <a:r>
              <a:rPr lang="en-US" sz="3200" b="1" u="sng" dirty="0">
                <a:solidFill>
                  <a:srgbClr val="92D050"/>
                </a:solidFill>
              </a:rPr>
              <a:t>Man of God, please let my life and the life of these fifty servants of yours be precious in your sight</a:t>
            </a:r>
            <a:r>
              <a:rPr lang="en-US" sz="3200" b="1" dirty="0">
                <a:solidFill>
                  <a:schemeClr val="bg1"/>
                </a:solidFill>
              </a:rPr>
              <a:t>. Look, fire has come down from heaven and burned up the first two captains of fifties with their fifties. But let my life now be precious in your sight.” And the angel of the LORD said to Elijah, “</a:t>
            </a:r>
            <a:r>
              <a:rPr lang="en-US" sz="3200" b="1" u="sng" dirty="0">
                <a:solidFill>
                  <a:srgbClr val="FFFF00"/>
                </a:solidFill>
              </a:rPr>
              <a:t>Go down with him; do not be afraid of him</a:t>
            </a:r>
            <a:r>
              <a:rPr lang="en-US" sz="3200" b="1" dirty="0">
                <a:solidFill>
                  <a:schemeClr val="bg1"/>
                </a:solidFill>
              </a:rPr>
              <a:t>.” So he arose and went down with him to the king. </a:t>
            </a:r>
            <a:r>
              <a:rPr lang="en-US" sz="3200" dirty="0">
                <a:solidFill>
                  <a:schemeClr val="bg1"/>
                </a:solidFill>
              </a:rPr>
              <a:t>(13-15)</a:t>
            </a:r>
          </a:p>
        </p:txBody>
      </p:sp>
      <p:pic>
        <p:nvPicPr>
          <p:cNvPr id="9220" name="Picture 4">
            <a:extLst>
              <a:ext uri="{FF2B5EF4-FFF2-40B4-BE49-F238E27FC236}">
                <a16:creationId xmlns:a16="http://schemas.microsoft.com/office/drawing/2014/main" id="{032A44E9-575F-4942-AB64-C8C6A8E578C0}"/>
              </a:ext>
            </a:extLst>
          </p:cNvPr>
          <p:cNvPicPr>
            <a:picLocks noChangeAspect="1" noChangeArrowheads="1"/>
          </p:cNvPicPr>
          <p:nvPr/>
        </p:nvPicPr>
        <p:blipFill>
          <a:blip r:embed="rId3"/>
          <a:srcRect l="27917" r="27917"/>
          <a:stretch/>
        </p:blipFill>
        <p:spPr bwMode="auto">
          <a:xfrm>
            <a:off x="7662672" y="21265"/>
            <a:ext cx="4529328" cy="68367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4C511DC-27B5-C249-A893-CFB73CC3C740}"/>
              </a:ext>
            </a:extLst>
          </p:cNvPr>
          <p:cNvSpPr txBox="1"/>
          <p:nvPr/>
        </p:nvSpPr>
        <p:spPr>
          <a:xfrm>
            <a:off x="8417859" y="5916706"/>
            <a:ext cx="3119717" cy="584775"/>
          </a:xfrm>
          <a:prstGeom prst="rect">
            <a:avLst/>
          </a:prstGeom>
          <a:solidFill>
            <a:schemeClr val="bg2">
              <a:lumMod val="90000"/>
              <a:alpha val="72000"/>
            </a:schemeClr>
          </a:solidFill>
        </p:spPr>
        <p:txBody>
          <a:bodyPr wrap="square" rtlCol="0">
            <a:spAutoFit/>
          </a:bodyPr>
          <a:lstStyle/>
          <a:p>
            <a:pPr algn="ctr"/>
            <a:r>
              <a:rPr lang="en-US" sz="3200" b="1" dirty="0"/>
              <a:t>2 kings 1: 13-15</a:t>
            </a:r>
          </a:p>
        </p:txBody>
      </p:sp>
    </p:spTree>
    <p:extLst>
      <p:ext uri="{BB962C8B-B14F-4D97-AF65-F5344CB8AC3E}">
        <p14:creationId xmlns:p14="http://schemas.microsoft.com/office/powerpoint/2010/main" val="3448191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35" name="Rectangle 134" hidden="1">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ACF83C-500D-A841-9853-350AD00F700F}"/>
              </a:ext>
            </a:extLst>
          </p:cNvPr>
          <p:cNvSpPr>
            <a:spLocks noGrp="1"/>
          </p:cNvSpPr>
          <p:nvPr>
            <p:ph type="title"/>
          </p:nvPr>
        </p:nvSpPr>
        <p:spPr>
          <a:xfrm>
            <a:off x="170121" y="312843"/>
            <a:ext cx="6317765" cy="1124072"/>
          </a:xfrm>
        </p:spPr>
        <p:txBody>
          <a:bodyPr anchor="b">
            <a:normAutofit fontScale="90000"/>
          </a:bodyPr>
          <a:lstStyle/>
          <a:p>
            <a:pPr algn="ctr"/>
            <a:r>
              <a:rPr lang="en-US" sz="36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ELIJAH DELIVERS THE SAME MESSAGE TO AHAZIAH</a:t>
            </a:r>
          </a:p>
        </p:txBody>
      </p:sp>
      <p:sp>
        <p:nvSpPr>
          <p:cNvPr id="137" name="Rectangle 136" hidden="1">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9" name="Rectangle 138" hidden="1">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C93C615-4E5B-EA43-B1BD-57E8A0D1708D}"/>
              </a:ext>
            </a:extLst>
          </p:cNvPr>
          <p:cNvSpPr>
            <a:spLocks noGrp="1"/>
          </p:cNvSpPr>
          <p:nvPr>
            <p:ph idx="1"/>
          </p:nvPr>
        </p:nvSpPr>
        <p:spPr>
          <a:xfrm>
            <a:off x="170120" y="1698171"/>
            <a:ext cx="5925880" cy="4673020"/>
          </a:xfrm>
        </p:spPr>
        <p:txBody>
          <a:bodyPr anchor="t">
            <a:normAutofit/>
          </a:bodyPr>
          <a:lstStyle/>
          <a:p>
            <a:pPr marL="0" indent="0">
              <a:buNone/>
            </a:pPr>
            <a:r>
              <a:rPr lang="en-US" sz="3200" b="1" dirty="0">
                <a:solidFill>
                  <a:schemeClr val="bg1"/>
                </a:solidFill>
              </a:rPr>
              <a:t>Then he said to him, “Thus says the LORD: ‘Because you have sent messengers to inquire of Baal-</a:t>
            </a:r>
            <a:r>
              <a:rPr lang="en-US" sz="3200" b="1" dirty="0" err="1">
                <a:solidFill>
                  <a:schemeClr val="bg1"/>
                </a:solidFill>
              </a:rPr>
              <a:t>Zebub</a:t>
            </a:r>
            <a:r>
              <a:rPr lang="en-US" sz="3200" b="1" dirty="0">
                <a:solidFill>
                  <a:schemeClr val="bg1"/>
                </a:solidFill>
              </a:rPr>
              <a:t>, the god of </a:t>
            </a:r>
            <a:r>
              <a:rPr lang="en-US" sz="3200" b="1" dirty="0" err="1">
                <a:solidFill>
                  <a:schemeClr val="bg1"/>
                </a:solidFill>
              </a:rPr>
              <a:t>Ekron</a:t>
            </a:r>
            <a:r>
              <a:rPr lang="en-US" sz="3200" b="1" dirty="0">
                <a:solidFill>
                  <a:schemeClr val="bg1"/>
                </a:solidFill>
              </a:rPr>
              <a:t>, </a:t>
            </a:r>
            <a:r>
              <a:rPr lang="en-US" sz="3200" b="1" i="1" dirty="0">
                <a:solidFill>
                  <a:schemeClr val="bg1"/>
                </a:solidFill>
              </a:rPr>
              <a:t>is it </a:t>
            </a:r>
            <a:r>
              <a:rPr lang="en-US" sz="3200" b="1" dirty="0">
                <a:solidFill>
                  <a:schemeClr val="bg1"/>
                </a:solidFill>
              </a:rPr>
              <a:t>because </a:t>
            </a:r>
            <a:r>
              <a:rPr lang="en-US" sz="3200" b="1" i="1" dirty="0">
                <a:solidFill>
                  <a:schemeClr val="bg1"/>
                </a:solidFill>
              </a:rPr>
              <a:t>there is </a:t>
            </a:r>
            <a:r>
              <a:rPr lang="en-US" sz="3200" b="1" dirty="0">
                <a:solidFill>
                  <a:schemeClr val="bg1"/>
                </a:solidFill>
              </a:rPr>
              <a:t>no God in Israel to inquire of His word? </a:t>
            </a:r>
            <a:r>
              <a:rPr lang="en-US" sz="3200" b="1" u="sng" dirty="0">
                <a:solidFill>
                  <a:srgbClr val="00B0F0"/>
                </a:solidFill>
              </a:rPr>
              <a:t>Therefore you shall not come down from the bed to which you have gone up, but you shall surely die</a:t>
            </a:r>
            <a:r>
              <a:rPr lang="en-US" sz="3200" b="1" dirty="0">
                <a:solidFill>
                  <a:schemeClr val="bg1"/>
                </a:solidFill>
              </a:rPr>
              <a:t>.’” </a:t>
            </a:r>
            <a:r>
              <a:rPr lang="en-US" sz="3200" i="1" dirty="0">
                <a:solidFill>
                  <a:schemeClr val="bg1"/>
                </a:solidFill>
              </a:rPr>
              <a:t>(16)</a:t>
            </a:r>
            <a:endParaRPr lang="en-US" sz="3200" dirty="0">
              <a:solidFill>
                <a:schemeClr val="bg1"/>
              </a:solidFill>
            </a:endParaRPr>
          </a:p>
        </p:txBody>
      </p:sp>
      <p:pic>
        <p:nvPicPr>
          <p:cNvPr id="2050" name="Picture 2">
            <a:extLst>
              <a:ext uri="{FF2B5EF4-FFF2-40B4-BE49-F238E27FC236}">
                <a16:creationId xmlns:a16="http://schemas.microsoft.com/office/drawing/2014/main" id="{BEFD8040-D882-0443-9679-0913B0EDC2D7}"/>
              </a:ext>
            </a:extLst>
          </p:cNvPr>
          <p:cNvPicPr>
            <a:picLocks noChangeAspect="1" noChangeArrowheads="1"/>
          </p:cNvPicPr>
          <p:nvPr/>
        </p:nvPicPr>
        <p:blipFill rotWithShape="1">
          <a:blip r:embed="rId3"/>
          <a:srcRect l="10521" r="12060"/>
          <a:stretch/>
        </p:blipFill>
        <p:spPr bwMode="auto">
          <a:xfrm>
            <a:off x="6487886" y="10"/>
            <a:ext cx="5730264"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noFill/>
          <a:effectLst>
            <a:outerShdw blurRad="50800" dist="38100" dir="10800000" algn="r" rotWithShape="0">
              <a:schemeClr val="bg1">
                <a:lumMod val="85000"/>
                <a:alpha val="30000"/>
              </a:scheme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4FE452-6795-1340-AF45-7D7E41DD2F00}"/>
              </a:ext>
            </a:extLst>
          </p:cNvPr>
          <p:cNvSpPr txBox="1"/>
          <p:nvPr/>
        </p:nvSpPr>
        <p:spPr>
          <a:xfrm>
            <a:off x="7664824" y="312843"/>
            <a:ext cx="3792071" cy="584775"/>
          </a:xfrm>
          <a:prstGeom prst="rect">
            <a:avLst/>
          </a:prstGeom>
          <a:solidFill>
            <a:schemeClr val="bg1">
              <a:lumMod val="95000"/>
            </a:schemeClr>
          </a:solidFill>
        </p:spPr>
        <p:txBody>
          <a:bodyPr wrap="square" rtlCol="0">
            <a:spAutoFit/>
          </a:bodyPr>
          <a:lstStyle/>
          <a:p>
            <a:pPr algn="ctr"/>
            <a:r>
              <a:rPr lang="en-US" sz="3200" b="1" dirty="0"/>
              <a:t>2 Kings 1:16</a:t>
            </a:r>
          </a:p>
        </p:txBody>
      </p:sp>
    </p:spTree>
    <p:extLst>
      <p:ext uri="{BB962C8B-B14F-4D97-AF65-F5344CB8AC3E}">
        <p14:creationId xmlns:p14="http://schemas.microsoft.com/office/powerpoint/2010/main" val="3080153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478A1-D703-C546-98CA-D495ADB493D4}"/>
              </a:ext>
            </a:extLst>
          </p:cNvPr>
          <p:cNvSpPr>
            <a:spLocks noGrp="1"/>
          </p:cNvSpPr>
          <p:nvPr>
            <p:ph type="title"/>
          </p:nvPr>
        </p:nvSpPr>
        <p:spPr>
          <a:xfrm>
            <a:off x="8621485" y="5268686"/>
            <a:ext cx="5426311" cy="1571059"/>
          </a:xfrm>
        </p:spPr>
        <p:txBody>
          <a:bodyPr/>
          <a:lstStyle/>
          <a:p>
            <a:pPr algn="ctr"/>
            <a:r>
              <a:rPr lang="en-US" b="1" dirty="0">
                <a:solidFill>
                  <a:schemeClr val="bg1"/>
                </a:solidFill>
              </a:rPr>
              <a:t>Ahaziah dies and leaves no successor</a:t>
            </a:r>
          </a:p>
        </p:txBody>
      </p:sp>
      <p:sp>
        <p:nvSpPr>
          <p:cNvPr id="3" name="Content Placeholder 2">
            <a:extLst>
              <a:ext uri="{FF2B5EF4-FFF2-40B4-BE49-F238E27FC236}">
                <a16:creationId xmlns:a16="http://schemas.microsoft.com/office/drawing/2014/main" id="{075D7CA0-9683-BF47-9389-F4FC25B6356E}"/>
              </a:ext>
            </a:extLst>
          </p:cNvPr>
          <p:cNvSpPr>
            <a:spLocks noGrp="1"/>
          </p:cNvSpPr>
          <p:nvPr>
            <p:ph idx="1"/>
          </p:nvPr>
        </p:nvSpPr>
        <p:spPr>
          <a:xfrm>
            <a:off x="370114" y="983231"/>
            <a:ext cx="5312231" cy="5856514"/>
          </a:xfrm>
        </p:spPr>
        <p:txBody>
          <a:bodyPr>
            <a:normAutofit fontScale="55000" lnSpcReduction="20000"/>
          </a:bodyPr>
          <a:lstStyle/>
          <a:p>
            <a:pPr marL="0" indent="0" algn="ctr">
              <a:buNone/>
            </a:pPr>
            <a:r>
              <a:rPr lang="en-US" sz="8800" b="1" dirty="0">
                <a:solidFill>
                  <a:schemeClr val="bg1"/>
                </a:solidFill>
              </a:rPr>
              <a:t>So </a:t>
            </a:r>
            <a:r>
              <a:rPr lang="en-US" sz="9000" b="1" u="sng" dirty="0">
                <a:solidFill>
                  <a:srgbClr val="FFFF00"/>
                </a:solidFill>
              </a:rPr>
              <a:t>Ahaziah died </a:t>
            </a:r>
            <a:r>
              <a:rPr lang="en-US" sz="8800" b="1" dirty="0">
                <a:solidFill>
                  <a:schemeClr val="bg1"/>
                </a:solidFill>
              </a:rPr>
              <a:t>according to the word of the LORD which Elijah had spoken. Because </a:t>
            </a:r>
            <a:r>
              <a:rPr lang="en-US" sz="9000" b="1" u="sng" dirty="0">
                <a:solidFill>
                  <a:srgbClr val="FFFF00"/>
                </a:solidFill>
              </a:rPr>
              <a:t>he had no son</a:t>
            </a:r>
            <a:r>
              <a:rPr lang="en-US" sz="8800" b="1" dirty="0">
                <a:solidFill>
                  <a:schemeClr val="bg1"/>
                </a:solidFill>
              </a:rPr>
              <a:t>, </a:t>
            </a:r>
            <a:r>
              <a:rPr lang="en-US" sz="8800" b="1" dirty="0" err="1">
                <a:solidFill>
                  <a:schemeClr val="bg1"/>
                </a:solidFill>
              </a:rPr>
              <a:t>Jehoram</a:t>
            </a:r>
            <a:r>
              <a:rPr lang="en-US" sz="8800" b="1" dirty="0">
                <a:solidFill>
                  <a:schemeClr val="bg1"/>
                </a:solidFill>
              </a:rPr>
              <a:t> became king in his place. </a:t>
            </a:r>
            <a:r>
              <a:rPr lang="en-US" sz="8800" dirty="0">
                <a:solidFill>
                  <a:schemeClr val="bg1"/>
                </a:solidFill>
              </a:rPr>
              <a:t>(17-18)</a:t>
            </a:r>
            <a:br>
              <a:rPr lang="en-US" sz="4000" dirty="0">
                <a:solidFill>
                  <a:schemeClr val="bg1"/>
                </a:solidFill>
              </a:rPr>
            </a:br>
            <a:endParaRPr lang="en-US" sz="4000" dirty="0">
              <a:solidFill>
                <a:schemeClr val="bg1"/>
              </a:solidFill>
            </a:endParaRPr>
          </a:p>
        </p:txBody>
      </p:sp>
      <p:pic>
        <p:nvPicPr>
          <p:cNvPr id="10244" name="Picture 4">
            <a:extLst>
              <a:ext uri="{FF2B5EF4-FFF2-40B4-BE49-F238E27FC236}">
                <a16:creationId xmlns:a16="http://schemas.microsoft.com/office/drawing/2014/main" id="{5FA8E50F-7392-C644-A52C-999E7E966DF1}"/>
              </a:ext>
            </a:extLst>
          </p:cNvPr>
          <p:cNvPicPr>
            <a:picLocks noChangeAspect="1" noChangeArrowheads="1"/>
          </p:cNvPicPr>
          <p:nvPr/>
        </p:nvPicPr>
        <p:blipFill rotWithShape="1">
          <a:blip r:embed="rId3"/>
          <a:srcRect l="17949" r="17949"/>
          <a:stretch/>
        </p:blipFill>
        <p:spPr bwMode="auto">
          <a:xfrm>
            <a:off x="5921830" y="18255"/>
            <a:ext cx="6270172" cy="68214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000489A-F4A4-DC41-B66D-62A27FA30A4A}"/>
              </a:ext>
            </a:extLst>
          </p:cNvPr>
          <p:cNvSpPr txBox="1"/>
          <p:nvPr/>
        </p:nvSpPr>
        <p:spPr>
          <a:xfrm>
            <a:off x="7067444" y="983231"/>
            <a:ext cx="4005942" cy="923330"/>
          </a:xfrm>
          <a:prstGeom prst="rect">
            <a:avLst/>
          </a:prstGeom>
          <a:noFill/>
        </p:spPr>
        <p:txBody>
          <a:bodyPr wrap="square" rtlCol="0">
            <a:spAutoFit/>
          </a:bodyPr>
          <a:lstStyle/>
          <a:p>
            <a:pPr algn="ctr"/>
            <a:r>
              <a:rPr lang="en-US" sz="5400" b="1" dirty="0">
                <a:effectLst>
                  <a:glow rad="127000">
                    <a:schemeClr val="bg1"/>
                  </a:glow>
                </a:effectLst>
              </a:rPr>
              <a:t>King Ahaziah</a:t>
            </a:r>
          </a:p>
        </p:txBody>
      </p:sp>
      <p:sp>
        <p:nvSpPr>
          <p:cNvPr id="5" name="TextBox 4">
            <a:extLst>
              <a:ext uri="{FF2B5EF4-FFF2-40B4-BE49-F238E27FC236}">
                <a16:creationId xmlns:a16="http://schemas.microsoft.com/office/drawing/2014/main" id="{D8F2AF2C-65C6-5448-8AF1-7DA8D55CB10F}"/>
              </a:ext>
            </a:extLst>
          </p:cNvPr>
          <p:cNvSpPr txBox="1"/>
          <p:nvPr/>
        </p:nvSpPr>
        <p:spPr>
          <a:xfrm>
            <a:off x="7949186" y="1909327"/>
            <a:ext cx="2242458" cy="923330"/>
          </a:xfrm>
          <a:prstGeom prst="rect">
            <a:avLst/>
          </a:prstGeom>
          <a:noFill/>
        </p:spPr>
        <p:txBody>
          <a:bodyPr wrap="square" rtlCol="0">
            <a:spAutoFit/>
          </a:bodyPr>
          <a:lstStyle/>
          <a:p>
            <a:pPr algn="ctr"/>
            <a:r>
              <a:rPr lang="en-US" sz="5400" b="1" dirty="0">
                <a:effectLst>
                  <a:glow rad="127000">
                    <a:schemeClr val="bg1"/>
                  </a:glow>
                </a:effectLst>
              </a:rPr>
              <a:t>R.I.P.</a:t>
            </a:r>
          </a:p>
        </p:txBody>
      </p:sp>
      <p:sp>
        <p:nvSpPr>
          <p:cNvPr id="7" name="Rectangle 6">
            <a:extLst>
              <a:ext uri="{FF2B5EF4-FFF2-40B4-BE49-F238E27FC236}">
                <a16:creationId xmlns:a16="http://schemas.microsoft.com/office/drawing/2014/main" id="{256948E6-FC1A-EA4D-BE8E-10CF36E7A4B1}"/>
              </a:ext>
            </a:extLst>
          </p:cNvPr>
          <p:cNvSpPr/>
          <p:nvPr/>
        </p:nvSpPr>
        <p:spPr>
          <a:xfrm>
            <a:off x="8142764" y="2848983"/>
            <a:ext cx="2002472" cy="707886"/>
          </a:xfrm>
          <a:prstGeom prst="rect">
            <a:avLst/>
          </a:prstGeom>
        </p:spPr>
        <p:txBody>
          <a:bodyPr wrap="none">
            <a:spAutoFit/>
          </a:bodyPr>
          <a:lstStyle/>
          <a:p>
            <a:pPr algn="ctr"/>
            <a:r>
              <a:rPr lang="en-US" sz="4000" b="1" dirty="0">
                <a:effectLst>
                  <a:glow rad="127000">
                    <a:schemeClr val="bg1"/>
                  </a:glow>
                </a:effectLst>
              </a:rPr>
              <a:t>852 BCE </a:t>
            </a:r>
          </a:p>
        </p:txBody>
      </p:sp>
      <p:sp>
        <p:nvSpPr>
          <p:cNvPr id="6" name="TextBox 5">
            <a:extLst>
              <a:ext uri="{FF2B5EF4-FFF2-40B4-BE49-F238E27FC236}">
                <a16:creationId xmlns:a16="http://schemas.microsoft.com/office/drawing/2014/main" id="{2FE9FC57-03C8-DF40-9F0E-1E322A07C967}"/>
              </a:ext>
            </a:extLst>
          </p:cNvPr>
          <p:cNvSpPr txBox="1"/>
          <p:nvPr/>
        </p:nvSpPr>
        <p:spPr>
          <a:xfrm>
            <a:off x="7675768" y="5874769"/>
            <a:ext cx="2762295" cy="584775"/>
          </a:xfrm>
          <a:prstGeom prst="rect">
            <a:avLst/>
          </a:prstGeom>
          <a:solidFill>
            <a:schemeClr val="bg2">
              <a:lumMod val="90000"/>
            </a:schemeClr>
          </a:solidFill>
        </p:spPr>
        <p:txBody>
          <a:bodyPr wrap="none" rtlCol="0">
            <a:spAutoFit/>
          </a:bodyPr>
          <a:lstStyle/>
          <a:p>
            <a:r>
              <a:rPr lang="en-US" sz="3200" b="1" dirty="0"/>
              <a:t>2 Kings 1:17-18</a:t>
            </a:r>
          </a:p>
        </p:txBody>
      </p:sp>
    </p:spTree>
    <p:extLst>
      <p:ext uri="{BB962C8B-B14F-4D97-AF65-F5344CB8AC3E}">
        <p14:creationId xmlns:p14="http://schemas.microsoft.com/office/powerpoint/2010/main" val="944032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73" name="Rectangle 72" hidden="1">
            <a:extLst>
              <a:ext uri="{FF2B5EF4-FFF2-40B4-BE49-F238E27FC236}">
                <a16:creationId xmlns:a16="http://schemas.microsoft.com/office/drawing/2014/main" id="{F4209EE6-922E-445F-BDA3-269C6608BF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5" name="Rectangle 74">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53" y="4716089"/>
            <a:ext cx="11097349" cy="1573149"/>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5E91022-31B7-E64F-8198-5B57CAEDB6A3}"/>
              </a:ext>
            </a:extLst>
          </p:cNvPr>
          <p:cNvSpPr>
            <a:spLocks noGrp="1"/>
          </p:cNvSpPr>
          <p:nvPr>
            <p:ph type="title"/>
          </p:nvPr>
        </p:nvSpPr>
        <p:spPr>
          <a:xfrm>
            <a:off x="341682" y="4816862"/>
            <a:ext cx="11298765" cy="1371600"/>
          </a:xfrm>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fontScale="90000"/>
          </a:bodyPr>
          <a:lstStyle/>
          <a:p>
            <a:pPr algn="ctr"/>
            <a:r>
              <a:rPr lang="en-US" sz="6000" b="1" kern="1200" dirty="0">
                <a:solidFill>
                  <a:schemeClr val="bg1"/>
                </a:solidFill>
                <a:latin typeface="+mj-lt"/>
                <a:ea typeface="+mj-ea"/>
                <a:cs typeface="+mj-cs"/>
              </a:rPr>
              <a:t>Is There A God In the Church Today ?</a:t>
            </a:r>
          </a:p>
        </p:txBody>
      </p:sp>
      <p:pic>
        <p:nvPicPr>
          <p:cNvPr id="14340" name="Picture 4">
            <a:extLst>
              <a:ext uri="{FF2B5EF4-FFF2-40B4-BE49-F238E27FC236}">
                <a16:creationId xmlns:a16="http://schemas.microsoft.com/office/drawing/2014/main" id="{A7CC48E6-E0AB-3842-A9BB-0252C6393347}"/>
              </a:ext>
            </a:extLst>
          </p:cNvPr>
          <p:cNvPicPr>
            <a:picLocks noGrp="1" noChangeAspect="1" noChangeArrowheads="1"/>
          </p:cNvPicPr>
          <p:nvPr>
            <p:ph idx="1"/>
          </p:nvPr>
        </p:nvPicPr>
        <p:blipFill rotWithShape="1">
          <a:blip r:embed="rId3"/>
          <a:srcRect l="12729" t="29879" r="13764" b="5101"/>
          <a:stretch/>
        </p:blipFill>
        <p:spPr bwMode="auto">
          <a:xfrm>
            <a:off x="1869859" y="301751"/>
            <a:ext cx="8452282" cy="4205471"/>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hidden="1">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4784" y="5175711"/>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9" name="Rectangle 78" hidden="1">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126032" y="5478551"/>
            <a:ext cx="1021458"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330229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Content Placeholder 4" descr="A picture containing text, person, people, crowd&#10;&#10;Description automatically generated">
            <a:extLst>
              <a:ext uri="{FF2B5EF4-FFF2-40B4-BE49-F238E27FC236}">
                <a16:creationId xmlns:a16="http://schemas.microsoft.com/office/drawing/2014/main" id="{82A75875-0DF4-BC47-9BFE-B6E079C79A51}"/>
              </a:ext>
            </a:extLst>
          </p:cNvPr>
          <p:cNvPicPr>
            <a:picLocks noGrp="1" noChangeAspect="1"/>
          </p:cNvPicPr>
          <p:nvPr>
            <p:ph idx="1"/>
          </p:nvPr>
        </p:nvPicPr>
        <p:blipFill>
          <a:blip r:embed="rId2"/>
          <a:stretch>
            <a:fillRect/>
          </a:stretch>
        </p:blipFill>
        <p:spPr>
          <a:xfrm>
            <a:off x="1936376" y="268940"/>
            <a:ext cx="8148917" cy="6589059"/>
          </a:xfrm>
          <a:prstGeom prst="rect">
            <a:avLst/>
          </a:prstGeom>
          <a:solidFill>
            <a:schemeClr val="tx1"/>
          </a:solidFill>
        </p:spPr>
      </p:pic>
    </p:spTree>
    <p:extLst>
      <p:ext uri="{BB962C8B-B14F-4D97-AF65-F5344CB8AC3E}">
        <p14:creationId xmlns:p14="http://schemas.microsoft.com/office/powerpoint/2010/main" val="3914603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3314" name="Picture 2" descr="A stunning visualization of America's mass shooting problem - CNNPolitics">
            <a:extLst>
              <a:ext uri="{FF2B5EF4-FFF2-40B4-BE49-F238E27FC236}">
                <a16:creationId xmlns:a16="http://schemas.microsoft.com/office/drawing/2014/main" id="{CBB9D847-6C80-6A43-8040-299D33088CE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1" b="9180"/>
          <a:stretch/>
        </p:blipFill>
        <p:spPr bwMode="auto">
          <a:xfrm>
            <a:off x="-1" y="0"/>
            <a:ext cx="120142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301055"/>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2290" name="Picture 2" descr="Pride Month: LGBTQ rights intersect with black civil rights movement">
            <a:extLst>
              <a:ext uri="{FF2B5EF4-FFF2-40B4-BE49-F238E27FC236}">
                <a16:creationId xmlns:a16="http://schemas.microsoft.com/office/drawing/2014/main" id="{933872FE-094D-4546-B04C-78813C067C4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 b="3905"/>
          <a:stretch/>
        </p:blipFill>
        <p:spPr bwMode="auto">
          <a:xfrm>
            <a:off x="321733" y="321733"/>
            <a:ext cx="11548534" cy="6214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20911"/>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5366" name="Picture 6" descr="Caribbean volcanoes rumble to life as scientists study activity not seen in  years | Volcanoes | The Guardian">
            <a:extLst>
              <a:ext uri="{FF2B5EF4-FFF2-40B4-BE49-F238E27FC236}">
                <a16:creationId xmlns:a16="http://schemas.microsoft.com/office/drawing/2014/main" id="{05884EC3-5770-8249-9771-E4E27871031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0313" r="1" b="1"/>
          <a:stretch/>
        </p:blipFill>
        <p:spPr bwMode="auto">
          <a:xfrm>
            <a:off x="0" y="0"/>
            <a:ext cx="1222508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091881"/>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8D58EEF-7277-2648-816C-3B9162CBD32C}"/>
              </a:ext>
            </a:extLst>
          </p:cNvPr>
          <p:cNvPicPr>
            <a:picLocks noGrp="1" noChangeAspect="1"/>
          </p:cNvPicPr>
          <p:nvPr>
            <p:ph idx="1"/>
          </p:nvPr>
        </p:nvPicPr>
        <p:blipFill>
          <a:blip r:embed="rId2"/>
          <a:stretch>
            <a:fillRect/>
          </a:stretch>
        </p:blipFill>
        <p:spPr>
          <a:xfrm>
            <a:off x="-1" y="0"/>
            <a:ext cx="12192001" cy="6858000"/>
          </a:xfrm>
          <a:prstGeom prst="rect">
            <a:avLst/>
          </a:prstGeom>
        </p:spPr>
      </p:pic>
      <p:pic>
        <p:nvPicPr>
          <p:cNvPr id="5" name="Picture 4">
            <a:extLst>
              <a:ext uri="{FF2B5EF4-FFF2-40B4-BE49-F238E27FC236}">
                <a16:creationId xmlns:a16="http://schemas.microsoft.com/office/drawing/2014/main" id="{52976BC7-A7CB-0447-BCA3-01546C830EF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01" b="90347" l="9925" r="89950">
                        <a14:foregroundMark x1="57035" y1="27970" x2="46106" y2="27970"/>
                        <a14:foregroundMark x1="46106" y1="27970" x2="36307" y2="44802"/>
                        <a14:foregroundMark x1="36307" y1="44802" x2="36558" y2="67574"/>
                        <a14:foregroundMark x1="36558" y1="67574" x2="44513" y2="84072"/>
                        <a14:foregroundMark x1="51915" y1="84072" x2="58291" y2="80446"/>
                        <a14:foregroundMark x1="63260" y1="67327" x2="64573" y2="63861"/>
                        <a14:foregroundMark x1="58291" y1="80446" x2="62436" y2="69503"/>
                        <a14:foregroundMark x1="63344" y1="37162" x2="55276" y2="27970"/>
                        <a14:foregroundMark x1="55276" y1="27970" x2="45226" y2="33168"/>
                        <a14:foregroundMark x1="45226" y1="33168" x2="45603" y2="49010"/>
                        <a14:foregroundMark x1="56784" y1="38366" x2="48995" y2="54703"/>
                        <a14:foregroundMark x1="48995" y1="54703" x2="56533" y2="22525"/>
                        <a14:foregroundMark x1="56533" y1="22525" x2="43467" y2="75248"/>
                        <a14:foregroundMark x1="59548" y1="50990" x2="53894" y2="71782"/>
                        <a14:foregroundMark x1="53894" y1="71782" x2="55779" y2="34406"/>
                        <a14:foregroundMark x1="55779" y1="34406" x2="44347" y2="79703"/>
                        <a14:foregroundMark x1="44347" y1="79703" x2="52513" y2="52970"/>
                        <a14:foregroundMark x1="52513" y1="52970" x2="46734" y2="81931"/>
                        <a14:foregroundMark x1="60804" y1="58911" x2="60804" y2="38861"/>
                        <a14:foregroundMark x1="60804" y1="38861" x2="36935" y2="28218"/>
                        <a14:foregroundMark x1="36935" y1="28218" x2="34799" y2="57178"/>
                        <a14:foregroundMark x1="34799" y1="57178" x2="44472" y2="74257"/>
                        <a14:foregroundMark x1="44472" y1="74257" x2="57035" y2="53465"/>
                        <a14:foregroundMark x1="57035" y1="53465" x2="61558" y2="29950"/>
                        <a14:foregroundMark x1="61558" y1="29950" x2="59790" y2="24222"/>
                        <a14:foregroundMark x1="50556" y1="18232" x2="42462" y2="28218"/>
                        <a14:foregroundMark x1="42462" y1="28218" x2="40327" y2="47277"/>
                        <a14:foregroundMark x1="40327" y1="47277" x2="45101" y2="55693"/>
                        <a14:foregroundMark x1="60050" y1="39109" x2="47362" y2="56931"/>
                        <a14:foregroundMark x1="47362" y1="56931" x2="49246" y2="75495"/>
                        <a14:foregroundMark x1="49246" y1="75495" x2="60930" y2="72525"/>
                        <a14:foregroundMark x1="60930" y1="72525" x2="63660" y2="61017"/>
                        <a14:foregroundMark x1="63300" y1="33849" x2="49372" y2="53960"/>
                        <a14:foregroundMark x1="49372" y1="53960" x2="54899" y2="56188"/>
                        <a14:foregroundMark x1="55025" y1="33663" x2="46482" y2="50495"/>
                        <a14:foregroundMark x1="46482" y1="50495" x2="45352" y2="57921"/>
                        <a14:foregroundMark x1="43467" y1="53218" x2="50879" y2="34901"/>
                        <a14:foregroundMark x1="50879" y1="34901" x2="45854" y2="52723"/>
                        <a14:foregroundMark x1="45854" y1="52723" x2="43467" y2="76238"/>
                        <a14:foregroundMark x1="43467" y1="76238" x2="50754" y2="56188"/>
                        <a14:foregroundMark x1="50754" y1="56188" x2="43844" y2="58911"/>
                        <a14:foregroundMark x1="60050" y1="45792" x2="59045" y2="73267"/>
                        <a14:foregroundMark x1="59045" y1="73267" x2="57915" y2="74752"/>
                        <a14:foregroundMark x1="61935" y1="56188" x2="61935" y2="35644"/>
                        <a14:foregroundMark x1="61935" y1="35644" x2="63625" y2="58383"/>
                        <a14:foregroundMark x1="63599" y1="56395" x2="60050" y2="82921"/>
                        <a14:foregroundMark x1="61558" y1="35396" x2="55779" y2="28465"/>
                        <a14:foregroundMark x1="58272" y1="23072" x2="63355" y2="38003"/>
                        <a14:foregroundMark x1="61307" y1="30693" x2="41206" y2="22525"/>
                        <a14:foregroundMark x1="41206" y1="22525" x2="34045" y2="40594"/>
                        <a14:foregroundMark x1="34045" y1="40594" x2="33920" y2="76238"/>
                        <a14:foregroundMark x1="60363" y1="20203" x2="63065" y2="38614"/>
                        <a14:foregroundMark x1="63065" y1="38614" x2="57915" y2="45297"/>
                        <a14:foregroundMark x1="59422" y1="30693" x2="58417" y2="37376"/>
                        <a14:foregroundMark x1="48869" y1="41089" x2="41457" y2="56931"/>
                        <a14:foregroundMark x1="41457" y1="56931" x2="40829" y2="61634"/>
                        <a14:foregroundMark x1="41960" y1="56931" x2="47990" y2="42574"/>
                        <a14:foregroundMark x1="42714" y1="49505" x2="44849" y2="42574"/>
                        <a14:backgroundMark x1="48869" y1="13861" x2="59422" y2="14356"/>
                        <a14:backgroundMark x1="53141" y1="16337" x2="53141" y2="16337"/>
                        <a14:backgroundMark x1="51256" y1="16337" x2="54397" y2="17574"/>
                        <a14:backgroundMark x1="57161" y1="16584" x2="60553" y2="19059"/>
                        <a14:backgroundMark x1="65327" y1="25495" x2="65829" y2="63366"/>
                        <a14:backgroundMark x1="65829" y1="63366" x2="64824" y2="69802"/>
                        <a14:backgroundMark x1="53894" y1="87624" x2="44598" y2="87624"/>
                        <a14:backgroundMark x1="64573" y1="67327" x2="64573" y2="78218"/>
                        <a14:backgroundMark x1="59548" y1="21040" x2="56281" y2="18564"/>
                        <a14:backgroundMark x1="57915" y1="17574" x2="60804" y2="19059"/>
                      </a14:backgroundRemoval>
                    </a14:imgEffect>
                  </a14:imgLayer>
                </a14:imgProps>
              </a:ext>
            </a:extLst>
          </a:blip>
          <a:stretch>
            <a:fillRect/>
          </a:stretch>
        </p:blipFill>
        <p:spPr>
          <a:xfrm>
            <a:off x="3291973" y="1885950"/>
            <a:ext cx="5054600" cy="2565400"/>
          </a:xfrm>
          <a:prstGeom prst="rect">
            <a:avLst/>
          </a:prstGeom>
        </p:spPr>
      </p:pic>
      <p:pic>
        <p:nvPicPr>
          <p:cNvPr id="6" name="Picture 5">
            <a:extLst>
              <a:ext uri="{FF2B5EF4-FFF2-40B4-BE49-F238E27FC236}">
                <a16:creationId xmlns:a16="http://schemas.microsoft.com/office/drawing/2014/main" id="{77DF7203-6F3A-D54D-A34B-C7B9FBD05336}"/>
              </a:ext>
            </a:extLst>
          </p:cNvPr>
          <p:cNvPicPr>
            <a:picLocks noChangeAspect="1"/>
          </p:cNvPicPr>
          <p:nvPr/>
        </p:nvPicPr>
        <p:blipFill>
          <a:blip r:embed="rId5"/>
          <a:stretch>
            <a:fillRect/>
          </a:stretch>
        </p:blipFill>
        <p:spPr>
          <a:xfrm>
            <a:off x="10123236" y="4711700"/>
            <a:ext cx="1878263" cy="1878263"/>
          </a:xfrm>
          <a:prstGeom prst="rect">
            <a:avLst/>
          </a:prstGeom>
        </p:spPr>
      </p:pic>
      <p:pic>
        <p:nvPicPr>
          <p:cNvPr id="7" name="Picture 6">
            <a:extLst>
              <a:ext uri="{FF2B5EF4-FFF2-40B4-BE49-F238E27FC236}">
                <a16:creationId xmlns:a16="http://schemas.microsoft.com/office/drawing/2014/main" id="{C22D4CC7-BF58-9E48-8DFF-CF1E2F5DEE4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3960" b="97525" l="5221" r="95582">
                        <a14:foregroundMark x1="6024" y1="38518" x2="6024" y2="47525"/>
                        <a14:foregroundMark x1="6024" y1="10891" x2="6024" y2="24876"/>
                        <a14:foregroundMark x1="45783" y1="97525" x2="12048" y2="93564"/>
                        <a14:foregroundMark x1="80321" y1="10396" x2="61044" y2="4455"/>
                        <a14:foregroundMark x1="82329" y1="10891" x2="89960" y2="9406"/>
                        <a14:foregroundMark x1="83936" y1="24257" x2="95582" y2="16832"/>
                        <a14:backgroundMark x1="803" y1="31683" x2="9237" y2="32673"/>
                        <a14:backgroundMark x1="4418" y1="55941" x2="6827" y2="48515"/>
                      </a14:backgroundRemoval>
                    </a14:imgEffect>
                  </a14:imgLayer>
                </a14:imgProps>
              </a:ext>
            </a:extLst>
          </a:blip>
          <a:stretch>
            <a:fillRect/>
          </a:stretch>
        </p:blipFill>
        <p:spPr>
          <a:xfrm>
            <a:off x="4585368" y="222315"/>
            <a:ext cx="2053724" cy="1672791"/>
          </a:xfrm>
          <a:prstGeom prst="rect">
            <a:avLst/>
          </a:prstGeom>
        </p:spPr>
      </p:pic>
      <p:pic>
        <p:nvPicPr>
          <p:cNvPr id="8" name="Picture 7">
            <a:extLst>
              <a:ext uri="{FF2B5EF4-FFF2-40B4-BE49-F238E27FC236}">
                <a16:creationId xmlns:a16="http://schemas.microsoft.com/office/drawing/2014/main" id="{50783815-35E3-FB43-B853-4C4569BD99AC}"/>
              </a:ext>
            </a:extLst>
          </p:cNvPr>
          <p:cNvPicPr>
            <a:picLocks noChangeAspect="1"/>
          </p:cNvPicPr>
          <p:nvPr/>
        </p:nvPicPr>
        <p:blipFill>
          <a:blip r:embed="rId8"/>
          <a:stretch>
            <a:fillRect/>
          </a:stretch>
        </p:blipFill>
        <p:spPr>
          <a:xfrm>
            <a:off x="7926555" y="0"/>
            <a:ext cx="2604836" cy="2204092"/>
          </a:xfrm>
          <a:prstGeom prst="rect">
            <a:avLst/>
          </a:prstGeom>
        </p:spPr>
      </p:pic>
      <p:pic>
        <p:nvPicPr>
          <p:cNvPr id="11" name="Picture 10">
            <a:extLst>
              <a:ext uri="{FF2B5EF4-FFF2-40B4-BE49-F238E27FC236}">
                <a16:creationId xmlns:a16="http://schemas.microsoft.com/office/drawing/2014/main" id="{1923A09E-93D8-2641-9EC0-5B3791482FAC}"/>
              </a:ext>
            </a:extLst>
          </p:cNvPr>
          <p:cNvPicPr>
            <a:picLocks noChangeAspect="1"/>
          </p:cNvPicPr>
          <p:nvPr/>
        </p:nvPicPr>
        <p:blipFill>
          <a:blip r:embed="rId9"/>
          <a:stretch>
            <a:fillRect/>
          </a:stretch>
        </p:blipFill>
        <p:spPr>
          <a:xfrm>
            <a:off x="299118" y="3055687"/>
            <a:ext cx="3175000" cy="3707270"/>
          </a:xfrm>
          <a:prstGeom prst="rect">
            <a:avLst/>
          </a:prstGeom>
        </p:spPr>
      </p:pic>
      <p:pic>
        <p:nvPicPr>
          <p:cNvPr id="12" name="Content Placeholder 3">
            <a:extLst>
              <a:ext uri="{FF2B5EF4-FFF2-40B4-BE49-F238E27FC236}">
                <a16:creationId xmlns:a16="http://schemas.microsoft.com/office/drawing/2014/main" id="{514DCAB1-587D-364A-A710-DB0C2DA2CC68}"/>
              </a:ext>
            </a:extLst>
          </p:cNvPr>
          <p:cNvPicPr>
            <a:picLocks noChangeAspect="1"/>
          </p:cNvPicPr>
          <p:nvPr/>
        </p:nvPicPr>
        <p:blipFill>
          <a:blip r:embed="rId10"/>
          <a:stretch>
            <a:fillRect/>
          </a:stretch>
        </p:blipFill>
        <p:spPr>
          <a:xfrm>
            <a:off x="-1" y="0"/>
            <a:ext cx="2053725" cy="2053725"/>
          </a:xfrm>
          <a:prstGeom prst="rect">
            <a:avLst/>
          </a:prstGeom>
        </p:spPr>
      </p:pic>
      <p:pic>
        <p:nvPicPr>
          <p:cNvPr id="13" name="Picture 12">
            <a:extLst>
              <a:ext uri="{FF2B5EF4-FFF2-40B4-BE49-F238E27FC236}">
                <a16:creationId xmlns:a16="http://schemas.microsoft.com/office/drawing/2014/main" id="{3A47F380-2B19-4C47-BA51-CE11BE4BE952}"/>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imgEffect>
                  </a14:imgLayer>
                </a14:imgProps>
              </a:ext>
            </a:extLst>
          </a:blip>
          <a:stretch>
            <a:fillRect/>
          </a:stretch>
        </p:blipFill>
        <p:spPr>
          <a:xfrm>
            <a:off x="9870407" y="1822951"/>
            <a:ext cx="2321593" cy="2620712"/>
          </a:xfrm>
          <a:prstGeom prst="rect">
            <a:avLst/>
          </a:prstGeom>
        </p:spPr>
      </p:pic>
    </p:spTree>
    <p:extLst>
      <p:ext uri="{BB962C8B-B14F-4D97-AF65-F5344CB8AC3E}">
        <p14:creationId xmlns:p14="http://schemas.microsoft.com/office/powerpoint/2010/main" val="609197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831A90D4-1D0B-4948-92EC-DCC447CCDE15}"/>
              </a:ext>
            </a:extLst>
          </p:cNvPr>
          <p:cNvPicPr>
            <a:picLocks noChangeAspect="1"/>
          </p:cNvPicPr>
          <p:nvPr/>
        </p:nvPicPr>
        <p:blipFill rotWithShape="1">
          <a:blip r:embed="rId2">
            <a:alphaModFix amt="35000"/>
          </a:blip>
          <a:src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FC159DB3-E534-3D4E-B166-79549AF1B615}"/>
              </a:ext>
            </a:extLst>
          </p:cNvPr>
          <p:cNvSpPr>
            <a:spLocks noGrp="1"/>
          </p:cNvSpPr>
          <p:nvPr>
            <p:ph type="title"/>
          </p:nvPr>
        </p:nvSpPr>
        <p:spPr>
          <a:xfrm>
            <a:off x="838201" y="1065862"/>
            <a:ext cx="3313164" cy="4726276"/>
          </a:xfrm>
        </p:spPr>
        <p:txBody>
          <a:bodyPr>
            <a:normAutofit/>
          </a:bodyPr>
          <a:lstStyle/>
          <a:p>
            <a:pPr algn="r"/>
            <a:r>
              <a:rPr lang="en-US" sz="6000" b="1" dirty="0">
                <a:solidFill>
                  <a:srgbClr val="FFFFFF"/>
                </a:solidFill>
              </a:rPr>
              <a:t>Famine</a:t>
            </a:r>
            <a:r>
              <a:rPr lang="en-US" sz="4000" dirty="0">
                <a:solidFill>
                  <a:srgbClr val="FFFFFF"/>
                </a:solidFill>
              </a:rPr>
              <a:t> </a:t>
            </a:r>
          </a:p>
        </p:txBody>
      </p:sp>
      <p:cxnSp>
        <p:nvCxnSpPr>
          <p:cNvPr id="11" name="Straight Connector 1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DFAE1AE-85A1-6D42-BBAD-95E611C75442}"/>
              </a:ext>
            </a:extLst>
          </p:cNvPr>
          <p:cNvSpPr>
            <a:spLocks noGrp="1"/>
          </p:cNvSpPr>
          <p:nvPr>
            <p:ph idx="1"/>
          </p:nvPr>
        </p:nvSpPr>
        <p:spPr>
          <a:xfrm>
            <a:off x="5269945" y="1065862"/>
            <a:ext cx="6305483" cy="5374638"/>
          </a:xfrm>
        </p:spPr>
        <p:txBody>
          <a:bodyPr anchor="ctr">
            <a:normAutofit/>
          </a:bodyPr>
          <a:lstStyle/>
          <a:p>
            <a:pPr marL="0" indent="0" algn="ctr">
              <a:buNone/>
            </a:pPr>
            <a:r>
              <a:rPr lang="en-US" sz="4800" dirty="0">
                <a:solidFill>
                  <a:srgbClr val="FFFFFF"/>
                </a:solidFill>
              </a:rPr>
              <a:t>According to the World Health Organization, more than </a:t>
            </a:r>
            <a:r>
              <a:rPr lang="en-US" sz="4800" dirty="0">
                <a:solidFill>
                  <a:srgbClr val="00FDFF"/>
                </a:solidFill>
              </a:rPr>
              <a:t>820 million</a:t>
            </a:r>
            <a:r>
              <a:rPr lang="en-US" sz="4800" dirty="0">
                <a:solidFill>
                  <a:srgbClr val="FFFFFF"/>
                </a:solidFill>
              </a:rPr>
              <a:t> people across the world are hungry. This, is </a:t>
            </a:r>
            <a:r>
              <a:rPr lang="en-US" sz="4800" dirty="0">
                <a:solidFill>
                  <a:srgbClr val="00FDFF"/>
                </a:solidFill>
              </a:rPr>
              <a:t>9 million more</a:t>
            </a:r>
            <a:r>
              <a:rPr lang="en-US" sz="4800" dirty="0">
                <a:solidFill>
                  <a:srgbClr val="FFFFFF"/>
                </a:solidFill>
              </a:rPr>
              <a:t> than 2018. </a:t>
            </a:r>
          </a:p>
          <a:p>
            <a:pPr marL="0" indent="0">
              <a:buNone/>
            </a:pPr>
            <a:endParaRPr lang="en-US" sz="2000" dirty="0">
              <a:solidFill>
                <a:srgbClr val="FFFFFF"/>
              </a:solidFill>
            </a:endParaRPr>
          </a:p>
          <a:p>
            <a:endParaRPr lang="en-US" sz="2000" dirty="0">
              <a:solidFill>
                <a:srgbClr val="FFFFFF"/>
              </a:solidFill>
            </a:endParaRPr>
          </a:p>
        </p:txBody>
      </p:sp>
    </p:spTree>
    <p:extLst>
      <p:ext uri="{BB962C8B-B14F-4D97-AF65-F5344CB8AC3E}">
        <p14:creationId xmlns:p14="http://schemas.microsoft.com/office/powerpoint/2010/main" val="14717007"/>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69F2A1-D522-4841-A8A2-FF154AE0C6ED}"/>
              </a:ext>
            </a:extLst>
          </p:cNvPr>
          <p:cNvPicPr>
            <a:picLocks noChangeAspect="1"/>
          </p:cNvPicPr>
          <p:nvPr/>
        </p:nvPicPr>
        <p:blipFill rotWithShape="1">
          <a:blip r:embed="rId3"/>
          <a:srcRect l="3333" r="3333"/>
          <a:stretch/>
        </p:blipFill>
        <p:spPr>
          <a:xfrm>
            <a:off x="20" y="10"/>
            <a:ext cx="12191980" cy="6857990"/>
          </a:xfrm>
          <a:prstGeom prst="rect">
            <a:avLst/>
          </a:prstGeom>
        </p:spPr>
      </p:pic>
    </p:spTree>
    <p:extLst>
      <p:ext uri="{BB962C8B-B14F-4D97-AF65-F5344CB8AC3E}">
        <p14:creationId xmlns:p14="http://schemas.microsoft.com/office/powerpoint/2010/main" val="302129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merica in 2020 and Late-Apartheid South Africa Show Uncomfortable Parallels">
            <a:extLst>
              <a:ext uri="{FF2B5EF4-FFF2-40B4-BE49-F238E27FC236}">
                <a16:creationId xmlns:a16="http://schemas.microsoft.com/office/drawing/2014/main" id="{65243C42-0D15-E94D-A46D-554755A1C2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298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10DCCAE6-0CB3-4C4E-A7E9-A14F530A1D23}"/>
              </a:ext>
            </a:extLst>
          </p:cNvPr>
          <p:cNvPicPr>
            <a:picLocks noChangeAspect="1"/>
          </p:cNvPicPr>
          <p:nvPr/>
        </p:nvPicPr>
        <p:blipFill rotWithShape="1">
          <a:blip r:embed="rId2"/>
          <a:srcRect l="2903" r="1" b="1"/>
          <a:stretch/>
        </p:blipFill>
        <p:spPr>
          <a:xfrm>
            <a:off x="321733" y="321733"/>
            <a:ext cx="11548534" cy="6214534"/>
          </a:xfrm>
          <a:prstGeom prst="rect">
            <a:avLst/>
          </a:prstGeom>
        </p:spPr>
      </p:pic>
    </p:spTree>
    <p:extLst>
      <p:ext uri="{BB962C8B-B14F-4D97-AF65-F5344CB8AC3E}">
        <p14:creationId xmlns:p14="http://schemas.microsoft.com/office/powerpoint/2010/main" val="3264221779"/>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The Best Alarm Clocks for a Gentle, Soothing Morning">
            <a:extLst>
              <a:ext uri="{FF2B5EF4-FFF2-40B4-BE49-F238E27FC236}">
                <a16:creationId xmlns:a16="http://schemas.microsoft.com/office/drawing/2014/main" id="{BAA2FD04-5A13-094D-A9DF-659448159B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485" t="19799" r="12721" b="7878"/>
          <a:stretch/>
        </p:blipFill>
        <p:spPr bwMode="auto">
          <a:xfrm>
            <a:off x="277090" y="238918"/>
            <a:ext cx="5597237" cy="63801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Trumpets are Blowing! | CBN.com">
            <a:extLst>
              <a:ext uri="{FF2B5EF4-FFF2-40B4-BE49-F238E27FC236}">
                <a16:creationId xmlns:a16="http://schemas.microsoft.com/office/drawing/2014/main" id="{C1BB0D8B-1E0D-7940-9408-3D229586DE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682" r="46591"/>
          <a:stretch/>
        </p:blipFill>
        <p:spPr bwMode="auto">
          <a:xfrm>
            <a:off x="6096000" y="238918"/>
            <a:ext cx="5818910" cy="638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93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 name="Picture 2" descr="A picture containing text, drawing&#10;&#10;Description automatically generated">
            <a:extLst>
              <a:ext uri="{FF2B5EF4-FFF2-40B4-BE49-F238E27FC236}">
                <a16:creationId xmlns:a16="http://schemas.microsoft.com/office/drawing/2014/main" id="{4D05BE58-F3AC-3E49-A176-416DFD331D44}"/>
              </a:ext>
            </a:extLst>
          </p:cNvPr>
          <p:cNvPicPr>
            <a:picLocks noChangeAspect="1"/>
          </p:cNvPicPr>
          <p:nvPr/>
        </p:nvPicPr>
        <p:blipFill rotWithShape="1">
          <a:blip r:embed="rId3"/>
          <a:srcRect r="1" b="9180"/>
          <a:stretch/>
        </p:blipFill>
        <p:spPr>
          <a:xfrm>
            <a:off x="643467" y="643467"/>
            <a:ext cx="10905066" cy="5571066"/>
          </a:xfrm>
          <a:prstGeom prst="rect">
            <a:avLst/>
          </a:prstGeom>
        </p:spPr>
      </p:pic>
      <p:sp>
        <p:nvSpPr>
          <p:cNvPr id="4" name="TextBox 3">
            <a:extLst>
              <a:ext uri="{FF2B5EF4-FFF2-40B4-BE49-F238E27FC236}">
                <a16:creationId xmlns:a16="http://schemas.microsoft.com/office/drawing/2014/main" id="{24CBC18A-DBE2-1B46-BC6C-13E7B278088A}"/>
              </a:ext>
            </a:extLst>
          </p:cNvPr>
          <p:cNvSpPr txBox="1"/>
          <p:nvPr/>
        </p:nvSpPr>
        <p:spPr>
          <a:xfrm>
            <a:off x="865139" y="5260426"/>
            <a:ext cx="3131127" cy="1077218"/>
          </a:xfrm>
          <a:prstGeom prst="rect">
            <a:avLst/>
          </a:prstGeom>
          <a:noFill/>
        </p:spPr>
        <p:txBody>
          <a:bodyPr wrap="square" rtlCol="0">
            <a:spAutoFit/>
          </a:bodyPr>
          <a:lstStyle/>
          <a:p>
            <a:pPr algn="ctr"/>
            <a:r>
              <a:rPr lang="en-US" sz="3200" b="1" dirty="0">
                <a:effectLst>
                  <a:glow rad="127000">
                    <a:schemeClr val="bg1"/>
                  </a:glow>
                </a:effectLst>
              </a:rPr>
              <a:t>Fear God &amp; Give </a:t>
            </a:r>
          </a:p>
          <a:p>
            <a:pPr algn="ctr"/>
            <a:r>
              <a:rPr lang="en-US" sz="3200" b="1" dirty="0">
                <a:effectLst>
                  <a:glow rad="127000">
                    <a:schemeClr val="bg1"/>
                  </a:glow>
                </a:effectLst>
              </a:rPr>
              <a:t>Glory to Him</a:t>
            </a:r>
          </a:p>
        </p:txBody>
      </p:sp>
      <p:sp>
        <p:nvSpPr>
          <p:cNvPr id="5" name="Rectangle 4">
            <a:extLst>
              <a:ext uri="{FF2B5EF4-FFF2-40B4-BE49-F238E27FC236}">
                <a16:creationId xmlns:a16="http://schemas.microsoft.com/office/drawing/2014/main" id="{2308FBAA-90FB-EA4C-9081-3FDFED327128}"/>
              </a:ext>
            </a:extLst>
          </p:cNvPr>
          <p:cNvSpPr/>
          <p:nvPr/>
        </p:nvSpPr>
        <p:spPr>
          <a:xfrm>
            <a:off x="4439168" y="5260426"/>
            <a:ext cx="3313664" cy="954107"/>
          </a:xfrm>
          <a:prstGeom prst="rect">
            <a:avLst/>
          </a:prstGeom>
          <a:effectLst>
            <a:glow rad="127000">
              <a:schemeClr val="bg1"/>
            </a:glow>
          </a:effectLst>
        </p:spPr>
        <p:txBody>
          <a:bodyPr wrap="none">
            <a:spAutoFit/>
          </a:bodyPr>
          <a:lstStyle/>
          <a:p>
            <a:pPr algn="ctr"/>
            <a:r>
              <a:rPr lang="en-US" sz="2800" b="1" dirty="0">
                <a:effectLst>
                  <a:glow rad="127000">
                    <a:schemeClr val="bg1"/>
                  </a:glow>
                </a:effectLst>
                <a:latin typeface="Helvetica Neue" panose="02000503000000020004" pitchFamily="2" charset="0"/>
              </a:rPr>
              <a:t>Babylon the great </a:t>
            </a:r>
          </a:p>
          <a:p>
            <a:pPr algn="ctr"/>
            <a:r>
              <a:rPr lang="en-US" sz="2800" b="1" dirty="0">
                <a:effectLst>
                  <a:glow rad="127000">
                    <a:schemeClr val="bg1"/>
                  </a:glow>
                </a:effectLst>
                <a:latin typeface="Helvetica Neue" panose="02000503000000020004" pitchFamily="2" charset="0"/>
              </a:rPr>
              <a:t>is Fallen</a:t>
            </a:r>
            <a:endParaRPr lang="en-US" sz="2800" b="1" dirty="0">
              <a:effectLst>
                <a:glow rad="127000">
                  <a:schemeClr val="bg1"/>
                </a:glow>
              </a:effectLst>
            </a:endParaRPr>
          </a:p>
        </p:txBody>
      </p:sp>
      <p:sp>
        <p:nvSpPr>
          <p:cNvPr id="6" name="TextBox 5">
            <a:extLst>
              <a:ext uri="{FF2B5EF4-FFF2-40B4-BE49-F238E27FC236}">
                <a16:creationId xmlns:a16="http://schemas.microsoft.com/office/drawing/2014/main" id="{258F5A2C-C616-F647-B31F-994B0E45039C}"/>
              </a:ext>
            </a:extLst>
          </p:cNvPr>
          <p:cNvSpPr txBox="1"/>
          <p:nvPr/>
        </p:nvSpPr>
        <p:spPr>
          <a:xfrm>
            <a:off x="8395855" y="4352485"/>
            <a:ext cx="2931006" cy="1815882"/>
          </a:xfrm>
          <a:prstGeom prst="rect">
            <a:avLst/>
          </a:prstGeom>
          <a:noFill/>
          <a:effectLst>
            <a:glow rad="127000">
              <a:schemeClr val="bg1"/>
            </a:glow>
          </a:effectLst>
        </p:spPr>
        <p:txBody>
          <a:bodyPr wrap="square" rtlCol="0">
            <a:spAutoFit/>
          </a:bodyPr>
          <a:lstStyle/>
          <a:p>
            <a:pPr algn="ctr"/>
            <a:r>
              <a:rPr lang="en-US" sz="2800" b="1" dirty="0">
                <a:effectLst>
                  <a:glow rad="127000">
                    <a:schemeClr val="bg1"/>
                  </a:glow>
                </a:effectLst>
              </a:rPr>
              <a:t>Wrath of God Poured Out</a:t>
            </a:r>
          </a:p>
          <a:p>
            <a:pPr algn="ctr"/>
            <a:r>
              <a:rPr lang="en-US" sz="2800" b="1" dirty="0">
                <a:effectLst>
                  <a:glow rad="127000">
                    <a:schemeClr val="bg1"/>
                  </a:glow>
                </a:effectLst>
              </a:rPr>
              <a:t>On those that worship the Beast</a:t>
            </a:r>
          </a:p>
        </p:txBody>
      </p:sp>
    </p:spTree>
    <p:extLst>
      <p:ext uri="{BB962C8B-B14F-4D97-AF65-F5344CB8AC3E}">
        <p14:creationId xmlns:p14="http://schemas.microsoft.com/office/powerpoint/2010/main" val="310711299"/>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404900-AB67-D64A-8443-B277AA79FF9C}"/>
              </a:ext>
            </a:extLst>
          </p:cNvPr>
          <p:cNvSpPr/>
          <p:nvPr/>
        </p:nvSpPr>
        <p:spPr>
          <a:xfrm>
            <a:off x="566057" y="305068"/>
            <a:ext cx="11038114" cy="6247864"/>
          </a:xfrm>
          <a:prstGeom prst="rect">
            <a:avLst/>
          </a:prstGeom>
        </p:spPr>
        <p:txBody>
          <a:bodyPr wrap="square">
            <a:spAutoFit/>
          </a:bodyPr>
          <a:lstStyle/>
          <a:p>
            <a:r>
              <a:rPr lang="en-US" sz="4000" b="1" dirty="0">
                <a:solidFill>
                  <a:schemeClr val="bg1"/>
                </a:solidFill>
                <a:latin typeface="Merriweather" pitchFamily="2" charset="77"/>
              </a:rPr>
              <a:t>In a special sense </a:t>
            </a:r>
            <a:r>
              <a:rPr lang="en-US" sz="4000" b="1" dirty="0">
                <a:solidFill>
                  <a:srgbClr val="FFFF00"/>
                </a:solidFill>
                <a:latin typeface="Merriweather" pitchFamily="2" charset="77"/>
              </a:rPr>
              <a:t>Seventh-day Adventists have </a:t>
            </a:r>
            <a:r>
              <a:rPr lang="en-US" sz="4000" b="1" dirty="0">
                <a:solidFill>
                  <a:schemeClr val="bg1"/>
                </a:solidFill>
                <a:latin typeface="Merriweather" pitchFamily="2" charset="77"/>
              </a:rPr>
              <a:t>been set in the world as </a:t>
            </a:r>
            <a:r>
              <a:rPr lang="en-US" sz="4000" b="1" dirty="0">
                <a:solidFill>
                  <a:srgbClr val="FFFF00"/>
                </a:solidFill>
                <a:latin typeface="Merriweather" pitchFamily="2" charset="77"/>
              </a:rPr>
              <a:t>watchmen and light bearers.</a:t>
            </a:r>
            <a:r>
              <a:rPr lang="en-US" sz="4000" b="1" dirty="0">
                <a:solidFill>
                  <a:schemeClr val="bg1"/>
                </a:solidFill>
                <a:latin typeface="Merriweather" pitchFamily="2" charset="77"/>
              </a:rPr>
              <a:t> To them has been entrusted the</a:t>
            </a:r>
            <a:r>
              <a:rPr lang="en-US" sz="4000" b="1" dirty="0">
                <a:solidFill>
                  <a:srgbClr val="FFFF00"/>
                </a:solidFill>
                <a:latin typeface="Merriweather" pitchFamily="2" charset="77"/>
              </a:rPr>
              <a:t> </a:t>
            </a:r>
            <a:r>
              <a:rPr lang="en-US" sz="4000" b="1" dirty="0">
                <a:solidFill>
                  <a:srgbClr val="00FDFF"/>
                </a:solidFill>
                <a:latin typeface="Merriweather" pitchFamily="2" charset="77"/>
              </a:rPr>
              <a:t>last warning for a perishing world</a:t>
            </a:r>
            <a:r>
              <a:rPr lang="en-US" sz="4000" b="1" dirty="0">
                <a:solidFill>
                  <a:schemeClr val="bg1"/>
                </a:solidFill>
                <a:latin typeface="Merriweather" pitchFamily="2" charset="77"/>
              </a:rPr>
              <a:t>. On them is shining wonderful light from the Word of God. They have been given a work of the most solemn import—</a:t>
            </a:r>
            <a:r>
              <a:rPr lang="en-US" sz="4000" b="1" u="sng" dirty="0">
                <a:solidFill>
                  <a:srgbClr val="FF40FF"/>
                </a:solidFill>
                <a:latin typeface="Merriweather" pitchFamily="2" charset="77"/>
              </a:rPr>
              <a:t>the proclamation of the first, second, and third angels’ messages.</a:t>
            </a:r>
            <a:r>
              <a:rPr lang="en-US" sz="4000" b="1" dirty="0">
                <a:solidFill>
                  <a:srgbClr val="FF0000"/>
                </a:solidFill>
                <a:latin typeface="Merriweather" pitchFamily="2" charset="77"/>
              </a:rPr>
              <a:t> </a:t>
            </a:r>
            <a:r>
              <a:rPr lang="en-US" sz="4000" b="1" dirty="0">
                <a:solidFill>
                  <a:schemeClr val="bg1"/>
                </a:solidFill>
                <a:latin typeface="Merriweather" pitchFamily="2" charset="77"/>
              </a:rPr>
              <a:t>There is no other work of so great importance. </a:t>
            </a:r>
            <a:r>
              <a:rPr lang="en-US" sz="4000" b="1" u="sng" dirty="0">
                <a:solidFill>
                  <a:srgbClr val="00FA00"/>
                </a:solidFill>
                <a:latin typeface="Merriweather" pitchFamily="2" charset="77"/>
              </a:rPr>
              <a:t>They are to allow nothing else to absorb their attention</a:t>
            </a:r>
            <a:r>
              <a:rPr lang="en-US" sz="4000" b="1" dirty="0">
                <a:solidFill>
                  <a:srgbClr val="00FA00"/>
                </a:solidFill>
                <a:latin typeface="Merriweather" pitchFamily="2" charset="77"/>
              </a:rPr>
              <a:t>. </a:t>
            </a:r>
            <a:r>
              <a:rPr lang="en-US" sz="4000" b="1" dirty="0">
                <a:solidFill>
                  <a:schemeClr val="bg1"/>
                </a:solidFill>
                <a:latin typeface="Merriweather" pitchFamily="2" charset="77"/>
              </a:rPr>
              <a:t>9T 19.1</a:t>
            </a:r>
            <a:endParaRPr lang="en-US" sz="4000" b="1" dirty="0">
              <a:solidFill>
                <a:schemeClr val="bg1"/>
              </a:solidFill>
            </a:endParaRPr>
          </a:p>
        </p:txBody>
      </p:sp>
    </p:spTree>
    <p:extLst>
      <p:ext uri="{BB962C8B-B14F-4D97-AF65-F5344CB8AC3E}">
        <p14:creationId xmlns:p14="http://schemas.microsoft.com/office/powerpoint/2010/main" val="21400783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8F1B80-72A8-7148-8A0C-7712ED0C87FE}"/>
              </a:ext>
            </a:extLst>
          </p:cNvPr>
          <p:cNvSpPr/>
          <p:nvPr/>
        </p:nvSpPr>
        <p:spPr>
          <a:xfrm>
            <a:off x="631371" y="612844"/>
            <a:ext cx="10885715" cy="5632311"/>
          </a:xfrm>
          <a:prstGeom prst="rect">
            <a:avLst/>
          </a:prstGeom>
        </p:spPr>
        <p:txBody>
          <a:bodyPr wrap="square">
            <a:spAutoFit/>
          </a:bodyPr>
          <a:lstStyle/>
          <a:p>
            <a:r>
              <a:rPr lang="en-US" sz="4000" b="1" dirty="0">
                <a:solidFill>
                  <a:srgbClr val="00FA00"/>
                </a:solidFill>
                <a:latin typeface="Raleway"/>
              </a:rPr>
              <a:t>“Son of man, I have set thee a watchman unto the house of Israel; therefore thou shalt hear the word at My mouth, and warn them from Me. </a:t>
            </a:r>
            <a:r>
              <a:rPr lang="en-US" sz="4000" dirty="0">
                <a:solidFill>
                  <a:schemeClr val="bg1"/>
                </a:solidFill>
                <a:latin typeface="Raleway"/>
              </a:rPr>
              <a:t>When I say unto the wicked, O wicked man, thou shalt surely die; </a:t>
            </a:r>
            <a:r>
              <a:rPr lang="en-US" sz="4000" b="1" dirty="0">
                <a:solidFill>
                  <a:srgbClr val="FFFF00"/>
                </a:solidFill>
                <a:latin typeface="Raleway"/>
              </a:rPr>
              <a:t>if thou dost not speak to warn the wicked from his way, that wicked man shall die in his iniquity; but his blood will I require at thine hand.</a:t>
            </a:r>
            <a:r>
              <a:rPr lang="en-US" sz="4000" dirty="0">
                <a:solidFill>
                  <a:schemeClr val="bg1"/>
                </a:solidFill>
                <a:latin typeface="Raleway"/>
              </a:rPr>
              <a:t>” </a:t>
            </a:r>
            <a:r>
              <a:rPr lang="en-US" sz="4000" b="1" dirty="0">
                <a:solidFill>
                  <a:schemeClr val="bg1"/>
                </a:solidFill>
                <a:latin typeface="Raleway"/>
                <a:hlinkClick r:id="rId3">
                  <a:extLst>
                    <a:ext uri="{A12FA001-AC4F-418D-AE19-62706E023703}">
                      <ahyp:hlinkClr xmlns:ahyp="http://schemas.microsoft.com/office/drawing/2018/hyperlinkcolor" val="tx"/>
                    </a:ext>
                  </a:extLst>
                </a:hlinkClick>
              </a:rPr>
              <a:t>Ezekiel </a:t>
            </a:r>
            <a:r>
              <a:rPr lang="en-US" sz="4000" b="1" u="sng" dirty="0">
                <a:solidFill>
                  <a:schemeClr val="bg1"/>
                </a:solidFill>
                <a:latin typeface="Raleway"/>
                <a:hlinkClick r:id="rId3">
                  <a:extLst>
                    <a:ext uri="{A12FA001-AC4F-418D-AE19-62706E023703}">
                      <ahyp:hlinkClr xmlns:ahyp="http://schemas.microsoft.com/office/drawing/2018/hyperlinkcolor" val="tx"/>
                    </a:ext>
                  </a:extLst>
                </a:hlinkClick>
              </a:rPr>
              <a:t>33:7-</a:t>
            </a:r>
            <a:r>
              <a:rPr lang="en-US" sz="4000" b="1" u="sng" dirty="0">
                <a:solidFill>
                  <a:schemeClr val="bg1"/>
                </a:solidFill>
                <a:latin typeface="Raleway"/>
              </a:rPr>
              <a:t>8.</a:t>
            </a:r>
            <a:r>
              <a:rPr lang="en-US" sz="4000" b="1" dirty="0">
                <a:solidFill>
                  <a:schemeClr val="bg1"/>
                </a:solidFill>
                <a:latin typeface="Raleway"/>
              </a:rPr>
              <a:t> </a:t>
            </a:r>
            <a:endParaRPr lang="en-US" sz="4000" b="1" dirty="0">
              <a:solidFill>
                <a:schemeClr val="bg1"/>
              </a:solidFill>
            </a:endParaRPr>
          </a:p>
        </p:txBody>
      </p:sp>
    </p:spTree>
    <p:extLst>
      <p:ext uri="{BB962C8B-B14F-4D97-AF65-F5344CB8AC3E}">
        <p14:creationId xmlns:p14="http://schemas.microsoft.com/office/powerpoint/2010/main" val="1750310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B3FC51-27B4-0444-A440-4BE467170D04}"/>
              </a:ext>
            </a:extLst>
          </p:cNvPr>
          <p:cNvSpPr/>
          <p:nvPr/>
        </p:nvSpPr>
        <p:spPr>
          <a:xfrm>
            <a:off x="566056" y="335845"/>
            <a:ext cx="11386457" cy="6186309"/>
          </a:xfrm>
          <a:prstGeom prst="rect">
            <a:avLst/>
          </a:prstGeom>
        </p:spPr>
        <p:txBody>
          <a:bodyPr wrap="square">
            <a:spAutoFit/>
          </a:bodyPr>
          <a:lstStyle/>
          <a:p>
            <a:r>
              <a:rPr lang="en-US" sz="3600" b="1" dirty="0">
                <a:solidFill>
                  <a:srgbClr val="00FDFF"/>
                </a:solidFill>
                <a:latin typeface="Raleway"/>
              </a:rPr>
              <a:t>Are we to wait until the fulfillment of the prophecies of the end before we say anything concerning them? </a:t>
            </a:r>
            <a:r>
              <a:rPr lang="en-US" sz="3600" dirty="0">
                <a:solidFill>
                  <a:srgbClr val="FFFFFF"/>
                </a:solidFill>
                <a:latin typeface="Raleway"/>
              </a:rPr>
              <a:t>Of what value will our words be then? Shall we wait until God's judgments fall upon the transgressor before we tell him how to avoid them? Where is our faith in the word of God? </a:t>
            </a:r>
            <a:r>
              <a:rPr lang="en-US" sz="3600" b="1" dirty="0">
                <a:solidFill>
                  <a:srgbClr val="00FA00"/>
                </a:solidFill>
                <a:latin typeface="Raleway"/>
              </a:rPr>
              <a:t>Must we see things foretold come to pass before we will believe what He has said? </a:t>
            </a:r>
            <a:r>
              <a:rPr lang="en-US" sz="3600" dirty="0">
                <a:solidFill>
                  <a:srgbClr val="FFFFFF"/>
                </a:solidFill>
                <a:latin typeface="Raleway"/>
              </a:rPr>
              <a:t>In clear, distinct rays light has come to us, showing us that </a:t>
            </a:r>
            <a:r>
              <a:rPr lang="en-US" sz="3600" b="1" dirty="0">
                <a:solidFill>
                  <a:srgbClr val="FF40FF"/>
                </a:solidFill>
                <a:latin typeface="Raleway"/>
              </a:rPr>
              <a:t>the great day of the Lord is near at hand, “even at the doors.” </a:t>
            </a:r>
            <a:r>
              <a:rPr lang="en-US" sz="3600" dirty="0">
                <a:solidFill>
                  <a:srgbClr val="FFFFFF"/>
                </a:solidFill>
                <a:latin typeface="Raleway"/>
              </a:rPr>
              <a:t>Let us read and understand before it is too late. 9T 20.1 </a:t>
            </a:r>
            <a:endParaRPr lang="en-US" sz="3600" dirty="0"/>
          </a:p>
        </p:txBody>
      </p:sp>
    </p:spTree>
    <p:extLst>
      <p:ext uri="{BB962C8B-B14F-4D97-AF65-F5344CB8AC3E}">
        <p14:creationId xmlns:p14="http://schemas.microsoft.com/office/powerpoint/2010/main" val="28760968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2088</TotalTime>
  <Words>5042</Words>
  <Application>Microsoft Macintosh PowerPoint</Application>
  <PresentationFormat>Widescreen</PresentationFormat>
  <Paragraphs>207</Paragraphs>
  <Slides>27</Slides>
  <Notes>18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Arial</vt:lpstr>
      <vt:lpstr>Calibri</vt:lpstr>
      <vt:lpstr>Calibri Light</vt:lpstr>
      <vt:lpstr>Helvetica Neue</vt:lpstr>
      <vt:lpstr>Merriweather</vt:lpstr>
      <vt:lpstr>Raleway</vt:lpstr>
      <vt:lpstr>Office Theme</vt:lpstr>
      <vt:lpstr>1_Office Theme</vt:lpstr>
      <vt:lpstr>Is There A God In Israel?  </vt:lpstr>
      <vt:lpstr>Ahaziah seeks Baal-Zebub</vt:lpstr>
      <vt:lpstr>Elijah’s Message to Ahaziah</vt:lpstr>
      <vt:lpstr>The messengers return to Ahaziah</vt:lpstr>
      <vt:lpstr>The messengers return to Ahaziah</vt:lpstr>
      <vt:lpstr>Elijah before Ahaziah</vt:lpstr>
      <vt:lpstr>Submission to Gov’t vs. Submission to God</vt:lpstr>
      <vt:lpstr>Submission to Gov’t vs. Submission to God</vt:lpstr>
      <vt:lpstr>Judgment also comes upon a second captain</vt:lpstr>
      <vt:lpstr>The Third Captain Comes In Humility And Elijah Goes With Him.</vt:lpstr>
      <vt:lpstr>ELIJAH DELIVERS THE SAME MESSAGE TO AHAZIAH</vt:lpstr>
      <vt:lpstr>Ahaziah dies and leaves no successor</vt:lpstr>
      <vt:lpstr>Is There A God In the Church Today ?</vt:lpstr>
      <vt:lpstr>PowerPoint Presentation</vt:lpstr>
      <vt:lpstr>PowerPoint Presentation</vt:lpstr>
      <vt:lpstr>PowerPoint Presentation</vt:lpstr>
      <vt:lpstr>PowerPoint Presentation</vt:lpstr>
      <vt:lpstr>PowerPoint Presentation</vt:lpstr>
      <vt:lpstr>Famine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Dormer, Anton</dc:creator>
  <cp:lastModifiedBy>Dormer, Anton</cp:lastModifiedBy>
  <cp:revision>41</cp:revision>
  <cp:lastPrinted>2021-04-17T13:25:04Z</cp:lastPrinted>
  <dcterms:created xsi:type="dcterms:W3CDTF">2021-04-17T00:06:02Z</dcterms:created>
  <dcterms:modified xsi:type="dcterms:W3CDTF">2021-08-28T09:24:40Z</dcterms:modified>
</cp:coreProperties>
</file>