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256" r:id="rId2"/>
    <p:sldId id="257" r:id="rId3"/>
    <p:sldId id="259" r:id="rId4"/>
    <p:sldId id="258" r:id="rId5"/>
    <p:sldId id="298"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9" r:id="rId43"/>
    <p:sldId id="300" r:id="rId44"/>
    <p:sldId id="301" r:id="rId45"/>
    <p:sldId id="302" r:id="rId46"/>
    <p:sldId id="303" r:id="rId47"/>
    <p:sldId id="304" r:id="rId48"/>
    <p:sldId id="305" r:id="rId49"/>
    <p:sldId id="306" r:id="rId50"/>
    <p:sldId id="30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snapToObjects="1">
      <p:cViewPr varScale="1">
        <p:scale>
          <a:sx n="123" d="100"/>
          <a:sy n="123" d="100"/>
        </p:scale>
        <p:origin x="696"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B88FF5-06C4-FF4F-B2C7-F3F61B15FB53}" type="datetimeFigureOut">
              <a:rPr lang="en-US" smtClean="0"/>
              <a:t>11/21/20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A29FDF-AB46-5B43-9C0E-9B66A4C129C4}" type="slidenum">
              <a:rPr lang="en-US" smtClean="0"/>
              <a:t>‹#›</a:t>
            </a:fld>
            <a:endParaRPr lang="en-US"/>
          </a:p>
        </p:txBody>
      </p:sp>
    </p:spTree>
    <p:extLst>
      <p:ext uri="{BB962C8B-B14F-4D97-AF65-F5344CB8AC3E}">
        <p14:creationId xmlns:p14="http://schemas.microsoft.com/office/powerpoint/2010/main" val="2295824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Happy Sabbath. It is once again my joy to worship with you all on this Sabbath day. Before we go further into the  message, I want to pause and go over some zoom housekeeping rules. I get distracted very easily so just mention these for my sake. Please mute your audio, and if you are walking or moving a lot please turn off the camera because the camera is focused on you every time you move. Thank you.</a:t>
            </a:r>
          </a:p>
        </p:txBody>
      </p:sp>
      <p:sp>
        <p:nvSpPr>
          <p:cNvPr id="4" name="Slide Number Placeholder 3"/>
          <p:cNvSpPr>
            <a:spLocks noGrp="1"/>
          </p:cNvSpPr>
          <p:nvPr>
            <p:ph type="sldNum" sz="quarter" idx="5"/>
          </p:nvPr>
        </p:nvSpPr>
        <p:spPr/>
        <p:txBody>
          <a:bodyPr/>
          <a:lstStyle/>
          <a:p>
            <a:fld id="{33A29FDF-AB46-5B43-9C0E-9B66A4C129C4}" type="slidenum">
              <a:rPr lang="en-US" smtClean="0"/>
              <a:t>1</a:t>
            </a:fld>
            <a:endParaRPr lang="en-US"/>
          </a:p>
        </p:txBody>
      </p:sp>
    </p:spTree>
    <p:extLst>
      <p:ext uri="{BB962C8B-B14F-4D97-AF65-F5344CB8AC3E}">
        <p14:creationId xmlns:p14="http://schemas.microsoft.com/office/powerpoint/2010/main" val="352685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Happy Sabbath to everyone. It is good to be with you all on this Sabbath day. I miss visiting you all. I pray that one day, pretty soon everything will be over and we can go back to normal. It takes lot of prayers and Trust in god. Let us p]ray.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come here this morning, O God, with hearts full of gratitude.</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We thank you for all blessings of our life, for this church,</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for the freedom to gather here and to practice our religion.</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Now bless us with your grace—to hear the word you have for us today.</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Startle us, again with your truth, mercy and love, in Jesus Christ your Son, our Lord. Amen.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a:t>
            </a:fld>
            <a:endParaRPr lang="en-US"/>
          </a:p>
        </p:txBody>
      </p:sp>
    </p:spTree>
    <p:extLst>
      <p:ext uri="{BB962C8B-B14F-4D97-AF65-F5344CB8AC3E}">
        <p14:creationId xmlns:p14="http://schemas.microsoft.com/office/powerpoint/2010/main" val="1921948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Butterball Turkey Company set up a telephone hotline to answer consumer questions about preparing turkeys. One woman called to inquire about cooking a turkey that had been in the bottom of her freezer for 23 years. The Butterball representative told her the turkey would probably be safe to eat if the freezer had been kept below zero for the entire 23 years. But the Butterball representative warned her that even if the turkey was safe to eat, the flavor would probably have deteriorated to such a degree that she would not recommend eating it.</a:t>
            </a:r>
          </a:p>
          <a:p>
            <a:r>
              <a:rPr lang="en-US" sz="1200" b="0" i="0" kern="1200" dirty="0">
                <a:solidFill>
                  <a:schemeClr val="tx1"/>
                </a:solidFill>
                <a:effectLst/>
                <a:latin typeface="+mn-lt"/>
                <a:ea typeface="+mn-ea"/>
                <a:cs typeface="+mn-cs"/>
              </a:rPr>
              <a:t>The caller replied, “That’s what I thought. We’ll give the turkey to our church.”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As a family we were dealing with the loss of a close friend and a family member. It was heart wrenching experience. But thank God He provided strength and comfort to deal with the grief.</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a:t>
            </a:fld>
            <a:endParaRPr lang="en-US"/>
          </a:p>
        </p:txBody>
      </p:sp>
    </p:spTree>
    <p:extLst>
      <p:ext uri="{BB962C8B-B14F-4D97-AF65-F5344CB8AC3E}">
        <p14:creationId xmlns:p14="http://schemas.microsoft.com/office/powerpoint/2010/main" val="3652463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Thankful </a:t>
            </a:r>
            <a:r>
              <a:rPr lang="en-US" sz="1200" b="1" kern="1200" dirty="0">
                <a:solidFill>
                  <a:schemeClr val="tx1"/>
                </a:solidFill>
                <a:effectLst/>
                <a:latin typeface="+mn-lt"/>
                <a:ea typeface="+mn-ea"/>
                <a:cs typeface="+mn-cs"/>
              </a:rPr>
              <a:t>for </a:t>
            </a:r>
            <a:r>
              <a:rPr lang="en-US" sz="1200" kern="1200" dirty="0">
                <a:solidFill>
                  <a:schemeClr val="tx1"/>
                </a:solidFill>
                <a:effectLst/>
                <a:latin typeface="+mn-lt"/>
                <a:ea typeface="+mn-ea"/>
                <a:cs typeface="+mn-cs"/>
              </a:rPr>
              <a:t>COVID-19? No. Thankful </a:t>
            </a:r>
            <a:r>
              <a:rPr lang="en-US" sz="1200" b="1" kern="1200" dirty="0">
                <a:solidFill>
                  <a:schemeClr val="tx1"/>
                </a:solidFill>
                <a:effectLst/>
                <a:latin typeface="+mn-lt"/>
                <a:ea typeface="+mn-ea"/>
                <a:cs typeface="+mn-cs"/>
              </a:rPr>
              <a:t>in </a:t>
            </a:r>
            <a:r>
              <a:rPr lang="en-US" sz="1200" kern="1200" dirty="0">
                <a:solidFill>
                  <a:schemeClr val="tx1"/>
                </a:solidFill>
                <a:effectLst/>
                <a:latin typeface="+mn-lt"/>
                <a:ea typeface="+mn-ea"/>
                <a:cs typeface="+mn-cs"/>
              </a:rPr>
              <a:t>the midst of this pandemic? Yes. What does it mean “in” all circumstances? In part, I believe Paul is admonishing us to be mindful of what God does when we are in a crisis. Getting answers to questions like, “What is God doing in this setting? What is God teaching me in this situation? Why is God allowing this crisis?” and others will begin to give some indication of what it means to give thanks “in” all circumstances.</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a:t>
            </a:fld>
            <a:endParaRPr lang="en-US"/>
          </a:p>
        </p:txBody>
      </p:sp>
    </p:spTree>
    <p:extLst>
      <p:ext uri="{BB962C8B-B14F-4D97-AF65-F5344CB8AC3E}">
        <p14:creationId xmlns:p14="http://schemas.microsoft.com/office/powerpoint/2010/main" val="413610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Two things still make the Headlines, the presidential elections and </a:t>
            </a:r>
            <a:r>
              <a:rPr lang="en-US" sz="1200" kern="1200" dirty="0" err="1">
                <a:solidFill>
                  <a:schemeClr val="tx1"/>
                </a:solidFill>
                <a:effectLst/>
                <a:latin typeface="+mn-lt"/>
                <a:ea typeface="+mn-ea"/>
                <a:cs typeface="+mn-cs"/>
              </a:rPr>
              <a:t>Covid</a:t>
            </a:r>
            <a:r>
              <a:rPr lang="en-US" sz="1200" kern="1200" dirty="0">
                <a:solidFill>
                  <a:schemeClr val="tx1"/>
                </a:solidFill>
                <a:effectLst/>
                <a:latin typeface="+mn-lt"/>
                <a:ea typeface="+mn-ea"/>
                <a:cs typeface="+mn-cs"/>
              </a:rPr>
              <a:t> – 19. Amidst all these </a:t>
            </a:r>
            <a:r>
              <a:rPr lang="en-US" sz="1200" kern="1200" dirty="0" err="1">
                <a:solidFill>
                  <a:schemeClr val="tx1"/>
                </a:solidFill>
                <a:effectLst/>
                <a:latin typeface="+mn-lt"/>
                <a:ea typeface="+mn-ea"/>
                <a:cs typeface="+mn-cs"/>
              </a:rPr>
              <a:t>uncertainities</a:t>
            </a:r>
            <a:r>
              <a:rPr lang="en-US" sz="1200" kern="1200" dirty="0">
                <a:solidFill>
                  <a:schemeClr val="tx1"/>
                </a:solidFill>
                <a:effectLst/>
                <a:latin typeface="+mn-lt"/>
                <a:ea typeface="+mn-ea"/>
                <a:cs typeface="+mn-cs"/>
              </a:rPr>
              <a:t> we are about to celebrate Thanksgiving. What kind of Thanksgiving it is going to be? No large gatherings, celebrations with masks and social distance.</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5</a:t>
            </a:fld>
            <a:endParaRPr lang="en-US"/>
          </a:p>
        </p:txBody>
      </p:sp>
    </p:spTree>
    <p:extLst>
      <p:ext uri="{BB962C8B-B14F-4D97-AF65-F5344CB8AC3E}">
        <p14:creationId xmlns:p14="http://schemas.microsoft.com/office/powerpoint/2010/main" val="639037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maybe many who don’t have a reason to celebrate this occasion. Therefore, I propose that one of the questions that needs to be asked is, “What is God doing during this pandemic for which we should be thankful?” The implication of Paul’s statement is that obviously there are things for which we can be thankful in any crisis.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6</a:t>
            </a:fld>
            <a:endParaRPr lang="en-US"/>
          </a:p>
        </p:txBody>
      </p:sp>
    </p:spTree>
    <p:extLst>
      <p:ext uri="{BB962C8B-B14F-4D97-AF65-F5344CB8AC3E}">
        <p14:creationId xmlns:p14="http://schemas.microsoft.com/office/powerpoint/2010/main" val="2214222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Gratitude changes everything.</a:t>
            </a:r>
            <a:r>
              <a:rPr lang="en-US" sz="1200" kern="1200" dirty="0">
                <a:solidFill>
                  <a:schemeClr val="tx1"/>
                </a:solidFill>
                <a:effectLst/>
                <a:latin typeface="+mn-lt"/>
                <a:ea typeface="+mn-ea"/>
                <a:cs typeface="+mn-cs"/>
              </a:rPr>
              <a:t> But how in the world can one figure out how to be grateful for something awful that is happening? How can we shift our minds to think through a lens of gratitude as this global health crisis sweeps across the world? How can we prepare for a pandemic with our minds and hearts?</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7</a:t>
            </a:fld>
            <a:endParaRPr lang="en-US"/>
          </a:p>
        </p:txBody>
      </p:sp>
    </p:spTree>
    <p:extLst>
      <p:ext uri="{BB962C8B-B14F-4D97-AF65-F5344CB8AC3E}">
        <p14:creationId xmlns:p14="http://schemas.microsoft.com/office/powerpoint/2010/main" val="2432279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life-giving gift of gratitude is that exists separate from circumstances. </a:t>
            </a:r>
            <a:r>
              <a:rPr lang="en-US" sz="1200" b="1" kern="1200" dirty="0">
                <a:solidFill>
                  <a:schemeClr val="tx1"/>
                </a:solidFill>
                <a:effectLst/>
                <a:latin typeface="+mn-lt"/>
                <a:ea typeface="+mn-ea"/>
                <a:cs typeface="+mn-cs"/>
              </a:rPr>
              <a:t>You can be grateful, no matter what challenges you face.</a:t>
            </a:r>
            <a:r>
              <a:rPr lang="en-US" sz="1200" kern="1200" dirty="0">
                <a:solidFill>
                  <a:schemeClr val="tx1"/>
                </a:solidFill>
                <a:effectLst/>
                <a:latin typeface="+mn-lt"/>
                <a:ea typeface="+mn-ea"/>
                <a:cs typeface="+mn-cs"/>
              </a:rPr>
              <a:t> An attitude of gratitude is not based upon what is happening, on what is going well or what isn’t, it’s based on a type of thinking. So, that said, if we use our thoughts wisely, we can find things to be grateful for in this season of COVID-19. Because preparing for a pandemic can involve our mental health too.</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8</a:t>
            </a:fld>
            <a:endParaRPr lang="en-US"/>
          </a:p>
        </p:txBody>
      </p:sp>
    </p:spTree>
    <p:extLst>
      <p:ext uri="{BB962C8B-B14F-4D97-AF65-F5344CB8AC3E}">
        <p14:creationId xmlns:p14="http://schemas.microsoft.com/office/powerpoint/2010/main" val="1761933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we can be thankful that God is still God. He does not change. He is still in control. If He is a sovereign God, and He is, then He still is in control. This pandemic did not catch God by surprise. He knew it would happen and He will work through it to accomplish His will. Romans 8:28 is still true: “And we know that in all things God works for the good of those who love him…”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9</a:t>
            </a:fld>
            <a:endParaRPr lang="en-US"/>
          </a:p>
        </p:txBody>
      </p:sp>
    </p:spTree>
    <p:extLst>
      <p:ext uri="{BB962C8B-B14F-4D97-AF65-F5344CB8AC3E}">
        <p14:creationId xmlns:p14="http://schemas.microsoft.com/office/powerpoint/2010/main" val="140557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Also, I think we can be thankful for the fact that in the midst of a crisis God is growing us as His disciples. James 1:3-4 says: “Because you know that the testing of your faith produces perseverance. Let perseverance finish its work so that you may be mature and complete, not lacking anything.” James sets up this truth by saying in verse one that we should consider it joy when we are tested or facing trials.</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10</a:t>
            </a:fld>
            <a:endParaRPr lang="en-US"/>
          </a:p>
        </p:txBody>
      </p:sp>
    </p:spTree>
    <p:extLst>
      <p:ext uri="{BB962C8B-B14F-4D97-AF65-F5344CB8AC3E}">
        <p14:creationId xmlns:p14="http://schemas.microsoft.com/office/powerpoint/2010/main" val="3397765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midst of this trial and test, God taught many churches different ways to do worship together, to have Bible study together, to reach out to unsaved people differently, and to connect with other people. How many churches ever used live streaming or Facebook to broadcast their services before COVID-19? How many classes used Zoom to have their weekly Bible study? Some churches are doing a virtual VBS.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11</a:t>
            </a:fld>
            <a:endParaRPr lang="en-US"/>
          </a:p>
        </p:txBody>
      </p:sp>
    </p:spTree>
    <p:extLst>
      <p:ext uri="{BB962C8B-B14F-4D97-AF65-F5344CB8AC3E}">
        <p14:creationId xmlns:p14="http://schemas.microsoft.com/office/powerpoint/2010/main" val="3669080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churches are asking, “How can we use these tools to help us in the future as we begin to reopen our church activities?” God is teaching and has taught us some wonderful lessons during this time. This makes us want to be thankful “in” the midst of the crisis.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12</a:t>
            </a:fld>
            <a:endParaRPr lang="en-US"/>
          </a:p>
        </p:txBody>
      </p:sp>
    </p:spTree>
    <p:extLst>
      <p:ext uri="{BB962C8B-B14F-4D97-AF65-F5344CB8AC3E}">
        <p14:creationId xmlns:p14="http://schemas.microsoft.com/office/powerpoint/2010/main" val="983391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May I suggest that instead of thinking and constantly being upset over all the bad things of COVID-19, maybe we should try being thankful “in” this crisis? I believe your life will be much better and you will find yourself much closer to God if you become more thankful! Try it. You will like it.</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13</a:t>
            </a:fld>
            <a:endParaRPr lang="en-US"/>
          </a:p>
        </p:txBody>
      </p:sp>
    </p:spTree>
    <p:extLst>
      <p:ext uri="{BB962C8B-B14F-4D97-AF65-F5344CB8AC3E}">
        <p14:creationId xmlns:p14="http://schemas.microsoft.com/office/powerpoint/2010/main" val="3828922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celebrate Thanksgiving in times like this? I want to share with you lessons in gratitude.</a:t>
            </a:r>
          </a:p>
        </p:txBody>
      </p:sp>
      <p:sp>
        <p:nvSpPr>
          <p:cNvPr id="4" name="Slide Number Placeholder 3"/>
          <p:cNvSpPr>
            <a:spLocks noGrp="1"/>
          </p:cNvSpPr>
          <p:nvPr>
            <p:ph type="sldNum" sz="quarter" idx="5"/>
          </p:nvPr>
        </p:nvSpPr>
        <p:spPr/>
        <p:txBody>
          <a:bodyPr/>
          <a:lstStyle/>
          <a:p>
            <a:fld id="{33A29FDF-AB46-5B43-9C0E-9B66A4C129C4}" type="slidenum">
              <a:rPr lang="en-US" smtClean="0"/>
              <a:t>14</a:t>
            </a:fld>
            <a:endParaRPr lang="en-US"/>
          </a:p>
        </p:txBody>
      </p:sp>
    </p:spTree>
    <p:extLst>
      <p:ext uri="{BB962C8B-B14F-4D97-AF65-F5344CB8AC3E}">
        <p14:creationId xmlns:p14="http://schemas.microsoft.com/office/powerpoint/2010/main" val="395592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15</a:t>
            </a:fld>
            <a:endParaRPr lang="en-US"/>
          </a:p>
        </p:txBody>
      </p:sp>
    </p:spTree>
    <p:extLst>
      <p:ext uri="{BB962C8B-B14F-4D97-AF65-F5344CB8AC3E}">
        <p14:creationId xmlns:p14="http://schemas.microsoft.com/office/powerpoint/2010/main" val="1891310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children of Israel failed to enter the promised land because of their grumbling nature.</a:t>
            </a:r>
          </a:p>
        </p:txBody>
      </p:sp>
      <p:sp>
        <p:nvSpPr>
          <p:cNvPr id="4" name="Slide Number Placeholder 3"/>
          <p:cNvSpPr>
            <a:spLocks noGrp="1"/>
          </p:cNvSpPr>
          <p:nvPr>
            <p:ph type="sldNum" sz="quarter" idx="5"/>
          </p:nvPr>
        </p:nvSpPr>
        <p:spPr/>
        <p:txBody>
          <a:bodyPr/>
          <a:lstStyle/>
          <a:p>
            <a:fld id="{33A29FDF-AB46-5B43-9C0E-9B66A4C129C4}" type="slidenum">
              <a:rPr lang="en-US" smtClean="0"/>
              <a:t>16</a:t>
            </a:fld>
            <a:endParaRPr lang="en-US"/>
          </a:p>
        </p:txBody>
      </p:sp>
    </p:spTree>
    <p:extLst>
      <p:ext uri="{BB962C8B-B14F-4D97-AF65-F5344CB8AC3E}">
        <p14:creationId xmlns:p14="http://schemas.microsoft.com/office/powerpoint/2010/main" val="3184782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was Charles Spurgeon, the great prince of preachers, who declared, “Our perils are nothing so long as we have prayer.” While our cell phone is our direct line to others, prayer is our direct line to God. And when we pray, we have the priceless privilege of leaving all our worries with God. Taking everything to God in prayer and leaving everything with God in prayer enables us to have peace.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17</a:t>
            </a:fld>
            <a:endParaRPr lang="en-US"/>
          </a:p>
        </p:txBody>
      </p:sp>
    </p:spTree>
    <p:extLst>
      <p:ext uri="{BB962C8B-B14F-4D97-AF65-F5344CB8AC3E}">
        <p14:creationId xmlns:p14="http://schemas.microsoft.com/office/powerpoint/2010/main" val="346942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18</a:t>
            </a:fld>
            <a:endParaRPr lang="en-US"/>
          </a:p>
        </p:txBody>
      </p:sp>
    </p:spTree>
    <p:extLst>
      <p:ext uri="{BB962C8B-B14F-4D97-AF65-F5344CB8AC3E}">
        <p14:creationId xmlns:p14="http://schemas.microsoft.com/office/powerpoint/2010/main" val="3729570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19</a:t>
            </a:fld>
            <a:endParaRPr lang="en-US"/>
          </a:p>
        </p:txBody>
      </p:sp>
    </p:spTree>
    <p:extLst>
      <p:ext uri="{BB962C8B-B14F-4D97-AF65-F5344CB8AC3E}">
        <p14:creationId xmlns:p14="http://schemas.microsoft.com/office/powerpoint/2010/main" val="123733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20</a:t>
            </a:fld>
            <a:endParaRPr lang="en-US"/>
          </a:p>
        </p:txBody>
      </p:sp>
    </p:spTree>
    <p:extLst>
      <p:ext uri="{BB962C8B-B14F-4D97-AF65-F5344CB8AC3E}">
        <p14:creationId xmlns:p14="http://schemas.microsoft.com/office/powerpoint/2010/main" val="359628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21</a:t>
            </a:fld>
            <a:endParaRPr lang="en-US"/>
          </a:p>
        </p:txBody>
      </p:sp>
    </p:spTree>
    <p:extLst>
      <p:ext uri="{BB962C8B-B14F-4D97-AF65-F5344CB8AC3E}">
        <p14:creationId xmlns:p14="http://schemas.microsoft.com/office/powerpoint/2010/main" val="2045185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cultivate this habit or do these exercises I am going to share.</a:t>
            </a:r>
          </a:p>
        </p:txBody>
      </p:sp>
      <p:sp>
        <p:nvSpPr>
          <p:cNvPr id="4" name="Slide Number Placeholder 3"/>
          <p:cNvSpPr>
            <a:spLocks noGrp="1"/>
          </p:cNvSpPr>
          <p:nvPr>
            <p:ph type="sldNum" sz="quarter" idx="5"/>
          </p:nvPr>
        </p:nvSpPr>
        <p:spPr/>
        <p:txBody>
          <a:bodyPr/>
          <a:lstStyle/>
          <a:p>
            <a:fld id="{33A29FDF-AB46-5B43-9C0E-9B66A4C129C4}" type="slidenum">
              <a:rPr lang="en-US" smtClean="0"/>
              <a:t>22</a:t>
            </a:fld>
            <a:endParaRPr lang="en-US"/>
          </a:p>
        </p:txBody>
      </p:sp>
    </p:spTree>
    <p:extLst>
      <p:ext uri="{BB962C8B-B14F-4D97-AF65-F5344CB8AC3E}">
        <p14:creationId xmlns:p14="http://schemas.microsoft.com/office/powerpoint/2010/main" val="3244038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this pandemic, it may be challenging to focus on positive emotions and experiences, given the magnitude of uncertainty. However, if we consider past crises and suffering, we can identify our vulnerability and appreciate aspects of life that we take for granted. </a:t>
            </a:r>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23</a:t>
            </a:fld>
            <a:endParaRPr lang="en-US"/>
          </a:p>
        </p:txBody>
      </p:sp>
    </p:spTree>
    <p:extLst>
      <p:ext uri="{BB962C8B-B14F-4D97-AF65-F5344CB8AC3E}">
        <p14:creationId xmlns:p14="http://schemas.microsoft.com/office/powerpoint/2010/main" val="3132967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said, Don’t be a pessimist. Change your attitude and see good in everything and Thank God for everything.</a:t>
            </a:r>
          </a:p>
        </p:txBody>
      </p:sp>
      <p:sp>
        <p:nvSpPr>
          <p:cNvPr id="4" name="Slide Number Placeholder 3"/>
          <p:cNvSpPr>
            <a:spLocks noGrp="1"/>
          </p:cNvSpPr>
          <p:nvPr>
            <p:ph type="sldNum" sz="quarter" idx="5"/>
          </p:nvPr>
        </p:nvSpPr>
        <p:spPr/>
        <p:txBody>
          <a:bodyPr/>
          <a:lstStyle/>
          <a:p>
            <a:fld id="{33A29FDF-AB46-5B43-9C0E-9B66A4C129C4}" type="slidenum">
              <a:rPr lang="en-US" smtClean="0"/>
              <a:t>24</a:t>
            </a:fld>
            <a:endParaRPr lang="en-US"/>
          </a:p>
        </p:txBody>
      </p:sp>
    </p:spTree>
    <p:extLst>
      <p:ext uri="{BB962C8B-B14F-4D97-AF65-F5344CB8AC3E}">
        <p14:creationId xmlns:p14="http://schemas.microsoft.com/office/powerpoint/2010/main" val="3527366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25</a:t>
            </a:fld>
            <a:endParaRPr lang="en-US"/>
          </a:p>
        </p:txBody>
      </p:sp>
    </p:spTree>
    <p:extLst>
      <p:ext uri="{BB962C8B-B14F-4D97-AF65-F5344CB8AC3E}">
        <p14:creationId xmlns:p14="http://schemas.microsoft.com/office/powerpoint/2010/main" val="2349776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33A29FDF-AB46-5B43-9C0E-9B66A4C129C4}" type="slidenum">
              <a:rPr lang="en-US" smtClean="0"/>
              <a:t>26</a:t>
            </a:fld>
            <a:endParaRPr lang="en-US"/>
          </a:p>
        </p:txBody>
      </p:sp>
    </p:spTree>
    <p:extLst>
      <p:ext uri="{BB962C8B-B14F-4D97-AF65-F5344CB8AC3E}">
        <p14:creationId xmlns:p14="http://schemas.microsoft.com/office/powerpoint/2010/main" val="15533731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27</a:t>
            </a:fld>
            <a:endParaRPr lang="en-US"/>
          </a:p>
        </p:txBody>
      </p:sp>
    </p:spTree>
    <p:extLst>
      <p:ext uri="{BB962C8B-B14F-4D97-AF65-F5344CB8AC3E}">
        <p14:creationId xmlns:p14="http://schemas.microsoft.com/office/powerpoint/2010/main" val="3906018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28</a:t>
            </a:fld>
            <a:endParaRPr lang="en-US"/>
          </a:p>
        </p:txBody>
      </p:sp>
    </p:spTree>
    <p:extLst>
      <p:ext uri="{BB962C8B-B14F-4D97-AF65-F5344CB8AC3E}">
        <p14:creationId xmlns:p14="http://schemas.microsoft.com/office/powerpoint/2010/main" val="746266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29</a:t>
            </a:fld>
            <a:endParaRPr lang="en-US"/>
          </a:p>
        </p:txBody>
      </p:sp>
    </p:spTree>
    <p:extLst>
      <p:ext uri="{BB962C8B-B14F-4D97-AF65-F5344CB8AC3E}">
        <p14:creationId xmlns:p14="http://schemas.microsoft.com/office/powerpoint/2010/main" val="3106879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30</a:t>
            </a:fld>
            <a:endParaRPr lang="en-US"/>
          </a:p>
        </p:txBody>
      </p:sp>
    </p:spTree>
    <p:extLst>
      <p:ext uri="{BB962C8B-B14F-4D97-AF65-F5344CB8AC3E}">
        <p14:creationId xmlns:p14="http://schemas.microsoft.com/office/powerpoint/2010/main" val="505370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second part of my message I want to share the story of an outsider who took the opportunity to thank Jesus. </a:t>
            </a:r>
          </a:p>
          <a:p>
            <a:r>
              <a:rPr lang="en-US" sz="1200" kern="1200" dirty="0">
                <a:solidFill>
                  <a:schemeClr val="tx1"/>
                </a:solidFill>
                <a:effectLst/>
                <a:latin typeface="+mn-lt"/>
                <a:ea typeface="+mn-ea"/>
                <a:cs typeface="+mn-cs"/>
              </a:rPr>
              <a:t>One-time Jesus was on his way from Galilee to Jerusalem and on the road, he encountered ten men, each of whom suffered from leprosy. That is to say they were physically sick and socially rejected. No one wanted to have anything to do with them, not even their families. </a:t>
            </a:r>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31</a:t>
            </a:fld>
            <a:endParaRPr lang="en-US"/>
          </a:p>
        </p:txBody>
      </p:sp>
    </p:spTree>
    <p:extLst>
      <p:ext uri="{BB962C8B-B14F-4D97-AF65-F5344CB8AC3E}">
        <p14:creationId xmlns:p14="http://schemas.microsoft.com/office/powerpoint/2010/main" val="149352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32</a:t>
            </a:fld>
            <a:endParaRPr lang="en-US"/>
          </a:p>
        </p:txBody>
      </p:sp>
    </p:spTree>
    <p:extLst>
      <p:ext uri="{BB962C8B-B14F-4D97-AF65-F5344CB8AC3E}">
        <p14:creationId xmlns:p14="http://schemas.microsoft.com/office/powerpoint/2010/main" val="1782987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we know is that he recognized a gift when he saw it, returned to say thank you, and Jesus said about him, “Your faith has made you well,” which surely is to say that by Jesus’ definition, faith and gratitude are very closely related, that faith without gratitude is maybe not faith at all, and that there is something life-giving about gratitude.</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33</a:t>
            </a:fld>
            <a:endParaRPr lang="en-US"/>
          </a:p>
        </p:txBody>
      </p:sp>
    </p:spTree>
    <p:extLst>
      <p:ext uri="{BB962C8B-B14F-4D97-AF65-F5344CB8AC3E}">
        <p14:creationId xmlns:p14="http://schemas.microsoft.com/office/powerpoint/2010/main" val="3632605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34</a:t>
            </a:fld>
            <a:endParaRPr lang="en-US"/>
          </a:p>
        </p:txBody>
      </p:sp>
    </p:spTree>
    <p:extLst>
      <p:ext uri="{BB962C8B-B14F-4D97-AF65-F5344CB8AC3E}">
        <p14:creationId xmlns:p14="http://schemas.microsoft.com/office/powerpoint/2010/main" val="4386800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35</a:t>
            </a:fld>
            <a:endParaRPr lang="en-US"/>
          </a:p>
        </p:txBody>
      </p:sp>
    </p:spTree>
    <p:extLst>
      <p:ext uri="{BB962C8B-B14F-4D97-AF65-F5344CB8AC3E}">
        <p14:creationId xmlns:p14="http://schemas.microsoft.com/office/powerpoint/2010/main" val="38153816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Mr. Rogers began by taking out his pocket watch and announcing that he wanted to start his speech with two minutes of silence during which he invited each person present to “remember people in their past—parents, teachers, coaches, friends, and others—who had made it possible for them to accomplish so much” and to be where they were today. . . . The room grew quiet as the seconds ticked away. A reporter said that one could hear all around the room people sniffling as they were moved by the memories of those who had made sacrifices on their behalf and who had given them many gifts” </a:t>
            </a:r>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36</a:t>
            </a:fld>
            <a:endParaRPr lang="en-US"/>
          </a:p>
        </p:txBody>
      </p:sp>
    </p:spTree>
    <p:extLst>
      <p:ext uri="{BB962C8B-B14F-4D97-AF65-F5344CB8AC3E}">
        <p14:creationId xmlns:p14="http://schemas.microsoft.com/office/powerpoint/2010/main" val="962977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may be that if you’re grateful for your life you take better care of yourself. But there is also evidence that gratitude is a great stress reducer, that grateful people are generally more optimistic and hopeful, and that there are links between gratitude and the immune system. So, your mother was right when she made you call your grandmother and thank her for the birthday card and insisted that you sit down and write thank-you notes.</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37</a:t>
            </a:fld>
            <a:endParaRPr lang="en-US"/>
          </a:p>
        </p:txBody>
      </p:sp>
    </p:spTree>
    <p:extLst>
      <p:ext uri="{BB962C8B-B14F-4D97-AF65-F5344CB8AC3E}">
        <p14:creationId xmlns:p14="http://schemas.microsoft.com/office/powerpoint/2010/main" val="11856724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38</a:t>
            </a:fld>
            <a:endParaRPr lang="en-US"/>
          </a:p>
        </p:txBody>
      </p:sp>
    </p:spTree>
    <p:extLst>
      <p:ext uri="{BB962C8B-B14F-4D97-AF65-F5344CB8AC3E}">
        <p14:creationId xmlns:p14="http://schemas.microsoft.com/office/powerpoint/2010/main" val="5548164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39</a:t>
            </a:fld>
            <a:endParaRPr lang="en-US"/>
          </a:p>
        </p:txBody>
      </p:sp>
    </p:spTree>
    <p:extLst>
      <p:ext uri="{BB962C8B-B14F-4D97-AF65-F5344CB8AC3E}">
        <p14:creationId xmlns:p14="http://schemas.microsoft.com/office/powerpoint/2010/main" val="763555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40</a:t>
            </a:fld>
            <a:endParaRPr lang="en-US"/>
          </a:p>
        </p:txBody>
      </p:sp>
    </p:spTree>
    <p:extLst>
      <p:ext uri="{BB962C8B-B14F-4D97-AF65-F5344CB8AC3E}">
        <p14:creationId xmlns:p14="http://schemas.microsoft.com/office/powerpoint/2010/main" val="678935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41</a:t>
            </a:fld>
            <a:endParaRPr lang="en-US"/>
          </a:p>
        </p:txBody>
      </p:sp>
    </p:spTree>
    <p:extLst>
      <p:ext uri="{BB962C8B-B14F-4D97-AF65-F5344CB8AC3E}">
        <p14:creationId xmlns:p14="http://schemas.microsoft.com/office/powerpoint/2010/main" val="110699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42</a:t>
            </a:fld>
            <a:endParaRPr lang="en-US"/>
          </a:p>
        </p:txBody>
      </p:sp>
    </p:spTree>
    <p:extLst>
      <p:ext uri="{BB962C8B-B14F-4D97-AF65-F5344CB8AC3E}">
        <p14:creationId xmlns:p14="http://schemas.microsoft.com/office/powerpoint/2010/main" val="4138647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43</a:t>
            </a:fld>
            <a:endParaRPr lang="en-US"/>
          </a:p>
        </p:txBody>
      </p:sp>
    </p:spTree>
    <p:extLst>
      <p:ext uri="{BB962C8B-B14F-4D97-AF65-F5344CB8AC3E}">
        <p14:creationId xmlns:p14="http://schemas.microsoft.com/office/powerpoint/2010/main" val="3359833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week has been a challenging week for me. </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44</a:t>
            </a:fld>
            <a:endParaRPr lang="en-US"/>
          </a:p>
        </p:txBody>
      </p:sp>
    </p:spTree>
    <p:extLst>
      <p:ext uri="{BB962C8B-B14F-4D97-AF65-F5344CB8AC3E}">
        <p14:creationId xmlns:p14="http://schemas.microsoft.com/office/powerpoint/2010/main" val="79600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appreciate life very much when we go through difficulties and problems.</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45</a:t>
            </a:fld>
            <a:endParaRPr lang="en-US"/>
          </a:p>
        </p:txBody>
      </p:sp>
    </p:spTree>
    <p:extLst>
      <p:ext uri="{BB962C8B-B14F-4D97-AF65-F5344CB8AC3E}">
        <p14:creationId xmlns:p14="http://schemas.microsoft.com/office/powerpoint/2010/main" val="37311739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46</a:t>
            </a:fld>
            <a:endParaRPr lang="en-US"/>
          </a:p>
        </p:txBody>
      </p:sp>
    </p:spTree>
    <p:extLst>
      <p:ext uri="{BB962C8B-B14F-4D97-AF65-F5344CB8AC3E}">
        <p14:creationId xmlns:p14="http://schemas.microsoft.com/office/powerpoint/2010/main" val="11682298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Thanksgiving prayer I read or heard this year came from a four-year-old. We’ve been dealing with a newborn granddaughter and heart surgery and an extended hospital stay, including weeks in Pediatric Cardiology Intensive Care. When the baby finally was strong enough to graduate from intensive care with lots of wires and breathing and feeding tubes and monitors and gauges and computer screens, four-year-old Eleanor, her cousin, offered her bedtime prayer:</a:t>
            </a: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47</a:t>
            </a:fld>
            <a:endParaRPr lang="en-US"/>
          </a:p>
        </p:txBody>
      </p:sp>
    </p:spTree>
    <p:extLst>
      <p:ext uri="{BB962C8B-B14F-4D97-AF65-F5344CB8AC3E}">
        <p14:creationId xmlns:p14="http://schemas.microsoft.com/office/powerpoint/2010/main" val="39468789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German pastor Martin Rinkart served in the walled town of </a:t>
            </a:r>
            <a:r>
              <a:rPr lang="en-US" dirty="0" err="1"/>
              <a:t>Eilenburg</a:t>
            </a:r>
            <a:r>
              <a:rPr lang="en-US" dirty="0"/>
              <a:t> during the horrors of the Thirty Years War of 1618-1648. </a:t>
            </a:r>
            <a:r>
              <a:rPr lang="en-US" dirty="0" err="1"/>
              <a:t>Eilenburg</a:t>
            </a:r>
            <a:r>
              <a:rPr lang="en-US" dirty="0"/>
              <a:t> became an overcrowded refuge for the surrounding area. The fugitives suffered from epidemic and famine. At the beginning of 1637, the year of the Great Pestilence, there were four ministers in </a:t>
            </a:r>
            <a:r>
              <a:rPr lang="en-US" dirty="0" err="1"/>
              <a:t>Eilenburg</a:t>
            </a:r>
            <a:r>
              <a:rPr lang="en-US" dirty="0"/>
              <a:t>. But one abandoned his post for healthier areas and could not be persuaded to return. Pastor </a:t>
            </a:r>
            <a:r>
              <a:rPr lang="en-US" dirty="0" err="1"/>
              <a:t>Rinkhart</a:t>
            </a:r>
            <a:r>
              <a:rPr lang="en-US" dirty="0"/>
              <a:t> officiated at the funerals of the other two. </a:t>
            </a:r>
            <a:br>
              <a:rPr lang="en-US" dirty="0"/>
            </a:br>
            <a:r>
              <a:rPr lang="en-US" dirty="0"/>
              <a:t>As the only pastor left, he often conducted funeral services for as many as 40 to 50 persons a day–some 4,480 in all. In May of that year, his own wife died. By the end of the year, the refugees had to be buried in trenches without services. In the face of overwhelming pressure, constant risk and horrendous conditions, Rinkart never stopped ministering to the people of his city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48</a:t>
            </a:fld>
            <a:endParaRPr lang="en-US"/>
          </a:p>
        </p:txBody>
      </p:sp>
    </p:spTree>
    <p:extLst>
      <p:ext uri="{BB962C8B-B14F-4D97-AF65-F5344CB8AC3E}">
        <p14:creationId xmlns:p14="http://schemas.microsoft.com/office/powerpoint/2010/main" val="1677593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He gave away nearly everything he owned to the poor and needy, though he could barely clothe and feed his own children. He mortgaged his own future income to provide for his family and his community. At one point toward the end of the war, the Swedish army surrounded the city and demanded an enormous ransom from the impoverished and starving citizens. Knowing his people didn’t have the money, Rinkart pleaded with the Swedes to lower the amount, only to be rejected. It’s reported that Rinkart returned to the city, fell on his knees and said, “Come, my children, we can find no hearing, no mercy with men, let us take refuge with God.” He then began to pray so fervently that the Swedish general was moved to lower his price to less than five percent of the original sum. After nearly thirty years of ceaseless struggles, it began to look like peace was within grasp. Wanting to give his children a song to sing to God in thanks at the dinner table, Rinkart sat down and composed what would become one of the most well known Thanksgiving hymns of all time — “Now Thank We All Our God.” In fact, it’s been said that aside from Martin Luther’s “A Mighty Fortress Is Our God,” no other song is sung more often in Lutheran churches today than Rinkart’s simple tune.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49</a:t>
            </a:fld>
            <a:endParaRPr lang="en-US"/>
          </a:p>
        </p:txBody>
      </p:sp>
    </p:spTree>
    <p:extLst>
      <p:ext uri="{BB962C8B-B14F-4D97-AF65-F5344CB8AC3E}">
        <p14:creationId xmlns:p14="http://schemas.microsoft.com/office/powerpoint/2010/main" val="27756939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ever you celebrate this Thanksgiving on this Thursday I want to assure you that God Himself will be at the table. For some it is a happy occasion for others it may not be that. My prayer is that God will be help you thank about His goodness as you celebrate because His Love </a:t>
            </a:r>
            <a:r>
              <a:rPr lang="en-US" dirty="0" err="1"/>
              <a:t>endurrs</a:t>
            </a:r>
            <a:r>
              <a:rPr lang="en-US" dirty="0"/>
              <a:t> </a:t>
            </a:r>
            <a:r>
              <a:rPr lang="en-US"/>
              <a:t>for ever.</a:t>
            </a:r>
            <a:endParaRPr lang="en-US" dirty="0"/>
          </a:p>
        </p:txBody>
      </p:sp>
      <p:sp>
        <p:nvSpPr>
          <p:cNvPr id="4" name="Slide Number Placeholder 3"/>
          <p:cNvSpPr>
            <a:spLocks noGrp="1"/>
          </p:cNvSpPr>
          <p:nvPr>
            <p:ph type="sldNum" sz="quarter" idx="5"/>
          </p:nvPr>
        </p:nvSpPr>
        <p:spPr/>
        <p:txBody>
          <a:bodyPr/>
          <a:lstStyle/>
          <a:p>
            <a:fld id="{33A29FDF-AB46-5B43-9C0E-9B66A4C129C4}" type="slidenum">
              <a:rPr lang="en-US" smtClean="0"/>
              <a:t>50</a:t>
            </a:fld>
            <a:endParaRPr lang="en-US"/>
          </a:p>
        </p:txBody>
      </p:sp>
    </p:spTree>
    <p:extLst>
      <p:ext uri="{BB962C8B-B14F-4D97-AF65-F5344CB8AC3E}">
        <p14:creationId xmlns:p14="http://schemas.microsoft.com/office/powerpoint/2010/main" val="2384216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05AE7-E310-F641-860B-FD3D7BFE75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DA85E-3CB5-7A44-9298-6A865AB6A2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4B99EE-2072-C340-A520-E306CD40A78A}"/>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2CC947C3-F2EB-724F-A2BF-934A4638D6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644F5C-62AC-2E4D-842A-2542B883B22A}"/>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2474724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709D-CA30-F044-9FDE-FC7ECEBD0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D17ED-1FBC-7E40-B68C-3296BF2D03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7B4DE-A780-7345-ABB9-D5059D4E39EC}"/>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57CCF202-9316-8F46-9434-F5C6A8F3E0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C3B376-C7E1-8E4C-8171-1D773DD208EE}"/>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111350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D76C-3138-9444-9876-621E0B561A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580F88-0D5F-4F47-9DE6-0789DF3871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E9E34C-716B-1A42-8E34-91AFF22D2817}"/>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255E943A-8621-C640-ADD2-D1C7C0E9B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18E49D-C07D-0A4E-8961-5A43A6FD7C31}"/>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3289265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A5EF-AEB4-A24F-806D-FC3D1B8C84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10531D-E804-E047-B3F8-5D102CCBB1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05B593-B4BF-D84A-B7D8-7D8948D63E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9DD1F0-7A8D-DA40-954F-5EADDE7DB0C3}"/>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6" name="Footer Placeholder 5">
            <a:extLst>
              <a:ext uri="{FF2B5EF4-FFF2-40B4-BE49-F238E27FC236}">
                <a16:creationId xmlns:a16="http://schemas.microsoft.com/office/drawing/2014/main" id="{401C0A98-616D-574C-8EFA-EA48C50133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2B55BB-96C8-A847-9F04-99873C52413E}"/>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3699399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94B21-47B4-2444-AACC-3443A4DCBE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D8940E-5803-0141-BAE1-828CF7C589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DEFEDA-E5FF-BF43-A9AD-0E6658246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71744-463F-1B48-AE0E-F84B12F31E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04CE61-39AF-C34F-BA79-F3AA166DAD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7BB144-10C4-914E-9335-066E813D5F17}"/>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8" name="Footer Placeholder 7">
            <a:extLst>
              <a:ext uri="{FF2B5EF4-FFF2-40B4-BE49-F238E27FC236}">
                <a16:creationId xmlns:a16="http://schemas.microsoft.com/office/drawing/2014/main" id="{48865C08-6D26-A242-8695-3906BC5983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CED0FE-38D2-3C4A-891B-FA39E74D77CA}"/>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299870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33B0-B775-F14D-980B-EC0485AC3C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DEB1D6-2207-2A42-B2E6-E37DECF6A078}"/>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4" name="Footer Placeholder 3">
            <a:extLst>
              <a:ext uri="{FF2B5EF4-FFF2-40B4-BE49-F238E27FC236}">
                <a16:creationId xmlns:a16="http://schemas.microsoft.com/office/drawing/2014/main" id="{6E1F7F85-5125-F247-95F8-A77D7B6822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DEE12F-7F4F-9C44-8AE7-71C4C8DC4AEE}"/>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1251767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AE151B-164F-8D42-BC36-ED6FE155EBC8}"/>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3" name="Footer Placeholder 2">
            <a:extLst>
              <a:ext uri="{FF2B5EF4-FFF2-40B4-BE49-F238E27FC236}">
                <a16:creationId xmlns:a16="http://schemas.microsoft.com/office/drawing/2014/main" id="{D9A8D95E-D690-474A-954E-8D27064D23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7CFDA-E8E5-0741-951B-CDFAEC339040}"/>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98669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29C24-DF98-494D-B60B-320475696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FEF712-2D79-724C-8690-996FDDEBF8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DF2837-2B5B-AB43-8554-C2285959C9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277556-94BF-1C48-B774-84F4AA911C30}"/>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6" name="Footer Placeholder 5">
            <a:extLst>
              <a:ext uri="{FF2B5EF4-FFF2-40B4-BE49-F238E27FC236}">
                <a16:creationId xmlns:a16="http://schemas.microsoft.com/office/drawing/2014/main" id="{EF83D842-7A10-5544-AD4B-67701500D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48B71A-2476-E44D-82C2-D6F8D5EBD178}"/>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4150217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416A4-0BB2-9E4E-B53B-97D5C2C7DB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270041-6BC4-D74E-8EDF-7B89645EA0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589AEE-AEAE-D643-8905-5FFF3D6AFF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6CFC6A-2459-5340-A68D-6F51595D8A90}"/>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6" name="Footer Placeholder 5">
            <a:extLst>
              <a:ext uri="{FF2B5EF4-FFF2-40B4-BE49-F238E27FC236}">
                <a16:creationId xmlns:a16="http://schemas.microsoft.com/office/drawing/2014/main" id="{254528A0-2F5F-594F-90BD-6BE62C2381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AF3BC-35C3-4740-817C-2F0CC374B4E8}"/>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60880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937F-E46E-B142-A5EA-0E0161F123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51ED43-FA95-9540-9B7C-DA4CF9C762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0274DB-2A7D-8442-8F45-43C0909BAE8E}"/>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CEB887D5-DCD5-BE48-84BE-5C3A8DAF3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AC780-604B-1B42-8312-6F43FB0F6AEE}"/>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4122424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F7CA39-CB4C-0447-BC3F-A0ADAF7222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BCE009-20F3-0B42-9182-CF078F58B5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C1029-938F-EE42-BCBD-70E56051C1A1}"/>
              </a:ext>
            </a:extLst>
          </p:cNvPr>
          <p:cNvSpPr>
            <a:spLocks noGrp="1"/>
          </p:cNvSpPr>
          <p:nvPr>
            <p:ph type="dt" sz="half" idx="10"/>
          </p:nvPr>
        </p:nvSpPr>
        <p:spPr/>
        <p:txBody>
          <a:body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1BD27F6A-A989-294F-B9CF-9185416FFE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962EA-286C-F448-AA1B-F6770511AE84}"/>
              </a:ext>
            </a:extLst>
          </p:cNvPr>
          <p:cNvSpPr>
            <a:spLocks noGrp="1"/>
          </p:cNvSpPr>
          <p:nvPr>
            <p:ph type="sldNum" sz="quarter" idx="12"/>
          </p:nvPr>
        </p:nvSpPr>
        <p:spPr/>
        <p:txBody>
          <a:bodyPr/>
          <a:lstStyle/>
          <a:p>
            <a:fld id="{405C6A54-5B9E-284E-B4B3-A1F9C3F21134}" type="slidenum">
              <a:rPr lang="en-US" smtClean="0"/>
              <a:t>‹#›</a:t>
            </a:fld>
            <a:endParaRPr lang="en-US"/>
          </a:p>
        </p:txBody>
      </p:sp>
    </p:spTree>
    <p:extLst>
      <p:ext uri="{BB962C8B-B14F-4D97-AF65-F5344CB8AC3E}">
        <p14:creationId xmlns:p14="http://schemas.microsoft.com/office/powerpoint/2010/main" val="1947402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63DAB1-0ACE-7A4C-A146-0138D60C6D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A6431B-EF53-4A49-9D3C-F8E3635BF9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63CC10-8CB5-664B-BB0C-ADFAB3C7F4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A92151-31C2-564A-B6A1-8E839BAEAEF9}" type="datetimeFigureOut">
              <a:rPr lang="en-US" smtClean="0"/>
              <a:t>11/21/20</a:t>
            </a:fld>
            <a:endParaRPr lang="en-US"/>
          </a:p>
        </p:txBody>
      </p:sp>
      <p:sp>
        <p:nvSpPr>
          <p:cNvPr id="5" name="Footer Placeholder 4">
            <a:extLst>
              <a:ext uri="{FF2B5EF4-FFF2-40B4-BE49-F238E27FC236}">
                <a16:creationId xmlns:a16="http://schemas.microsoft.com/office/drawing/2014/main" id="{9BC494E9-E267-8647-804B-680394EE4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13E9E8-5AF4-9144-9010-6AAA30B5F9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5C6A54-5B9E-284E-B4B3-A1F9C3F21134}" type="slidenum">
              <a:rPr lang="en-US" smtClean="0"/>
              <a:t>‹#›</a:t>
            </a:fld>
            <a:endParaRPr lang="en-US"/>
          </a:p>
        </p:txBody>
      </p:sp>
    </p:spTree>
    <p:extLst>
      <p:ext uri="{BB962C8B-B14F-4D97-AF65-F5344CB8AC3E}">
        <p14:creationId xmlns:p14="http://schemas.microsoft.com/office/powerpoint/2010/main" val="936693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3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3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8BCFE23-28AA-AA45-961B-E01A370F8BC2}"/>
              </a:ext>
            </a:extLst>
          </p:cNvPr>
          <p:cNvPicPr>
            <a:picLocks noChangeAspect="1"/>
          </p:cNvPicPr>
          <p:nvPr/>
        </p:nvPicPr>
        <p:blipFill rotWithShape="1">
          <a:blip r:embed="rId3"/>
          <a:srcRect t="15730"/>
          <a:stretch/>
        </p:blipFill>
        <p:spPr>
          <a:xfrm>
            <a:off x="-9037" y="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CDF7DB-E4D1-EF42-8E30-2B9F28688E18}"/>
              </a:ext>
            </a:extLst>
          </p:cNvPr>
          <p:cNvSpPr>
            <a:spLocks noGrp="1"/>
          </p:cNvSpPr>
          <p:nvPr>
            <p:ph type="ctrTitle"/>
          </p:nvPr>
        </p:nvSpPr>
        <p:spPr>
          <a:xfrm>
            <a:off x="-22" y="3657600"/>
            <a:ext cx="12192002" cy="1821928"/>
          </a:xfrm>
        </p:spPr>
        <p:txBody>
          <a:bodyPr>
            <a:normAutofit fontScale="90000"/>
          </a:bodyPr>
          <a:lstStyle/>
          <a:p>
            <a:pPr algn="l"/>
            <a:r>
              <a:rPr lang="en-US" sz="6600" dirty="0"/>
              <a:t>GIVE THANKS WITH A GRATEFUL HEART </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0424D71-A1A3-F74A-8900-E7F15638C0C9}"/>
              </a:ext>
            </a:extLst>
          </p:cNvPr>
          <p:cNvSpPr>
            <a:spLocks noGrp="1"/>
          </p:cNvSpPr>
          <p:nvPr>
            <p:ph type="subTitle" idx="1"/>
          </p:nvPr>
        </p:nvSpPr>
        <p:spPr>
          <a:xfrm>
            <a:off x="9056" y="5575039"/>
            <a:ext cx="9869556" cy="1233045"/>
          </a:xfrm>
        </p:spPr>
        <p:txBody>
          <a:bodyPr anchor="ctr">
            <a:noAutofit/>
          </a:bodyPr>
          <a:lstStyle/>
          <a:p>
            <a:pPr algn="l"/>
            <a:r>
              <a:rPr lang="en-US" sz="2800" dirty="0"/>
              <a:t>”Give thanks in all circumstances; for this is the will of God in Christ Jesus for you.” </a:t>
            </a:r>
          </a:p>
          <a:p>
            <a:pPr algn="l"/>
            <a:r>
              <a:rPr lang="en-US" sz="2800" dirty="0">
                <a:solidFill>
                  <a:srgbClr val="FF0000"/>
                </a:solidFill>
              </a:rPr>
              <a:t>1 Thessalonians 5:18 </a:t>
            </a:r>
          </a:p>
        </p:txBody>
      </p:sp>
    </p:spTree>
    <p:extLst>
      <p:ext uri="{BB962C8B-B14F-4D97-AF65-F5344CB8AC3E}">
        <p14:creationId xmlns:p14="http://schemas.microsoft.com/office/powerpoint/2010/main" val="395453960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F4B8DB66-CC30-D44C-BC5A-29B18580F942}"/>
              </a:ext>
            </a:extLst>
          </p:cNvPr>
          <p:cNvPicPr>
            <a:picLocks noGrp="1" noChangeAspect="1"/>
          </p:cNvPicPr>
          <p:nvPr>
            <p:ph idx="1"/>
          </p:nvPr>
        </p:nvPicPr>
        <p:blipFill rotWithShape="1">
          <a:blip r:embed="rId3"/>
          <a:srcRect t="11890" b="8169"/>
          <a:stretch/>
        </p:blipFill>
        <p:spPr>
          <a:xfrm>
            <a:off x="20" y="1282"/>
            <a:ext cx="12191980" cy="6856718"/>
          </a:xfrm>
          <a:prstGeom prst="rect">
            <a:avLst/>
          </a:prstGeom>
        </p:spPr>
      </p:pic>
    </p:spTree>
    <p:extLst>
      <p:ext uri="{BB962C8B-B14F-4D97-AF65-F5344CB8AC3E}">
        <p14:creationId xmlns:p14="http://schemas.microsoft.com/office/powerpoint/2010/main" val="26246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17"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400" b="1" dirty="0">
                <a:solidFill>
                  <a:srgbClr val="FF0000"/>
                </a:solidFill>
                <a:latin typeface="+mj-lt"/>
                <a:ea typeface="+mj-ea"/>
                <a:cs typeface="+mj-cs"/>
              </a:rPr>
              <a:t>What am I thankful for?</a:t>
            </a:r>
            <a:endParaRPr lang="en-US" sz="4400" b="1" dirty="0">
              <a:solidFill>
                <a:srgbClr val="FF0000"/>
              </a:solidFill>
              <a:effectLst/>
              <a:latin typeface="+mj-lt"/>
              <a:ea typeface="+mj-ea"/>
              <a:cs typeface="+mj-cs"/>
            </a:endParaRPr>
          </a:p>
        </p:txBody>
      </p:sp>
      <p:cxnSp>
        <p:nvCxnSpPr>
          <p:cNvPr id="16"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94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475A2CF1-2E1C-E04E-99C7-17126E165C58}"/>
              </a:ext>
            </a:extLst>
          </p:cNvPr>
          <p:cNvPicPr>
            <a:picLocks noGrp="1" noChangeAspect="1"/>
          </p:cNvPicPr>
          <p:nvPr>
            <p:ph idx="1"/>
          </p:nvPr>
        </p:nvPicPr>
        <p:blipFill rotWithShape="1">
          <a:blip r:embed="rId3"/>
          <a:srcRect t="12878" b="2853"/>
          <a:stretch/>
        </p:blipFill>
        <p:spPr>
          <a:xfrm>
            <a:off x="-3047" y="10"/>
            <a:ext cx="12191999" cy="6857990"/>
          </a:xfrm>
          <a:prstGeom prst="rect">
            <a:avLst/>
          </a:prstGeom>
        </p:spPr>
      </p:pic>
      <p:sp>
        <p:nvSpPr>
          <p:cNvPr id="20" name="Rectangle 1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BA738A-CF27-4A49-A1AC-D3CF1847580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COVID -19</a:t>
            </a:r>
          </a:p>
        </p:txBody>
      </p:sp>
    </p:spTree>
    <p:extLst>
      <p:ext uri="{BB962C8B-B14F-4D97-AF65-F5344CB8AC3E}">
        <p14:creationId xmlns:p14="http://schemas.microsoft.com/office/powerpoint/2010/main" val="2317659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2" name="Picture 1">
            <a:extLst>
              <a:ext uri="{FF2B5EF4-FFF2-40B4-BE49-F238E27FC236}">
                <a16:creationId xmlns:a16="http://schemas.microsoft.com/office/drawing/2014/main" id="{F5E807DB-90F2-2C45-B3EF-9D7856C2595C}"/>
              </a:ext>
            </a:extLst>
          </p:cNvPr>
          <p:cNvPicPr>
            <a:picLocks noChangeAspect="1"/>
          </p:cNvPicPr>
          <p:nvPr/>
        </p:nvPicPr>
        <p:blipFill>
          <a:blip r:embed="rId4"/>
          <a:stretch>
            <a:fillRect/>
          </a:stretch>
        </p:blipFill>
        <p:spPr>
          <a:xfrm>
            <a:off x="4374293" y="98854"/>
            <a:ext cx="7698258" cy="6759146"/>
          </a:xfrm>
          <a:prstGeom prst="rect">
            <a:avLst/>
          </a:prstGeom>
        </p:spPr>
      </p:pic>
      <p:sp>
        <p:nvSpPr>
          <p:cNvPr id="3" name="Rectangle 2">
            <a:extLst>
              <a:ext uri="{FF2B5EF4-FFF2-40B4-BE49-F238E27FC236}">
                <a16:creationId xmlns:a16="http://schemas.microsoft.com/office/drawing/2014/main" id="{5B736782-9EDB-B342-84B0-1D9F6E980AC7}"/>
              </a:ext>
            </a:extLst>
          </p:cNvPr>
          <p:cNvSpPr/>
          <p:nvPr/>
        </p:nvSpPr>
        <p:spPr>
          <a:xfrm>
            <a:off x="0" y="98854"/>
            <a:ext cx="9144001" cy="720242"/>
          </a:xfrm>
          <a:prstGeom prst="rect">
            <a:avLst/>
          </a:prstGeom>
        </p:spPr>
        <p:txBody>
          <a:bodyPr wrap="square">
            <a:spAutoFit/>
          </a:bodyPr>
          <a:lstStyle/>
          <a:p>
            <a:r>
              <a:rPr lang="en-US" sz="4000" b="1" dirty="0">
                <a:solidFill>
                  <a:srgbClr val="101010"/>
                </a:solidFill>
                <a:latin typeface="ascombold"/>
              </a:rPr>
              <a:t>US Presidential Election &amp; covid-19</a:t>
            </a:r>
            <a:endParaRPr lang="en-US" sz="4000" b="1" dirty="0">
              <a:solidFill>
                <a:srgbClr val="101010"/>
              </a:solidFill>
              <a:effectLst/>
              <a:latin typeface="ascombold"/>
            </a:endParaRPr>
          </a:p>
        </p:txBody>
      </p:sp>
    </p:spTree>
    <p:extLst>
      <p:ext uri="{BB962C8B-B14F-4D97-AF65-F5344CB8AC3E}">
        <p14:creationId xmlns:p14="http://schemas.microsoft.com/office/powerpoint/2010/main" val="3704334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5AB8-69F0-7E44-AA6B-32AFB303ADA6}"/>
              </a:ext>
            </a:extLst>
          </p:cNvPr>
          <p:cNvSpPr>
            <a:spLocks noGrp="1"/>
          </p:cNvSpPr>
          <p:nvPr>
            <p:ph type="title"/>
          </p:nvPr>
        </p:nvSpPr>
        <p:spPr>
          <a:xfrm>
            <a:off x="7464614" y="0"/>
            <a:ext cx="4651186" cy="6857990"/>
          </a:xfrm>
        </p:spPr>
        <p:txBody>
          <a:bodyPr vert="horz" lIns="91440" tIns="45720" rIns="91440" bIns="45720" rtlCol="0" anchor="b">
            <a:normAutofit/>
          </a:bodyPr>
          <a:lstStyle/>
          <a:p>
            <a:br>
              <a:rPr lang="en-US" sz="3000" dirty="0"/>
            </a:br>
            <a:r>
              <a:rPr lang="en-US" sz="4000" dirty="0"/>
              <a:t>“What is God doing during this pandemic for which we should be thankful?” </a:t>
            </a:r>
            <a:br>
              <a:rPr lang="en-US" sz="4000" dirty="0"/>
            </a:br>
            <a:endParaRPr lang="en-US" sz="40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836922DA-88C9-2447-B5BB-F94E66765173}"/>
              </a:ext>
            </a:extLst>
          </p:cNvPr>
          <p:cNvPicPr>
            <a:picLocks noGrp="1" noChangeAspect="1"/>
          </p:cNvPicPr>
          <p:nvPr>
            <p:ph idx="1"/>
          </p:nvPr>
        </p:nvPicPr>
        <p:blipFill rotWithShape="1">
          <a:blip r:embed="rId3"/>
          <a:srcRect l="12099" r="15391" b="-1"/>
          <a:stretch/>
        </p:blipFill>
        <p:spPr>
          <a:xfrm>
            <a:off x="1" y="10"/>
            <a:ext cx="7464614"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88082676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7EBFDB7D-DD97-44CE-AFFB-458781A3DB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BDCCE600-F180-2C44-A379-C99B3E20836D}"/>
              </a:ext>
            </a:extLst>
          </p:cNvPr>
          <p:cNvPicPr>
            <a:picLocks noGrp="1" noChangeAspect="1"/>
          </p:cNvPicPr>
          <p:nvPr>
            <p:ph idx="1"/>
          </p:nvPr>
        </p:nvPicPr>
        <p:blipFill rotWithShape="1">
          <a:blip r:embed="rId3"/>
          <a:srcRect b="8346"/>
          <a:stretch/>
        </p:blipFill>
        <p:spPr>
          <a:xfrm>
            <a:off x="19" y="10"/>
            <a:ext cx="12191981" cy="6857990"/>
          </a:xfrm>
          <a:custGeom>
            <a:avLst/>
            <a:gdLst/>
            <a:ahLst/>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p:spPr>
      </p:pic>
      <p:sp>
        <p:nvSpPr>
          <p:cNvPr id="19"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1"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39035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00EBB-5772-0B40-A91D-012ABCE824B5}"/>
              </a:ext>
            </a:extLst>
          </p:cNvPr>
          <p:cNvSpPr>
            <a:spLocks noGrp="1"/>
          </p:cNvSpPr>
          <p:nvPr>
            <p:ph type="title"/>
          </p:nvPr>
        </p:nvSpPr>
        <p:spPr>
          <a:xfrm>
            <a:off x="640080" y="5857103"/>
            <a:ext cx="10911840" cy="1000897"/>
          </a:xfrm>
        </p:spPr>
        <p:txBody>
          <a:bodyPr vert="horz" lIns="91440" tIns="45720" rIns="91440" bIns="45720" rtlCol="0" anchor="ctr">
            <a:normAutofit/>
          </a:bodyPr>
          <a:lstStyle/>
          <a:p>
            <a:pPr algn="ctr"/>
            <a:r>
              <a:rPr lang="en-US" sz="3600" b="1" dirty="0"/>
              <a:t>You can be grateful, no matter what challenges you face.</a:t>
            </a:r>
            <a:r>
              <a:rPr lang="en-US" sz="3600" dirty="0">
                <a:effectLst/>
              </a:rPr>
              <a:t> </a:t>
            </a:r>
            <a:endParaRPr lang="en-US" sz="3600" dirty="0"/>
          </a:p>
        </p:txBody>
      </p:sp>
      <p:pic>
        <p:nvPicPr>
          <p:cNvPr id="4" name="Content Placeholder 3">
            <a:extLst>
              <a:ext uri="{FF2B5EF4-FFF2-40B4-BE49-F238E27FC236}">
                <a16:creationId xmlns:a16="http://schemas.microsoft.com/office/drawing/2014/main" id="{C22FC4BB-8AF0-1149-BF9D-B841DB965C85}"/>
              </a:ext>
            </a:extLst>
          </p:cNvPr>
          <p:cNvPicPr>
            <a:picLocks noGrp="1" noChangeAspect="1"/>
          </p:cNvPicPr>
          <p:nvPr>
            <p:ph idx="1"/>
          </p:nvPr>
        </p:nvPicPr>
        <p:blipFill rotWithShape="1">
          <a:blip r:embed="rId3"/>
          <a:srcRect t="33593" r="1" b="1"/>
          <a:stretch/>
        </p:blipFill>
        <p:spPr>
          <a:xfrm>
            <a:off x="65903" y="0"/>
            <a:ext cx="11899556" cy="5761082"/>
          </a:xfrm>
          <a:prstGeom prst="rect">
            <a:avLst/>
          </a:prstGeom>
          <a:ln w="19050">
            <a:solidFill>
              <a:schemeClr val="tx1"/>
            </a:solidFill>
            <a:miter lim="800000"/>
          </a:ln>
        </p:spPr>
      </p:pic>
    </p:spTree>
    <p:extLst>
      <p:ext uri="{BB962C8B-B14F-4D97-AF65-F5344CB8AC3E}">
        <p14:creationId xmlns:p14="http://schemas.microsoft.com/office/powerpoint/2010/main" val="166094705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0" y="0"/>
            <a:ext cx="12191980" cy="7066080"/>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6" name="Content Placeholder 3">
            <a:extLst>
              <a:ext uri="{FF2B5EF4-FFF2-40B4-BE49-F238E27FC236}">
                <a16:creationId xmlns:a16="http://schemas.microsoft.com/office/drawing/2014/main" id="{7424793B-537D-2841-A43D-38CA2E42534A}"/>
              </a:ext>
            </a:extLst>
          </p:cNvPr>
          <p:cNvPicPr>
            <a:picLocks noChangeAspect="1"/>
          </p:cNvPicPr>
          <p:nvPr/>
        </p:nvPicPr>
        <p:blipFill>
          <a:blip r:embed="rId4"/>
          <a:stretch>
            <a:fillRect/>
          </a:stretch>
        </p:blipFill>
        <p:spPr>
          <a:xfrm>
            <a:off x="3225114" y="1"/>
            <a:ext cx="8966866" cy="7066079"/>
          </a:xfrm>
          <a:prstGeom prst="rect">
            <a:avLst/>
          </a:prstGeom>
        </p:spPr>
      </p:pic>
    </p:spTree>
    <p:extLst>
      <p:ext uri="{BB962C8B-B14F-4D97-AF65-F5344CB8AC3E}">
        <p14:creationId xmlns:p14="http://schemas.microsoft.com/office/powerpoint/2010/main" val="419472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2" name="Picture 1">
            <a:extLst>
              <a:ext uri="{FF2B5EF4-FFF2-40B4-BE49-F238E27FC236}">
                <a16:creationId xmlns:a16="http://schemas.microsoft.com/office/drawing/2014/main" id="{442B2760-76B9-A146-BE6C-FE7120CCD8F8}"/>
              </a:ext>
            </a:extLst>
          </p:cNvPr>
          <p:cNvPicPr>
            <a:picLocks noChangeAspect="1"/>
          </p:cNvPicPr>
          <p:nvPr/>
        </p:nvPicPr>
        <p:blipFill>
          <a:blip r:embed="rId4"/>
          <a:stretch>
            <a:fillRect/>
          </a:stretch>
        </p:blipFill>
        <p:spPr>
          <a:xfrm>
            <a:off x="3262185" y="98853"/>
            <a:ext cx="8929796" cy="5671751"/>
          </a:xfrm>
          <a:prstGeom prst="rect">
            <a:avLst/>
          </a:prstGeom>
        </p:spPr>
      </p:pic>
    </p:spTree>
    <p:extLst>
      <p:ext uri="{BB962C8B-B14F-4D97-AF65-F5344CB8AC3E}">
        <p14:creationId xmlns:p14="http://schemas.microsoft.com/office/powerpoint/2010/main" val="621076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2" name="Picture 1">
            <a:extLst>
              <a:ext uri="{FF2B5EF4-FFF2-40B4-BE49-F238E27FC236}">
                <a16:creationId xmlns:a16="http://schemas.microsoft.com/office/drawing/2014/main" id="{8BB2D41A-739C-6F41-A16B-245754290DF4}"/>
              </a:ext>
            </a:extLst>
          </p:cNvPr>
          <p:cNvPicPr>
            <a:picLocks noChangeAspect="1"/>
          </p:cNvPicPr>
          <p:nvPr/>
        </p:nvPicPr>
        <p:blipFill>
          <a:blip r:embed="rId4"/>
          <a:stretch>
            <a:fillRect/>
          </a:stretch>
        </p:blipFill>
        <p:spPr>
          <a:xfrm>
            <a:off x="3175688" y="0"/>
            <a:ext cx="9127504" cy="6856718"/>
          </a:xfrm>
          <a:prstGeom prst="rect">
            <a:avLst/>
          </a:prstGeom>
        </p:spPr>
      </p:pic>
      <p:sp>
        <p:nvSpPr>
          <p:cNvPr id="3" name="Rectangle 2">
            <a:extLst>
              <a:ext uri="{FF2B5EF4-FFF2-40B4-BE49-F238E27FC236}">
                <a16:creationId xmlns:a16="http://schemas.microsoft.com/office/drawing/2014/main" id="{005439B6-9069-A94F-A0C2-E728D88E4FD7}"/>
              </a:ext>
            </a:extLst>
          </p:cNvPr>
          <p:cNvSpPr/>
          <p:nvPr/>
        </p:nvSpPr>
        <p:spPr>
          <a:xfrm>
            <a:off x="0" y="145472"/>
            <a:ext cx="3175688" cy="5632311"/>
          </a:xfrm>
          <a:prstGeom prst="rect">
            <a:avLst/>
          </a:prstGeom>
        </p:spPr>
        <p:txBody>
          <a:bodyPr wrap="square">
            <a:spAutoFit/>
          </a:bodyPr>
          <a:lstStyle/>
          <a:p>
            <a:r>
              <a:rPr lang="en-US" sz="3600" dirty="0">
                <a:latin typeface="Times New Roman" panose="02020603050405020304" pitchFamily="18" charset="0"/>
                <a:ea typeface="Times New Roman" panose="02020603050405020304" pitchFamily="18" charset="0"/>
              </a:rPr>
              <a:t>Another thing for which we can be thankful is that God is teaching us new ways to be the church and fulfill our mission as a church. </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3749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0"/>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2" name="Picture 1">
            <a:extLst>
              <a:ext uri="{FF2B5EF4-FFF2-40B4-BE49-F238E27FC236}">
                <a16:creationId xmlns:a16="http://schemas.microsoft.com/office/drawing/2014/main" id="{A2B25B51-C478-B540-9576-9F53C9336663}"/>
              </a:ext>
            </a:extLst>
          </p:cNvPr>
          <p:cNvPicPr>
            <a:picLocks noChangeAspect="1"/>
          </p:cNvPicPr>
          <p:nvPr/>
        </p:nvPicPr>
        <p:blipFill>
          <a:blip r:embed="rId4"/>
          <a:stretch>
            <a:fillRect/>
          </a:stretch>
        </p:blipFill>
        <p:spPr>
          <a:xfrm>
            <a:off x="3212757" y="0"/>
            <a:ext cx="8979223" cy="5597611"/>
          </a:xfrm>
          <a:prstGeom prst="rect">
            <a:avLst/>
          </a:prstGeom>
        </p:spPr>
      </p:pic>
    </p:spTree>
    <p:extLst>
      <p:ext uri="{BB962C8B-B14F-4D97-AF65-F5344CB8AC3E}">
        <p14:creationId xmlns:p14="http://schemas.microsoft.com/office/powerpoint/2010/main" val="57747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0F13E060-F537-6541-8CCF-0C7820103086}"/>
              </a:ext>
            </a:extLst>
          </p:cNvPr>
          <p:cNvSpPr/>
          <p:nvPr/>
        </p:nvSpPr>
        <p:spPr>
          <a:xfrm>
            <a:off x="3048000" y="1"/>
            <a:ext cx="8901545" cy="3785652"/>
          </a:xfrm>
          <a:prstGeom prst="rect">
            <a:avLst/>
          </a:prstGeom>
        </p:spPr>
        <p:txBody>
          <a:bodyPr wrap="square">
            <a:spAutoFit/>
          </a:bodyPr>
          <a:lstStyle/>
          <a:p>
            <a:r>
              <a:rPr lang="en-US" sz="4000" dirty="0">
                <a:solidFill>
                  <a:srgbClr val="000000"/>
                </a:solidFill>
                <a:latin typeface="Times New Roman" panose="02020603050405020304" pitchFamily="18" charset="0"/>
                <a:ea typeface="Times New Roman" panose="02020603050405020304" pitchFamily="18" charset="0"/>
              </a:rPr>
              <a:t>Do I know what His will is for this pandemic? </a:t>
            </a:r>
          </a:p>
          <a:p>
            <a:endParaRPr lang="en-US" sz="4000" dirty="0">
              <a:solidFill>
                <a:srgbClr val="000000"/>
              </a:solidFill>
              <a:latin typeface="Times New Roman" panose="02020603050405020304" pitchFamily="18" charset="0"/>
              <a:ea typeface="Times New Roman" panose="02020603050405020304" pitchFamily="18" charset="0"/>
            </a:endParaRPr>
          </a:p>
          <a:p>
            <a:r>
              <a:rPr lang="en-US" sz="4000" dirty="0">
                <a:solidFill>
                  <a:srgbClr val="000000"/>
                </a:solidFill>
                <a:latin typeface="Times New Roman" panose="02020603050405020304" pitchFamily="18" charset="0"/>
                <a:ea typeface="Times New Roman" panose="02020603050405020304" pitchFamily="18" charset="0"/>
              </a:rPr>
              <a:t>No! But I am truly confident and thankful that God is going to accomplish His will even during a global pandemic</a:t>
            </a:r>
            <a:r>
              <a:rPr lang="en-US" sz="4000" b="1" dirty="0">
                <a:solidFill>
                  <a:srgbClr val="000000"/>
                </a:solidFill>
                <a:latin typeface="Times New Roman" panose="02020603050405020304" pitchFamily="18" charset="0"/>
                <a:ea typeface="Times New Roman" panose="02020603050405020304" pitchFamily="18" charset="0"/>
              </a:rPr>
              <a:t>.</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9707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0" y="0"/>
            <a:ext cx="12191980" cy="7066080"/>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EB1406AD-CAE2-104E-9067-E2239E1CEC66}"/>
              </a:ext>
            </a:extLst>
          </p:cNvPr>
          <p:cNvSpPr/>
          <p:nvPr/>
        </p:nvSpPr>
        <p:spPr>
          <a:xfrm>
            <a:off x="2795752" y="73572"/>
            <a:ext cx="9396228" cy="7230019"/>
          </a:xfrm>
          <a:prstGeom prst="rect">
            <a:avLst/>
          </a:prstGeom>
        </p:spPr>
        <p:txBody>
          <a:bodyPr wrap="square">
            <a:spAutoFit/>
          </a:bodyPr>
          <a:lstStyle/>
          <a:p>
            <a:pPr indent="-12009755"/>
            <a:r>
              <a:rPr lang="en-US" sz="3600" b="1" dirty="0">
                <a:latin typeface="Times New Roman" panose="02020603050405020304" pitchFamily="18" charset="0"/>
                <a:ea typeface="Times New Roman" panose="02020603050405020304" pitchFamily="18" charset="0"/>
                <a:cs typeface="Times New Roman" panose="02020603050405020304" pitchFamily="18" charset="0"/>
              </a:rPr>
              <a:t>We can choose to walk this pandemic season in faith, or in fear</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ts val="2100"/>
              </a:lnSpc>
              <a:spcAft>
                <a:spcPts val="1050"/>
              </a:spcAft>
            </a:pP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The act of being grateful deepens my faith and</a:t>
            </a:r>
          </a:p>
          <a:p>
            <a:pPr>
              <a:lnSpc>
                <a:spcPts val="2100"/>
              </a:lnSpc>
              <a:spcAft>
                <a:spcPts val="1050"/>
              </a:spcAft>
            </a:pP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fills me with peace during this time of</a:t>
            </a:r>
          </a:p>
          <a:p>
            <a:pPr>
              <a:lnSpc>
                <a:spcPts val="2100"/>
              </a:lnSpc>
              <a:spcAft>
                <a:spcPts val="1050"/>
              </a:spcAft>
            </a:pP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pandemic crisis.</a:t>
            </a:r>
          </a:p>
          <a:p>
            <a:pPr>
              <a:lnSpc>
                <a:spcPts val="2100"/>
              </a:lnSpc>
              <a:spcAft>
                <a:spcPts val="1050"/>
              </a:spcAft>
            </a:pPr>
            <a:endParaRPr lang="en-US" sz="3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ts val="2100"/>
              </a:lnSpc>
              <a:spcAft>
                <a:spcPts val="1050"/>
              </a:spcAft>
            </a:pPr>
            <a:r>
              <a:rPr lang="en-US" sz="4000" b="1" dirty="0"/>
              <a:t>Fundamentally, gratitude is a choice.</a:t>
            </a:r>
          </a:p>
          <a:p>
            <a:pPr>
              <a:spcAft>
                <a:spcPts val="1050"/>
              </a:spcAft>
            </a:pPr>
            <a:r>
              <a:rPr lang="en-US" sz="4000" dirty="0"/>
              <a:t>You can choose to be grateful for anything.</a:t>
            </a:r>
          </a:p>
          <a:p>
            <a:pPr>
              <a:spcAft>
                <a:spcPts val="1050"/>
              </a:spcAft>
            </a:pPr>
            <a:r>
              <a:rPr lang="en-US" sz="4000" dirty="0"/>
              <a:t> As we face a season of uncertainty, it is in</a:t>
            </a:r>
          </a:p>
          <a:p>
            <a:pPr>
              <a:spcAft>
                <a:spcPts val="1050"/>
              </a:spcAft>
            </a:pPr>
            <a:r>
              <a:rPr lang="en-US" sz="4000" dirty="0"/>
              <a:t> our best interest  to choose to ground</a:t>
            </a:r>
          </a:p>
          <a:p>
            <a:pPr>
              <a:spcAft>
                <a:spcPts val="1050"/>
              </a:spcAft>
            </a:pPr>
            <a:r>
              <a:rPr lang="en-US" sz="4000" dirty="0"/>
              <a:t> ourselves in gratitude.</a:t>
            </a:r>
          </a:p>
          <a:p>
            <a:pPr>
              <a:lnSpc>
                <a:spcPts val="2100"/>
              </a:lnSpc>
              <a:spcAft>
                <a:spcPts val="1050"/>
              </a:spcAft>
            </a:pP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0985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640045" y="-104040"/>
            <a:ext cx="12832045" cy="947926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534708C0-2F7E-B549-94ED-F53DEB30D501}"/>
              </a:ext>
            </a:extLst>
          </p:cNvPr>
          <p:cNvSpPr/>
          <p:nvPr/>
        </p:nvSpPr>
        <p:spPr>
          <a:xfrm>
            <a:off x="987136" y="0"/>
            <a:ext cx="11204864" cy="8637108"/>
          </a:xfrm>
          <a:prstGeom prst="rect">
            <a:avLst/>
          </a:prstGeom>
        </p:spPr>
        <p:txBody>
          <a:bodyPr wrap="square">
            <a:spAutoFit/>
          </a:bodyPr>
          <a:lstStyle/>
          <a:p>
            <a:pPr>
              <a:lnSpc>
                <a:spcPts val="2100"/>
              </a:lnSpc>
              <a:spcAft>
                <a:spcPts val="1050"/>
              </a:spcAft>
            </a:pPr>
            <a:endParaRPr lang="en-US" sz="32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ts val="2100"/>
              </a:lnSpc>
              <a:spcAft>
                <a:spcPts val="1050"/>
              </a:spcAft>
            </a:pPr>
            <a:r>
              <a:rPr lang="en-US" sz="3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Make a list of things that you are thankful for.</a:t>
            </a:r>
          </a:p>
          <a:p>
            <a:pPr lvl="0"/>
            <a:r>
              <a:rPr lang="en-US" sz="3200" dirty="0"/>
              <a:t>I’m thankful for the beautiful weather.  </a:t>
            </a:r>
          </a:p>
          <a:p>
            <a:pPr lvl="0"/>
            <a:r>
              <a:rPr lang="en-US" sz="3200" dirty="0"/>
              <a:t>I’m thankful for how life just becomes simple – it’s me, my wife, my kids, and my grandkids, and that’s it. </a:t>
            </a:r>
          </a:p>
          <a:p>
            <a:r>
              <a:rPr lang="en-US" sz="3200" dirty="0"/>
              <a:t>I’m thankful for the extra time.</a:t>
            </a:r>
          </a:p>
          <a:p>
            <a:r>
              <a:rPr lang="en-US" sz="3200" dirty="0"/>
              <a:t>I am thankful for zoom. </a:t>
            </a:r>
          </a:p>
          <a:p>
            <a:r>
              <a:rPr lang="en-US" sz="3200" dirty="0"/>
              <a:t>I’m thankful for the longer phone conversations. </a:t>
            </a:r>
          </a:p>
          <a:p>
            <a:r>
              <a:rPr lang="en-US" sz="3200" dirty="0"/>
              <a:t>I’m thankful for not having to rush.</a:t>
            </a:r>
          </a:p>
          <a:p>
            <a:r>
              <a:rPr lang="en-US" sz="3200" dirty="0"/>
              <a:t>I’m thankful for slower mornings and evenings. </a:t>
            </a:r>
          </a:p>
          <a:p>
            <a:r>
              <a:rPr lang="en-US" sz="3200" dirty="0"/>
              <a:t>I’m thankful for challenging conversations with my wife. </a:t>
            </a:r>
          </a:p>
          <a:p>
            <a:r>
              <a:rPr lang="en-US" sz="3200" dirty="0"/>
              <a:t>I’m thankful for a staycation not a vacation. </a:t>
            </a:r>
          </a:p>
          <a:p>
            <a:r>
              <a:rPr lang="en-US" sz="3200" dirty="0"/>
              <a:t>I’m thankful for the abundance of streaming options. </a:t>
            </a:r>
          </a:p>
          <a:p>
            <a:r>
              <a:rPr lang="en-US" sz="3200" dirty="0"/>
              <a:t>I’m thankful to God for the church, Elder’s, their co-operation.</a:t>
            </a:r>
          </a:p>
          <a:p>
            <a:r>
              <a:rPr lang="en-US" sz="3200" dirty="0"/>
              <a:t>I’m thankful for Sabbath mornings, for Sherwin and Lydia being the first ones to play inspirational music. Please join and listen.</a:t>
            </a:r>
          </a:p>
          <a:p>
            <a:r>
              <a:rPr lang="en-US" sz="3200" dirty="0"/>
              <a:t>List just goes on. Who do you have on </a:t>
            </a:r>
            <a:r>
              <a:rPr lang="en-US" sz="3200"/>
              <a:t>your list?</a:t>
            </a:r>
            <a:endParaRPr lang="en-US" sz="3200" dirty="0"/>
          </a:p>
          <a:p>
            <a:pPr>
              <a:lnSpc>
                <a:spcPts val="2100"/>
              </a:lnSpc>
              <a:spcAft>
                <a:spcPts val="105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8365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6CDCD43-214F-9B4C-9853-28CAF0A4E13F}"/>
              </a:ext>
            </a:extLst>
          </p:cNvPr>
          <p:cNvSpPr/>
          <p:nvPr/>
        </p:nvSpPr>
        <p:spPr>
          <a:xfrm>
            <a:off x="2270234" y="1"/>
            <a:ext cx="9753600" cy="7162538"/>
          </a:xfrm>
          <a:prstGeom prst="rect">
            <a:avLst/>
          </a:prstGeom>
        </p:spPr>
        <p:txBody>
          <a:bodyPr wrap="square">
            <a:spAutoFit/>
          </a:bodyPr>
          <a:lstStyle/>
          <a:p>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choose peace over panic. </a:t>
            </a:r>
          </a:p>
          <a:p>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ts val="2100"/>
              </a:lnSpc>
              <a:spcAft>
                <a:spcPts val="1050"/>
              </a:spcAft>
            </a:pP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choose gratitude over grumbling.</a:t>
            </a:r>
          </a:p>
          <a:p>
            <a:pPr>
              <a:lnSpc>
                <a:spcPts val="2100"/>
              </a:lnSpc>
              <a:spcAft>
                <a:spcPts val="1050"/>
              </a:spcAft>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ts val="2100"/>
              </a:lnSpc>
              <a:spcAft>
                <a:spcPts val="1050"/>
              </a:spcAft>
            </a:pPr>
            <a:r>
              <a:rPr lang="en-US" sz="40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What will you choose for you and your</a:t>
            </a:r>
          </a:p>
          <a:p>
            <a:pPr>
              <a:lnSpc>
                <a:spcPts val="2100"/>
              </a:lnSpc>
              <a:spcAft>
                <a:spcPts val="1050"/>
              </a:spcAft>
            </a:pPr>
            <a:r>
              <a:rPr lang="en-US" sz="40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family?</a:t>
            </a:r>
          </a:p>
          <a:p>
            <a:pPr>
              <a:spcAft>
                <a:spcPts val="1050"/>
              </a:spcAft>
            </a:pPr>
            <a:r>
              <a:rPr lang="en-US" sz="3600" b="1" dirty="0"/>
              <a:t>In Philippians 4:6-9 we find Paul providing a prescription, if you will, for maintaining peace in the midst of adversity.   From this passage, I would like to share with you four things that we can do to have the peace of God in our lives during this time of pandemic and beyond.</a:t>
            </a:r>
          </a:p>
          <a:p>
            <a:pPr>
              <a:lnSpc>
                <a:spcPts val="2100"/>
              </a:lnSpc>
              <a:spcAft>
                <a:spcPts val="1050"/>
              </a:spcAft>
            </a:pPr>
            <a:endParaRPr lang="en-US" sz="40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2100"/>
              </a:lnSpc>
              <a:spcAft>
                <a:spcPts val="1050"/>
              </a:spcAft>
            </a:pPr>
            <a:endParaRPr lang="en-US" sz="40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394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77968"/>
            <a:ext cx="12191980" cy="7035967"/>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651E973-556C-E644-ACC4-145329B1C927}"/>
              </a:ext>
            </a:extLst>
          </p:cNvPr>
          <p:cNvSpPr/>
          <p:nvPr/>
        </p:nvSpPr>
        <p:spPr>
          <a:xfrm>
            <a:off x="2396359" y="0"/>
            <a:ext cx="9795621" cy="6858000"/>
          </a:xfrm>
          <a:prstGeom prst="rect">
            <a:avLst/>
          </a:prstGeom>
        </p:spPr>
        <p:txBody>
          <a:bodyPr wrap="square">
            <a:spAutoFit/>
          </a:bodyPr>
          <a:lstStyle/>
          <a:p>
            <a:r>
              <a:rPr lang="en-US" sz="3600" b="1" dirty="0">
                <a:solidFill>
                  <a:srgbClr val="000000"/>
                </a:solidFill>
                <a:latin typeface="Times New Roman" panose="02020603050405020304" pitchFamily="18" charset="0"/>
                <a:ea typeface="Times New Roman" panose="02020603050405020304" pitchFamily="18" charset="0"/>
              </a:rPr>
              <a:t>First, if we are going to have peace of God in our lives, it is important for us to be prayerful.</a:t>
            </a:r>
            <a:r>
              <a:rPr lang="en-US" sz="3600" dirty="0">
                <a:solidFill>
                  <a:srgbClr val="000000"/>
                </a:solidFill>
                <a:latin typeface="Times New Roman" panose="02020603050405020304" pitchFamily="18" charset="0"/>
                <a:ea typeface="Times New Roman" panose="02020603050405020304" pitchFamily="18" charset="0"/>
              </a:rPr>
              <a:t>  </a:t>
            </a:r>
          </a:p>
          <a:p>
            <a:endParaRPr lang="en-US" sz="3600" dirty="0">
              <a:solidFill>
                <a:srgbClr val="000000"/>
              </a:solidFill>
              <a:latin typeface="Times New Roman" panose="02020603050405020304" pitchFamily="18" charset="0"/>
              <a:ea typeface="Times New Roman" panose="02020603050405020304" pitchFamily="18" charset="0"/>
            </a:endParaRPr>
          </a:p>
          <a:p>
            <a:r>
              <a:rPr lang="en-US" sz="4000" dirty="0">
                <a:solidFill>
                  <a:srgbClr val="000000"/>
                </a:solidFill>
                <a:latin typeface="Times New Roman" panose="02020603050405020304" pitchFamily="18" charset="0"/>
                <a:ea typeface="Times New Roman" panose="02020603050405020304" pitchFamily="18" charset="0"/>
              </a:rPr>
              <a:t>Paul says in Philippians 4:6a, </a:t>
            </a:r>
            <a:r>
              <a:rPr lang="en-US" sz="4000" i="1" dirty="0">
                <a:solidFill>
                  <a:srgbClr val="000000"/>
                </a:solidFill>
                <a:latin typeface="Times New Roman" panose="02020603050405020304" pitchFamily="18" charset="0"/>
                <a:ea typeface="Times New Roman" panose="02020603050405020304" pitchFamily="18" charset="0"/>
              </a:rPr>
              <a:t>“Do not be anxious about anything, but in every situation, by prayer and petition…” </a:t>
            </a:r>
            <a:r>
              <a:rPr lang="en-US" sz="4000" dirty="0"/>
              <a:t> </a:t>
            </a:r>
          </a:p>
          <a:p>
            <a:r>
              <a:rPr lang="en-US" sz="4000" dirty="0"/>
              <a:t>If truth be told, when we feel discouraged and overwhelmed, we do not always feel like praying. However, if we are going to have peace, then it is important for us not to back up or slack up on our prayer life.  </a:t>
            </a:r>
          </a:p>
        </p:txBody>
      </p:sp>
    </p:spTree>
    <p:extLst>
      <p:ext uri="{BB962C8B-B14F-4D97-AF65-F5344CB8AC3E}">
        <p14:creationId xmlns:p14="http://schemas.microsoft.com/office/powerpoint/2010/main" val="3000346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0" y="-5417"/>
            <a:ext cx="12264737"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F881128B-07C6-094B-8DB2-A567CEA34CBE}"/>
              </a:ext>
            </a:extLst>
          </p:cNvPr>
          <p:cNvSpPr/>
          <p:nvPr/>
        </p:nvSpPr>
        <p:spPr>
          <a:xfrm>
            <a:off x="2545773" y="124691"/>
            <a:ext cx="9497291" cy="5632311"/>
          </a:xfrm>
          <a:prstGeom prst="rect">
            <a:avLst/>
          </a:prstGeom>
        </p:spPr>
        <p:txBody>
          <a:bodyPr wrap="square">
            <a:spAutoFit/>
          </a:bodyPr>
          <a:lstStyle/>
          <a:p>
            <a:pPr fontAlgn="base"/>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addition to being prayerful, if we are going to have the peace of God in our lives, it is important also for us to be thankful.</a:t>
            </a:r>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fontAlgn="base"/>
            <a:endPar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Paul says, </a:t>
            </a:r>
            <a:r>
              <a:rPr lang="en-US" sz="4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“Do not be anxious about anything, but in every situation, by prayer and petition, with thanksgiving…”</a:t>
            </a:r>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Being thankful during this pandemic can be a tall order. Believe me, I understand.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3216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ABBFFBC2-94AF-1042-A45C-B0CA6F5CB122}"/>
              </a:ext>
            </a:extLst>
          </p:cNvPr>
          <p:cNvSpPr/>
          <p:nvPr/>
        </p:nvSpPr>
        <p:spPr>
          <a:xfrm>
            <a:off x="2137719" y="1"/>
            <a:ext cx="10054261" cy="5016758"/>
          </a:xfrm>
          <a:prstGeom prst="rect">
            <a:avLst/>
          </a:prstGeom>
        </p:spPr>
        <p:txBody>
          <a:bodyPr wrap="square">
            <a:spAutoFit/>
          </a:bodyPr>
          <a:lstStyle/>
          <a:p>
            <a:pPr fontAlgn="base"/>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 have the peace of God in our lives during this pandemic not only is it important for us to be </a:t>
            </a:r>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prayerful,</a:t>
            </a: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thankful,</a:t>
            </a: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truthful, </a:t>
            </a: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but it is important also for us to be </a:t>
            </a:r>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thoughtful</a:t>
            </a: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fontAlgn="base"/>
            <a:endPar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fontAlgn="base"/>
            <a:r>
              <a:rPr lang="en-US" sz="4000" b="1" dirty="0"/>
              <a:t>Among other things, the word thoughtful means to “show careful consideration and attention to something or someone.” </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2227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F02AAFAF-B419-D24C-8523-9BFEDC8EBD7B}"/>
              </a:ext>
            </a:extLst>
          </p:cNvPr>
          <p:cNvSpPr/>
          <p:nvPr/>
        </p:nvSpPr>
        <p:spPr>
          <a:xfrm>
            <a:off x="2520777" y="148281"/>
            <a:ext cx="9539417" cy="5632311"/>
          </a:xfrm>
          <a:prstGeom prst="rect">
            <a:avLst/>
          </a:prstGeom>
        </p:spPr>
        <p:txBody>
          <a:bodyPr wrap="square">
            <a:spAutoFit/>
          </a:bodyPr>
          <a:lstStyle/>
          <a:p>
            <a:pPr fontAlgn="base"/>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Paul says in verses 8 and 9, </a:t>
            </a:r>
            <a:r>
              <a:rPr lang="en-US" sz="4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“whatever is true, whatever is noble, whatever is right, whatever is pure, whatever is lovely, whatever is admirable—if anything is excellent or praiseworthy—think about such things.</a:t>
            </a:r>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fontAlgn="base"/>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And, the promise for those who think on these things, according verse 9, is that </a:t>
            </a:r>
            <a:r>
              <a:rPr lang="en-US" sz="40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God of peace will be with you</a:t>
            </a:r>
            <a:r>
              <a:rPr lang="en-US" sz="4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3981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302340DC-222B-8F4B-8B15-8CA3D8970262}"/>
              </a:ext>
            </a:extLst>
          </p:cNvPr>
          <p:cNvSpPr/>
          <p:nvPr/>
        </p:nvSpPr>
        <p:spPr>
          <a:xfrm>
            <a:off x="2199502" y="3"/>
            <a:ext cx="9992477" cy="7294305"/>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rPr>
              <a:t>When we give careful consideration and thought to the things Paul notes in verse 8 and to our lives, in general, </a:t>
            </a:r>
            <a:r>
              <a:rPr lang="en-US" sz="3600" b="1" dirty="0">
                <a:solidFill>
                  <a:srgbClr val="000000"/>
                </a:solidFill>
                <a:latin typeface="Times New Roman" panose="02020603050405020304" pitchFamily="18" charset="0"/>
                <a:ea typeface="Times New Roman" panose="02020603050405020304" pitchFamily="18" charset="0"/>
              </a:rPr>
              <a:t>it ought not take us long to realize that even amidst an unrelenting pandemic, we still have so much to thank and praise God for.</a:t>
            </a:r>
          </a:p>
          <a:p>
            <a:endParaRPr lang="en-US" sz="3600" dirty="0"/>
          </a:p>
          <a:p>
            <a:r>
              <a:rPr lang="en-US" sz="3600" b="1" dirty="0"/>
              <a:t>If you do not mind, would you just pause for a moment and thoughtfully think about your life?  Think about how God has blessed you. Think about how God has kept you. Think about how God has protected you. Think about how God guided you and provided for you.</a:t>
            </a:r>
          </a:p>
          <a:p>
            <a:r>
              <a:rPr lang="en-US" sz="3600" b="1" dirty="0">
                <a:solidFill>
                  <a:srgbClr val="000000"/>
                </a:solidFill>
                <a:latin typeface="Times New Roman" panose="02020603050405020304" pitchFamily="18" charset="0"/>
                <a:ea typeface="Times New Roman" panose="02020603050405020304" pitchFamily="18" charset="0"/>
              </a:rPr>
              <a:t>  </a:t>
            </a:r>
            <a:endParaRPr lang="en-US" sz="3600" b="1" dirty="0"/>
          </a:p>
        </p:txBody>
      </p:sp>
    </p:spTree>
    <p:extLst>
      <p:ext uri="{BB962C8B-B14F-4D97-AF65-F5344CB8AC3E}">
        <p14:creationId xmlns:p14="http://schemas.microsoft.com/office/powerpoint/2010/main" val="211656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0"/>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92BC1A9A-5625-CA45-8B49-65085A5FBC57}"/>
              </a:ext>
            </a:extLst>
          </p:cNvPr>
          <p:cNvSpPr/>
          <p:nvPr/>
        </p:nvSpPr>
        <p:spPr>
          <a:xfrm>
            <a:off x="2493818" y="103909"/>
            <a:ext cx="9580418" cy="4883388"/>
          </a:xfrm>
          <a:prstGeom prst="rect">
            <a:avLst/>
          </a:prstGeom>
        </p:spPr>
        <p:txBody>
          <a:bodyPr wrap="square">
            <a:spAutoFit/>
          </a:bodyPr>
          <a:lstStyle/>
          <a:p>
            <a:pPr>
              <a:spcBef>
                <a:spcPts val="1350"/>
              </a:spcBef>
            </a:pPr>
            <a:r>
              <a:rPr lang="en-US" sz="3600" b="1" dirty="0">
                <a:solidFill>
                  <a:srgbClr val="985735"/>
                </a:solidFill>
                <a:latin typeface="Times New Roman" panose="02020603050405020304" pitchFamily="18" charset="0"/>
                <a:ea typeface="Times New Roman" panose="02020603050405020304" pitchFamily="18" charset="0"/>
              </a:rPr>
              <a:t>Exercise #1: start a gratitude journal</a:t>
            </a:r>
          </a:p>
          <a:p>
            <a:pPr>
              <a:spcBef>
                <a:spcPts val="1350"/>
              </a:spcBef>
            </a:pPr>
            <a:r>
              <a:rPr lang="en-US" sz="3600" dirty="0"/>
              <a:t>Research on healthcare workers studying a 15-day gratitude exercise of logging “three good things” resulted in improved work-life balance for up to 6 months and significant benefits in happiness, depression, and emotional exhaustion (measure of burnout) for up to 1 year Start today!</a:t>
            </a:r>
          </a:p>
          <a:p>
            <a:pPr>
              <a:spcBef>
                <a:spcPts val="1350"/>
              </a:spcBef>
            </a:pPr>
            <a:r>
              <a:rPr lang="en-US" sz="3600" b="1" dirty="0">
                <a:latin typeface="Times New Roman" panose="02020603050405020304" pitchFamily="18" charset="0"/>
                <a:ea typeface="Times New Roman" panose="02020603050405020304" pitchFamily="18" charset="0"/>
              </a:rPr>
              <a:t>DOWNLOAD “DO GOOD” APP. </a:t>
            </a:r>
          </a:p>
        </p:txBody>
      </p:sp>
    </p:spTree>
    <p:extLst>
      <p:ext uri="{BB962C8B-B14F-4D97-AF65-F5344CB8AC3E}">
        <p14:creationId xmlns:p14="http://schemas.microsoft.com/office/powerpoint/2010/main" val="1705758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A1E9C4BA-337C-DE41-AED3-9B50CDFB7D3C}"/>
              </a:ext>
            </a:extLst>
          </p:cNvPr>
          <p:cNvSpPr/>
          <p:nvPr/>
        </p:nvSpPr>
        <p:spPr>
          <a:xfrm>
            <a:off x="2483427" y="0"/>
            <a:ext cx="9708553" cy="6919843"/>
          </a:xfrm>
          <a:prstGeom prst="rect">
            <a:avLst/>
          </a:prstGeom>
        </p:spPr>
        <p:txBody>
          <a:bodyPr wrap="square">
            <a:spAutoFit/>
          </a:bodyPr>
          <a:lstStyle/>
          <a:p>
            <a:pPr>
              <a:spcBef>
                <a:spcPts val="1350"/>
              </a:spcBef>
            </a:pPr>
            <a:r>
              <a:rPr lang="en-US" sz="3600" b="1" dirty="0">
                <a:solidFill>
                  <a:srgbClr val="985735"/>
                </a:solidFill>
                <a:latin typeface="Times New Roman" panose="02020603050405020304" pitchFamily="18" charset="0"/>
                <a:ea typeface="Times New Roman" panose="02020603050405020304" pitchFamily="18" charset="0"/>
              </a:rPr>
              <a:t>Exercise #2: contrast and reframe past negative experiences</a:t>
            </a:r>
          </a:p>
          <a:p>
            <a:pPr>
              <a:spcBef>
                <a:spcPts val="1350"/>
              </a:spcBef>
            </a:pPr>
            <a:r>
              <a:rPr lang="en-US" sz="4000" dirty="0"/>
              <a:t>Think about the worst moments of your life—loss of a relative, illness, failure—and then, contrast with the present. Consider how you survived, endured, and flourished into the person you are today. Reframe those negative experiences by observing from a remote perspective. What learning emerged from the bad experience? What is the silver lining to express gratitude for in the present? </a:t>
            </a:r>
            <a:endParaRPr lang="en-US" sz="40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8005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76629" y="1"/>
            <a:ext cx="12268629" cy="7066080"/>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E0F09A89-A56E-A246-AB91-98D9BD13DC09}"/>
              </a:ext>
            </a:extLst>
          </p:cNvPr>
          <p:cNvSpPr/>
          <p:nvPr/>
        </p:nvSpPr>
        <p:spPr>
          <a:xfrm>
            <a:off x="2462645" y="11057"/>
            <a:ext cx="9538855" cy="5632311"/>
          </a:xfrm>
          <a:prstGeom prst="rect">
            <a:avLst/>
          </a:prstGeom>
        </p:spPr>
        <p:txBody>
          <a:bodyPr wrap="square">
            <a:spAutoFit/>
          </a:bodyPr>
          <a:lstStyle/>
          <a:p>
            <a:r>
              <a:rPr lang="en-US" sz="4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Take this moment to focus on the goodness in the world and in your life. </a:t>
            </a:r>
          </a:p>
          <a:p>
            <a:r>
              <a:rPr lang="en-US" sz="4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Learn the origin of the goodness. Although not perfect, life presents numerous daily opportunities to remain in control of our experience, be grateful, and express gratitude: an invigorating run, hugging your child, eating a ripe fruit, a colorful sunset, the sound of ocean waves. </a:t>
            </a:r>
            <a:endParaRPr lang="en-US" sz="4000" dirty="0"/>
          </a:p>
        </p:txBody>
      </p:sp>
    </p:spTree>
    <p:extLst>
      <p:ext uri="{BB962C8B-B14F-4D97-AF65-F5344CB8AC3E}">
        <p14:creationId xmlns:p14="http://schemas.microsoft.com/office/powerpoint/2010/main" val="405231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2337954" y="280555"/>
            <a:ext cx="9854025" cy="6234545"/>
          </a:xfrm>
          <a:prstGeom prst="rect">
            <a:avLst/>
          </a:prstGeom>
        </p:spPr>
        <p:txBody>
          <a:bodyPr vert="horz" lIns="91440" tIns="45720" rIns="91440" bIns="45720" rtlCol="0" anchor="b">
            <a:normAutofit fontScale="25000" lnSpcReduction="20000"/>
          </a:bodyPr>
          <a:lstStyle/>
          <a:p>
            <a:pPr algn="ctr">
              <a:lnSpc>
                <a:spcPct val="120000"/>
              </a:lnSpc>
              <a:spcBef>
                <a:spcPct val="0"/>
              </a:spcBef>
              <a:spcAft>
                <a:spcPts val="600"/>
              </a:spcAft>
            </a:pPr>
            <a:endParaRPr lang="en-US" sz="3600" dirty="0"/>
          </a:p>
          <a:p>
            <a:pPr algn="ctr">
              <a:lnSpc>
                <a:spcPct val="120000"/>
              </a:lnSpc>
              <a:spcBef>
                <a:spcPct val="0"/>
              </a:spcBef>
              <a:spcAft>
                <a:spcPts val="600"/>
              </a:spcAft>
            </a:pPr>
            <a:r>
              <a:rPr lang="en-US" sz="12300" dirty="0"/>
              <a:t>The early church would pray the Lord's Prayer three times every day. </a:t>
            </a:r>
          </a:p>
          <a:p>
            <a:pPr algn="ctr">
              <a:lnSpc>
                <a:spcPct val="120000"/>
              </a:lnSpc>
              <a:spcBef>
                <a:spcPct val="0"/>
              </a:spcBef>
              <a:spcAft>
                <a:spcPts val="600"/>
              </a:spcAft>
            </a:pPr>
            <a:r>
              <a:rPr lang="en-US" sz="12300" dirty="0"/>
              <a:t>It was the 18 for the early church. But gratitude did not stop with the 18. </a:t>
            </a:r>
          </a:p>
          <a:p>
            <a:pPr algn="ctr">
              <a:lnSpc>
                <a:spcPct val="120000"/>
              </a:lnSpc>
              <a:spcBef>
                <a:spcPct val="0"/>
              </a:spcBef>
              <a:spcAft>
                <a:spcPts val="600"/>
              </a:spcAft>
            </a:pPr>
            <a:r>
              <a:rPr lang="en-US" sz="12300" dirty="0"/>
              <a:t>Every meal was an occasion to express gratitude. </a:t>
            </a:r>
          </a:p>
          <a:p>
            <a:pPr algn="ctr">
              <a:lnSpc>
                <a:spcPct val="120000"/>
              </a:lnSpc>
              <a:spcBef>
                <a:spcPct val="0"/>
              </a:spcBef>
              <a:spcAft>
                <a:spcPts val="600"/>
              </a:spcAft>
            </a:pPr>
            <a:r>
              <a:rPr lang="en-US" sz="12300" dirty="0"/>
              <a:t>Food was not eaten until people stopped and remembered it was a gift. </a:t>
            </a:r>
          </a:p>
          <a:p>
            <a:pPr algn="ctr">
              <a:lnSpc>
                <a:spcPct val="120000"/>
              </a:lnSpc>
              <a:spcBef>
                <a:spcPct val="0"/>
              </a:spcBef>
              <a:spcAft>
                <a:spcPts val="600"/>
              </a:spcAft>
            </a:pPr>
            <a:r>
              <a:rPr lang="en-US" sz="12300" dirty="0"/>
              <a:t>A rabbi said, "A man must not taste anything until he has blessed it." They weren't so much blessing the food. They were blessing God who gave it. Whenever we bless the food, we should actually bless God.</a:t>
            </a:r>
          </a:p>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Tree>
    <p:extLst>
      <p:ext uri="{BB962C8B-B14F-4D97-AF65-F5344CB8AC3E}">
        <p14:creationId xmlns:p14="http://schemas.microsoft.com/office/powerpoint/2010/main" val="3397496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EAC5A62D-AFE7-034D-8BF7-E5C33DF2B364}"/>
              </a:ext>
            </a:extLst>
          </p:cNvPr>
          <p:cNvSpPr/>
          <p:nvPr/>
        </p:nvSpPr>
        <p:spPr>
          <a:xfrm>
            <a:off x="1943100" y="0"/>
            <a:ext cx="10248879" cy="7060843"/>
          </a:xfrm>
          <a:prstGeom prst="rect">
            <a:avLst/>
          </a:prstGeom>
        </p:spPr>
        <p:txBody>
          <a:bodyPr wrap="square">
            <a:spAutoFit/>
          </a:bodyPr>
          <a:lstStyle/>
          <a:p>
            <a:pPr fontAlgn="base">
              <a:spcAft>
                <a:spcPts val="1875"/>
              </a:spcAft>
            </a:pPr>
            <a:r>
              <a:rPr lang="en-US" sz="40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Rabbis would argue about how much time someone had in which to return to give thanks. They said, "You have to do that before the food is digested out of your body," because they were people of gratitude. Every different item of food had to receive its own unique blessing. You bless God for the bread, and then when the figs come out, you bless him for the figs. Then when the wine comes out, you bless him for the wine. Then if you're lucky enough to have meat, you bless him for the meat.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4239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24439" y="-84395"/>
            <a:ext cx="12714312" cy="7150476"/>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25FD87B2-9997-F547-BE67-AB2584AADAA5}"/>
              </a:ext>
            </a:extLst>
          </p:cNvPr>
          <p:cNvSpPr/>
          <p:nvPr/>
        </p:nvSpPr>
        <p:spPr>
          <a:xfrm>
            <a:off x="2223655" y="0"/>
            <a:ext cx="10266218" cy="5255285"/>
          </a:xfrm>
          <a:prstGeom prst="rect">
            <a:avLst/>
          </a:prstGeom>
        </p:spPr>
        <p:txBody>
          <a:bodyPr wrap="square">
            <a:spAutoFit/>
          </a:bodyPr>
          <a:lstStyle/>
          <a:p>
            <a:pPr fontAlgn="base">
              <a:spcAft>
                <a:spcPts val="1875"/>
              </a:spcAft>
            </a:pPr>
            <a:r>
              <a:rPr lang="en-US" sz="36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In our day, if we pray at all over a meal we do it real quick, kind of perfunctory at the beginning. Not Jesus. He did what any devout Israelite would do. </a:t>
            </a:r>
          </a:p>
          <a:p>
            <a:pPr fontAlgn="base">
              <a:spcAft>
                <a:spcPts val="1875"/>
              </a:spcAft>
            </a:pPr>
            <a:r>
              <a:rPr lang="en-US" sz="36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Every time another item of food came, he'd say, "God, this is from you too. I get to have this? Thank you!" </a:t>
            </a:r>
          </a:p>
          <a:p>
            <a:pPr fontAlgn="base">
              <a:spcAft>
                <a:spcPts val="1875"/>
              </a:spcAft>
            </a:pPr>
            <a:r>
              <a:rPr lang="en-US" sz="36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Gratitude wasn't just at mealtime and the 18 benedictions. </a:t>
            </a:r>
          </a:p>
          <a:p>
            <a:pPr fontAlgn="base">
              <a:spcAft>
                <a:spcPts val="1875"/>
              </a:spcAft>
            </a:pPr>
            <a:r>
              <a:rPr lang="en-US" sz="36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They had blessings for everything.</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1887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7A1609B8-21A8-8945-8CC9-289472EED448}"/>
              </a:ext>
            </a:extLst>
          </p:cNvPr>
          <p:cNvSpPr/>
          <p:nvPr/>
        </p:nvSpPr>
        <p:spPr>
          <a:xfrm>
            <a:off x="2514601" y="1"/>
            <a:ext cx="9677379" cy="6857999"/>
          </a:xfrm>
          <a:prstGeom prst="rect">
            <a:avLst/>
          </a:prstGeom>
        </p:spPr>
        <p:txBody>
          <a:bodyPr wrap="square">
            <a:spAutoFit/>
          </a:bodyPr>
          <a:lstStyle/>
          <a:p>
            <a:pPr>
              <a:spcBef>
                <a:spcPts val="830"/>
              </a:spcBef>
              <a:spcAft>
                <a:spcPts val="830"/>
              </a:spcAft>
            </a:pPr>
            <a:r>
              <a:rPr lang="en-US" sz="4000" b="1" dirty="0">
                <a:solidFill>
                  <a:srgbClr val="000000"/>
                </a:solidFill>
                <a:latin typeface="Times New Roman" panose="02020603050405020304" pitchFamily="18" charset="0"/>
                <a:ea typeface="Times New Roman" panose="02020603050405020304" pitchFamily="18" charset="0"/>
              </a:rPr>
              <a:t>Document your gratitude daily or even a few times per week to unlock the physical, psychological, and social benefits. </a:t>
            </a:r>
          </a:p>
          <a:p>
            <a:pPr>
              <a:spcBef>
                <a:spcPts val="830"/>
              </a:spcBef>
              <a:spcAft>
                <a:spcPts val="830"/>
              </a:spcAft>
            </a:pPr>
            <a:r>
              <a:rPr lang="en-US" sz="4000" b="1" dirty="0">
                <a:solidFill>
                  <a:srgbClr val="000000"/>
                </a:solidFill>
                <a:latin typeface="Times New Roman" panose="02020603050405020304" pitchFamily="18" charset="0"/>
                <a:ea typeface="Times New Roman" panose="02020603050405020304" pitchFamily="18" charset="0"/>
              </a:rPr>
              <a:t>Review past negative experiences for a fresh perspective on how they shaped you into your best self and appreciation for the present. </a:t>
            </a:r>
          </a:p>
          <a:p>
            <a:pPr>
              <a:spcBef>
                <a:spcPts val="830"/>
              </a:spcBef>
              <a:spcAft>
                <a:spcPts val="830"/>
              </a:spcAft>
            </a:pPr>
            <a:r>
              <a:rPr lang="en-US" sz="4000" b="1" dirty="0">
                <a:solidFill>
                  <a:srgbClr val="000000"/>
                </a:solidFill>
                <a:latin typeface="Times New Roman" panose="02020603050405020304" pitchFamily="18" charset="0"/>
                <a:ea typeface="Times New Roman" panose="02020603050405020304" pitchFamily="18" charset="0"/>
              </a:rPr>
              <a:t>Gratitude amplifies positive emotions to focus on the present and increase your resilience in facing future challenges.</a:t>
            </a:r>
            <a:endParaRPr lang="en-US" sz="4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74752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8332A9FC-4FDC-3B43-B13E-746CF1D903C8}"/>
              </a:ext>
            </a:extLst>
          </p:cNvPr>
          <p:cNvSpPr/>
          <p:nvPr/>
        </p:nvSpPr>
        <p:spPr>
          <a:xfrm>
            <a:off x="1579418" y="0"/>
            <a:ext cx="10612562" cy="4401205"/>
          </a:xfrm>
          <a:prstGeom prst="rect">
            <a:avLst/>
          </a:prstGeom>
        </p:spPr>
        <p:txBody>
          <a:bodyPr wrap="square">
            <a:spAutoFit/>
          </a:bodyPr>
          <a:lstStyle/>
          <a:p>
            <a:pPr fontAlgn="base"/>
            <a:r>
              <a:rPr lang="en-US" sz="40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There are stories of them following the rabbi around when he went into the bushes to go to the bathroom, because they would want to know, </a:t>
            </a:r>
            <a:r>
              <a:rPr lang="en-US" sz="4000" i="1"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Is there going to be a blessing?</a:t>
            </a:r>
            <a:r>
              <a:rPr lang="en-US" sz="40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 And there was one. Rabbi </a:t>
            </a:r>
            <a:r>
              <a:rPr lang="en-US" sz="4000" dirty="0" err="1">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Abayei</a:t>
            </a:r>
            <a:r>
              <a:rPr lang="en-US" sz="40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 said, "Blessed are you, O Lord, who has formed man in wisdom, and created in him many orifices and many cavities."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5741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169010" y="0"/>
            <a:ext cx="12361010" cy="7066080"/>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0E1FD8A0-16CE-D547-9743-AEDE6FA68239}"/>
              </a:ext>
            </a:extLst>
          </p:cNvPr>
          <p:cNvSpPr/>
          <p:nvPr/>
        </p:nvSpPr>
        <p:spPr>
          <a:xfrm>
            <a:off x="1953491" y="103909"/>
            <a:ext cx="10110354" cy="6863417"/>
          </a:xfrm>
          <a:prstGeom prst="rect">
            <a:avLst/>
          </a:prstGeom>
        </p:spPr>
        <p:txBody>
          <a:bodyPr wrap="square">
            <a:spAutoFit/>
          </a:bodyPr>
          <a:lstStyle/>
          <a:p>
            <a:pPr fontAlgn="base">
              <a:spcAft>
                <a:spcPts val="1875"/>
              </a:spcAft>
            </a:pPr>
            <a:r>
              <a:rPr lang="en-US" sz="4000" dirty="0">
                <a:solidFill>
                  <a:srgbClr val="2D2D2D"/>
                </a:solidFill>
                <a:latin typeface="Times New Roman" panose="02020603050405020304" pitchFamily="18" charset="0"/>
                <a:ea typeface="Times New Roman" panose="02020603050405020304" pitchFamily="18" charset="0"/>
                <a:cs typeface="Times New Roman" panose="02020603050405020304" pitchFamily="18" charset="0"/>
              </a:rPr>
              <a:t>Now that may sound strange or even coarse to you and me, but it's a funny thing when one of those orifices or cavities isn't working well. Life gets a little miserable, doesn't it? Don't you wish it would work well then? And the rabbis would say, "Shame on you for thinking you are so proper that any part of your existence is too undignified to thank the God who thought it up. Shame on you for thinking there is something unspiritual, something not worth thanking God for, about any part of our bodies."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3720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93518"/>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A9472F2C-DB73-AD42-8A7A-9B98CAE3B788}"/>
              </a:ext>
            </a:extLst>
          </p:cNvPr>
          <p:cNvSpPr/>
          <p:nvPr/>
        </p:nvSpPr>
        <p:spPr>
          <a:xfrm>
            <a:off x="0" y="93518"/>
            <a:ext cx="12192000" cy="3139321"/>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rPr>
              <a:t>Luke 17:11–19  - WE READ ABOUT TEN LEPPERS THAT JESUS HEALED.</a:t>
            </a:r>
            <a:r>
              <a:rPr lang="en-US" sz="3600" dirty="0"/>
              <a:t> </a:t>
            </a:r>
          </a:p>
          <a:p>
            <a:endParaRPr lang="en-US" sz="3600" dirty="0"/>
          </a:p>
          <a:p>
            <a:endParaRPr lang="en-US" sz="3600" dirty="0"/>
          </a:p>
          <a:p>
            <a:endParaRPr lang="en-US" sz="3600" dirty="0"/>
          </a:p>
          <a:p>
            <a:r>
              <a:rPr lang="en-US" dirty="0"/>
              <a:t> </a:t>
            </a:r>
            <a:endParaRPr lang="en-US" sz="3600" dirty="0"/>
          </a:p>
        </p:txBody>
      </p:sp>
      <p:pic>
        <p:nvPicPr>
          <p:cNvPr id="3" name="Picture 2">
            <a:extLst>
              <a:ext uri="{FF2B5EF4-FFF2-40B4-BE49-F238E27FC236}">
                <a16:creationId xmlns:a16="http://schemas.microsoft.com/office/drawing/2014/main" id="{8E3F1BC2-45EC-C34A-849B-F16843DC1273}"/>
              </a:ext>
            </a:extLst>
          </p:cNvPr>
          <p:cNvPicPr>
            <a:picLocks noChangeAspect="1"/>
          </p:cNvPicPr>
          <p:nvPr/>
        </p:nvPicPr>
        <p:blipFill>
          <a:blip r:embed="rId4"/>
          <a:stretch>
            <a:fillRect/>
          </a:stretch>
        </p:blipFill>
        <p:spPr>
          <a:xfrm>
            <a:off x="0" y="1602609"/>
            <a:ext cx="11764537" cy="5347627"/>
          </a:xfrm>
          <a:prstGeom prst="rect">
            <a:avLst/>
          </a:prstGeom>
        </p:spPr>
      </p:pic>
    </p:spTree>
    <p:extLst>
      <p:ext uri="{BB962C8B-B14F-4D97-AF65-F5344CB8AC3E}">
        <p14:creationId xmlns:p14="http://schemas.microsoft.com/office/powerpoint/2010/main" val="4293282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1" y="-87930"/>
            <a:ext cx="12350607" cy="6945929"/>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EE336727-4C02-8245-8FE9-493A1672C5D6}"/>
              </a:ext>
            </a:extLst>
          </p:cNvPr>
          <p:cNvSpPr/>
          <p:nvPr/>
        </p:nvSpPr>
        <p:spPr>
          <a:xfrm>
            <a:off x="1795346" y="-87930"/>
            <a:ext cx="10555259" cy="7102115"/>
          </a:xfrm>
          <a:prstGeom prst="rect">
            <a:avLst/>
          </a:prstGeom>
        </p:spPr>
        <p:txBody>
          <a:bodyPr wrap="square">
            <a:spAutoFit/>
          </a:bodyPr>
          <a:lstStyle/>
          <a:p>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endParaRPr lang="en-US" dirty="0">
              <a:solidFill>
                <a:srgbClr val="000000"/>
              </a:solidFill>
              <a:latin typeface="Times New Roman" panose="02020603050405020304" pitchFamily="18" charset="0"/>
              <a:cs typeface="Times New Roman" panose="02020603050405020304" pitchFamily="18" charset="0"/>
            </a:endParaRPr>
          </a:p>
          <a:p>
            <a:r>
              <a:rPr lang="en-US" sz="3600" dirty="0"/>
              <a:t>On the way to the priests for verification, they were made clean. Nine kept on walking to show the priest. One stopped in his tracks, ran back to find Jesus, fell on his face at Jesus’ feet, and thanked him.</a:t>
            </a:r>
          </a:p>
          <a:p>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EB1D68E-04FB-E240-B15D-E8A005B332E1}"/>
              </a:ext>
            </a:extLst>
          </p:cNvPr>
          <p:cNvPicPr>
            <a:picLocks noChangeAspect="1"/>
          </p:cNvPicPr>
          <p:nvPr/>
        </p:nvPicPr>
        <p:blipFill>
          <a:blip r:embed="rId4"/>
          <a:stretch>
            <a:fillRect/>
          </a:stretch>
        </p:blipFill>
        <p:spPr>
          <a:xfrm>
            <a:off x="1795345" y="-87930"/>
            <a:ext cx="10555261" cy="4436906"/>
          </a:xfrm>
          <a:prstGeom prst="rect">
            <a:avLst/>
          </a:prstGeom>
        </p:spPr>
      </p:pic>
    </p:spTree>
    <p:extLst>
      <p:ext uri="{BB962C8B-B14F-4D97-AF65-F5344CB8AC3E}">
        <p14:creationId xmlns:p14="http://schemas.microsoft.com/office/powerpoint/2010/main" val="1611842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E94CAAA-A1A5-4346-A77F-2C9BF707C32A}"/>
              </a:ext>
            </a:extLst>
          </p:cNvPr>
          <p:cNvSpPr/>
          <p:nvPr/>
        </p:nvSpPr>
        <p:spPr>
          <a:xfrm>
            <a:off x="2085278" y="0"/>
            <a:ext cx="10106702" cy="6186309"/>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Jesus asks about the other nine and then says a very interesting thing to the grateful man at his feet: “Get up and go on your way: your faith has made you well.”</a:t>
            </a:r>
          </a:p>
          <a:p>
            <a:endParaRPr lang="en-US" sz="3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3600" dirty="0"/>
              <a:t>Now notice that we don’t know anything about this man’s religion. He is a Samaritan, but we don’t know what his theology is. We don’t know a thing about his moral values, whether he is pro-choice or pro-life, for or against this or that. We don’t know how he voted or how he spends his sabbath.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917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55661A4-1C1A-7146-B074-43FE1BBA9318}"/>
              </a:ext>
            </a:extLst>
          </p:cNvPr>
          <p:cNvSpPr/>
          <p:nvPr/>
        </p:nvSpPr>
        <p:spPr>
          <a:xfrm>
            <a:off x="2419815" y="-1"/>
            <a:ext cx="9668107" cy="5632311"/>
          </a:xfrm>
          <a:prstGeom prst="rect">
            <a:avLst/>
          </a:prstGeom>
        </p:spPr>
        <p:txBody>
          <a:bodyPr wrap="square">
            <a:spAutoFit/>
          </a:bodyPr>
          <a:lstStyle/>
          <a:p>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Notice also that the man’s wellness is more than being rid of his dread disease. Wellness, wholeness—some scholars translate the word </a:t>
            </a:r>
            <a:r>
              <a:rPr lang="en-US" sz="4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wellness</a:t>
            </a:r>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as “salvation”: </a:t>
            </a:r>
          </a:p>
          <a:p>
            <a:endPar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“Your faith has saved you,” in which case being grateful and saying thank you are absolutely at the heart of God’s plan for humans and God’s intent for each of 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4956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A88CA91A-8074-724E-99B6-8C8B1B88339A}"/>
              </a:ext>
            </a:extLst>
          </p:cNvPr>
          <p:cNvSpPr/>
          <p:nvPr/>
        </p:nvSpPr>
        <p:spPr>
          <a:xfrm>
            <a:off x="2330605" y="0"/>
            <a:ext cx="9861374" cy="7725192"/>
          </a:xfrm>
          <a:prstGeom prst="rect">
            <a:avLst/>
          </a:prstGeom>
        </p:spPr>
        <p:txBody>
          <a:bodyPr wrap="square">
            <a:spAutoFit/>
          </a:bodyPr>
          <a:lstStyle/>
          <a:p>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Yale’s David Bartlett says this story is an account of two healings: from leprosy and, even more important, from ingratitude. </a:t>
            </a:r>
          </a:p>
          <a:p>
            <a:endPar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Ingratitude, from Jesus’ perspective, is sinful, life-threatening, spirit-threatening, health and well-being threatening sin</a:t>
            </a:r>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r>
              <a:rPr lang="en-US" sz="3600" dirty="0"/>
              <a:t>“For men shall be lovers of their own selves, covetous, boasters, proud, blasphemers, disobedient to parents, unthankful, unholy,”</a:t>
            </a:r>
          </a:p>
          <a:p>
            <a:r>
              <a:rPr lang="en-US" sz="3600" b="1" dirty="0"/>
              <a:t>                                                           </a:t>
            </a:r>
            <a:r>
              <a:rPr lang="en-US" sz="4000" b="1" dirty="0"/>
              <a:t>2 Timothy 3:2</a:t>
            </a:r>
          </a:p>
          <a:p>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677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pic>
        <p:nvPicPr>
          <p:cNvPr id="2" name="Picture 1">
            <a:extLst>
              <a:ext uri="{FF2B5EF4-FFF2-40B4-BE49-F238E27FC236}">
                <a16:creationId xmlns:a16="http://schemas.microsoft.com/office/drawing/2014/main" id="{0A76CD91-8A20-A344-ACA1-F10EDBA09FF6}"/>
              </a:ext>
            </a:extLst>
          </p:cNvPr>
          <p:cNvPicPr>
            <a:picLocks noChangeAspect="1"/>
          </p:cNvPicPr>
          <p:nvPr/>
        </p:nvPicPr>
        <p:blipFill>
          <a:blip r:embed="rId4"/>
          <a:stretch>
            <a:fillRect/>
          </a:stretch>
        </p:blipFill>
        <p:spPr>
          <a:xfrm>
            <a:off x="5232399" y="-1"/>
            <a:ext cx="6297961" cy="6856719"/>
          </a:xfrm>
          <a:prstGeom prst="rect">
            <a:avLst/>
          </a:prstGeom>
        </p:spPr>
      </p:pic>
      <p:sp>
        <p:nvSpPr>
          <p:cNvPr id="3" name="Rectangle 2">
            <a:extLst>
              <a:ext uri="{FF2B5EF4-FFF2-40B4-BE49-F238E27FC236}">
                <a16:creationId xmlns:a16="http://schemas.microsoft.com/office/drawing/2014/main" id="{B144EDED-E69C-B94A-9C7A-BA7ECA66EA55}"/>
              </a:ext>
            </a:extLst>
          </p:cNvPr>
          <p:cNvSpPr/>
          <p:nvPr/>
        </p:nvSpPr>
        <p:spPr>
          <a:xfrm>
            <a:off x="100362" y="156117"/>
            <a:ext cx="5132038" cy="6740307"/>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One time the National Press Club invited the Reverend Fred Rogers to one of its much publicized luncheons. The events are famous for bringing together top diplomats, government officials, leaders in business and industry, sometimes heads of state, and the press, of course.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9098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35B7297E-63E6-7645-AEC3-4AA20ACECB50}"/>
              </a:ext>
            </a:extLst>
          </p:cNvPr>
          <p:cNvSpPr/>
          <p:nvPr/>
        </p:nvSpPr>
        <p:spPr>
          <a:xfrm>
            <a:off x="89210" y="0"/>
            <a:ext cx="12021015" cy="4832092"/>
          </a:xfrm>
          <a:prstGeom prst="rect">
            <a:avLst/>
          </a:prstGeom>
        </p:spPr>
        <p:txBody>
          <a:bodyPr wrap="square">
            <a:spAutoFit/>
          </a:bodyPr>
          <a:lstStyle/>
          <a:p>
            <a:r>
              <a:rPr lang="en-US" sz="3200" b="1" dirty="0" err="1">
                <a:latin typeface="Times New Roman" panose="02020603050405020304" pitchFamily="18" charset="0"/>
                <a:ea typeface="Times New Roman" panose="02020603050405020304" pitchFamily="18" charset="0"/>
              </a:rPr>
              <a:t>WebMDHealth</a:t>
            </a:r>
            <a:r>
              <a:rPr lang="en-US" sz="3200" b="1" dirty="0">
                <a:latin typeface="Times New Roman" panose="02020603050405020304" pitchFamily="18" charset="0"/>
                <a:ea typeface="Times New Roman" panose="02020603050405020304" pitchFamily="18" charset="0"/>
              </a:rPr>
              <a:t> carried an article few years back, with the topic “Boost Your Health with a Dose of Gratitude.” </a:t>
            </a:r>
          </a:p>
          <a:p>
            <a:endParaRPr lang="en-US" sz="3200" b="1" dirty="0">
              <a:latin typeface="Times New Roman" panose="02020603050405020304" pitchFamily="18" charset="0"/>
            </a:endParaRPr>
          </a:p>
          <a:p>
            <a:r>
              <a:rPr lang="en-US" sz="3600" b="1" dirty="0"/>
              <a:t>The essay cited thousands of years of philosophic and religious teaching urging gratitude and then cited new evidence that “grateful people—people for whom gratitude is a permanent trait—have a health edge on not-so-grateful people.” </a:t>
            </a:r>
            <a:endParaRPr lang="en-US" sz="3600" dirty="0"/>
          </a:p>
          <a:p>
            <a:endParaRPr lang="en-US" sz="3200" dirty="0"/>
          </a:p>
        </p:txBody>
      </p:sp>
    </p:spTree>
    <p:extLst>
      <p:ext uri="{BB962C8B-B14F-4D97-AF65-F5344CB8AC3E}">
        <p14:creationId xmlns:p14="http://schemas.microsoft.com/office/powerpoint/2010/main" val="2258432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0" y="0"/>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70D26F0-92AF-3647-9F8D-30A9FEA327B6}"/>
              </a:ext>
            </a:extLst>
          </p:cNvPr>
          <p:cNvSpPr/>
          <p:nvPr/>
        </p:nvSpPr>
        <p:spPr>
          <a:xfrm>
            <a:off x="2141033" y="100360"/>
            <a:ext cx="9935737" cy="5078313"/>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Rabbi Harold Kushner, commenting on that wonderful phrase in the Twenty-Third Psalm, “My cup </a:t>
            </a:r>
            <a:r>
              <a:rPr lang="en-US" sz="3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runneth</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over,” says, </a:t>
            </a:r>
          </a:p>
          <a:p>
            <a:endPar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“Gratitude is more than remembering to mumble ‘thank you.’ It’s more than a ritual of politeness. Gratitude is a way of looking at the world that does not change the facts of your life but has the power to make your life more enjoyable.”</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7604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40F50E58-D38E-8047-B2ED-582899C8E6A4}"/>
              </a:ext>
            </a:extLst>
          </p:cNvPr>
          <p:cNvSpPr/>
          <p:nvPr/>
        </p:nvSpPr>
        <p:spPr>
          <a:xfrm>
            <a:off x="2051825" y="2"/>
            <a:ext cx="10140156" cy="6757638"/>
          </a:xfrm>
          <a:prstGeom prst="rect">
            <a:avLst/>
          </a:prstGeom>
        </p:spPr>
        <p:txBody>
          <a:bodyPr wrap="square">
            <a:spAutoFit/>
          </a:bodyPr>
          <a:lstStyle/>
          <a:p>
            <a:r>
              <a:rPr lang="en-US" sz="3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Kushner illustrates the difference.</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200" dirty="0">
                <a:solidFill>
                  <a:srgbClr val="000000"/>
                </a:solidFill>
                <a:latin typeface="Times New Roman" panose="02020603050405020304" pitchFamily="18" charset="0"/>
                <a:ea typeface="Times New Roman" panose="02020603050405020304" pitchFamily="18" charset="0"/>
              </a:rPr>
              <a:t>Each night as I prepare for bed, I put drops in my eyes to fend off the threat of glaucoma that would rob me of my sight and take from me the pleasure of reading. Each morning at breakfast, I take a pill to control my blood pressure, and each evening at dinner I take another to control my cholesterol level. But instead of lamenting the ailments that come with growing older, instead of wishing I was as young and as fit as I once was, I take my medicine with a prayer of thanks that modern science has found ways to help me cope with those ailments. I think of all my ancestors who didn’t live long enough to develop the complications of old age and did not have pills to take when they did. </a:t>
            </a:r>
            <a:endParaRPr lang="en-US" sz="3200" dirty="0"/>
          </a:p>
        </p:txBody>
      </p:sp>
    </p:spTree>
    <p:extLst>
      <p:ext uri="{BB962C8B-B14F-4D97-AF65-F5344CB8AC3E}">
        <p14:creationId xmlns:p14="http://schemas.microsoft.com/office/powerpoint/2010/main" val="3221910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0"/>
            <a:ext cx="12191980" cy="6958361"/>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59990C1-69FF-F049-B05F-DD2FD709436B}"/>
              </a:ext>
            </a:extLst>
          </p:cNvPr>
          <p:cNvSpPr/>
          <p:nvPr/>
        </p:nvSpPr>
        <p:spPr>
          <a:xfrm>
            <a:off x="2542478" y="0"/>
            <a:ext cx="9511990" cy="6186309"/>
          </a:xfrm>
          <a:prstGeom prst="rect">
            <a:avLst/>
          </a:prstGeom>
        </p:spPr>
        <p:txBody>
          <a:bodyPr wrap="square">
            <a:spAutoFit/>
          </a:bodyPr>
          <a:lstStyle/>
          <a:p>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Gratitude is a worldview.</a:t>
            </a:r>
            <a:r>
              <a:rPr lang="en-US" sz="3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Kushner knows a man who writes “Thank you” on every check he writes, even to the IRS. </a:t>
            </a:r>
          </a:p>
          <a:p>
            <a:endPar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Ingratitude never recognizes the gift. </a:t>
            </a:r>
          </a:p>
          <a:p>
            <a:endPar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friend of mine used to say that at tax time, instead of complaining, he always found himself wishing his tax bill were higher. “I’d love to pay more income taxes,” he used to say. “I’d love to be in the highest bracket of all.”</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5494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2966224" y="178421"/>
            <a:ext cx="8907839" cy="4887566"/>
          </a:xfrm>
          <a:prstGeom prst="rect">
            <a:avLst/>
          </a:prstGeom>
        </p:spPr>
        <p:txBody>
          <a:bodyPr vert="horz" lIns="91440" tIns="45720" rIns="91440" bIns="45720" rtlCol="0" anchor="b">
            <a:normAutofit fontScale="92500" lnSpcReduction="10000"/>
          </a:bodyPr>
          <a:lstStyle/>
          <a:p>
            <a:endParaRPr lang="en-US" sz="4000" b="1" dirty="0"/>
          </a:p>
          <a:p>
            <a:r>
              <a:rPr lang="en-US" sz="4000" b="1" dirty="0"/>
              <a:t>Gratitude is a way of looking at the world.</a:t>
            </a:r>
            <a:r>
              <a:rPr lang="en-US" sz="4000" dirty="0"/>
              <a:t> And when it is that, it is not dependent on having an abundance of things for which to give thanks. </a:t>
            </a:r>
          </a:p>
          <a:p>
            <a:r>
              <a:rPr lang="en-US" sz="4000" dirty="0"/>
              <a:t>In fact, there is something about authentic gratitude that expresses itself most eloquently during adversity and trouble.</a:t>
            </a:r>
          </a:p>
          <a:p>
            <a:r>
              <a:rPr lang="en-US" sz="4000" dirty="0"/>
              <a:t> </a:t>
            </a:r>
          </a:p>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Tree>
    <p:extLst>
      <p:ext uri="{BB962C8B-B14F-4D97-AF65-F5344CB8AC3E}">
        <p14:creationId xmlns:p14="http://schemas.microsoft.com/office/powerpoint/2010/main" val="1805994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02D779AC-7529-DD40-85E9-F89B41A190CE}"/>
              </a:ext>
            </a:extLst>
          </p:cNvPr>
          <p:cNvSpPr/>
          <p:nvPr/>
        </p:nvSpPr>
        <p:spPr>
          <a:xfrm>
            <a:off x="2067791" y="1"/>
            <a:ext cx="10124189" cy="3970318"/>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rPr>
              <a:t>There was in this country an outpouring of gratitude after September 11, 2001. The Pilgrims, those hearty souls whose Thanksgiving feast we commemorate every year, were not celebrating abundance. Half of their number had died after one year in the new world. All but three families had dug graves and buried children, husbands, wives, fathers, mothers. </a:t>
            </a:r>
            <a:endParaRPr lang="en-US" sz="3600" dirty="0"/>
          </a:p>
        </p:txBody>
      </p:sp>
    </p:spTree>
    <p:extLst>
      <p:ext uri="{BB962C8B-B14F-4D97-AF65-F5344CB8AC3E}">
        <p14:creationId xmlns:p14="http://schemas.microsoft.com/office/powerpoint/2010/main" val="2641258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8E504D67-C3A2-EF42-8115-8DC5D8C20D43}"/>
              </a:ext>
            </a:extLst>
          </p:cNvPr>
          <p:cNvSpPr/>
          <p:nvPr/>
        </p:nvSpPr>
        <p:spPr>
          <a:xfrm>
            <a:off x="2369127" y="-1"/>
            <a:ext cx="9822853" cy="6247864"/>
          </a:xfrm>
          <a:prstGeom prst="rect">
            <a:avLst/>
          </a:prstGeom>
        </p:spPr>
        <p:txBody>
          <a:bodyPr wrap="square">
            <a:spAutoFit/>
          </a:bodyPr>
          <a:lstStyle/>
          <a:p>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seeds and plants they brought with them did poorly. Starvation was a real possibility. It was corn, given to them by the natives, that saved them from starvation. </a:t>
            </a:r>
          </a:p>
          <a:p>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Governor Bradford wrote in his journal, “The whole country full of woods and thickets represented a wild and savage hue, if they looked behind them there was the mighty ocean. What could sustain them but the spirit of God and his grace?”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6275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D2B25A82-D3C2-1645-8768-D36B915EFD2C}"/>
              </a:ext>
            </a:extLst>
          </p:cNvPr>
          <p:cNvSpPr/>
          <p:nvPr/>
        </p:nvSpPr>
        <p:spPr>
          <a:xfrm>
            <a:off x="2680855" y="197428"/>
            <a:ext cx="9193207" cy="3785652"/>
          </a:xfrm>
          <a:prstGeom prst="rect">
            <a:avLst/>
          </a:prstGeom>
        </p:spPr>
        <p:txBody>
          <a:bodyPr wrap="square">
            <a:spAutoFit/>
          </a:bodyPr>
          <a:lstStyle/>
          <a:p>
            <a:r>
              <a:rPr lang="en-US"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Pilgrims knew the biblical story of God’s providence and grace to Israel, God’s promise of love in good times and not-so-good times, God’s grace given in Jesus Christ for all people regardless of worldly circumstance.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6070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1FE49472-9D4E-0E42-AA5D-8F90A50BC536}"/>
              </a:ext>
            </a:extLst>
          </p:cNvPr>
          <p:cNvSpPr/>
          <p:nvPr/>
        </p:nvSpPr>
        <p:spPr>
          <a:xfrm>
            <a:off x="2919845" y="103909"/>
            <a:ext cx="9164782" cy="5078313"/>
          </a:xfrm>
          <a:prstGeom prst="rect">
            <a:avLst/>
          </a:prstGeom>
        </p:spPr>
        <p:txBody>
          <a:bodyPr wrap="square">
            <a:spAutoFit/>
          </a:bodyPr>
          <a:lstStyle/>
          <a:p>
            <a:endPar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There is something about adversity that makes gratitude even more profound. </a:t>
            </a:r>
          </a:p>
          <a:p>
            <a:endPar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Psychologist Abraham Maslow said that a fully mature adult has the “ability to appreciate again and again, freshly and naively, the basic goods of life with awe, pleasure, wonder, and even ecstasy” regardless of what is happening.</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4203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D3FB31F5-F2B5-F341-8302-62D2F5556426}"/>
              </a:ext>
            </a:extLst>
          </p:cNvPr>
          <p:cNvSpPr/>
          <p:nvPr/>
        </p:nvSpPr>
        <p:spPr>
          <a:xfrm>
            <a:off x="820881" y="4"/>
            <a:ext cx="11371099" cy="7078861"/>
          </a:xfrm>
          <a:prstGeom prst="rect">
            <a:avLst/>
          </a:prstGeom>
        </p:spPr>
        <p:txBody>
          <a:bodyPr wrap="square">
            <a:spAutoFit/>
          </a:bodyPr>
          <a:lstStyle/>
          <a:p>
            <a:r>
              <a:rPr lang="en-US" sz="34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basic Christian experience is not obligation or guilt, but gratitude, gratitude for the gift of life. </a:t>
            </a:r>
            <a:r>
              <a:rPr lang="en-US" sz="3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Gratitude for the world. Gratitude for dear people who grace and enrich our lives.</a:t>
            </a:r>
            <a:endParaRPr lang="en-US" sz="3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3400" u="sng" dirty="0"/>
              <a:t>The gifts come with a person attached, </a:t>
            </a:r>
            <a:r>
              <a:rPr lang="en-US" sz="3400" dirty="0"/>
              <a:t>and so every week, when we come here on zoom as a church, we begin by saying thank you to God, standing and singing, “Praise God from whom all blessings flow.”</a:t>
            </a:r>
          </a:p>
          <a:p>
            <a:r>
              <a:rPr lang="en-US" sz="3400" dirty="0"/>
              <a:t>The basic Christian experience is gratitude for God’s grace in Jesus Christ and the gift of hopeful confidence and wholeness and wellness that comes with it.</a:t>
            </a:r>
          </a:p>
          <a:p>
            <a:r>
              <a:rPr lang="en-US" sz="3400" b="1" dirty="0"/>
              <a:t>For magnificent gifts, for small, quiet gifts, for the gift of God’s love, we give thanks.</a:t>
            </a:r>
          </a:p>
          <a:p>
            <a:endParaRPr lang="en-US" sz="3400" dirty="0"/>
          </a:p>
          <a:p>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115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BEDD5C92-2A51-CE41-A280-4173F84649B1}"/>
              </a:ext>
            </a:extLst>
          </p:cNvPr>
          <p:cNvSpPr/>
          <p:nvPr/>
        </p:nvSpPr>
        <p:spPr>
          <a:xfrm>
            <a:off x="2441864" y="1"/>
            <a:ext cx="9653154" cy="5632311"/>
          </a:xfrm>
          <a:prstGeom prst="rect">
            <a:avLst/>
          </a:prstGeom>
        </p:spPr>
        <p:txBody>
          <a:bodyPr wrap="square">
            <a:spAutoFit/>
          </a:bodyPr>
          <a:lstStyle/>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Dear God,</a:t>
            </a:r>
            <a:b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Thank you for bringing us a new baby,</a:t>
            </a:r>
            <a:b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thank you for naming her Ella,</a:t>
            </a:r>
            <a:b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thank you for moving her to a regular room,</a:t>
            </a:r>
            <a:b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 that I can go visit her.</a:t>
            </a:r>
            <a:b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Amen.</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endPar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That is grateful faith—to make us all well.</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Thanks be to God.</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Amen.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9671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B0B0C1-A306-4573-8D49-BB656F311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3" descr="A piece of cake on a plate&#10;&#10;Description automatically generated">
            <a:extLst>
              <a:ext uri="{FF2B5EF4-FFF2-40B4-BE49-F238E27FC236}">
                <a16:creationId xmlns:a16="http://schemas.microsoft.com/office/drawing/2014/main" id="{F747AD62-ABA5-494E-A101-027C082E1455}"/>
              </a:ext>
            </a:extLst>
          </p:cNvPr>
          <p:cNvPicPr>
            <a:picLocks noChangeAspect="1"/>
          </p:cNvPicPr>
          <p:nvPr/>
        </p:nvPicPr>
        <p:blipFill rotWithShape="1">
          <a:blip r:embed="rId3">
            <a:alphaModFix amt="40000"/>
          </a:blip>
          <a:srcRect t="10270" b="5460"/>
          <a:stretch/>
        </p:blipFill>
        <p:spPr>
          <a:xfrm>
            <a:off x="-2" y="10"/>
            <a:ext cx="12192002" cy="6857990"/>
          </a:xfrm>
          <a:prstGeom prst="rect">
            <a:avLst/>
          </a:prstGeom>
        </p:spPr>
      </p:pic>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r="29301"/>
          <a:stretch/>
        </p:blipFill>
        <p:spPr>
          <a:xfrm>
            <a:off x="20" y="891540"/>
            <a:ext cx="5371152" cy="5071110"/>
          </a:xfrm>
          <a:prstGeom prst="rect">
            <a:avLst/>
          </a:prstGeom>
          <a:effectLst>
            <a:outerShdw blurRad="406400" dist="317500" dir="5400000" sx="89000" sy="89000" rotWithShape="0">
              <a:prstClr val="black">
                <a:alpha val="15000"/>
              </a:prstClr>
            </a:outerShdw>
          </a:effectLst>
        </p:spPr>
      </p:pic>
      <p:sp>
        <p:nvSpPr>
          <p:cNvPr id="13" name="Rectangle 12">
            <a:extLst>
              <a:ext uri="{FF2B5EF4-FFF2-40B4-BE49-F238E27FC236}">
                <a16:creationId xmlns:a16="http://schemas.microsoft.com/office/drawing/2014/main" id="{3C7D7B7A-CF54-42CE-AA57-119A8FA20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71172"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5E5890C-5635-A849-BBD4-170000A2C057}"/>
              </a:ext>
            </a:extLst>
          </p:cNvPr>
          <p:cNvSpPr/>
          <p:nvPr/>
        </p:nvSpPr>
        <p:spPr>
          <a:xfrm>
            <a:off x="5461686" y="123568"/>
            <a:ext cx="6730008" cy="583908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3600" dirty="0">
              <a:solidFill>
                <a:srgbClr val="FFFFFF"/>
              </a:solidFill>
            </a:endParaRPr>
          </a:p>
          <a:p>
            <a:pPr indent="-228600">
              <a:lnSpc>
                <a:spcPct val="90000"/>
              </a:lnSpc>
              <a:spcAft>
                <a:spcPts val="600"/>
              </a:spcAft>
              <a:buFont typeface="Arial" panose="020B0604020202020204" pitchFamily="34" charset="0"/>
              <a:buChar char="•"/>
            </a:pPr>
            <a:r>
              <a:rPr lang="en-US" sz="3600" dirty="0">
                <a:solidFill>
                  <a:srgbClr val="FFFFFF"/>
                </a:solidFill>
              </a:rPr>
              <a:t>Now thank we all our God</a:t>
            </a:r>
            <a:br>
              <a:rPr lang="en-US" sz="3600" dirty="0">
                <a:solidFill>
                  <a:srgbClr val="FFFFFF"/>
                </a:solidFill>
              </a:rPr>
            </a:br>
            <a:r>
              <a:rPr lang="en-US" sz="3600" dirty="0">
                <a:solidFill>
                  <a:srgbClr val="FFFFFF"/>
                </a:solidFill>
              </a:rPr>
              <a:t>With hearts and hands and voices,</a:t>
            </a:r>
            <a:br>
              <a:rPr lang="en-US" sz="3600" dirty="0">
                <a:solidFill>
                  <a:srgbClr val="FFFFFF"/>
                </a:solidFill>
              </a:rPr>
            </a:br>
            <a:r>
              <a:rPr lang="en-US" sz="3600" dirty="0">
                <a:solidFill>
                  <a:srgbClr val="FFFFFF"/>
                </a:solidFill>
              </a:rPr>
              <a:t>Who wondrous things hath done,</a:t>
            </a:r>
            <a:br>
              <a:rPr lang="en-US" sz="3600" dirty="0">
                <a:solidFill>
                  <a:srgbClr val="FFFFFF"/>
                </a:solidFill>
              </a:rPr>
            </a:br>
            <a:r>
              <a:rPr lang="en-US" sz="3600" dirty="0">
                <a:solidFill>
                  <a:srgbClr val="FFFFFF"/>
                </a:solidFill>
              </a:rPr>
              <a:t>In Whom His world rejoices;</a:t>
            </a:r>
            <a:br>
              <a:rPr lang="en-US" sz="3600" dirty="0">
                <a:solidFill>
                  <a:srgbClr val="FFFFFF"/>
                </a:solidFill>
              </a:rPr>
            </a:br>
            <a:r>
              <a:rPr lang="en-US" sz="3600" dirty="0">
                <a:solidFill>
                  <a:srgbClr val="FFFFFF"/>
                </a:solidFill>
              </a:rPr>
              <a:t>Who, from our mothers' arms,</a:t>
            </a:r>
            <a:br>
              <a:rPr lang="en-US" sz="3600" dirty="0">
                <a:solidFill>
                  <a:srgbClr val="FFFFFF"/>
                </a:solidFill>
              </a:rPr>
            </a:br>
            <a:r>
              <a:rPr lang="en-US" sz="3600" dirty="0">
                <a:solidFill>
                  <a:srgbClr val="FFFFFF"/>
                </a:solidFill>
              </a:rPr>
              <a:t>Hath blessed us on our way</a:t>
            </a:r>
            <a:br>
              <a:rPr lang="en-US" sz="3600" dirty="0">
                <a:solidFill>
                  <a:srgbClr val="FFFFFF"/>
                </a:solidFill>
              </a:rPr>
            </a:br>
            <a:r>
              <a:rPr lang="en-US" sz="3600" dirty="0">
                <a:solidFill>
                  <a:srgbClr val="FFFFFF"/>
                </a:solidFill>
              </a:rPr>
              <a:t>With countless gifts of love,</a:t>
            </a:r>
            <a:br>
              <a:rPr lang="en-US" sz="3600" dirty="0">
                <a:solidFill>
                  <a:srgbClr val="FFFFFF"/>
                </a:solidFill>
              </a:rPr>
            </a:br>
            <a:r>
              <a:rPr lang="en-US" sz="3600" dirty="0">
                <a:solidFill>
                  <a:srgbClr val="FFFFFF"/>
                </a:solidFill>
              </a:rPr>
              <a:t>And still is ours today.</a:t>
            </a:r>
          </a:p>
        </p:txBody>
      </p:sp>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Tree>
    <p:extLst>
      <p:ext uri="{BB962C8B-B14F-4D97-AF65-F5344CB8AC3E}">
        <p14:creationId xmlns:p14="http://schemas.microsoft.com/office/powerpoint/2010/main" val="3387506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BFA2821A-80F1-F940-9F2D-46A8922019ED}"/>
              </a:ext>
            </a:extLst>
          </p:cNvPr>
          <p:cNvSpPr/>
          <p:nvPr/>
        </p:nvSpPr>
        <p:spPr>
          <a:xfrm>
            <a:off x="2286000" y="0"/>
            <a:ext cx="9905980" cy="6894195"/>
          </a:xfrm>
          <a:prstGeom prst="rect">
            <a:avLst/>
          </a:prstGeom>
        </p:spPr>
        <p:txBody>
          <a:bodyPr wrap="square">
            <a:spAutoFit/>
          </a:bodyPr>
          <a:lstStyle/>
          <a:p>
            <a:r>
              <a:rPr lang="en-US" sz="2600" dirty="0">
                <a:solidFill>
                  <a:srgbClr val="000000"/>
                </a:solidFill>
                <a:latin typeface="Verdana" panose="020B0604030504040204" pitchFamily="34" charset="0"/>
              </a:rPr>
              <a:t>O may this bounteous God</a:t>
            </a:r>
            <a:br>
              <a:rPr lang="en-US" sz="2600" dirty="0"/>
            </a:br>
            <a:r>
              <a:rPr lang="en-US" sz="2600" dirty="0">
                <a:solidFill>
                  <a:srgbClr val="000000"/>
                </a:solidFill>
                <a:latin typeface="Verdana" panose="020B0604030504040204" pitchFamily="34" charset="0"/>
              </a:rPr>
              <a:t>Through all our life be near us,</a:t>
            </a:r>
            <a:br>
              <a:rPr lang="en-US" sz="2600" dirty="0"/>
            </a:br>
            <a:r>
              <a:rPr lang="en-US" sz="2600" dirty="0">
                <a:solidFill>
                  <a:srgbClr val="000000"/>
                </a:solidFill>
                <a:latin typeface="Verdana" panose="020B0604030504040204" pitchFamily="34" charset="0"/>
              </a:rPr>
              <a:t>With ever joyful hearts</a:t>
            </a:r>
            <a:br>
              <a:rPr lang="en-US" sz="2600" dirty="0"/>
            </a:br>
            <a:r>
              <a:rPr lang="en-US" sz="2600" dirty="0">
                <a:solidFill>
                  <a:srgbClr val="000000"/>
                </a:solidFill>
                <a:latin typeface="Verdana" panose="020B0604030504040204" pitchFamily="34" charset="0"/>
              </a:rPr>
              <a:t>And blessed peace to cheer us,</a:t>
            </a:r>
            <a:br>
              <a:rPr lang="en-US" sz="2600" dirty="0"/>
            </a:br>
            <a:r>
              <a:rPr lang="en-US" sz="2600" dirty="0">
                <a:solidFill>
                  <a:srgbClr val="000000"/>
                </a:solidFill>
                <a:latin typeface="Verdana" panose="020B0604030504040204" pitchFamily="34" charset="0"/>
              </a:rPr>
              <a:t>And keep us in His grace,</a:t>
            </a:r>
            <a:br>
              <a:rPr lang="en-US" sz="2600" dirty="0"/>
            </a:br>
            <a:r>
              <a:rPr lang="en-US" sz="2600" dirty="0">
                <a:solidFill>
                  <a:srgbClr val="000000"/>
                </a:solidFill>
                <a:latin typeface="Verdana" panose="020B0604030504040204" pitchFamily="34" charset="0"/>
              </a:rPr>
              <a:t>And guide us when perplexed,</a:t>
            </a:r>
            <a:br>
              <a:rPr lang="en-US" sz="2600" dirty="0"/>
            </a:br>
            <a:r>
              <a:rPr lang="en-US" sz="2600" dirty="0">
                <a:solidFill>
                  <a:srgbClr val="000000"/>
                </a:solidFill>
                <a:latin typeface="Verdana" panose="020B0604030504040204" pitchFamily="34" charset="0"/>
              </a:rPr>
              <a:t>And free us from all ills</a:t>
            </a:r>
            <a:br>
              <a:rPr lang="en-US" sz="2600" dirty="0"/>
            </a:br>
            <a:r>
              <a:rPr lang="en-US" sz="2600" dirty="0">
                <a:solidFill>
                  <a:srgbClr val="000000"/>
                </a:solidFill>
                <a:latin typeface="Verdana" panose="020B0604030504040204" pitchFamily="34" charset="0"/>
              </a:rPr>
              <a:t>In this world and the next.</a:t>
            </a:r>
            <a:br>
              <a:rPr lang="en-US" sz="2600" dirty="0"/>
            </a:br>
            <a:br>
              <a:rPr lang="en-US" sz="2600" dirty="0"/>
            </a:br>
            <a:r>
              <a:rPr lang="en-US" sz="2600" dirty="0">
                <a:solidFill>
                  <a:srgbClr val="000000"/>
                </a:solidFill>
                <a:latin typeface="Verdana" panose="020B0604030504040204" pitchFamily="34" charset="0"/>
              </a:rPr>
              <a:t>All praise and thanks to God</a:t>
            </a:r>
            <a:br>
              <a:rPr lang="en-US" sz="2600" dirty="0"/>
            </a:br>
            <a:r>
              <a:rPr lang="en-US" sz="2600" dirty="0">
                <a:solidFill>
                  <a:srgbClr val="000000"/>
                </a:solidFill>
                <a:latin typeface="Verdana" panose="020B0604030504040204" pitchFamily="34" charset="0"/>
              </a:rPr>
              <a:t>The Father now be given,</a:t>
            </a:r>
            <a:br>
              <a:rPr lang="en-US" sz="2600" dirty="0"/>
            </a:br>
            <a:r>
              <a:rPr lang="en-US" sz="2600" dirty="0">
                <a:solidFill>
                  <a:srgbClr val="000000"/>
                </a:solidFill>
                <a:latin typeface="Verdana" panose="020B0604030504040204" pitchFamily="34" charset="0"/>
              </a:rPr>
              <a:t>The Son, and Him Who reigns</a:t>
            </a:r>
            <a:br>
              <a:rPr lang="en-US" sz="2600" dirty="0"/>
            </a:br>
            <a:r>
              <a:rPr lang="en-US" sz="2600" dirty="0">
                <a:solidFill>
                  <a:srgbClr val="000000"/>
                </a:solidFill>
                <a:latin typeface="Verdana" panose="020B0604030504040204" pitchFamily="34" charset="0"/>
              </a:rPr>
              <a:t>With them in highest heaven,</a:t>
            </a:r>
            <a:br>
              <a:rPr lang="en-US" sz="2600" dirty="0"/>
            </a:br>
            <a:r>
              <a:rPr lang="en-US" sz="2600" dirty="0">
                <a:solidFill>
                  <a:srgbClr val="000000"/>
                </a:solidFill>
                <a:latin typeface="Verdana" panose="020B0604030504040204" pitchFamily="34" charset="0"/>
              </a:rPr>
              <a:t>The one eternal God,</a:t>
            </a:r>
            <a:br>
              <a:rPr lang="en-US" sz="2600" dirty="0"/>
            </a:br>
            <a:r>
              <a:rPr lang="en-US" sz="2600" dirty="0">
                <a:solidFill>
                  <a:srgbClr val="000000"/>
                </a:solidFill>
                <a:latin typeface="Verdana" panose="020B0604030504040204" pitchFamily="34" charset="0"/>
              </a:rPr>
              <a:t>Whom earth and </a:t>
            </a:r>
            <a:r>
              <a:rPr lang="en-US" sz="2600" dirty="0" err="1">
                <a:solidFill>
                  <a:srgbClr val="000000"/>
                </a:solidFill>
                <a:latin typeface="Verdana" panose="020B0604030504040204" pitchFamily="34" charset="0"/>
              </a:rPr>
              <a:t>heav'n</a:t>
            </a:r>
            <a:r>
              <a:rPr lang="en-US" sz="2600" dirty="0">
                <a:solidFill>
                  <a:srgbClr val="000000"/>
                </a:solidFill>
                <a:latin typeface="Verdana" panose="020B0604030504040204" pitchFamily="34" charset="0"/>
              </a:rPr>
              <a:t> adore;</a:t>
            </a:r>
            <a:br>
              <a:rPr lang="en-US" sz="2600" dirty="0"/>
            </a:br>
            <a:r>
              <a:rPr lang="en-US" sz="2600" dirty="0">
                <a:solidFill>
                  <a:srgbClr val="000000"/>
                </a:solidFill>
                <a:latin typeface="Verdana" panose="020B0604030504040204" pitchFamily="34" charset="0"/>
              </a:rPr>
              <a:t>For thus it was, is now,</a:t>
            </a:r>
            <a:br>
              <a:rPr lang="en-US" sz="2600" dirty="0"/>
            </a:br>
            <a:r>
              <a:rPr lang="en-US" sz="2600" dirty="0">
                <a:solidFill>
                  <a:srgbClr val="000000"/>
                </a:solidFill>
                <a:latin typeface="Verdana" panose="020B0604030504040204" pitchFamily="34" charset="0"/>
              </a:rPr>
              <a:t>And shall be evermore.</a:t>
            </a:r>
            <a:endParaRPr lang="en-US" sz="2600" dirty="0"/>
          </a:p>
        </p:txBody>
      </p:sp>
    </p:spTree>
    <p:extLst>
      <p:ext uri="{BB962C8B-B14F-4D97-AF65-F5344CB8AC3E}">
        <p14:creationId xmlns:p14="http://schemas.microsoft.com/office/powerpoint/2010/main" val="2979189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cake on a plate&#10;&#10;Description automatically generated">
            <a:extLst>
              <a:ext uri="{FF2B5EF4-FFF2-40B4-BE49-F238E27FC236}">
                <a16:creationId xmlns:a16="http://schemas.microsoft.com/office/drawing/2014/main" id="{8316D9AD-5C3E-344F-81C0-5BA129ED7693}"/>
              </a:ext>
            </a:extLst>
          </p:cNvPr>
          <p:cNvPicPr>
            <a:picLocks noGrp="1" noChangeAspect="1"/>
          </p:cNvPicPr>
          <p:nvPr>
            <p:ph idx="1"/>
          </p:nvPr>
        </p:nvPicPr>
        <p:blipFill rotWithShape="1">
          <a:blip r:embed="rId3"/>
          <a:srcRect t="10270" b="5460"/>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A838D8F6-73F0-A541-B46E-EC3BD31419E8}"/>
              </a:ext>
            </a:extLst>
          </p:cNvPr>
          <p:cNvSpPr/>
          <p:nvPr/>
        </p:nvSpPr>
        <p:spPr>
          <a:xfrm>
            <a:off x="7941365" y="3637721"/>
            <a:ext cx="3932697" cy="1428265"/>
          </a:xfrm>
          <a:prstGeom prst="rect">
            <a:avLst/>
          </a:prstGeom>
        </p:spPr>
        <p:txBody>
          <a:bodyPr vert="horz" lIns="91440" tIns="45720" rIns="91440" bIns="45720" rtlCol="0" anchor="b">
            <a:normAutofit/>
          </a:bodyPr>
          <a:lstStyle/>
          <a:p>
            <a:pPr algn="ctr">
              <a:lnSpc>
                <a:spcPct val="90000"/>
              </a:lnSpc>
              <a:spcBef>
                <a:spcPct val="0"/>
              </a:spcBef>
              <a:spcAft>
                <a:spcPts val="600"/>
              </a:spcAft>
            </a:pPr>
            <a:endParaRPr lang="en-US" sz="4400" b="1" dirty="0">
              <a:solidFill>
                <a:srgbClr val="FF0000"/>
              </a:solidFill>
              <a:effectLst/>
              <a:latin typeface="+mj-lt"/>
              <a:ea typeface="+mj-ea"/>
              <a:cs typeface="+mj-cs"/>
            </a:endParaRPr>
          </a:p>
        </p:txBody>
      </p:sp>
      <p:sp>
        <p:nvSpPr>
          <p:cNvPr id="2" name="Rectangle 1">
            <a:extLst>
              <a:ext uri="{FF2B5EF4-FFF2-40B4-BE49-F238E27FC236}">
                <a16:creationId xmlns:a16="http://schemas.microsoft.com/office/drawing/2014/main" id="{68A0911A-0D55-8943-BBBA-CAC7B6D5A187}"/>
              </a:ext>
            </a:extLst>
          </p:cNvPr>
          <p:cNvSpPr/>
          <p:nvPr/>
        </p:nvSpPr>
        <p:spPr>
          <a:xfrm>
            <a:off x="2722418" y="103909"/>
            <a:ext cx="8749146" cy="3170099"/>
          </a:xfrm>
          <a:prstGeom prst="rect">
            <a:avLst/>
          </a:prstGeom>
        </p:spPr>
        <p:txBody>
          <a:bodyPr wrap="square">
            <a:spAutoFit/>
          </a:bodyPr>
          <a:lstStyle/>
          <a:p>
            <a:r>
              <a:rPr lang="en-US" sz="4000" dirty="0">
                <a:solidFill>
                  <a:srgbClr val="000000"/>
                </a:solidFill>
                <a:latin typeface="Georgia" panose="02040502050405020303" pitchFamily="18" charset="0"/>
              </a:rPr>
              <a:t>Yet, while living in a world dominated by death, Rinkart wrote this timeless prayer of thanksgiving for his children—a reminder to be grateful to God for all things, at all times:</a:t>
            </a:r>
            <a:endParaRPr lang="en-US" sz="4000" dirty="0"/>
          </a:p>
        </p:txBody>
      </p:sp>
    </p:spTree>
    <p:extLst>
      <p:ext uri="{BB962C8B-B14F-4D97-AF65-F5344CB8AC3E}">
        <p14:creationId xmlns:p14="http://schemas.microsoft.com/office/powerpoint/2010/main" val="564605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5422</Words>
  <Application>Microsoft Macintosh PowerPoint</Application>
  <PresentationFormat>Widescreen</PresentationFormat>
  <Paragraphs>250</Paragraphs>
  <Slides>50</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ascombold</vt:lpstr>
      <vt:lpstr>Calibri</vt:lpstr>
      <vt:lpstr>Calibri Light</vt:lpstr>
      <vt:lpstr>Georgia</vt:lpstr>
      <vt:lpstr>Times New Roman</vt:lpstr>
      <vt:lpstr>Verdana</vt:lpstr>
      <vt:lpstr>Office Theme</vt:lpstr>
      <vt:lpstr>GIVE THANKS WITH A GRATEFUL HEART </vt:lpstr>
      <vt:lpstr>PowerPoint Presentation</vt:lpstr>
      <vt:lpstr>PowerPoint Presentation</vt:lpstr>
      <vt:lpstr>COVID -19</vt:lpstr>
      <vt:lpstr>PowerPoint Presentation</vt:lpstr>
      <vt:lpstr> “What is God doing during this pandemic for which we should be thankful?”  </vt:lpstr>
      <vt:lpstr>PowerPoint Presentation</vt:lpstr>
      <vt:lpstr>You can be grateful, no matter what challenges you face.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GIVE THANKS WITH A GRATEFUL HEART </dc:title>
  <dc:creator>Ebenezer Samuel</dc:creator>
  <cp:lastModifiedBy>Ebenezer Samuel</cp:lastModifiedBy>
  <cp:revision>6</cp:revision>
  <dcterms:created xsi:type="dcterms:W3CDTF">2020-11-21T12:53:13Z</dcterms:created>
  <dcterms:modified xsi:type="dcterms:W3CDTF">2020-11-21T15:36:21Z</dcterms:modified>
</cp:coreProperties>
</file>